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png&amp;ehk=Pv7tbDky3SdL"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675" r:id="rId5"/>
  </p:sldMasterIdLst>
  <p:notesMasterIdLst>
    <p:notesMasterId r:id="rId187"/>
  </p:notesMasterIdLst>
  <p:handoutMasterIdLst>
    <p:handoutMasterId r:id="rId188"/>
  </p:handoutMasterIdLst>
  <p:sldIdLst>
    <p:sldId id="608" r:id="rId6"/>
    <p:sldId id="404" r:id="rId7"/>
    <p:sldId id="405" r:id="rId8"/>
    <p:sldId id="406" r:id="rId9"/>
    <p:sldId id="408" r:id="rId10"/>
    <p:sldId id="409" r:id="rId11"/>
    <p:sldId id="593" r:id="rId12"/>
    <p:sldId id="410" r:id="rId13"/>
    <p:sldId id="411" r:id="rId14"/>
    <p:sldId id="412" r:id="rId15"/>
    <p:sldId id="413" r:id="rId16"/>
    <p:sldId id="590" r:id="rId17"/>
    <p:sldId id="414" r:id="rId18"/>
    <p:sldId id="415" r:id="rId19"/>
    <p:sldId id="416" r:id="rId20"/>
    <p:sldId id="417" r:id="rId21"/>
    <p:sldId id="418" r:id="rId22"/>
    <p:sldId id="419" r:id="rId23"/>
    <p:sldId id="420" r:id="rId24"/>
    <p:sldId id="421" r:id="rId25"/>
    <p:sldId id="422" r:id="rId26"/>
    <p:sldId id="550" r:id="rId27"/>
    <p:sldId id="606" r:id="rId28"/>
    <p:sldId id="423" r:id="rId29"/>
    <p:sldId id="424" r:id="rId30"/>
    <p:sldId id="594" r:id="rId31"/>
    <p:sldId id="426" r:id="rId32"/>
    <p:sldId id="427" r:id="rId33"/>
    <p:sldId id="428" r:id="rId34"/>
    <p:sldId id="429" r:id="rId35"/>
    <p:sldId id="430" r:id="rId36"/>
    <p:sldId id="431" r:id="rId37"/>
    <p:sldId id="433" r:id="rId38"/>
    <p:sldId id="432" r:id="rId39"/>
    <p:sldId id="434" r:id="rId40"/>
    <p:sldId id="435" r:id="rId41"/>
    <p:sldId id="436" r:id="rId42"/>
    <p:sldId id="437" r:id="rId43"/>
    <p:sldId id="444" r:id="rId44"/>
    <p:sldId id="445" r:id="rId45"/>
    <p:sldId id="602" r:id="rId46"/>
    <p:sldId id="446" r:id="rId47"/>
    <p:sldId id="447" r:id="rId48"/>
    <p:sldId id="448" r:id="rId49"/>
    <p:sldId id="449" r:id="rId50"/>
    <p:sldId id="450" r:id="rId51"/>
    <p:sldId id="451" r:id="rId52"/>
    <p:sldId id="452" r:id="rId53"/>
    <p:sldId id="453" r:id="rId54"/>
    <p:sldId id="454" r:id="rId55"/>
    <p:sldId id="455" r:id="rId56"/>
    <p:sldId id="456" r:id="rId57"/>
    <p:sldId id="457" r:id="rId58"/>
    <p:sldId id="587" r:id="rId59"/>
    <p:sldId id="461" r:id="rId60"/>
    <p:sldId id="462" r:id="rId61"/>
    <p:sldId id="463" r:id="rId62"/>
    <p:sldId id="464" r:id="rId63"/>
    <p:sldId id="465" r:id="rId64"/>
    <p:sldId id="466" r:id="rId65"/>
    <p:sldId id="467" r:id="rId66"/>
    <p:sldId id="468" r:id="rId67"/>
    <p:sldId id="469" r:id="rId68"/>
    <p:sldId id="470" r:id="rId69"/>
    <p:sldId id="471" r:id="rId70"/>
    <p:sldId id="472" r:id="rId71"/>
    <p:sldId id="595" r:id="rId72"/>
    <p:sldId id="597" r:id="rId73"/>
    <p:sldId id="475" r:id="rId74"/>
    <p:sldId id="476" r:id="rId75"/>
    <p:sldId id="474" r:id="rId76"/>
    <p:sldId id="477" r:id="rId77"/>
    <p:sldId id="478" r:id="rId78"/>
    <p:sldId id="479" r:id="rId79"/>
    <p:sldId id="480" r:id="rId80"/>
    <p:sldId id="482" r:id="rId81"/>
    <p:sldId id="481" r:id="rId82"/>
    <p:sldId id="473" r:id="rId83"/>
    <p:sldId id="483" r:id="rId84"/>
    <p:sldId id="484" r:id="rId85"/>
    <p:sldId id="485" r:id="rId86"/>
    <p:sldId id="486" r:id="rId87"/>
    <p:sldId id="487" r:id="rId88"/>
    <p:sldId id="488" r:id="rId89"/>
    <p:sldId id="489" r:id="rId90"/>
    <p:sldId id="490" r:id="rId91"/>
    <p:sldId id="491" r:id="rId92"/>
    <p:sldId id="492" r:id="rId93"/>
    <p:sldId id="588" r:id="rId94"/>
    <p:sldId id="494" r:id="rId95"/>
    <p:sldId id="495" r:id="rId96"/>
    <p:sldId id="496" r:id="rId97"/>
    <p:sldId id="497" r:id="rId98"/>
    <p:sldId id="498" r:id="rId99"/>
    <p:sldId id="499" r:id="rId100"/>
    <p:sldId id="502" r:id="rId101"/>
    <p:sldId id="500" r:id="rId102"/>
    <p:sldId id="504" r:id="rId103"/>
    <p:sldId id="603" r:id="rId104"/>
    <p:sldId id="591" r:id="rId105"/>
    <p:sldId id="592" r:id="rId106"/>
    <p:sldId id="506" r:id="rId107"/>
    <p:sldId id="508" r:id="rId108"/>
    <p:sldId id="509" r:id="rId109"/>
    <p:sldId id="510" r:id="rId110"/>
    <p:sldId id="511" r:id="rId111"/>
    <p:sldId id="607" r:id="rId112"/>
    <p:sldId id="512" r:id="rId113"/>
    <p:sldId id="513" r:id="rId114"/>
    <p:sldId id="514" r:id="rId115"/>
    <p:sldId id="515" r:id="rId116"/>
    <p:sldId id="516" r:id="rId117"/>
    <p:sldId id="517" r:id="rId118"/>
    <p:sldId id="518" r:id="rId119"/>
    <p:sldId id="519" r:id="rId120"/>
    <p:sldId id="524" r:id="rId121"/>
    <p:sldId id="601" r:id="rId122"/>
    <p:sldId id="525" r:id="rId123"/>
    <p:sldId id="526" r:id="rId124"/>
    <p:sldId id="527" r:id="rId125"/>
    <p:sldId id="528" r:id="rId126"/>
    <p:sldId id="529" r:id="rId127"/>
    <p:sldId id="520" r:id="rId128"/>
    <p:sldId id="598" r:id="rId129"/>
    <p:sldId id="521" r:id="rId130"/>
    <p:sldId id="522" r:id="rId131"/>
    <p:sldId id="530" r:id="rId132"/>
    <p:sldId id="531" r:id="rId133"/>
    <p:sldId id="534" r:id="rId134"/>
    <p:sldId id="532" r:id="rId135"/>
    <p:sldId id="533" r:id="rId136"/>
    <p:sldId id="542" r:id="rId137"/>
    <p:sldId id="551" r:id="rId138"/>
    <p:sldId id="599" r:id="rId139"/>
    <p:sldId id="600" r:id="rId140"/>
    <p:sldId id="543" r:id="rId141"/>
    <p:sldId id="558" r:id="rId142"/>
    <p:sldId id="544" r:id="rId143"/>
    <p:sldId id="559" r:id="rId144"/>
    <p:sldId id="604" r:id="rId145"/>
    <p:sldId id="546" r:id="rId146"/>
    <p:sldId id="547" r:id="rId147"/>
    <p:sldId id="548" r:id="rId148"/>
    <p:sldId id="549" r:id="rId149"/>
    <p:sldId id="552" r:id="rId150"/>
    <p:sldId id="553" r:id="rId151"/>
    <p:sldId id="554" r:id="rId152"/>
    <p:sldId id="555" r:id="rId153"/>
    <p:sldId id="556" r:id="rId154"/>
    <p:sldId id="557" r:id="rId155"/>
    <p:sldId id="535" r:id="rId156"/>
    <p:sldId id="538" r:id="rId157"/>
    <p:sldId id="605" r:id="rId158"/>
    <p:sldId id="561" r:id="rId159"/>
    <p:sldId id="562" r:id="rId160"/>
    <p:sldId id="564" r:id="rId161"/>
    <p:sldId id="563" r:id="rId162"/>
    <p:sldId id="565" r:id="rId163"/>
    <p:sldId id="567" r:id="rId164"/>
    <p:sldId id="566" r:id="rId165"/>
    <p:sldId id="539" r:id="rId166"/>
    <p:sldId id="536" r:id="rId167"/>
    <p:sldId id="580" r:id="rId168"/>
    <p:sldId id="568" r:id="rId169"/>
    <p:sldId id="581" r:id="rId170"/>
    <p:sldId id="571" r:id="rId171"/>
    <p:sldId id="570" r:id="rId172"/>
    <p:sldId id="569" r:id="rId173"/>
    <p:sldId id="572" r:id="rId174"/>
    <p:sldId id="573" r:id="rId175"/>
    <p:sldId id="574" r:id="rId176"/>
    <p:sldId id="575" r:id="rId177"/>
    <p:sldId id="576" r:id="rId178"/>
    <p:sldId id="577" r:id="rId179"/>
    <p:sldId id="578" r:id="rId180"/>
    <p:sldId id="582" r:id="rId181"/>
    <p:sldId id="586" r:id="rId182"/>
    <p:sldId id="583" r:id="rId183"/>
    <p:sldId id="584" r:id="rId184"/>
    <p:sldId id="585" r:id="rId185"/>
    <p:sldId id="537" r:id="rId186"/>
  </p:sldIdLst>
  <p:sldSz cx="9144000" cy="6858000" type="screen4x3"/>
  <p:notesSz cx="7099300" cy="10234613"/>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2" userDrawn="1">
          <p15:clr>
            <a:srgbClr val="A4A3A4"/>
          </p15:clr>
        </p15:guide>
        <p15:guide id="2" orient="horz" pos="2160" userDrawn="1">
          <p15:clr>
            <a:srgbClr val="A4A3A4"/>
          </p15:clr>
        </p15:guide>
        <p15:guide id="3" pos="5624" userDrawn="1">
          <p15:clr>
            <a:srgbClr val="A4A3A4"/>
          </p15:clr>
        </p15:guide>
        <p15:guide id="4" pos="2789"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DA65"/>
    <a:srgbClr val="0070C0"/>
    <a:srgbClr val="AFEE5D"/>
    <a:srgbClr val="A1C8C5"/>
    <a:srgbClr val="B2B2B2"/>
    <a:srgbClr val="A3D4FF"/>
    <a:srgbClr val="B7AC9A"/>
    <a:srgbClr val="454545"/>
    <a:srgbClr val="E4E4E6"/>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A13EF8-CA32-4616-AAA5-48B02D69478C}" v="31" dt="2020-01-31T15:46:06.73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2441" autoAdjust="0"/>
  </p:normalViewPr>
  <p:slideViewPr>
    <p:cSldViewPr snapToGrid="0" snapToObjects="1" showGuides="1">
      <p:cViewPr varScale="1">
        <p:scale>
          <a:sx n="79" d="100"/>
          <a:sy n="79" d="100"/>
        </p:scale>
        <p:origin x="648" y="67"/>
      </p:cViewPr>
      <p:guideLst>
        <p:guide orient="horz" pos="232"/>
        <p:guide orient="horz" pos="2160"/>
        <p:guide pos="5624"/>
        <p:guide pos="2789"/>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varScale="1">
        <p:scale>
          <a:sx n="83" d="100"/>
          <a:sy n="83" d="100"/>
        </p:scale>
        <p:origin x="2874" y="102"/>
      </p:cViewPr>
      <p:guideLst>
        <p:guide orient="horz" pos="3224"/>
        <p:guide pos="2235"/>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slide" Target="slides/slide170.xml"/><Relationship Id="rId170" Type="http://schemas.openxmlformats.org/officeDocument/2006/relationships/slide" Target="slides/slide165.xml"/><Relationship Id="rId191"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72" Type="http://schemas.openxmlformats.org/officeDocument/2006/relationships/slide" Target="slides/slide167.xml"/><Relationship Id="rId193" Type="http://schemas.microsoft.com/office/2016/11/relationships/changesInfo" Target="changesInfos/changesInfo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0"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d Bauer" userId="e3114328-21b7-449d-9099-c89e7225392b" providerId="ADAL" clId="{EFA13EF8-CA32-4616-AAA5-48B02D69478C}"/>
    <pc:docChg chg="custSel addSld delSld modSld">
      <pc:chgData name="Gerd Bauer" userId="e3114328-21b7-449d-9099-c89e7225392b" providerId="ADAL" clId="{EFA13EF8-CA32-4616-AAA5-48B02D69478C}" dt="2020-01-31T15:46:06.736" v="256"/>
      <pc:docMkLst>
        <pc:docMk/>
      </pc:docMkLst>
      <pc:sldChg chg="del">
        <pc:chgData name="Gerd Bauer" userId="e3114328-21b7-449d-9099-c89e7225392b" providerId="ADAL" clId="{EFA13EF8-CA32-4616-AAA5-48B02D69478C}" dt="2020-01-31T15:43:17.778" v="253" actId="47"/>
        <pc:sldMkLst>
          <pc:docMk/>
          <pc:sldMk cId="176502913" sldId="403"/>
        </pc:sldMkLst>
      </pc:sldChg>
      <pc:sldChg chg="add del">
        <pc:chgData name="Gerd Bauer" userId="e3114328-21b7-449d-9099-c89e7225392b" providerId="ADAL" clId="{EFA13EF8-CA32-4616-AAA5-48B02D69478C}" dt="2020-01-31T15:43:59.025" v="255"/>
        <pc:sldMkLst>
          <pc:docMk/>
          <pc:sldMk cId="3213120644" sldId="406"/>
        </pc:sldMkLst>
      </pc:sldChg>
      <pc:sldChg chg="modSp modNotesTx">
        <pc:chgData name="Gerd Bauer" userId="e3114328-21b7-449d-9099-c89e7225392b" providerId="ADAL" clId="{EFA13EF8-CA32-4616-AAA5-48B02D69478C}" dt="2020-01-30T11:26:29.740" v="35" actId="20577"/>
        <pc:sldMkLst>
          <pc:docMk/>
          <pc:sldMk cId="3917325080" sldId="471"/>
        </pc:sldMkLst>
        <pc:spChg chg="mod">
          <ac:chgData name="Gerd Bauer" userId="e3114328-21b7-449d-9099-c89e7225392b" providerId="ADAL" clId="{EFA13EF8-CA32-4616-AAA5-48B02D69478C}" dt="2020-01-30T11:25:42.597" v="27" actId="790"/>
          <ac:spMkLst>
            <pc:docMk/>
            <pc:sldMk cId="3917325080" sldId="471"/>
            <ac:spMk id="6" creationId="{2A69719E-37EB-44ED-900F-28A7C08FCB52}"/>
          </ac:spMkLst>
        </pc:spChg>
        <pc:spChg chg="mod">
          <ac:chgData name="Gerd Bauer" userId="e3114328-21b7-449d-9099-c89e7225392b" providerId="ADAL" clId="{EFA13EF8-CA32-4616-AAA5-48B02D69478C}" dt="2020-01-30T11:26:29.740" v="35" actId="20577"/>
          <ac:spMkLst>
            <pc:docMk/>
            <pc:sldMk cId="3917325080" sldId="471"/>
            <ac:spMk id="19" creationId="{1B58C975-E406-486F-8976-BAFBA46200DC}"/>
          </ac:spMkLst>
        </pc:spChg>
      </pc:sldChg>
      <pc:sldChg chg="modSp">
        <pc:chgData name="Gerd Bauer" userId="e3114328-21b7-449d-9099-c89e7225392b" providerId="ADAL" clId="{EFA13EF8-CA32-4616-AAA5-48B02D69478C}" dt="2020-01-31T10:15:26.626" v="130" actId="20577"/>
        <pc:sldMkLst>
          <pc:docMk/>
          <pc:sldMk cId="3774583492" sldId="516"/>
        </pc:sldMkLst>
        <pc:spChg chg="mod">
          <ac:chgData name="Gerd Bauer" userId="e3114328-21b7-449d-9099-c89e7225392b" providerId="ADAL" clId="{EFA13EF8-CA32-4616-AAA5-48B02D69478C}" dt="2020-01-31T10:11:44.459" v="38" actId="20577"/>
          <ac:spMkLst>
            <pc:docMk/>
            <pc:sldMk cId="3774583492" sldId="516"/>
            <ac:spMk id="5" creationId="{86DED53D-A08B-407F-971A-357C27BACD72}"/>
          </ac:spMkLst>
        </pc:spChg>
        <pc:spChg chg="mod">
          <ac:chgData name="Gerd Bauer" userId="e3114328-21b7-449d-9099-c89e7225392b" providerId="ADAL" clId="{EFA13EF8-CA32-4616-AAA5-48B02D69478C}" dt="2020-01-31T10:15:26.626" v="130" actId="20577"/>
          <ac:spMkLst>
            <pc:docMk/>
            <pc:sldMk cId="3774583492" sldId="516"/>
            <ac:spMk id="8" creationId="{88A8E4E6-E476-42B5-B6A7-09E71441F8BB}"/>
          </ac:spMkLst>
        </pc:spChg>
      </pc:sldChg>
      <pc:sldChg chg="addSp modSp mod">
        <pc:chgData name="Gerd Bauer" userId="e3114328-21b7-449d-9099-c89e7225392b" providerId="ADAL" clId="{EFA13EF8-CA32-4616-AAA5-48B02D69478C}" dt="2020-01-31T12:43:04.327" v="177" actId="1076"/>
        <pc:sldMkLst>
          <pc:docMk/>
          <pc:sldMk cId="39149589" sldId="521"/>
        </pc:sldMkLst>
        <pc:spChg chg="add mod">
          <ac:chgData name="Gerd Bauer" userId="e3114328-21b7-449d-9099-c89e7225392b" providerId="ADAL" clId="{EFA13EF8-CA32-4616-AAA5-48B02D69478C}" dt="2020-01-31T12:43:04.327" v="177" actId="1076"/>
          <ac:spMkLst>
            <pc:docMk/>
            <pc:sldMk cId="39149589" sldId="521"/>
            <ac:spMk id="6" creationId="{614846D1-116B-4813-9BCC-DE10417E67D2}"/>
          </ac:spMkLst>
        </pc:spChg>
      </pc:sldChg>
      <pc:sldChg chg="modSp">
        <pc:chgData name="Gerd Bauer" userId="e3114328-21b7-449d-9099-c89e7225392b" providerId="ADAL" clId="{EFA13EF8-CA32-4616-AAA5-48B02D69478C}" dt="2020-01-31T14:21:28.234" v="202" actId="207"/>
        <pc:sldMkLst>
          <pc:docMk/>
          <pc:sldMk cId="3037608417" sldId="562"/>
        </pc:sldMkLst>
        <pc:spChg chg="mod">
          <ac:chgData name="Gerd Bauer" userId="e3114328-21b7-449d-9099-c89e7225392b" providerId="ADAL" clId="{EFA13EF8-CA32-4616-AAA5-48B02D69478C}" dt="2020-01-31T14:20:55.373" v="199" actId="207"/>
          <ac:spMkLst>
            <pc:docMk/>
            <pc:sldMk cId="3037608417" sldId="562"/>
            <ac:spMk id="54" creationId="{073633F1-55F0-4033-A908-06AF2EA2FCE7}"/>
          </ac:spMkLst>
        </pc:spChg>
        <pc:spChg chg="mod">
          <ac:chgData name="Gerd Bauer" userId="e3114328-21b7-449d-9099-c89e7225392b" providerId="ADAL" clId="{EFA13EF8-CA32-4616-AAA5-48B02D69478C}" dt="2020-01-31T14:20:49.934" v="198" actId="207"/>
          <ac:spMkLst>
            <pc:docMk/>
            <pc:sldMk cId="3037608417" sldId="562"/>
            <ac:spMk id="55" creationId="{E8B1320D-41D4-4442-949D-44549DA26D88}"/>
          </ac:spMkLst>
        </pc:spChg>
        <pc:spChg chg="mod">
          <ac:chgData name="Gerd Bauer" userId="e3114328-21b7-449d-9099-c89e7225392b" providerId="ADAL" clId="{EFA13EF8-CA32-4616-AAA5-48B02D69478C}" dt="2020-01-31T14:21:14.368" v="201" actId="207"/>
          <ac:spMkLst>
            <pc:docMk/>
            <pc:sldMk cId="3037608417" sldId="562"/>
            <ac:spMk id="132" creationId="{3A0AAA54-10AC-452D-A575-E23AA4D90A90}"/>
          </ac:spMkLst>
        </pc:spChg>
        <pc:spChg chg="mod">
          <ac:chgData name="Gerd Bauer" userId="e3114328-21b7-449d-9099-c89e7225392b" providerId="ADAL" clId="{EFA13EF8-CA32-4616-AAA5-48B02D69478C}" dt="2020-01-31T14:21:28.234" v="202" actId="207"/>
          <ac:spMkLst>
            <pc:docMk/>
            <pc:sldMk cId="3037608417" sldId="562"/>
            <ac:spMk id="144" creationId="{DDD0FC45-477D-49E8-9F07-04A085F5892F}"/>
          </ac:spMkLst>
        </pc:spChg>
        <pc:cxnChg chg="mod">
          <ac:chgData name="Gerd Bauer" userId="e3114328-21b7-449d-9099-c89e7225392b" providerId="ADAL" clId="{EFA13EF8-CA32-4616-AAA5-48B02D69478C}" dt="2020-01-31T14:20:45.180" v="197" actId="208"/>
          <ac:cxnSpMkLst>
            <pc:docMk/>
            <pc:sldMk cId="3037608417" sldId="562"/>
            <ac:cxnSpMk id="101" creationId="{31391514-32E9-484E-A3EC-E77D5B14CA82}"/>
          </ac:cxnSpMkLst>
        </pc:cxnChg>
        <pc:cxnChg chg="mod">
          <ac:chgData name="Gerd Bauer" userId="e3114328-21b7-449d-9099-c89e7225392b" providerId="ADAL" clId="{EFA13EF8-CA32-4616-AAA5-48B02D69478C}" dt="2020-01-31T14:20:45.180" v="197" actId="208"/>
          <ac:cxnSpMkLst>
            <pc:docMk/>
            <pc:sldMk cId="3037608417" sldId="562"/>
            <ac:cxnSpMk id="104" creationId="{FC99F5DC-B4F6-4DF8-8F9C-F095EDDA376A}"/>
          </ac:cxnSpMkLst>
        </pc:cxnChg>
        <pc:cxnChg chg="mod">
          <ac:chgData name="Gerd Bauer" userId="e3114328-21b7-449d-9099-c89e7225392b" providerId="ADAL" clId="{EFA13EF8-CA32-4616-AAA5-48B02D69478C}" dt="2020-01-31T14:20:45.180" v="197" actId="208"/>
          <ac:cxnSpMkLst>
            <pc:docMk/>
            <pc:sldMk cId="3037608417" sldId="562"/>
            <ac:cxnSpMk id="105" creationId="{743936C9-33E7-4BF3-B0EA-D9049057AE14}"/>
          </ac:cxnSpMkLst>
        </pc:cxnChg>
        <pc:cxnChg chg="mod">
          <ac:chgData name="Gerd Bauer" userId="e3114328-21b7-449d-9099-c89e7225392b" providerId="ADAL" clId="{EFA13EF8-CA32-4616-AAA5-48B02D69478C}" dt="2020-01-31T14:20:45.180" v="197" actId="208"/>
          <ac:cxnSpMkLst>
            <pc:docMk/>
            <pc:sldMk cId="3037608417" sldId="562"/>
            <ac:cxnSpMk id="106" creationId="{77F32E58-B00C-4FDA-8863-4C10E4E1FC7A}"/>
          </ac:cxnSpMkLst>
        </pc:cxnChg>
        <pc:cxnChg chg="mod">
          <ac:chgData name="Gerd Bauer" userId="e3114328-21b7-449d-9099-c89e7225392b" providerId="ADAL" clId="{EFA13EF8-CA32-4616-AAA5-48B02D69478C}" dt="2020-01-31T14:20:45.180" v="197" actId="208"/>
          <ac:cxnSpMkLst>
            <pc:docMk/>
            <pc:sldMk cId="3037608417" sldId="562"/>
            <ac:cxnSpMk id="107" creationId="{0843B1C8-7084-4EC8-A16D-50E249E63DAB}"/>
          </ac:cxnSpMkLst>
        </pc:cxnChg>
        <pc:cxnChg chg="mod">
          <ac:chgData name="Gerd Bauer" userId="e3114328-21b7-449d-9099-c89e7225392b" providerId="ADAL" clId="{EFA13EF8-CA32-4616-AAA5-48B02D69478C}" dt="2020-01-31T14:20:45.180" v="197" actId="208"/>
          <ac:cxnSpMkLst>
            <pc:docMk/>
            <pc:sldMk cId="3037608417" sldId="562"/>
            <ac:cxnSpMk id="108" creationId="{63058D54-A260-4091-8C3C-30ED7E6E5019}"/>
          </ac:cxnSpMkLst>
        </pc:cxnChg>
        <pc:cxnChg chg="mod">
          <ac:chgData name="Gerd Bauer" userId="e3114328-21b7-449d-9099-c89e7225392b" providerId="ADAL" clId="{EFA13EF8-CA32-4616-AAA5-48B02D69478C}" dt="2020-01-31T14:20:45.180" v="197" actId="208"/>
          <ac:cxnSpMkLst>
            <pc:docMk/>
            <pc:sldMk cId="3037608417" sldId="562"/>
            <ac:cxnSpMk id="109" creationId="{40831359-E15A-4B9F-A4E6-3473994A3350}"/>
          </ac:cxnSpMkLst>
        </pc:cxnChg>
        <pc:cxnChg chg="mod">
          <ac:chgData name="Gerd Bauer" userId="e3114328-21b7-449d-9099-c89e7225392b" providerId="ADAL" clId="{EFA13EF8-CA32-4616-AAA5-48B02D69478C}" dt="2020-01-31T14:20:45.180" v="197" actId="208"/>
          <ac:cxnSpMkLst>
            <pc:docMk/>
            <pc:sldMk cId="3037608417" sldId="562"/>
            <ac:cxnSpMk id="110" creationId="{43C7F652-BA34-4667-980B-AE219DA3A1AD}"/>
          </ac:cxnSpMkLst>
        </pc:cxnChg>
        <pc:cxnChg chg="mod">
          <ac:chgData name="Gerd Bauer" userId="e3114328-21b7-449d-9099-c89e7225392b" providerId="ADAL" clId="{EFA13EF8-CA32-4616-AAA5-48B02D69478C}" dt="2020-01-31T14:18:08.006" v="179" actId="208"/>
          <ac:cxnSpMkLst>
            <pc:docMk/>
            <pc:sldMk cId="3037608417" sldId="562"/>
            <ac:cxnSpMk id="113" creationId="{EE43E3E4-29F3-47CA-A75D-44441B6CDD80}"/>
          </ac:cxnSpMkLst>
        </pc:cxnChg>
        <pc:cxnChg chg="mod">
          <ac:chgData name="Gerd Bauer" userId="e3114328-21b7-449d-9099-c89e7225392b" providerId="ADAL" clId="{EFA13EF8-CA32-4616-AAA5-48B02D69478C}" dt="2020-01-31T14:18:08.006" v="179" actId="208"/>
          <ac:cxnSpMkLst>
            <pc:docMk/>
            <pc:sldMk cId="3037608417" sldId="562"/>
            <ac:cxnSpMk id="114" creationId="{064BD62A-AC59-43BE-B44B-C58ABFC7970D}"/>
          </ac:cxnSpMkLst>
        </pc:cxnChg>
        <pc:cxnChg chg="mod">
          <ac:chgData name="Gerd Bauer" userId="e3114328-21b7-449d-9099-c89e7225392b" providerId="ADAL" clId="{EFA13EF8-CA32-4616-AAA5-48B02D69478C}" dt="2020-01-31T14:18:08.006" v="179" actId="208"/>
          <ac:cxnSpMkLst>
            <pc:docMk/>
            <pc:sldMk cId="3037608417" sldId="562"/>
            <ac:cxnSpMk id="115" creationId="{81A6729E-8981-4FDC-9D39-2FA3CA21D400}"/>
          </ac:cxnSpMkLst>
        </pc:cxnChg>
        <pc:cxnChg chg="mod">
          <ac:chgData name="Gerd Bauer" userId="e3114328-21b7-449d-9099-c89e7225392b" providerId="ADAL" clId="{EFA13EF8-CA32-4616-AAA5-48B02D69478C}" dt="2020-01-31T14:18:08.006" v="179" actId="208"/>
          <ac:cxnSpMkLst>
            <pc:docMk/>
            <pc:sldMk cId="3037608417" sldId="562"/>
            <ac:cxnSpMk id="116" creationId="{A4CDEDDD-B6DB-4AB8-A1C3-37AEB4643EBC}"/>
          </ac:cxnSpMkLst>
        </pc:cxnChg>
        <pc:cxnChg chg="mod">
          <ac:chgData name="Gerd Bauer" userId="e3114328-21b7-449d-9099-c89e7225392b" providerId="ADAL" clId="{EFA13EF8-CA32-4616-AAA5-48B02D69478C}" dt="2020-01-31T14:18:08.006" v="179" actId="208"/>
          <ac:cxnSpMkLst>
            <pc:docMk/>
            <pc:sldMk cId="3037608417" sldId="562"/>
            <ac:cxnSpMk id="117" creationId="{BA738BDE-F2AB-448E-BA41-73FB6438B71E}"/>
          </ac:cxnSpMkLst>
        </pc:cxnChg>
        <pc:cxnChg chg="mod">
          <ac:chgData name="Gerd Bauer" userId="e3114328-21b7-449d-9099-c89e7225392b" providerId="ADAL" clId="{EFA13EF8-CA32-4616-AAA5-48B02D69478C}" dt="2020-01-31T14:18:08.006" v="179" actId="208"/>
          <ac:cxnSpMkLst>
            <pc:docMk/>
            <pc:sldMk cId="3037608417" sldId="562"/>
            <ac:cxnSpMk id="118" creationId="{6925897E-D204-431D-83DB-45439E78F54B}"/>
          </ac:cxnSpMkLst>
        </pc:cxnChg>
        <pc:cxnChg chg="mod">
          <ac:chgData name="Gerd Bauer" userId="e3114328-21b7-449d-9099-c89e7225392b" providerId="ADAL" clId="{EFA13EF8-CA32-4616-AAA5-48B02D69478C}" dt="2020-01-31T14:18:08.006" v="179" actId="208"/>
          <ac:cxnSpMkLst>
            <pc:docMk/>
            <pc:sldMk cId="3037608417" sldId="562"/>
            <ac:cxnSpMk id="119" creationId="{F6BF9910-A223-4C37-9983-E605CCB320F2}"/>
          </ac:cxnSpMkLst>
        </pc:cxnChg>
        <pc:cxnChg chg="mod">
          <ac:chgData name="Gerd Bauer" userId="e3114328-21b7-449d-9099-c89e7225392b" providerId="ADAL" clId="{EFA13EF8-CA32-4616-AAA5-48B02D69478C}" dt="2020-01-31T14:18:08.006" v="179" actId="208"/>
          <ac:cxnSpMkLst>
            <pc:docMk/>
            <pc:sldMk cId="3037608417" sldId="562"/>
            <ac:cxnSpMk id="120" creationId="{0FABF99C-FB7C-4977-83B8-D64C745CC20C}"/>
          </ac:cxnSpMkLst>
        </pc:cxnChg>
        <pc:cxnChg chg="mod">
          <ac:chgData name="Gerd Bauer" userId="e3114328-21b7-449d-9099-c89e7225392b" providerId="ADAL" clId="{EFA13EF8-CA32-4616-AAA5-48B02D69478C}" dt="2020-01-31T14:21:06.673" v="200" actId="208"/>
          <ac:cxnSpMkLst>
            <pc:docMk/>
            <pc:sldMk cId="3037608417" sldId="562"/>
            <ac:cxnSpMk id="122" creationId="{5E57FFC4-9D9B-4074-8193-28213BD40FB4}"/>
          </ac:cxnSpMkLst>
        </pc:cxnChg>
        <pc:cxnChg chg="mod">
          <ac:chgData name="Gerd Bauer" userId="e3114328-21b7-449d-9099-c89e7225392b" providerId="ADAL" clId="{EFA13EF8-CA32-4616-AAA5-48B02D69478C}" dt="2020-01-31T14:21:06.673" v="200" actId="208"/>
          <ac:cxnSpMkLst>
            <pc:docMk/>
            <pc:sldMk cId="3037608417" sldId="562"/>
            <ac:cxnSpMk id="123" creationId="{DA8508FA-569B-4EEC-9786-F038ED59007B}"/>
          </ac:cxnSpMkLst>
        </pc:cxnChg>
        <pc:cxnChg chg="mod">
          <ac:chgData name="Gerd Bauer" userId="e3114328-21b7-449d-9099-c89e7225392b" providerId="ADAL" clId="{EFA13EF8-CA32-4616-AAA5-48B02D69478C}" dt="2020-01-31T14:21:06.673" v="200" actId="208"/>
          <ac:cxnSpMkLst>
            <pc:docMk/>
            <pc:sldMk cId="3037608417" sldId="562"/>
            <ac:cxnSpMk id="124" creationId="{B9DCC3D0-7AEC-4967-BCD1-C3BAEAF016C6}"/>
          </ac:cxnSpMkLst>
        </pc:cxnChg>
        <pc:cxnChg chg="mod">
          <ac:chgData name="Gerd Bauer" userId="e3114328-21b7-449d-9099-c89e7225392b" providerId="ADAL" clId="{EFA13EF8-CA32-4616-AAA5-48B02D69478C}" dt="2020-01-31T14:21:06.673" v="200" actId="208"/>
          <ac:cxnSpMkLst>
            <pc:docMk/>
            <pc:sldMk cId="3037608417" sldId="562"/>
            <ac:cxnSpMk id="125" creationId="{9BB6BB64-4D59-432C-AB3B-CD1C469B813D}"/>
          </ac:cxnSpMkLst>
        </pc:cxnChg>
        <pc:cxnChg chg="mod">
          <ac:chgData name="Gerd Bauer" userId="e3114328-21b7-449d-9099-c89e7225392b" providerId="ADAL" clId="{EFA13EF8-CA32-4616-AAA5-48B02D69478C}" dt="2020-01-31T14:21:06.673" v="200" actId="208"/>
          <ac:cxnSpMkLst>
            <pc:docMk/>
            <pc:sldMk cId="3037608417" sldId="562"/>
            <ac:cxnSpMk id="126" creationId="{951A59C5-C6D0-4A92-AC23-C7FBE75AC107}"/>
          </ac:cxnSpMkLst>
        </pc:cxnChg>
        <pc:cxnChg chg="mod">
          <ac:chgData name="Gerd Bauer" userId="e3114328-21b7-449d-9099-c89e7225392b" providerId="ADAL" clId="{EFA13EF8-CA32-4616-AAA5-48B02D69478C}" dt="2020-01-31T14:21:06.673" v="200" actId="208"/>
          <ac:cxnSpMkLst>
            <pc:docMk/>
            <pc:sldMk cId="3037608417" sldId="562"/>
            <ac:cxnSpMk id="127" creationId="{09FF7C4B-2C4B-4AB6-8DDB-A8673552F2F6}"/>
          </ac:cxnSpMkLst>
        </pc:cxnChg>
        <pc:cxnChg chg="mod">
          <ac:chgData name="Gerd Bauer" userId="e3114328-21b7-449d-9099-c89e7225392b" providerId="ADAL" clId="{EFA13EF8-CA32-4616-AAA5-48B02D69478C}" dt="2020-01-31T14:21:06.673" v="200" actId="208"/>
          <ac:cxnSpMkLst>
            <pc:docMk/>
            <pc:sldMk cId="3037608417" sldId="562"/>
            <ac:cxnSpMk id="128" creationId="{3B106BEE-C5CE-4F52-8C9A-192420C4E252}"/>
          </ac:cxnSpMkLst>
        </pc:cxnChg>
        <pc:cxnChg chg="mod">
          <ac:chgData name="Gerd Bauer" userId="e3114328-21b7-449d-9099-c89e7225392b" providerId="ADAL" clId="{EFA13EF8-CA32-4616-AAA5-48B02D69478C}" dt="2020-01-31T14:21:06.673" v="200" actId="208"/>
          <ac:cxnSpMkLst>
            <pc:docMk/>
            <pc:sldMk cId="3037608417" sldId="562"/>
            <ac:cxnSpMk id="129" creationId="{243C464F-2828-4AE3-8533-047908FD997A}"/>
          </ac:cxnSpMkLst>
        </pc:cxnChg>
      </pc:sldChg>
      <pc:sldChg chg="modSp">
        <pc:chgData name="Gerd Bauer" userId="e3114328-21b7-449d-9099-c89e7225392b" providerId="ADAL" clId="{EFA13EF8-CA32-4616-AAA5-48B02D69478C}" dt="2020-01-31T14:21:49.093" v="204" actId="207"/>
        <pc:sldMkLst>
          <pc:docMk/>
          <pc:sldMk cId="1134586771" sldId="563"/>
        </pc:sldMkLst>
        <pc:spChg chg="mod">
          <ac:chgData name="Gerd Bauer" userId="e3114328-21b7-449d-9099-c89e7225392b" providerId="ADAL" clId="{EFA13EF8-CA32-4616-AAA5-48B02D69478C}" dt="2020-01-31T14:20:09.879" v="195" actId="207"/>
          <ac:spMkLst>
            <pc:docMk/>
            <pc:sldMk cId="1134586771" sldId="563"/>
            <ac:spMk id="17" creationId="{299691B3-E35D-4FCC-A4A2-099992D30679}"/>
          </ac:spMkLst>
        </pc:spChg>
        <pc:spChg chg="mod">
          <ac:chgData name="Gerd Bauer" userId="e3114328-21b7-449d-9099-c89e7225392b" providerId="ADAL" clId="{EFA13EF8-CA32-4616-AAA5-48B02D69478C}" dt="2020-01-31T14:20:04.246" v="194" actId="207"/>
          <ac:spMkLst>
            <pc:docMk/>
            <pc:sldMk cId="1134586771" sldId="563"/>
            <ac:spMk id="18" creationId="{908CA0A0-1FBE-4CDF-BC38-9E4F57ED7DE8}"/>
          </ac:spMkLst>
        </pc:spChg>
        <pc:spChg chg="mod">
          <ac:chgData name="Gerd Bauer" userId="e3114328-21b7-449d-9099-c89e7225392b" providerId="ADAL" clId="{EFA13EF8-CA32-4616-AAA5-48B02D69478C}" dt="2020-01-31T14:21:42.308" v="203" actId="207"/>
          <ac:spMkLst>
            <pc:docMk/>
            <pc:sldMk cId="1134586771" sldId="563"/>
            <ac:spMk id="80" creationId="{9537612E-1C13-411F-9FDD-69719D501567}"/>
          </ac:spMkLst>
        </pc:spChg>
        <pc:spChg chg="mod">
          <ac:chgData name="Gerd Bauer" userId="e3114328-21b7-449d-9099-c89e7225392b" providerId="ADAL" clId="{EFA13EF8-CA32-4616-AAA5-48B02D69478C}" dt="2020-01-31T14:21:49.093" v="204" actId="207"/>
          <ac:spMkLst>
            <pc:docMk/>
            <pc:sldMk cId="1134586771" sldId="563"/>
            <ac:spMk id="92" creationId="{29B4A211-4FAA-453A-A89D-E651B3FC99BA}"/>
          </ac:spMkLst>
        </pc:spChg>
        <pc:spChg chg="mod">
          <ac:chgData name="Gerd Bauer" userId="e3114328-21b7-449d-9099-c89e7225392b" providerId="ADAL" clId="{EFA13EF8-CA32-4616-AAA5-48B02D69478C}" dt="2020-01-31T14:19:51.396" v="189" actId="207"/>
          <ac:spMkLst>
            <pc:docMk/>
            <pc:sldMk cId="1134586771" sldId="563"/>
            <ac:spMk id="155" creationId="{1CB70B8D-A403-454D-AB1B-E8163505186E}"/>
          </ac:spMkLst>
        </pc:spChg>
        <pc:spChg chg="mod">
          <ac:chgData name="Gerd Bauer" userId="e3114328-21b7-449d-9099-c89e7225392b" providerId="ADAL" clId="{EFA13EF8-CA32-4616-AAA5-48B02D69478C}" dt="2020-01-31T14:19:59.198" v="193" actId="208"/>
          <ac:spMkLst>
            <pc:docMk/>
            <pc:sldMk cId="1134586771" sldId="563"/>
            <ac:spMk id="192" creationId="{B8D5E9D3-F5E0-438C-9C90-6E1530273597}"/>
          </ac:spMkLst>
        </pc:spChg>
        <pc:cxnChg chg="mod">
          <ac:chgData name="Gerd Bauer" userId="e3114328-21b7-449d-9099-c89e7225392b" providerId="ADAL" clId="{EFA13EF8-CA32-4616-AAA5-48B02D69478C}" dt="2020-01-31T14:20:17" v="196" actId="208"/>
          <ac:cxnSpMkLst>
            <pc:docMk/>
            <pc:sldMk cId="1134586771" sldId="563"/>
            <ac:cxnSpMk id="52" creationId="{FA615A2D-EF1B-4075-BCEB-1859908313F4}"/>
          </ac:cxnSpMkLst>
        </pc:cxnChg>
        <pc:cxnChg chg="mod">
          <ac:chgData name="Gerd Bauer" userId="e3114328-21b7-449d-9099-c89e7225392b" providerId="ADAL" clId="{EFA13EF8-CA32-4616-AAA5-48B02D69478C}" dt="2020-01-31T14:20:17" v="196" actId="208"/>
          <ac:cxnSpMkLst>
            <pc:docMk/>
            <pc:sldMk cId="1134586771" sldId="563"/>
            <ac:cxnSpMk id="53" creationId="{3EEF380E-DB07-4AE9-81CF-3B6CAB17091C}"/>
          </ac:cxnSpMkLst>
        </pc:cxnChg>
        <pc:cxnChg chg="mod">
          <ac:chgData name="Gerd Bauer" userId="e3114328-21b7-449d-9099-c89e7225392b" providerId="ADAL" clId="{EFA13EF8-CA32-4616-AAA5-48B02D69478C}" dt="2020-01-31T14:20:17" v="196" actId="208"/>
          <ac:cxnSpMkLst>
            <pc:docMk/>
            <pc:sldMk cId="1134586771" sldId="563"/>
            <ac:cxnSpMk id="54" creationId="{273619C2-F8DA-4CA4-B046-FCE356654162}"/>
          </ac:cxnSpMkLst>
        </pc:cxnChg>
        <pc:cxnChg chg="mod">
          <ac:chgData name="Gerd Bauer" userId="e3114328-21b7-449d-9099-c89e7225392b" providerId="ADAL" clId="{EFA13EF8-CA32-4616-AAA5-48B02D69478C}" dt="2020-01-31T14:20:17" v="196" actId="208"/>
          <ac:cxnSpMkLst>
            <pc:docMk/>
            <pc:sldMk cId="1134586771" sldId="563"/>
            <ac:cxnSpMk id="55" creationId="{A168237A-78C6-4839-ABA7-4742198198D9}"/>
          </ac:cxnSpMkLst>
        </pc:cxnChg>
        <pc:cxnChg chg="mod">
          <ac:chgData name="Gerd Bauer" userId="e3114328-21b7-449d-9099-c89e7225392b" providerId="ADAL" clId="{EFA13EF8-CA32-4616-AAA5-48B02D69478C}" dt="2020-01-31T14:20:17" v="196" actId="208"/>
          <ac:cxnSpMkLst>
            <pc:docMk/>
            <pc:sldMk cId="1134586771" sldId="563"/>
            <ac:cxnSpMk id="56" creationId="{541CF436-96AC-4E60-BCC0-5374873989C4}"/>
          </ac:cxnSpMkLst>
        </pc:cxnChg>
        <pc:cxnChg chg="mod">
          <ac:chgData name="Gerd Bauer" userId="e3114328-21b7-449d-9099-c89e7225392b" providerId="ADAL" clId="{EFA13EF8-CA32-4616-AAA5-48B02D69478C}" dt="2020-01-31T14:20:17" v="196" actId="208"/>
          <ac:cxnSpMkLst>
            <pc:docMk/>
            <pc:sldMk cId="1134586771" sldId="563"/>
            <ac:cxnSpMk id="57" creationId="{C1C31A3A-6A47-43AA-9DCB-08F07100E243}"/>
          </ac:cxnSpMkLst>
        </pc:cxnChg>
        <pc:cxnChg chg="mod">
          <ac:chgData name="Gerd Bauer" userId="e3114328-21b7-449d-9099-c89e7225392b" providerId="ADAL" clId="{EFA13EF8-CA32-4616-AAA5-48B02D69478C}" dt="2020-01-31T14:20:17" v="196" actId="208"/>
          <ac:cxnSpMkLst>
            <pc:docMk/>
            <pc:sldMk cId="1134586771" sldId="563"/>
            <ac:cxnSpMk id="58" creationId="{8AF360A0-8732-40BE-AD0D-A972E058C1F0}"/>
          </ac:cxnSpMkLst>
        </pc:cxnChg>
        <pc:cxnChg chg="mod">
          <ac:chgData name="Gerd Bauer" userId="e3114328-21b7-449d-9099-c89e7225392b" providerId="ADAL" clId="{EFA13EF8-CA32-4616-AAA5-48B02D69478C}" dt="2020-01-31T14:20:17" v="196" actId="208"/>
          <ac:cxnSpMkLst>
            <pc:docMk/>
            <pc:sldMk cId="1134586771" sldId="563"/>
            <ac:cxnSpMk id="59" creationId="{CC97FD9B-E036-49EB-9D07-E8BE8C90B602}"/>
          </ac:cxnSpMkLst>
        </pc:cxnChg>
        <pc:cxnChg chg="mod">
          <ac:chgData name="Gerd Bauer" userId="e3114328-21b7-449d-9099-c89e7225392b" providerId="ADAL" clId="{EFA13EF8-CA32-4616-AAA5-48B02D69478C}" dt="2020-01-31T14:18:49.439" v="182" actId="208"/>
          <ac:cxnSpMkLst>
            <pc:docMk/>
            <pc:sldMk cId="1134586771" sldId="563"/>
            <ac:cxnSpMk id="61" creationId="{5061470D-549C-4F6C-9DE7-E8B1AC33B81F}"/>
          </ac:cxnSpMkLst>
        </pc:cxnChg>
        <pc:cxnChg chg="mod">
          <ac:chgData name="Gerd Bauer" userId="e3114328-21b7-449d-9099-c89e7225392b" providerId="ADAL" clId="{EFA13EF8-CA32-4616-AAA5-48B02D69478C}" dt="2020-01-31T14:18:49.439" v="182" actId="208"/>
          <ac:cxnSpMkLst>
            <pc:docMk/>
            <pc:sldMk cId="1134586771" sldId="563"/>
            <ac:cxnSpMk id="62" creationId="{5C635BF1-FF66-4893-A245-C669DB193B80}"/>
          </ac:cxnSpMkLst>
        </pc:cxnChg>
        <pc:cxnChg chg="mod">
          <ac:chgData name="Gerd Bauer" userId="e3114328-21b7-449d-9099-c89e7225392b" providerId="ADAL" clId="{EFA13EF8-CA32-4616-AAA5-48B02D69478C}" dt="2020-01-31T14:18:49.439" v="182" actId="208"/>
          <ac:cxnSpMkLst>
            <pc:docMk/>
            <pc:sldMk cId="1134586771" sldId="563"/>
            <ac:cxnSpMk id="63" creationId="{85CD582F-8AE3-43A5-947F-DE7326A4F6CD}"/>
          </ac:cxnSpMkLst>
        </pc:cxnChg>
        <pc:cxnChg chg="mod">
          <ac:chgData name="Gerd Bauer" userId="e3114328-21b7-449d-9099-c89e7225392b" providerId="ADAL" clId="{EFA13EF8-CA32-4616-AAA5-48B02D69478C}" dt="2020-01-31T14:18:49.439" v="182" actId="208"/>
          <ac:cxnSpMkLst>
            <pc:docMk/>
            <pc:sldMk cId="1134586771" sldId="563"/>
            <ac:cxnSpMk id="64" creationId="{3B0E0507-FBD8-43D2-9206-2998D40DA6D5}"/>
          </ac:cxnSpMkLst>
        </pc:cxnChg>
        <pc:cxnChg chg="mod">
          <ac:chgData name="Gerd Bauer" userId="e3114328-21b7-449d-9099-c89e7225392b" providerId="ADAL" clId="{EFA13EF8-CA32-4616-AAA5-48B02D69478C}" dt="2020-01-31T14:18:49.439" v="182" actId="208"/>
          <ac:cxnSpMkLst>
            <pc:docMk/>
            <pc:sldMk cId="1134586771" sldId="563"/>
            <ac:cxnSpMk id="65" creationId="{C992CDFE-FDD0-4D22-9C90-CC1DBD0D3C8A}"/>
          </ac:cxnSpMkLst>
        </pc:cxnChg>
        <pc:cxnChg chg="mod">
          <ac:chgData name="Gerd Bauer" userId="e3114328-21b7-449d-9099-c89e7225392b" providerId="ADAL" clId="{EFA13EF8-CA32-4616-AAA5-48B02D69478C}" dt="2020-01-31T14:18:49.439" v="182" actId="208"/>
          <ac:cxnSpMkLst>
            <pc:docMk/>
            <pc:sldMk cId="1134586771" sldId="563"/>
            <ac:cxnSpMk id="66" creationId="{6A48CE13-0782-4F98-A0EE-D2A5094712BB}"/>
          </ac:cxnSpMkLst>
        </pc:cxnChg>
        <pc:cxnChg chg="mod">
          <ac:chgData name="Gerd Bauer" userId="e3114328-21b7-449d-9099-c89e7225392b" providerId="ADAL" clId="{EFA13EF8-CA32-4616-AAA5-48B02D69478C}" dt="2020-01-31T14:18:49.439" v="182" actId="208"/>
          <ac:cxnSpMkLst>
            <pc:docMk/>
            <pc:sldMk cId="1134586771" sldId="563"/>
            <ac:cxnSpMk id="67" creationId="{E8797166-F167-4A51-BBA8-DE5B567CCD88}"/>
          </ac:cxnSpMkLst>
        </pc:cxnChg>
        <pc:cxnChg chg="mod">
          <ac:chgData name="Gerd Bauer" userId="e3114328-21b7-449d-9099-c89e7225392b" providerId="ADAL" clId="{EFA13EF8-CA32-4616-AAA5-48B02D69478C}" dt="2020-01-31T14:18:49.439" v="182" actId="208"/>
          <ac:cxnSpMkLst>
            <pc:docMk/>
            <pc:sldMk cId="1134586771" sldId="563"/>
            <ac:cxnSpMk id="68" creationId="{FC86EDA9-A4A5-4563-8184-CA82E6DC3BEB}"/>
          </ac:cxnSpMkLst>
        </pc:cxnChg>
        <pc:cxnChg chg="mod">
          <ac:chgData name="Gerd Bauer" userId="e3114328-21b7-449d-9099-c89e7225392b" providerId="ADAL" clId="{EFA13EF8-CA32-4616-AAA5-48B02D69478C}" dt="2020-01-31T14:19:42.521" v="188" actId="208"/>
          <ac:cxnSpMkLst>
            <pc:docMk/>
            <pc:sldMk cId="1134586771" sldId="563"/>
            <ac:cxnSpMk id="70" creationId="{6FA95AE3-FF97-4A95-AA92-141ABE4015D7}"/>
          </ac:cxnSpMkLst>
        </pc:cxnChg>
        <pc:cxnChg chg="mod">
          <ac:chgData name="Gerd Bauer" userId="e3114328-21b7-449d-9099-c89e7225392b" providerId="ADAL" clId="{EFA13EF8-CA32-4616-AAA5-48B02D69478C}" dt="2020-01-31T14:19:42.521" v="188" actId="208"/>
          <ac:cxnSpMkLst>
            <pc:docMk/>
            <pc:sldMk cId="1134586771" sldId="563"/>
            <ac:cxnSpMk id="71" creationId="{0C96153D-A019-43E9-9E4D-5C25297B7791}"/>
          </ac:cxnSpMkLst>
        </pc:cxnChg>
        <pc:cxnChg chg="mod">
          <ac:chgData name="Gerd Bauer" userId="e3114328-21b7-449d-9099-c89e7225392b" providerId="ADAL" clId="{EFA13EF8-CA32-4616-AAA5-48B02D69478C}" dt="2020-01-31T14:19:42.521" v="188" actId="208"/>
          <ac:cxnSpMkLst>
            <pc:docMk/>
            <pc:sldMk cId="1134586771" sldId="563"/>
            <ac:cxnSpMk id="72" creationId="{E2E50D28-5E1A-42DA-800F-61A6603B404B}"/>
          </ac:cxnSpMkLst>
        </pc:cxnChg>
        <pc:cxnChg chg="mod">
          <ac:chgData name="Gerd Bauer" userId="e3114328-21b7-449d-9099-c89e7225392b" providerId="ADAL" clId="{EFA13EF8-CA32-4616-AAA5-48B02D69478C}" dt="2020-01-31T14:19:42.521" v="188" actId="208"/>
          <ac:cxnSpMkLst>
            <pc:docMk/>
            <pc:sldMk cId="1134586771" sldId="563"/>
            <ac:cxnSpMk id="73" creationId="{A85E3BA3-BD24-4804-A255-708D54A8CD8B}"/>
          </ac:cxnSpMkLst>
        </pc:cxnChg>
        <pc:cxnChg chg="mod">
          <ac:chgData name="Gerd Bauer" userId="e3114328-21b7-449d-9099-c89e7225392b" providerId="ADAL" clId="{EFA13EF8-CA32-4616-AAA5-48B02D69478C}" dt="2020-01-31T14:19:42.521" v="188" actId="208"/>
          <ac:cxnSpMkLst>
            <pc:docMk/>
            <pc:sldMk cId="1134586771" sldId="563"/>
            <ac:cxnSpMk id="74" creationId="{009C9299-3EBC-44EB-9E5E-7E5E0807EF2B}"/>
          </ac:cxnSpMkLst>
        </pc:cxnChg>
        <pc:cxnChg chg="mod">
          <ac:chgData name="Gerd Bauer" userId="e3114328-21b7-449d-9099-c89e7225392b" providerId="ADAL" clId="{EFA13EF8-CA32-4616-AAA5-48B02D69478C}" dt="2020-01-31T14:19:42.521" v="188" actId="208"/>
          <ac:cxnSpMkLst>
            <pc:docMk/>
            <pc:sldMk cId="1134586771" sldId="563"/>
            <ac:cxnSpMk id="75" creationId="{58D82F8E-A1BE-45D6-A243-A0B4B1556F34}"/>
          </ac:cxnSpMkLst>
        </pc:cxnChg>
        <pc:cxnChg chg="mod">
          <ac:chgData name="Gerd Bauer" userId="e3114328-21b7-449d-9099-c89e7225392b" providerId="ADAL" clId="{EFA13EF8-CA32-4616-AAA5-48B02D69478C}" dt="2020-01-31T14:19:42.521" v="188" actId="208"/>
          <ac:cxnSpMkLst>
            <pc:docMk/>
            <pc:sldMk cId="1134586771" sldId="563"/>
            <ac:cxnSpMk id="76" creationId="{967F2360-C09D-4742-A179-4D5280DE4672}"/>
          </ac:cxnSpMkLst>
        </pc:cxnChg>
        <pc:cxnChg chg="mod">
          <ac:chgData name="Gerd Bauer" userId="e3114328-21b7-449d-9099-c89e7225392b" providerId="ADAL" clId="{EFA13EF8-CA32-4616-AAA5-48B02D69478C}" dt="2020-01-31T14:19:42.521" v="188" actId="208"/>
          <ac:cxnSpMkLst>
            <pc:docMk/>
            <pc:sldMk cId="1134586771" sldId="563"/>
            <ac:cxnSpMk id="77" creationId="{14B92E93-867D-479A-8AD6-842E16D65E27}"/>
          </ac:cxnSpMkLst>
        </pc:cxnChg>
      </pc:sldChg>
      <pc:sldChg chg="addSp delSp modNotesTx">
        <pc:chgData name="Gerd Bauer" userId="e3114328-21b7-449d-9099-c89e7225392b" providerId="ADAL" clId="{EFA13EF8-CA32-4616-AAA5-48B02D69478C}" dt="2020-01-31T14:26:59.135" v="208" actId="478"/>
        <pc:sldMkLst>
          <pc:docMk/>
          <pc:sldMk cId="3261645041" sldId="564"/>
        </pc:sldMkLst>
        <pc:grpChg chg="del">
          <ac:chgData name="Gerd Bauer" userId="e3114328-21b7-449d-9099-c89e7225392b" providerId="ADAL" clId="{EFA13EF8-CA32-4616-AAA5-48B02D69478C}" dt="2020-01-31T14:26:57.683" v="207" actId="478"/>
          <ac:grpSpMkLst>
            <pc:docMk/>
            <pc:sldMk cId="3261645041" sldId="564"/>
            <ac:grpSpMk id="38" creationId="{0158F1B4-EE55-450F-BCED-B9BA551A338E}"/>
          </ac:grpSpMkLst>
        </pc:grpChg>
        <pc:grpChg chg="del">
          <ac:chgData name="Gerd Bauer" userId="e3114328-21b7-449d-9099-c89e7225392b" providerId="ADAL" clId="{EFA13EF8-CA32-4616-AAA5-48B02D69478C}" dt="2020-01-31T14:26:59.135" v="208" actId="478"/>
          <ac:grpSpMkLst>
            <pc:docMk/>
            <pc:sldMk cId="3261645041" sldId="564"/>
            <ac:grpSpMk id="65" creationId="{D680DF68-EEDB-4479-A143-53488915B3F1}"/>
          </ac:grpSpMkLst>
        </pc:grpChg>
        <pc:grpChg chg="add">
          <ac:chgData name="Gerd Bauer" userId="e3114328-21b7-449d-9099-c89e7225392b" providerId="ADAL" clId="{EFA13EF8-CA32-4616-AAA5-48B02D69478C}" dt="2020-01-31T14:26:54.619" v="206"/>
          <ac:grpSpMkLst>
            <pc:docMk/>
            <pc:sldMk cId="3261645041" sldId="564"/>
            <ac:grpSpMk id="74" creationId="{DAC0BDFE-F95F-4752-93FD-8EA1EF3CD441}"/>
          </ac:grpSpMkLst>
        </pc:grpChg>
        <pc:grpChg chg="add">
          <ac:chgData name="Gerd Bauer" userId="e3114328-21b7-449d-9099-c89e7225392b" providerId="ADAL" clId="{EFA13EF8-CA32-4616-AAA5-48B02D69478C}" dt="2020-01-31T14:26:54.619" v="206"/>
          <ac:grpSpMkLst>
            <pc:docMk/>
            <pc:sldMk cId="3261645041" sldId="564"/>
            <ac:grpSpMk id="94" creationId="{78798EDE-BA6E-49C4-814F-D3839166C3A6}"/>
          </ac:grpSpMkLst>
        </pc:grpChg>
        <pc:cxnChg chg="add">
          <ac:chgData name="Gerd Bauer" userId="e3114328-21b7-449d-9099-c89e7225392b" providerId="ADAL" clId="{EFA13EF8-CA32-4616-AAA5-48B02D69478C}" dt="2020-01-31T14:26:54.619" v="206"/>
          <ac:cxnSpMkLst>
            <pc:docMk/>
            <pc:sldMk cId="3261645041" sldId="564"/>
            <ac:cxnSpMk id="97" creationId="{A40C7E7F-F525-449A-80EE-00931EC7EEB6}"/>
          </ac:cxnSpMkLst>
        </pc:cxnChg>
        <pc:cxnChg chg="add">
          <ac:chgData name="Gerd Bauer" userId="e3114328-21b7-449d-9099-c89e7225392b" providerId="ADAL" clId="{EFA13EF8-CA32-4616-AAA5-48B02D69478C}" dt="2020-01-31T14:26:54.619" v="206"/>
          <ac:cxnSpMkLst>
            <pc:docMk/>
            <pc:sldMk cId="3261645041" sldId="564"/>
            <ac:cxnSpMk id="98" creationId="{C975BCA5-E1F4-47C3-B0B0-018F11EFC015}"/>
          </ac:cxnSpMkLst>
        </pc:cxnChg>
      </pc:sldChg>
      <pc:sldChg chg="del">
        <pc:chgData name="Gerd Bauer" userId="e3114328-21b7-449d-9099-c89e7225392b" providerId="ADAL" clId="{EFA13EF8-CA32-4616-AAA5-48B02D69478C}" dt="2020-01-31T09:19:52.757" v="37" actId="47"/>
        <pc:sldMkLst>
          <pc:docMk/>
          <pc:sldMk cId="1022028263" sldId="579"/>
        </pc:sldMkLst>
      </pc:sldChg>
      <pc:sldChg chg="modNotesTx">
        <pc:chgData name="Gerd Bauer" userId="e3114328-21b7-449d-9099-c89e7225392b" providerId="ADAL" clId="{EFA13EF8-CA32-4616-AAA5-48B02D69478C}" dt="2020-01-31T15:22:29.925" v="209" actId="20577"/>
        <pc:sldMkLst>
          <pc:docMk/>
          <pc:sldMk cId="2727834863" sldId="586"/>
        </pc:sldMkLst>
      </pc:sldChg>
      <pc:sldChg chg="add">
        <pc:chgData name="Gerd Bauer" userId="e3114328-21b7-449d-9099-c89e7225392b" providerId="ADAL" clId="{EFA13EF8-CA32-4616-AAA5-48B02D69478C}" dt="2020-01-31T09:19:50.537" v="36"/>
        <pc:sldMkLst>
          <pc:docMk/>
          <pc:sldMk cId="1115817441" sldId="607"/>
        </pc:sldMkLst>
      </pc:sldChg>
      <pc:sldChg chg="modSp add">
        <pc:chgData name="Gerd Bauer" userId="e3114328-21b7-449d-9099-c89e7225392b" providerId="ADAL" clId="{EFA13EF8-CA32-4616-AAA5-48B02D69478C}" dt="2020-01-31T15:46:06.736" v="256"/>
        <pc:sldMkLst>
          <pc:docMk/>
          <pc:sldMk cId="2071231509" sldId="608"/>
        </pc:sldMkLst>
        <pc:spChg chg="mod">
          <ac:chgData name="Gerd Bauer" userId="e3114328-21b7-449d-9099-c89e7225392b" providerId="ADAL" clId="{EFA13EF8-CA32-4616-AAA5-48B02D69478C}" dt="2020-01-31T15:46:06.736" v="256"/>
          <ac:spMkLst>
            <pc:docMk/>
            <pc:sldMk cId="2071231509" sldId="608"/>
            <ac:spMk id="4" creationId="{EF5A26CD-F1FA-487B-8664-15BC6CE783B8}"/>
          </ac:spMkLst>
        </pc:spChg>
      </pc:sldChg>
      <pc:sldChg chg="addSp delSp modSp add del">
        <pc:chgData name="Gerd Bauer" userId="e3114328-21b7-449d-9099-c89e7225392b" providerId="ADAL" clId="{EFA13EF8-CA32-4616-AAA5-48B02D69478C}" dt="2020-01-31T15:35:58.756" v="251" actId="47"/>
        <pc:sldMkLst>
          <pc:docMk/>
          <pc:sldMk cId="3258422905" sldId="608"/>
        </pc:sldMkLst>
        <pc:spChg chg="mod">
          <ac:chgData name="Gerd Bauer" userId="e3114328-21b7-449d-9099-c89e7225392b" providerId="ADAL" clId="{EFA13EF8-CA32-4616-AAA5-48B02D69478C}" dt="2020-01-31T15:34:50.972" v="211" actId="27636"/>
          <ac:spMkLst>
            <pc:docMk/>
            <pc:sldMk cId="3258422905" sldId="608"/>
            <ac:spMk id="2" creationId="{5A55CD57-FFB2-4330-BB7F-51EE5FA0D607}"/>
          </ac:spMkLst>
        </pc:spChg>
        <pc:spChg chg="del">
          <ac:chgData name="Gerd Bauer" userId="e3114328-21b7-449d-9099-c89e7225392b" providerId="ADAL" clId="{EFA13EF8-CA32-4616-AAA5-48B02D69478C}" dt="2020-01-31T15:35:27.490" v="232" actId="478"/>
          <ac:spMkLst>
            <pc:docMk/>
            <pc:sldMk cId="3258422905" sldId="608"/>
            <ac:spMk id="5" creationId="{D2E8A7C3-53D2-4C88-8EAE-B2597536A297}"/>
          </ac:spMkLst>
        </pc:spChg>
        <pc:spChg chg="del mod">
          <ac:chgData name="Gerd Bauer" userId="e3114328-21b7-449d-9099-c89e7225392b" providerId="ADAL" clId="{EFA13EF8-CA32-4616-AAA5-48B02D69478C}" dt="2020-01-31T15:35:22.939" v="231" actId="478"/>
          <ac:spMkLst>
            <pc:docMk/>
            <pc:sldMk cId="3258422905" sldId="608"/>
            <ac:spMk id="6" creationId="{13069FE8-E782-4378-A8C9-C45B972E2D9A}"/>
          </ac:spMkLst>
        </pc:spChg>
        <pc:spChg chg="add mod">
          <ac:chgData name="Gerd Bauer" userId="e3114328-21b7-449d-9099-c89e7225392b" providerId="ADAL" clId="{EFA13EF8-CA32-4616-AAA5-48B02D69478C}" dt="2020-01-31T15:35:44.967" v="250" actId="790"/>
          <ac:spMkLst>
            <pc:docMk/>
            <pc:sldMk cId="3258422905" sldId="608"/>
            <ac:spMk id="8" creationId="{0C192A22-1BC2-413C-B700-5EC0BB364BC4}"/>
          </ac:spMkLst>
        </pc:spChg>
      </pc:sldChg>
    </pc:docChg>
  </pc:docChgLst>
  <pc:docChgLst>
    <pc:chgData name="Gerd Bauer" userId="e3114328-21b7-449d-9099-c89e7225392b" providerId="ADAL" clId="{526758B8-A341-4DE2-838E-585AEAF83FB5}"/>
    <pc:docChg chg="custSel delSld modSld">
      <pc:chgData name="Gerd Bauer" userId="e3114328-21b7-449d-9099-c89e7225392b" providerId="ADAL" clId="{526758B8-A341-4DE2-838E-585AEAF83FB5}" dt="2020-01-29T15:20:43.844" v="27" actId="47"/>
      <pc:docMkLst>
        <pc:docMk/>
      </pc:docMkLst>
      <pc:sldChg chg="addSp modSp">
        <pc:chgData name="Gerd Bauer" userId="e3114328-21b7-449d-9099-c89e7225392b" providerId="ADAL" clId="{526758B8-A341-4DE2-838E-585AEAF83FB5}" dt="2020-01-29T15:15:58.127" v="16" actId="20577"/>
        <pc:sldMkLst>
          <pc:docMk/>
          <pc:sldMk cId="176502913" sldId="403"/>
        </pc:sldMkLst>
        <pc:spChg chg="mod">
          <ac:chgData name="Gerd Bauer" userId="e3114328-21b7-449d-9099-c89e7225392b" providerId="ADAL" clId="{526758B8-A341-4DE2-838E-585AEAF83FB5}" dt="2020-01-29T15:15:22.067" v="1" actId="688"/>
          <ac:spMkLst>
            <pc:docMk/>
            <pc:sldMk cId="176502913" sldId="403"/>
            <ac:spMk id="6" creationId="{D290F54D-ECDE-4BE3-BF65-E4C35DC80850}"/>
          </ac:spMkLst>
        </pc:spChg>
        <pc:spChg chg="mod">
          <ac:chgData name="Gerd Bauer" userId="e3114328-21b7-449d-9099-c89e7225392b" providerId="ADAL" clId="{526758B8-A341-4DE2-838E-585AEAF83FB5}" dt="2020-01-29T15:15:58.127" v="16" actId="20577"/>
          <ac:spMkLst>
            <pc:docMk/>
            <pc:sldMk cId="176502913" sldId="403"/>
            <ac:spMk id="20" creationId="{2A3B7DD0-40EE-4B2F-8869-2C2CA135132C}"/>
          </ac:spMkLst>
        </pc:spChg>
        <pc:picChg chg="add">
          <ac:chgData name="Gerd Bauer" userId="e3114328-21b7-449d-9099-c89e7225392b" providerId="ADAL" clId="{526758B8-A341-4DE2-838E-585AEAF83FB5}" dt="2020-01-29T15:15:45.498" v="4"/>
          <ac:picMkLst>
            <pc:docMk/>
            <pc:sldMk cId="176502913" sldId="403"/>
            <ac:picMk id="7" creationId="{F0C5E739-C60F-45A6-BEBE-7946583AC062}"/>
          </ac:picMkLst>
        </pc:picChg>
        <pc:picChg chg="add">
          <ac:chgData name="Gerd Bauer" userId="e3114328-21b7-449d-9099-c89e7225392b" providerId="ADAL" clId="{526758B8-A341-4DE2-838E-585AEAF83FB5}" dt="2020-01-29T15:15:45.498" v="4"/>
          <ac:picMkLst>
            <pc:docMk/>
            <pc:sldMk cId="176502913" sldId="403"/>
            <ac:picMk id="8" creationId="{3C3CF980-BF57-4B2C-9269-59A76D4A155F}"/>
          </ac:picMkLst>
        </pc:picChg>
        <pc:picChg chg="add">
          <ac:chgData name="Gerd Bauer" userId="e3114328-21b7-449d-9099-c89e7225392b" providerId="ADAL" clId="{526758B8-A341-4DE2-838E-585AEAF83FB5}" dt="2020-01-29T15:15:45.498" v="4"/>
          <ac:picMkLst>
            <pc:docMk/>
            <pc:sldMk cId="176502913" sldId="403"/>
            <ac:picMk id="9" creationId="{4DBE83F8-FE64-41EF-B86B-91514FB6B3F4}"/>
          </ac:picMkLst>
        </pc:picChg>
      </pc:sldChg>
      <pc:sldChg chg="delSp">
        <pc:chgData name="Gerd Bauer" userId="e3114328-21b7-449d-9099-c89e7225392b" providerId="ADAL" clId="{526758B8-A341-4DE2-838E-585AEAF83FB5}" dt="2020-01-29T15:15:25.118" v="2" actId="478"/>
        <pc:sldMkLst>
          <pc:docMk/>
          <pc:sldMk cId="2180587890" sldId="404"/>
        </pc:sldMkLst>
        <pc:picChg chg="del">
          <ac:chgData name="Gerd Bauer" userId="e3114328-21b7-449d-9099-c89e7225392b" providerId="ADAL" clId="{526758B8-A341-4DE2-838E-585AEAF83FB5}" dt="2020-01-29T15:15:25.118" v="2" actId="478"/>
          <ac:picMkLst>
            <pc:docMk/>
            <pc:sldMk cId="2180587890" sldId="404"/>
            <ac:picMk id="18" creationId="{89EA2E1A-E4E8-4E84-A878-785A90A4CE15}"/>
          </ac:picMkLst>
        </pc:picChg>
      </pc:sldChg>
      <pc:sldChg chg="addSp delSp modSp">
        <pc:chgData name="Gerd Bauer" userId="e3114328-21b7-449d-9099-c89e7225392b" providerId="ADAL" clId="{526758B8-A341-4DE2-838E-585AEAF83FB5}" dt="2020-01-29T15:20:33.595" v="26" actId="1076"/>
        <pc:sldMkLst>
          <pc:docMk/>
          <pc:sldMk cId="3213120644" sldId="406"/>
        </pc:sldMkLst>
        <pc:spChg chg="mod">
          <ac:chgData name="Gerd Bauer" userId="e3114328-21b7-449d-9099-c89e7225392b" providerId="ADAL" clId="{526758B8-A341-4DE2-838E-585AEAF83FB5}" dt="2020-01-29T15:16:42.303" v="21" actId="20577"/>
          <ac:spMkLst>
            <pc:docMk/>
            <pc:sldMk cId="3213120644" sldId="406"/>
            <ac:spMk id="6" creationId="{5F7D0FC7-C5A0-4832-A2A9-004F35D9E33A}"/>
          </ac:spMkLst>
        </pc:spChg>
        <pc:graphicFrameChg chg="add del mod">
          <ac:chgData name="Gerd Bauer" userId="e3114328-21b7-449d-9099-c89e7225392b" providerId="ADAL" clId="{526758B8-A341-4DE2-838E-585AEAF83FB5}" dt="2020-01-29T15:20:26.444" v="25" actId="478"/>
          <ac:graphicFrameMkLst>
            <pc:docMk/>
            <pc:sldMk cId="3213120644" sldId="406"/>
            <ac:graphicFrameMk id="5" creationId="{B6A3042C-6685-43F2-80AB-420D3E475CA6}"/>
          </ac:graphicFrameMkLst>
        </pc:graphicFrameChg>
        <pc:picChg chg="del">
          <ac:chgData name="Gerd Bauer" userId="e3114328-21b7-449d-9099-c89e7225392b" providerId="ADAL" clId="{526758B8-A341-4DE2-838E-585AEAF83FB5}" dt="2020-01-29T15:16:27.530" v="19" actId="478"/>
          <ac:picMkLst>
            <pc:docMk/>
            <pc:sldMk cId="3213120644" sldId="406"/>
            <ac:picMk id="8" creationId="{D0AABFAD-A99E-4C4B-8BA4-D01C8330BE37}"/>
          </ac:picMkLst>
        </pc:picChg>
        <pc:picChg chg="add mod">
          <ac:chgData name="Gerd Bauer" userId="e3114328-21b7-449d-9099-c89e7225392b" providerId="ADAL" clId="{526758B8-A341-4DE2-838E-585AEAF83FB5}" dt="2020-01-29T15:20:33.595" v="26" actId="1076"/>
          <ac:picMkLst>
            <pc:docMk/>
            <pc:sldMk cId="3213120644" sldId="406"/>
            <ac:picMk id="9" creationId="{2651C361-503F-49A1-88EC-8972FCFCF42B}"/>
          </ac:picMkLst>
        </pc:picChg>
        <pc:picChg chg="add mod">
          <ac:chgData name="Gerd Bauer" userId="e3114328-21b7-449d-9099-c89e7225392b" providerId="ADAL" clId="{526758B8-A341-4DE2-838E-585AEAF83FB5}" dt="2020-01-29T15:20:33.595" v="26" actId="1076"/>
          <ac:picMkLst>
            <pc:docMk/>
            <pc:sldMk cId="3213120644" sldId="406"/>
            <ac:picMk id="10" creationId="{FDF5A21D-6030-49FE-99F5-351A26DEEADB}"/>
          </ac:picMkLst>
        </pc:picChg>
        <pc:picChg chg="add mod">
          <ac:chgData name="Gerd Bauer" userId="e3114328-21b7-449d-9099-c89e7225392b" providerId="ADAL" clId="{526758B8-A341-4DE2-838E-585AEAF83FB5}" dt="2020-01-29T15:20:33.595" v="26" actId="1076"/>
          <ac:picMkLst>
            <pc:docMk/>
            <pc:sldMk cId="3213120644" sldId="406"/>
            <ac:picMk id="11" creationId="{FF03269B-F67A-4855-AE8D-15ADE2A614F5}"/>
          </ac:picMkLst>
        </pc:picChg>
        <pc:picChg chg="del">
          <ac:chgData name="Gerd Bauer" userId="e3114328-21b7-449d-9099-c89e7225392b" providerId="ADAL" clId="{526758B8-A341-4DE2-838E-585AEAF83FB5}" dt="2020-01-29T15:15:28.143" v="3" actId="478"/>
          <ac:picMkLst>
            <pc:docMk/>
            <pc:sldMk cId="3213120644" sldId="406"/>
            <ac:picMk id="15" creationId="{701CD815-72EE-4400-9D09-F60F5298FB35}"/>
          </ac:picMkLst>
        </pc:picChg>
      </pc:sldChg>
      <pc:sldChg chg="del">
        <pc:chgData name="Gerd Bauer" userId="e3114328-21b7-449d-9099-c89e7225392b" providerId="ADAL" clId="{526758B8-A341-4DE2-838E-585AEAF83FB5}" dt="2020-01-29T15:20:43.844" v="27" actId="47"/>
        <pc:sldMkLst>
          <pc:docMk/>
          <pc:sldMk cId="2784842547" sldId="40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496883202099738E-2"/>
          <c:y val="3.8453248031496065E-2"/>
          <c:w val="0.86347506561679788"/>
          <c:h val="0.78913828740157477"/>
        </c:manualLayout>
      </c:layout>
      <c:barChart>
        <c:barDir val="col"/>
        <c:grouping val="clustered"/>
        <c:varyColors val="0"/>
        <c:ser>
          <c:idx val="0"/>
          <c:order val="0"/>
          <c:tx>
            <c:strRef>
              <c:f>Tabelle1!$B$1</c:f>
              <c:strCache>
                <c:ptCount val="1"/>
                <c:pt idx="0">
                  <c:v>Points/Sprint</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Tabelle1!$B$2:$B$12</c:f>
              <c:numCache>
                <c:formatCode>General</c:formatCode>
                <c:ptCount val="11"/>
                <c:pt idx="0">
                  <c:v>15</c:v>
                </c:pt>
                <c:pt idx="1">
                  <c:v>17</c:v>
                </c:pt>
                <c:pt idx="2">
                  <c:v>20</c:v>
                </c:pt>
                <c:pt idx="3">
                  <c:v>30</c:v>
                </c:pt>
                <c:pt idx="4">
                  <c:v>50</c:v>
                </c:pt>
                <c:pt idx="5">
                  <c:v>65</c:v>
                </c:pt>
                <c:pt idx="6">
                  <c:v>80</c:v>
                </c:pt>
                <c:pt idx="7">
                  <c:v>70</c:v>
                </c:pt>
                <c:pt idx="8">
                  <c:v>60</c:v>
                </c:pt>
                <c:pt idx="9">
                  <c:v>70</c:v>
                </c:pt>
                <c:pt idx="10">
                  <c:v>75</c:v>
                </c:pt>
              </c:numCache>
            </c:numRef>
          </c:val>
          <c:extLst>
            <c:ext xmlns:c16="http://schemas.microsoft.com/office/drawing/2014/chart" uri="{C3380CC4-5D6E-409C-BE32-E72D297353CC}">
              <c16:uniqueId val="{00000000-CAC2-4D8D-B17F-08EBEECA6DF5}"/>
            </c:ext>
          </c:extLst>
        </c:ser>
        <c:dLbls>
          <c:showLegendKey val="0"/>
          <c:showVal val="0"/>
          <c:showCatName val="0"/>
          <c:showSerName val="0"/>
          <c:showPercent val="0"/>
          <c:showBubbleSize val="0"/>
        </c:dLbls>
        <c:gapWidth val="219"/>
        <c:axId val="812948128"/>
        <c:axId val="812948456"/>
      </c:barChart>
      <c:lineChart>
        <c:grouping val="standard"/>
        <c:varyColors val="0"/>
        <c:ser>
          <c:idx val="1"/>
          <c:order val="1"/>
          <c:tx>
            <c:strRef>
              <c:f>Tabelle1!$C$1</c:f>
              <c:strCache>
                <c:ptCount val="1"/>
                <c:pt idx="0">
                  <c:v>Velocity</c:v>
                </c:pt>
              </c:strCache>
            </c:strRef>
          </c:tx>
          <c:spPr>
            <a:ln w="57150" cap="rnd">
              <a:solidFill>
                <a:schemeClr val="accent1"/>
              </a:solidFill>
              <a:round/>
            </a:ln>
            <a:effectLst/>
          </c:spPr>
          <c:marker>
            <c:symbol val="none"/>
          </c:marker>
          <c:cat>
            <c:numRef>
              <c:f>Tabelle1!$A$2:$A$12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Tabelle1!$C$2:$C$12</c:f>
              <c:numCache>
                <c:formatCode>General</c:formatCode>
                <c:ptCount val="11"/>
                <c:pt idx="0">
                  <c:v>15</c:v>
                </c:pt>
                <c:pt idx="1">
                  <c:v>16</c:v>
                </c:pt>
                <c:pt idx="2">
                  <c:v>18.5</c:v>
                </c:pt>
                <c:pt idx="3">
                  <c:v>25</c:v>
                </c:pt>
                <c:pt idx="4">
                  <c:v>40</c:v>
                </c:pt>
                <c:pt idx="5">
                  <c:v>57.5</c:v>
                </c:pt>
                <c:pt idx="6">
                  <c:v>72.5</c:v>
                </c:pt>
                <c:pt idx="7">
                  <c:v>75</c:v>
                </c:pt>
                <c:pt idx="8">
                  <c:v>65</c:v>
                </c:pt>
                <c:pt idx="9">
                  <c:v>65</c:v>
                </c:pt>
                <c:pt idx="10">
                  <c:v>72.5</c:v>
                </c:pt>
              </c:numCache>
            </c:numRef>
          </c:val>
          <c:smooth val="0"/>
          <c:extLst>
            <c:ext xmlns:c16="http://schemas.microsoft.com/office/drawing/2014/chart" uri="{C3380CC4-5D6E-409C-BE32-E72D297353CC}">
              <c16:uniqueId val="{00000001-CAC2-4D8D-B17F-08EBEECA6DF5}"/>
            </c:ext>
          </c:extLst>
        </c:ser>
        <c:dLbls>
          <c:showLegendKey val="0"/>
          <c:showVal val="0"/>
          <c:showCatName val="0"/>
          <c:showSerName val="0"/>
          <c:showPercent val="0"/>
          <c:showBubbleSize val="0"/>
        </c:dLbls>
        <c:marker val="1"/>
        <c:smooth val="0"/>
        <c:axId val="812948128"/>
        <c:axId val="812948456"/>
      </c:lineChart>
      <c:valAx>
        <c:axId val="81294845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1" i="0" u="none" strike="noStrike" kern="1200" baseline="0">
                <a:ln>
                  <a:noFill/>
                </a:ln>
                <a:solidFill>
                  <a:schemeClr val="bg1">
                    <a:lumMod val="50000"/>
                  </a:schemeClr>
                </a:solidFill>
                <a:latin typeface="+mn-lt"/>
                <a:ea typeface="+mn-ea"/>
                <a:cs typeface="+mn-cs"/>
              </a:defRPr>
            </a:pPr>
            <a:endParaRPr lang="de-DE"/>
          </a:p>
        </c:txPr>
        <c:crossAx val="812948128"/>
        <c:crosses val="max"/>
        <c:crossBetween val="between"/>
      </c:valAx>
      <c:catAx>
        <c:axId val="812948128"/>
        <c:scaling>
          <c:orientation val="minMax"/>
        </c:scaling>
        <c:delete val="1"/>
        <c:axPos val="b"/>
        <c:numFmt formatCode="General" sourceLinked="1"/>
        <c:majorTickMark val="out"/>
        <c:minorTickMark val="none"/>
        <c:tickLblPos val="nextTo"/>
        <c:crossAx val="812948456"/>
        <c:crosses val="autoZero"/>
        <c:auto val="1"/>
        <c:lblAlgn val="ctr"/>
        <c:lblOffset val="100"/>
        <c:noMultiLvlLbl val="0"/>
      </c:catAx>
      <c:spPr>
        <a:noFill/>
        <a:ln>
          <a:noFill/>
        </a:ln>
        <a:effectLst/>
      </c:spPr>
    </c:plotArea>
    <c:legend>
      <c:legendPos val="b"/>
      <c:layout>
        <c:manualLayout>
          <c:xMode val="edge"/>
          <c:yMode val="edge"/>
          <c:x val="8.5889180679376911E-2"/>
          <c:y val="0.14478093521770682"/>
          <c:w val="0.35369106467961464"/>
          <c:h val="4.936831105782511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93839238838899E-2"/>
          <c:y val="6.018856054310362E-2"/>
          <c:w val="0.93180616076116107"/>
          <c:h val="0.93751805450907433"/>
        </c:manualLayout>
      </c:layout>
      <c:barChart>
        <c:barDir val="col"/>
        <c:grouping val="clustered"/>
        <c:varyColors val="0"/>
        <c:ser>
          <c:idx val="0"/>
          <c:order val="0"/>
          <c:tx>
            <c:strRef>
              <c:f>Tabelle1!$B$1</c:f>
              <c:strCache>
                <c:ptCount val="1"/>
                <c:pt idx="0">
                  <c:v>Escaped Defects</c:v>
                </c:pt>
              </c:strCache>
            </c:strRef>
          </c:tx>
          <c:spPr>
            <a:solidFill>
              <a:schemeClr val="accent1"/>
            </a:solidFill>
            <a:ln>
              <a:solidFill>
                <a:schemeClr val="accent1"/>
              </a:solidFill>
            </a:ln>
            <a:effectLst/>
          </c:spPr>
          <c:invertIfNegative val="0"/>
          <c:cat>
            <c:numRef>
              <c:f>Tabelle1!$A$2:$A$15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Tabelle1!$B$2:$B$15</c:f>
              <c:numCache>
                <c:formatCode>General</c:formatCode>
                <c:ptCount val="14"/>
                <c:pt idx="0">
                  <c:v>-5</c:v>
                </c:pt>
                <c:pt idx="1">
                  <c:v>-2</c:v>
                </c:pt>
                <c:pt idx="2">
                  <c:v>-4</c:v>
                </c:pt>
                <c:pt idx="3">
                  <c:v>0</c:v>
                </c:pt>
                <c:pt idx="4">
                  <c:v>-3</c:v>
                </c:pt>
                <c:pt idx="5">
                  <c:v>-7</c:v>
                </c:pt>
                <c:pt idx="6">
                  <c:v>-3</c:v>
                </c:pt>
                <c:pt idx="7">
                  <c:v>-2</c:v>
                </c:pt>
                <c:pt idx="8">
                  <c:v>0</c:v>
                </c:pt>
                <c:pt idx="9">
                  <c:v>0</c:v>
                </c:pt>
                <c:pt idx="10">
                  <c:v>-1</c:v>
                </c:pt>
              </c:numCache>
            </c:numRef>
          </c:val>
          <c:extLst>
            <c:ext xmlns:c16="http://schemas.microsoft.com/office/drawing/2014/chart" uri="{C3380CC4-5D6E-409C-BE32-E72D297353CC}">
              <c16:uniqueId val="{00000000-6E7D-4A87-ABB8-5DF0C8EC64A1}"/>
            </c:ext>
          </c:extLst>
        </c:ser>
        <c:dLbls>
          <c:showLegendKey val="0"/>
          <c:showVal val="0"/>
          <c:showCatName val="0"/>
          <c:showSerName val="0"/>
          <c:showPercent val="0"/>
          <c:showBubbleSize val="0"/>
        </c:dLbls>
        <c:gapWidth val="219"/>
        <c:overlap val="-27"/>
        <c:axId val="944216912"/>
        <c:axId val="944217240"/>
      </c:barChart>
      <c:catAx>
        <c:axId val="944216912"/>
        <c:scaling>
          <c:orientation val="minMax"/>
        </c:scaling>
        <c:delete val="0"/>
        <c:axPos val="b"/>
        <c:numFmt formatCode="General" sourceLinked="1"/>
        <c:majorTickMark val="none"/>
        <c:minorTickMark val="none"/>
        <c:tickLblPos val="high"/>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944217240"/>
        <c:crosses val="autoZero"/>
        <c:auto val="1"/>
        <c:lblAlgn val="ctr"/>
        <c:lblOffset val="100"/>
        <c:noMultiLvlLbl val="0"/>
      </c:catAx>
      <c:valAx>
        <c:axId val="944217240"/>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944216912"/>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496883202099738E-2"/>
          <c:y val="3.8453248031496065E-2"/>
          <c:w val="0.86347506561679788"/>
          <c:h val="0.78913828740157477"/>
        </c:manualLayout>
      </c:layout>
      <c:barChart>
        <c:barDir val="col"/>
        <c:grouping val="clustered"/>
        <c:varyColors val="0"/>
        <c:ser>
          <c:idx val="0"/>
          <c:order val="0"/>
          <c:tx>
            <c:strRef>
              <c:f>Tabelle1!$B$1</c:f>
              <c:strCache>
                <c:ptCount val="1"/>
                <c:pt idx="0">
                  <c:v>Points/Sprint</c:v>
                </c:pt>
              </c:strCache>
            </c:strRef>
          </c:tx>
          <c:spPr>
            <a:solidFill>
              <a:schemeClr val="accent1"/>
            </a:solidFill>
            <a:ln>
              <a:noFill/>
            </a:ln>
            <a:effectLst/>
          </c:spPr>
          <c:invertIfNegative val="0"/>
          <c:cat>
            <c:numRef>
              <c:f>Tabelle1!$A$2:$A$12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Tabelle1!$B$2:$B$12</c:f>
              <c:numCache>
                <c:formatCode>General</c:formatCode>
                <c:ptCount val="11"/>
                <c:pt idx="0">
                  <c:v>15</c:v>
                </c:pt>
                <c:pt idx="1">
                  <c:v>17</c:v>
                </c:pt>
                <c:pt idx="2">
                  <c:v>20</c:v>
                </c:pt>
                <c:pt idx="3">
                  <c:v>30</c:v>
                </c:pt>
                <c:pt idx="4">
                  <c:v>50</c:v>
                </c:pt>
                <c:pt idx="5">
                  <c:v>65</c:v>
                </c:pt>
                <c:pt idx="6">
                  <c:v>80</c:v>
                </c:pt>
                <c:pt idx="7">
                  <c:v>70</c:v>
                </c:pt>
                <c:pt idx="8">
                  <c:v>60</c:v>
                </c:pt>
                <c:pt idx="9">
                  <c:v>70</c:v>
                </c:pt>
                <c:pt idx="10">
                  <c:v>75</c:v>
                </c:pt>
              </c:numCache>
            </c:numRef>
          </c:val>
          <c:extLst>
            <c:ext xmlns:c16="http://schemas.microsoft.com/office/drawing/2014/chart" uri="{C3380CC4-5D6E-409C-BE32-E72D297353CC}">
              <c16:uniqueId val="{00000000-A073-4072-B541-EE7754D99F30}"/>
            </c:ext>
          </c:extLst>
        </c:ser>
        <c:dLbls>
          <c:showLegendKey val="0"/>
          <c:showVal val="0"/>
          <c:showCatName val="0"/>
          <c:showSerName val="0"/>
          <c:showPercent val="0"/>
          <c:showBubbleSize val="0"/>
        </c:dLbls>
        <c:gapWidth val="219"/>
        <c:axId val="812948128"/>
        <c:axId val="812948456"/>
      </c:barChart>
      <c:lineChart>
        <c:grouping val="standard"/>
        <c:varyColors val="0"/>
        <c:ser>
          <c:idx val="1"/>
          <c:order val="1"/>
          <c:tx>
            <c:strRef>
              <c:f>Tabelle1!$C$1</c:f>
              <c:strCache>
                <c:ptCount val="1"/>
                <c:pt idx="0">
                  <c:v>Total Points</c:v>
                </c:pt>
              </c:strCache>
            </c:strRef>
          </c:tx>
          <c:spPr>
            <a:ln w="28575" cap="rnd">
              <a:solidFill>
                <a:schemeClr val="accent2"/>
              </a:solidFill>
              <a:round/>
            </a:ln>
            <a:effectLst/>
          </c:spPr>
          <c:marker>
            <c:symbol val="none"/>
          </c:marker>
          <c:cat>
            <c:numRef>
              <c:f>Tabelle1!$A$2:$A$12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Tabelle1!$C$2:$C$12</c:f>
              <c:numCache>
                <c:formatCode>General</c:formatCode>
                <c:ptCount val="11"/>
                <c:pt idx="0">
                  <c:v>15</c:v>
                </c:pt>
                <c:pt idx="1">
                  <c:v>32</c:v>
                </c:pt>
                <c:pt idx="2">
                  <c:v>52</c:v>
                </c:pt>
                <c:pt idx="3">
                  <c:v>82</c:v>
                </c:pt>
                <c:pt idx="4">
                  <c:v>132</c:v>
                </c:pt>
                <c:pt idx="5">
                  <c:v>197</c:v>
                </c:pt>
                <c:pt idx="6">
                  <c:v>277</c:v>
                </c:pt>
                <c:pt idx="7">
                  <c:v>347</c:v>
                </c:pt>
                <c:pt idx="8">
                  <c:v>407</c:v>
                </c:pt>
                <c:pt idx="9">
                  <c:v>477</c:v>
                </c:pt>
                <c:pt idx="10">
                  <c:v>552</c:v>
                </c:pt>
              </c:numCache>
            </c:numRef>
          </c:val>
          <c:smooth val="0"/>
          <c:extLst>
            <c:ext xmlns:c16="http://schemas.microsoft.com/office/drawing/2014/chart" uri="{C3380CC4-5D6E-409C-BE32-E72D297353CC}">
              <c16:uniqueId val="{00000001-A073-4072-B541-EE7754D99F30}"/>
            </c:ext>
          </c:extLst>
        </c:ser>
        <c:dLbls>
          <c:showLegendKey val="0"/>
          <c:showVal val="0"/>
          <c:showCatName val="0"/>
          <c:showSerName val="0"/>
          <c:showPercent val="0"/>
          <c:showBubbleSize val="0"/>
        </c:dLbls>
        <c:marker val="1"/>
        <c:smooth val="0"/>
        <c:axId val="811173776"/>
        <c:axId val="811174104"/>
      </c:lineChart>
      <c:catAx>
        <c:axId val="811173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de-DE"/>
          </a:p>
        </c:txPr>
        <c:crossAx val="811174104"/>
        <c:crosses val="autoZero"/>
        <c:auto val="1"/>
        <c:lblAlgn val="ctr"/>
        <c:lblOffset val="100"/>
        <c:noMultiLvlLbl val="0"/>
      </c:catAx>
      <c:valAx>
        <c:axId val="811174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11173776"/>
        <c:crosses val="autoZero"/>
        <c:crossBetween val="between"/>
      </c:valAx>
      <c:valAx>
        <c:axId val="81294845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accent1"/>
                </a:solidFill>
                <a:latin typeface="+mn-lt"/>
                <a:ea typeface="+mn-ea"/>
                <a:cs typeface="+mn-cs"/>
              </a:defRPr>
            </a:pPr>
            <a:endParaRPr lang="de-DE"/>
          </a:p>
        </c:txPr>
        <c:crossAx val="812948128"/>
        <c:crosses val="max"/>
        <c:crossBetween val="between"/>
      </c:valAx>
      <c:catAx>
        <c:axId val="812948128"/>
        <c:scaling>
          <c:orientation val="minMax"/>
        </c:scaling>
        <c:delete val="1"/>
        <c:axPos val="b"/>
        <c:numFmt formatCode="General" sourceLinked="1"/>
        <c:majorTickMark val="out"/>
        <c:minorTickMark val="none"/>
        <c:tickLblPos val="nextTo"/>
        <c:crossAx val="8129484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200" b="0" i="0" u="none" strike="noStrike" kern="1200" spc="0" baseline="0">
                <a:solidFill>
                  <a:schemeClr val="tx1">
                    <a:lumMod val="65000"/>
                    <a:lumOff val="35000"/>
                  </a:schemeClr>
                </a:solidFill>
                <a:latin typeface="+mn-lt"/>
                <a:ea typeface="+mn-ea"/>
                <a:cs typeface="+mn-cs"/>
              </a:defRPr>
            </a:pPr>
            <a:r>
              <a:rPr lang="en-US" sz="1200" dirty="0"/>
              <a:t>Business</a:t>
            </a:r>
            <a:br>
              <a:rPr lang="en-US" sz="1200" dirty="0"/>
            </a:br>
            <a:r>
              <a:rPr lang="en-US" sz="1200" dirty="0"/>
              <a:t>Value</a:t>
            </a:r>
          </a:p>
        </c:rich>
      </c:tx>
      <c:layout>
        <c:manualLayout>
          <c:xMode val="edge"/>
          <c:yMode val="edge"/>
          <c:x val="2.7085071441498433E-3"/>
          <c:y val="1.7772134053467933E-2"/>
        </c:manualLayout>
      </c:layout>
      <c:overlay val="0"/>
      <c:spPr>
        <a:noFill/>
        <a:ln>
          <a:noFill/>
        </a:ln>
        <a:effectLst/>
      </c:spPr>
      <c:txPr>
        <a:bodyPr rot="0" spcFirstLastPara="1" vertOverflow="ellipsis" vert="horz" wrap="square" anchor="ctr" anchorCtr="1"/>
        <a:lstStyle/>
        <a:p>
          <a:pPr algn="l">
            <a:defRPr sz="12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7.723699773693414E-2"/>
          <c:y val="0.13530951200998437"/>
          <c:w val="0.90319440234386161"/>
          <c:h val="0.80859811447453356"/>
        </c:manualLayout>
      </c:layout>
      <c:barChart>
        <c:barDir val="col"/>
        <c:grouping val="clustered"/>
        <c:varyColors val="0"/>
        <c:ser>
          <c:idx val="0"/>
          <c:order val="0"/>
          <c:tx>
            <c:strRef>
              <c:f>Tabelle1!$B$1</c:f>
              <c:strCache>
                <c:ptCount val="1"/>
                <c:pt idx="0">
                  <c:v>Business Value</c:v>
                </c:pt>
              </c:strCache>
            </c:strRef>
          </c:tx>
          <c:spPr>
            <a:solidFill>
              <a:schemeClr val="accent1"/>
            </a:solidFill>
            <a:ln>
              <a:noFill/>
            </a:ln>
            <a:effectLst/>
          </c:spPr>
          <c:invertIfNegative val="0"/>
          <c:cat>
            <c:numRef>
              <c:f>Tabelle1!$A$2:$A$15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Tabelle1!$B$2:$B$15</c:f>
              <c:numCache>
                <c:formatCode>General</c:formatCode>
                <c:ptCount val="14"/>
                <c:pt idx="0">
                  <c:v>1500</c:v>
                </c:pt>
                <c:pt idx="1">
                  <c:v>1600</c:v>
                </c:pt>
                <c:pt idx="2">
                  <c:v>1700</c:v>
                </c:pt>
                <c:pt idx="3">
                  <c:v>1500</c:v>
                </c:pt>
                <c:pt idx="4">
                  <c:v>1200</c:v>
                </c:pt>
                <c:pt idx="5">
                  <c:v>1300</c:v>
                </c:pt>
                <c:pt idx="6">
                  <c:v>1150</c:v>
                </c:pt>
                <c:pt idx="7">
                  <c:v>1000</c:v>
                </c:pt>
                <c:pt idx="8">
                  <c:v>700</c:v>
                </c:pt>
                <c:pt idx="9">
                  <c:v>550</c:v>
                </c:pt>
                <c:pt idx="10">
                  <c:v>350</c:v>
                </c:pt>
                <c:pt idx="11">
                  <c:v>200</c:v>
                </c:pt>
                <c:pt idx="12">
                  <c:v>190</c:v>
                </c:pt>
                <c:pt idx="13">
                  <c:v>95</c:v>
                </c:pt>
              </c:numCache>
            </c:numRef>
          </c:val>
          <c:extLst>
            <c:ext xmlns:c16="http://schemas.microsoft.com/office/drawing/2014/chart" uri="{C3380CC4-5D6E-409C-BE32-E72D297353CC}">
              <c16:uniqueId val="{00000000-F9F9-48B9-831D-F338DCF7F472}"/>
            </c:ext>
          </c:extLst>
        </c:ser>
        <c:dLbls>
          <c:showLegendKey val="0"/>
          <c:showVal val="0"/>
          <c:showCatName val="0"/>
          <c:showSerName val="0"/>
          <c:showPercent val="0"/>
          <c:showBubbleSize val="0"/>
        </c:dLbls>
        <c:gapWidth val="219"/>
        <c:overlap val="-27"/>
        <c:axId val="944194608"/>
        <c:axId val="944191984"/>
      </c:barChart>
      <c:catAx>
        <c:axId val="944194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944191984"/>
        <c:crosses val="autoZero"/>
        <c:auto val="1"/>
        <c:lblAlgn val="ctr"/>
        <c:lblOffset val="100"/>
        <c:noMultiLvlLbl val="0"/>
      </c:catAx>
      <c:valAx>
        <c:axId val="944191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944194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FF799-1FC7-4041-811A-F89074B959FB}"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de-DE"/>
        </a:p>
      </dgm:t>
    </dgm:pt>
    <dgm:pt modelId="{31513017-402C-4457-B466-5D990EA6FA45}">
      <dgm:prSet phldrT="[Text]"/>
      <dgm:spPr/>
      <dgm:t>
        <a:bodyPr/>
        <a:lstStyle/>
        <a:p>
          <a:r>
            <a:rPr lang="de-DE" dirty="0"/>
            <a:t>Business</a:t>
          </a:r>
        </a:p>
      </dgm:t>
    </dgm:pt>
    <dgm:pt modelId="{7BFED6E8-9F26-42DD-998A-92B0FA5F05F3}" type="parTrans" cxnId="{4AFA9E9F-619E-406E-9ECD-EE1FE6503918}">
      <dgm:prSet/>
      <dgm:spPr/>
      <dgm:t>
        <a:bodyPr/>
        <a:lstStyle/>
        <a:p>
          <a:endParaRPr lang="de-DE"/>
        </a:p>
      </dgm:t>
    </dgm:pt>
    <dgm:pt modelId="{B5B4D1B8-1598-400B-A016-151B2E2C6316}" type="sibTrans" cxnId="{4AFA9E9F-619E-406E-9ECD-EE1FE6503918}">
      <dgm:prSet/>
      <dgm:spPr/>
      <dgm:t>
        <a:bodyPr/>
        <a:lstStyle/>
        <a:p>
          <a:endParaRPr lang="de-DE"/>
        </a:p>
      </dgm:t>
    </dgm:pt>
    <dgm:pt modelId="{1C2C5009-CF8B-480C-9FEF-79A8B16591E6}">
      <dgm:prSet phldrT="[Text]"/>
      <dgm:spPr/>
      <dgm:t>
        <a:bodyPr/>
        <a:lstStyle/>
        <a:p>
          <a:r>
            <a:rPr lang="de-DE" dirty="0"/>
            <a:t>Technik</a:t>
          </a:r>
        </a:p>
      </dgm:t>
    </dgm:pt>
    <dgm:pt modelId="{87341A4B-06F5-43A1-AE25-028DAF4225BE}" type="parTrans" cxnId="{8A64199F-6F29-4DC6-A1F5-1DF63CCC5006}">
      <dgm:prSet/>
      <dgm:spPr/>
      <dgm:t>
        <a:bodyPr/>
        <a:lstStyle/>
        <a:p>
          <a:endParaRPr lang="de-DE"/>
        </a:p>
      </dgm:t>
    </dgm:pt>
    <dgm:pt modelId="{60054329-3E73-428D-90CC-F740ACDE12FA}" type="sibTrans" cxnId="{8A64199F-6F29-4DC6-A1F5-1DF63CCC5006}">
      <dgm:prSet/>
      <dgm:spPr/>
      <dgm:t>
        <a:bodyPr/>
        <a:lstStyle/>
        <a:p>
          <a:endParaRPr lang="de-DE"/>
        </a:p>
      </dgm:t>
    </dgm:pt>
    <dgm:pt modelId="{B7D69FB0-49CB-48DD-883A-8C519F9DA1F1}">
      <dgm:prSet phldrT="[Text]"/>
      <dgm:spPr/>
      <dgm:t>
        <a:bodyPr/>
        <a:lstStyle/>
        <a:p>
          <a:r>
            <a:rPr lang="de-DE" dirty="0"/>
            <a:t>Soziales</a:t>
          </a:r>
        </a:p>
      </dgm:t>
    </dgm:pt>
    <dgm:pt modelId="{DD71C9D7-49E2-4F96-BD3E-2D025D835D6F}" type="parTrans" cxnId="{1954E91F-563B-4E0E-B60D-4B014E4CC517}">
      <dgm:prSet/>
      <dgm:spPr/>
      <dgm:t>
        <a:bodyPr/>
        <a:lstStyle/>
        <a:p>
          <a:endParaRPr lang="de-DE"/>
        </a:p>
      </dgm:t>
    </dgm:pt>
    <dgm:pt modelId="{3FDFA33E-CC46-49D5-9647-EFD347BD3508}" type="sibTrans" cxnId="{1954E91F-563B-4E0E-B60D-4B014E4CC517}">
      <dgm:prSet/>
      <dgm:spPr/>
      <dgm:t>
        <a:bodyPr/>
        <a:lstStyle/>
        <a:p>
          <a:endParaRPr lang="de-DE"/>
        </a:p>
      </dgm:t>
    </dgm:pt>
    <dgm:pt modelId="{B3560E41-EF6F-47AD-A22A-34314A4CD444}">
      <dgm:prSet phldrT="[Text]" phldr="1"/>
      <dgm:spPr/>
      <dgm:t>
        <a:bodyPr/>
        <a:lstStyle/>
        <a:p>
          <a:endParaRPr lang="de-DE" dirty="0"/>
        </a:p>
      </dgm:t>
    </dgm:pt>
    <dgm:pt modelId="{8620A9F5-B474-48E3-9EF5-4943F54A263E}" type="sibTrans" cxnId="{89E1485E-B200-4659-8020-AD734C5C2864}">
      <dgm:prSet/>
      <dgm:spPr/>
      <dgm:t>
        <a:bodyPr/>
        <a:lstStyle/>
        <a:p>
          <a:endParaRPr lang="de-DE"/>
        </a:p>
      </dgm:t>
    </dgm:pt>
    <dgm:pt modelId="{97D9E8D6-0493-4698-AAB8-1FBF1115A3BC}" type="parTrans" cxnId="{89E1485E-B200-4659-8020-AD734C5C2864}">
      <dgm:prSet/>
      <dgm:spPr/>
      <dgm:t>
        <a:bodyPr/>
        <a:lstStyle/>
        <a:p>
          <a:endParaRPr lang="de-DE"/>
        </a:p>
      </dgm:t>
    </dgm:pt>
    <dgm:pt modelId="{89D26CF3-30B5-4763-8B23-95898C228C74}" type="pres">
      <dgm:prSet presAssocID="{D25FF799-1FC7-4041-811A-F89074B959FB}" presName="Name0" presStyleCnt="0">
        <dgm:presLayoutVars>
          <dgm:chMax val="1"/>
          <dgm:dir/>
          <dgm:animLvl val="ctr"/>
          <dgm:resizeHandles val="exact"/>
        </dgm:presLayoutVars>
      </dgm:prSet>
      <dgm:spPr/>
    </dgm:pt>
    <dgm:pt modelId="{02CC76EE-CCD5-436B-8F62-4975709A9080}" type="pres">
      <dgm:prSet presAssocID="{B3560E41-EF6F-47AD-A22A-34314A4CD444}" presName="centerShape" presStyleLbl="node0" presStyleIdx="0" presStyleCnt="1"/>
      <dgm:spPr/>
    </dgm:pt>
    <dgm:pt modelId="{2E0E85D0-6C06-4649-8BF6-CF9CE0854629}" type="pres">
      <dgm:prSet presAssocID="{31513017-402C-4457-B466-5D990EA6FA45}" presName="node" presStyleLbl="node1" presStyleIdx="0" presStyleCnt="3">
        <dgm:presLayoutVars>
          <dgm:bulletEnabled val="1"/>
        </dgm:presLayoutVars>
      </dgm:prSet>
      <dgm:spPr/>
    </dgm:pt>
    <dgm:pt modelId="{99C371A3-7FCB-4B14-BF5F-CE4694B29A47}" type="pres">
      <dgm:prSet presAssocID="{31513017-402C-4457-B466-5D990EA6FA45}" presName="dummy" presStyleCnt="0"/>
      <dgm:spPr/>
    </dgm:pt>
    <dgm:pt modelId="{81F1173D-95EB-42B1-934C-4B235E68E1AE}" type="pres">
      <dgm:prSet presAssocID="{B5B4D1B8-1598-400B-A016-151B2E2C6316}" presName="sibTrans" presStyleLbl="sibTrans2D1" presStyleIdx="0" presStyleCnt="3"/>
      <dgm:spPr/>
    </dgm:pt>
    <dgm:pt modelId="{FBD45F4D-8FBC-44F1-A8F6-2CA9B5B97374}" type="pres">
      <dgm:prSet presAssocID="{1C2C5009-CF8B-480C-9FEF-79A8B16591E6}" presName="node" presStyleLbl="node1" presStyleIdx="1" presStyleCnt="3">
        <dgm:presLayoutVars>
          <dgm:bulletEnabled val="1"/>
        </dgm:presLayoutVars>
      </dgm:prSet>
      <dgm:spPr/>
    </dgm:pt>
    <dgm:pt modelId="{CBFF0E24-D01A-4BD3-A7B5-FEDC7206880C}" type="pres">
      <dgm:prSet presAssocID="{1C2C5009-CF8B-480C-9FEF-79A8B16591E6}" presName="dummy" presStyleCnt="0"/>
      <dgm:spPr/>
    </dgm:pt>
    <dgm:pt modelId="{C02F9331-737C-42BE-85E8-9EA6C30F3F03}" type="pres">
      <dgm:prSet presAssocID="{60054329-3E73-428D-90CC-F740ACDE12FA}" presName="sibTrans" presStyleLbl="sibTrans2D1" presStyleIdx="1" presStyleCnt="3"/>
      <dgm:spPr/>
    </dgm:pt>
    <dgm:pt modelId="{ED4C0C76-17EB-44F6-8C36-84F07B56F14C}" type="pres">
      <dgm:prSet presAssocID="{B7D69FB0-49CB-48DD-883A-8C519F9DA1F1}" presName="node" presStyleLbl="node1" presStyleIdx="2" presStyleCnt="3">
        <dgm:presLayoutVars>
          <dgm:bulletEnabled val="1"/>
        </dgm:presLayoutVars>
      </dgm:prSet>
      <dgm:spPr/>
    </dgm:pt>
    <dgm:pt modelId="{ED256768-3DFF-40FF-90C4-ED4E8025D445}" type="pres">
      <dgm:prSet presAssocID="{B7D69FB0-49CB-48DD-883A-8C519F9DA1F1}" presName="dummy" presStyleCnt="0"/>
      <dgm:spPr/>
    </dgm:pt>
    <dgm:pt modelId="{F21B66CD-3CD8-4990-856C-6B1EAF960D69}" type="pres">
      <dgm:prSet presAssocID="{3FDFA33E-CC46-49D5-9647-EFD347BD3508}" presName="sibTrans" presStyleLbl="sibTrans2D1" presStyleIdx="2" presStyleCnt="3"/>
      <dgm:spPr/>
    </dgm:pt>
  </dgm:ptLst>
  <dgm:cxnLst>
    <dgm:cxn modelId="{1954E91F-563B-4E0E-B60D-4B014E4CC517}" srcId="{B3560E41-EF6F-47AD-A22A-34314A4CD444}" destId="{B7D69FB0-49CB-48DD-883A-8C519F9DA1F1}" srcOrd="2" destOrd="0" parTransId="{DD71C9D7-49E2-4F96-BD3E-2D025D835D6F}" sibTransId="{3FDFA33E-CC46-49D5-9647-EFD347BD3508}"/>
    <dgm:cxn modelId="{89E1485E-B200-4659-8020-AD734C5C2864}" srcId="{D25FF799-1FC7-4041-811A-F89074B959FB}" destId="{B3560E41-EF6F-47AD-A22A-34314A4CD444}" srcOrd="0" destOrd="0" parTransId="{97D9E8D6-0493-4698-AAB8-1FBF1115A3BC}" sibTransId="{8620A9F5-B474-48E3-9EF5-4943F54A263E}"/>
    <dgm:cxn modelId="{F59C1967-5ECE-406C-9596-9B4F9E790F7B}" type="presOf" srcId="{60054329-3E73-428D-90CC-F740ACDE12FA}" destId="{C02F9331-737C-42BE-85E8-9EA6C30F3F03}" srcOrd="0" destOrd="0" presId="urn:microsoft.com/office/officeart/2005/8/layout/radial6"/>
    <dgm:cxn modelId="{E87BF748-EC59-4D44-8322-9D4BC1176C49}" type="presOf" srcId="{D25FF799-1FC7-4041-811A-F89074B959FB}" destId="{89D26CF3-30B5-4763-8B23-95898C228C74}" srcOrd="0" destOrd="0" presId="urn:microsoft.com/office/officeart/2005/8/layout/radial6"/>
    <dgm:cxn modelId="{ED554E6F-1C1F-4DCD-8EFF-802FBF344EBF}" type="presOf" srcId="{31513017-402C-4457-B466-5D990EA6FA45}" destId="{2E0E85D0-6C06-4649-8BF6-CF9CE0854629}" srcOrd="0" destOrd="0" presId="urn:microsoft.com/office/officeart/2005/8/layout/radial6"/>
    <dgm:cxn modelId="{E27FEA7F-44A9-4366-A49F-56C222E6D26C}" type="presOf" srcId="{B7D69FB0-49CB-48DD-883A-8C519F9DA1F1}" destId="{ED4C0C76-17EB-44F6-8C36-84F07B56F14C}" srcOrd="0" destOrd="0" presId="urn:microsoft.com/office/officeart/2005/8/layout/radial6"/>
    <dgm:cxn modelId="{C7B8719B-1F2C-4396-9956-02731C67D449}" type="presOf" srcId="{B3560E41-EF6F-47AD-A22A-34314A4CD444}" destId="{02CC76EE-CCD5-436B-8F62-4975709A9080}" srcOrd="0" destOrd="0" presId="urn:microsoft.com/office/officeart/2005/8/layout/radial6"/>
    <dgm:cxn modelId="{8A64199F-6F29-4DC6-A1F5-1DF63CCC5006}" srcId="{B3560E41-EF6F-47AD-A22A-34314A4CD444}" destId="{1C2C5009-CF8B-480C-9FEF-79A8B16591E6}" srcOrd="1" destOrd="0" parTransId="{87341A4B-06F5-43A1-AE25-028DAF4225BE}" sibTransId="{60054329-3E73-428D-90CC-F740ACDE12FA}"/>
    <dgm:cxn modelId="{4AFA9E9F-619E-406E-9ECD-EE1FE6503918}" srcId="{B3560E41-EF6F-47AD-A22A-34314A4CD444}" destId="{31513017-402C-4457-B466-5D990EA6FA45}" srcOrd="0" destOrd="0" parTransId="{7BFED6E8-9F26-42DD-998A-92B0FA5F05F3}" sibTransId="{B5B4D1B8-1598-400B-A016-151B2E2C6316}"/>
    <dgm:cxn modelId="{862D54D3-3F5B-4854-A32D-BAB0635CA6A7}" type="presOf" srcId="{3FDFA33E-CC46-49D5-9647-EFD347BD3508}" destId="{F21B66CD-3CD8-4990-856C-6B1EAF960D69}" srcOrd="0" destOrd="0" presId="urn:microsoft.com/office/officeart/2005/8/layout/radial6"/>
    <dgm:cxn modelId="{F5253DD5-443D-4A2C-BFBB-A5999DDD244F}" type="presOf" srcId="{B5B4D1B8-1598-400B-A016-151B2E2C6316}" destId="{81F1173D-95EB-42B1-934C-4B235E68E1AE}" srcOrd="0" destOrd="0" presId="urn:microsoft.com/office/officeart/2005/8/layout/radial6"/>
    <dgm:cxn modelId="{3A6DC3F1-A829-44A3-8FF0-DE92EF2BC74B}" type="presOf" srcId="{1C2C5009-CF8B-480C-9FEF-79A8B16591E6}" destId="{FBD45F4D-8FBC-44F1-A8F6-2CA9B5B97374}" srcOrd="0" destOrd="0" presId="urn:microsoft.com/office/officeart/2005/8/layout/radial6"/>
    <dgm:cxn modelId="{9B02D785-7643-4467-8E92-6910C401E7D9}" type="presParOf" srcId="{89D26CF3-30B5-4763-8B23-95898C228C74}" destId="{02CC76EE-CCD5-436B-8F62-4975709A9080}" srcOrd="0" destOrd="0" presId="urn:microsoft.com/office/officeart/2005/8/layout/radial6"/>
    <dgm:cxn modelId="{513D40E7-5ABC-4576-806F-3B83776D0109}" type="presParOf" srcId="{89D26CF3-30B5-4763-8B23-95898C228C74}" destId="{2E0E85D0-6C06-4649-8BF6-CF9CE0854629}" srcOrd="1" destOrd="0" presId="urn:microsoft.com/office/officeart/2005/8/layout/radial6"/>
    <dgm:cxn modelId="{CC644FC6-971B-4A14-A274-9301DD153F0B}" type="presParOf" srcId="{89D26CF3-30B5-4763-8B23-95898C228C74}" destId="{99C371A3-7FCB-4B14-BF5F-CE4694B29A47}" srcOrd="2" destOrd="0" presId="urn:microsoft.com/office/officeart/2005/8/layout/radial6"/>
    <dgm:cxn modelId="{87546FF2-9327-4C1A-AF56-187B58C5DDBE}" type="presParOf" srcId="{89D26CF3-30B5-4763-8B23-95898C228C74}" destId="{81F1173D-95EB-42B1-934C-4B235E68E1AE}" srcOrd="3" destOrd="0" presId="urn:microsoft.com/office/officeart/2005/8/layout/radial6"/>
    <dgm:cxn modelId="{3144C1BA-7971-4633-BC34-BE867E73A616}" type="presParOf" srcId="{89D26CF3-30B5-4763-8B23-95898C228C74}" destId="{FBD45F4D-8FBC-44F1-A8F6-2CA9B5B97374}" srcOrd="4" destOrd="0" presId="urn:microsoft.com/office/officeart/2005/8/layout/radial6"/>
    <dgm:cxn modelId="{BA2ED38C-6380-48F3-A4CE-6B19866538F0}" type="presParOf" srcId="{89D26CF3-30B5-4763-8B23-95898C228C74}" destId="{CBFF0E24-D01A-4BD3-A7B5-FEDC7206880C}" srcOrd="5" destOrd="0" presId="urn:microsoft.com/office/officeart/2005/8/layout/radial6"/>
    <dgm:cxn modelId="{92A29527-6BA8-40D6-89DC-C5096DA4D8DB}" type="presParOf" srcId="{89D26CF3-30B5-4763-8B23-95898C228C74}" destId="{C02F9331-737C-42BE-85E8-9EA6C30F3F03}" srcOrd="6" destOrd="0" presId="urn:microsoft.com/office/officeart/2005/8/layout/radial6"/>
    <dgm:cxn modelId="{A6220C1F-72B4-4B6A-8595-8E9AD7EA443F}" type="presParOf" srcId="{89D26CF3-30B5-4763-8B23-95898C228C74}" destId="{ED4C0C76-17EB-44F6-8C36-84F07B56F14C}" srcOrd="7" destOrd="0" presId="urn:microsoft.com/office/officeart/2005/8/layout/radial6"/>
    <dgm:cxn modelId="{7786B25D-FA54-4B09-B9B9-B5C41209FCBB}" type="presParOf" srcId="{89D26CF3-30B5-4763-8B23-95898C228C74}" destId="{ED256768-3DFF-40FF-90C4-ED4E8025D445}" srcOrd="8" destOrd="0" presId="urn:microsoft.com/office/officeart/2005/8/layout/radial6"/>
    <dgm:cxn modelId="{10407C37-0350-4EAC-BEFF-79524EE1C6E8}" type="presParOf" srcId="{89D26CF3-30B5-4763-8B23-95898C228C74}" destId="{F21B66CD-3CD8-4990-856C-6B1EAF960D69}"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B66CD-3CD8-4990-856C-6B1EAF960D69}">
      <dsp:nvSpPr>
        <dsp:cNvPr id="0" name=""/>
        <dsp:cNvSpPr/>
      </dsp:nvSpPr>
      <dsp:spPr>
        <a:xfrm>
          <a:off x="1564480" y="570025"/>
          <a:ext cx="3807470" cy="3807470"/>
        </a:xfrm>
        <a:prstGeom prst="blockArc">
          <a:avLst>
            <a:gd name="adj1" fmla="val 90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2F9331-737C-42BE-85E8-9EA6C30F3F03}">
      <dsp:nvSpPr>
        <dsp:cNvPr id="0" name=""/>
        <dsp:cNvSpPr/>
      </dsp:nvSpPr>
      <dsp:spPr>
        <a:xfrm>
          <a:off x="1564480" y="570025"/>
          <a:ext cx="3807470" cy="3807470"/>
        </a:xfrm>
        <a:prstGeom prst="blockArc">
          <a:avLst>
            <a:gd name="adj1" fmla="val 1800000"/>
            <a:gd name="adj2" fmla="val 90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F1173D-95EB-42B1-934C-4B235E68E1AE}">
      <dsp:nvSpPr>
        <dsp:cNvPr id="0" name=""/>
        <dsp:cNvSpPr/>
      </dsp:nvSpPr>
      <dsp:spPr>
        <a:xfrm>
          <a:off x="1564480" y="570025"/>
          <a:ext cx="3807470" cy="3807470"/>
        </a:xfrm>
        <a:prstGeom prst="blockArc">
          <a:avLst>
            <a:gd name="adj1" fmla="val 16200000"/>
            <a:gd name="adj2" fmla="val 18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CC76EE-CCD5-436B-8F62-4975709A9080}">
      <dsp:nvSpPr>
        <dsp:cNvPr id="0" name=""/>
        <dsp:cNvSpPr/>
      </dsp:nvSpPr>
      <dsp:spPr>
        <a:xfrm>
          <a:off x="2592694" y="1598239"/>
          <a:ext cx="1751042" cy="17510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de-DE" sz="3900" kern="1200" dirty="0"/>
        </a:p>
      </dsp:txBody>
      <dsp:txXfrm>
        <a:off x="2849128" y="1854673"/>
        <a:ext cx="1238174" cy="1238174"/>
      </dsp:txXfrm>
    </dsp:sp>
    <dsp:sp modelId="{2E0E85D0-6C06-4649-8BF6-CF9CE0854629}">
      <dsp:nvSpPr>
        <dsp:cNvPr id="0" name=""/>
        <dsp:cNvSpPr/>
      </dsp:nvSpPr>
      <dsp:spPr>
        <a:xfrm>
          <a:off x="2855351" y="1287"/>
          <a:ext cx="1225729" cy="12257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Business</a:t>
          </a:r>
        </a:p>
      </dsp:txBody>
      <dsp:txXfrm>
        <a:off x="3034855" y="180791"/>
        <a:ext cx="866721" cy="866721"/>
      </dsp:txXfrm>
    </dsp:sp>
    <dsp:sp modelId="{FBD45F4D-8FBC-44F1-A8F6-2CA9B5B97374}">
      <dsp:nvSpPr>
        <dsp:cNvPr id="0" name=""/>
        <dsp:cNvSpPr/>
      </dsp:nvSpPr>
      <dsp:spPr>
        <a:xfrm>
          <a:off x="4465819" y="2790700"/>
          <a:ext cx="1225729" cy="12257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Technik</a:t>
          </a:r>
        </a:p>
      </dsp:txBody>
      <dsp:txXfrm>
        <a:off x="4645323" y="2970204"/>
        <a:ext cx="866721" cy="866721"/>
      </dsp:txXfrm>
    </dsp:sp>
    <dsp:sp modelId="{ED4C0C76-17EB-44F6-8C36-84F07B56F14C}">
      <dsp:nvSpPr>
        <dsp:cNvPr id="0" name=""/>
        <dsp:cNvSpPr/>
      </dsp:nvSpPr>
      <dsp:spPr>
        <a:xfrm>
          <a:off x="1244882" y="2790700"/>
          <a:ext cx="1225729" cy="12257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Soziales</a:t>
          </a:r>
        </a:p>
      </dsp:txBody>
      <dsp:txXfrm>
        <a:off x="1424386" y="2970204"/>
        <a:ext cx="866721" cy="86672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4770" name="Rectangle 2"/>
          <p:cNvSpPr>
            <a:spLocks noGrp="1" noChangeArrowheads="1"/>
          </p:cNvSpPr>
          <p:nvPr>
            <p:ph type="hdr" sz="quarter"/>
          </p:nvPr>
        </p:nvSpPr>
        <p:spPr bwMode="auto">
          <a:xfrm>
            <a:off x="4" y="2"/>
            <a:ext cx="3075647" cy="511484"/>
          </a:xfrm>
          <a:prstGeom prst="rect">
            <a:avLst/>
          </a:prstGeom>
          <a:noFill/>
          <a:ln w="9525">
            <a:noFill/>
            <a:miter lim="800000"/>
            <a:headEnd/>
            <a:tailEnd/>
          </a:ln>
          <a:effectLst/>
        </p:spPr>
        <p:txBody>
          <a:bodyPr vert="horz" wrap="square" lIns="94289" tIns="47144" rIns="94289" bIns="47144" numCol="1" anchor="t" anchorCtr="0" compatLnSpc="1">
            <a:prstTxWarp prst="textNoShape">
              <a:avLst/>
            </a:prstTxWarp>
          </a:bodyPr>
          <a:lstStyle>
            <a:lvl1pPr>
              <a:defRPr sz="1200"/>
            </a:lvl1pPr>
          </a:lstStyle>
          <a:p>
            <a:endParaRPr lang="de-DE" dirty="0"/>
          </a:p>
        </p:txBody>
      </p:sp>
      <p:sp>
        <p:nvSpPr>
          <p:cNvPr id="1824771" name="Rectangle 3"/>
          <p:cNvSpPr>
            <a:spLocks noGrp="1" noChangeArrowheads="1"/>
          </p:cNvSpPr>
          <p:nvPr>
            <p:ph type="dt" sz="quarter" idx="1"/>
          </p:nvPr>
        </p:nvSpPr>
        <p:spPr bwMode="auto">
          <a:xfrm>
            <a:off x="4022000" y="2"/>
            <a:ext cx="3075646" cy="511484"/>
          </a:xfrm>
          <a:prstGeom prst="rect">
            <a:avLst/>
          </a:prstGeom>
          <a:noFill/>
          <a:ln w="9525">
            <a:noFill/>
            <a:miter lim="800000"/>
            <a:headEnd/>
            <a:tailEnd/>
          </a:ln>
          <a:effectLst/>
        </p:spPr>
        <p:txBody>
          <a:bodyPr vert="horz" wrap="square" lIns="94289" tIns="47144" rIns="94289" bIns="47144" numCol="1" anchor="t" anchorCtr="0" compatLnSpc="1">
            <a:prstTxWarp prst="textNoShape">
              <a:avLst/>
            </a:prstTxWarp>
          </a:bodyPr>
          <a:lstStyle>
            <a:lvl1pPr algn="r">
              <a:defRPr sz="1200"/>
            </a:lvl1pPr>
          </a:lstStyle>
          <a:p>
            <a:endParaRPr lang="de-DE" dirty="0"/>
          </a:p>
        </p:txBody>
      </p:sp>
      <p:sp>
        <p:nvSpPr>
          <p:cNvPr id="1824772" name="Rectangle 4"/>
          <p:cNvSpPr>
            <a:spLocks noGrp="1" noChangeArrowheads="1"/>
          </p:cNvSpPr>
          <p:nvPr>
            <p:ph type="ftr" sz="quarter" idx="2"/>
          </p:nvPr>
        </p:nvSpPr>
        <p:spPr bwMode="auto">
          <a:xfrm>
            <a:off x="4" y="9721497"/>
            <a:ext cx="3075647" cy="511484"/>
          </a:xfrm>
          <a:prstGeom prst="rect">
            <a:avLst/>
          </a:prstGeom>
          <a:noFill/>
          <a:ln w="9525">
            <a:noFill/>
            <a:miter lim="800000"/>
            <a:headEnd/>
            <a:tailEnd/>
          </a:ln>
          <a:effectLst/>
        </p:spPr>
        <p:txBody>
          <a:bodyPr vert="horz" wrap="square" lIns="94289" tIns="47144" rIns="94289" bIns="47144" numCol="1" anchor="b" anchorCtr="0" compatLnSpc="1">
            <a:prstTxWarp prst="textNoShape">
              <a:avLst/>
            </a:prstTxWarp>
          </a:bodyPr>
          <a:lstStyle>
            <a:lvl1pPr>
              <a:defRPr sz="1200"/>
            </a:lvl1pPr>
          </a:lstStyle>
          <a:p>
            <a:endParaRPr lang="de-DE" dirty="0"/>
          </a:p>
        </p:txBody>
      </p:sp>
      <p:sp>
        <p:nvSpPr>
          <p:cNvPr id="1824773" name="Rectangle 5"/>
          <p:cNvSpPr>
            <a:spLocks noGrp="1" noChangeArrowheads="1"/>
          </p:cNvSpPr>
          <p:nvPr>
            <p:ph type="sldNum" sz="quarter" idx="3"/>
          </p:nvPr>
        </p:nvSpPr>
        <p:spPr bwMode="auto">
          <a:xfrm>
            <a:off x="4022000" y="9721497"/>
            <a:ext cx="3075646" cy="511484"/>
          </a:xfrm>
          <a:prstGeom prst="rect">
            <a:avLst/>
          </a:prstGeom>
          <a:noFill/>
          <a:ln w="9525">
            <a:noFill/>
            <a:miter lim="800000"/>
            <a:headEnd/>
            <a:tailEnd/>
          </a:ln>
          <a:effectLst/>
        </p:spPr>
        <p:txBody>
          <a:bodyPr vert="horz" wrap="square" lIns="94289" tIns="47144" rIns="94289" bIns="47144" numCol="1" anchor="b" anchorCtr="0" compatLnSpc="1">
            <a:prstTxWarp prst="textNoShape">
              <a:avLst/>
            </a:prstTxWarp>
          </a:bodyPr>
          <a:lstStyle>
            <a:lvl1pPr algn="r">
              <a:defRPr sz="1200"/>
            </a:lvl1pPr>
          </a:lstStyle>
          <a:p>
            <a:fld id="{EACF1428-3525-4DD2-888A-F37E977376BD}" type="slidenum">
              <a:rPr lang="de-DE"/>
              <a:pPr/>
              <a:t>‹Nr.›</a:t>
            </a:fld>
            <a:endParaRPr lang="de-DE" dirty="0"/>
          </a:p>
        </p:txBody>
      </p:sp>
    </p:spTree>
    <p:extLst>
      <p:ext uri="{BB962C8B-B14F-4D97-AF65-F5344CB8AC3E}">
        <p14:creationId xmlns:p14="http://schemas.microsoft.com/office/powerpoint/2010/main" val="1102022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22" name="Rectangle 2"/>
          <p:cNvSpPr>
            <a:spLocks noGrp="1" noChangeArrowheads="1"/>
          </p:cNvSpPr>
          <p:nvPr>
            <p:ph type="hdr" sz="quarter"/>
          </p:nvPr>
        </p:nvSpPr>
        <p:spPr bwMode="auto">
          <a:xfrm>
            <a:off x="3" y="2"/>
            <a:ext cx="3077301" cy="509851"/>
          </a:xfrm>
          <a:prstGeom prst="rect">
            <a:avLst/>
          </a:prstGeom>
          <a:noFill/>
          <a:ln w="9525">
            <a:noFill/>
            <a:miter lim="800000"/>
            <a:headEnd/>
            <a:tailEnd/>
          </a:ln>
          <a:effectLst/>
        </p:spPr>
        <p:txBody>
          <a:bodyPr vert="horz" wrap="square" lIns="98702" tIns="49350" rIns="98702" bIns="49350" numCol="1" anchor="t" anchorCtr="0" compatLnSpc="1">
            <a:prstTxWarp prst="textNoShape">
              <a:avLst/>
            </a:prstTxWarp>
          </a:bodyPr>
          <a:lstStyle>
            <a:lvl1pPr defTabSz="987098">
              <a:defRPr sz="1400">
                <a:latin typeface="Calibri" pitchFamily="34" charset="0"/>
                <a:cs typeface="Calibri" pitchFamily="34" charset="0"/>
              </a:defRPr>
            </a:lvl1pPr>
          </a:lstStyle>
          <a:p>
            <a:endParaRPr lang="de-DE" dirty="0"/>
          </a:p>
        </p:txBody>
      </p:sp>
      <p:sp>
        <p:nvSpPr>
          <p:cNvPr id="235523" name="Rectangle 3"/>
          <p:cNvSpPr>
            <a:spLocks noGrp="1" noChangeArrowheads="1"/>
          </p:cNvSpPr>
          <p:nvPr>
            <p:ph type="dt" idx="1"/>
          </p:nvPr>
        </p:nvSpPr>
        <p:spPr bwMode="auto">
          <a:xfrm>
            <a:off x="4020347" y="2"/>
            <a:ext cx="3077301" cy="509851"/>
          </a:xfrm>
          <a:prstGeom prst="rect">
            <a:avLst/>
          </a:prstGeom>
          <a:noFill/>
          <a:ln w="9525">
            <a:noFill/>
            <a:miter lim="800000"/>
            <a:headEnd/>
            <a:tailEnd/>
          </a:ln>
          <a:effectLst/>
        </p:spPr>
        <p:txBody>
          <a:bodyPr vert="horz" wrap="square" lIns="98702" tIns="49350" rIns="98702" bIns="49350" numCol="1" anchor="t" anchorCtr="0" compatLnSpc="1">
            <a:prstTxWarp prst="textNoShape">
              <a:avLst/>
            </a:prstTxWarp>
          </a:bodyPr>
          <a:lstStyle>
            <a:lvl1pPr algn="r" defTabSz="987098">
              <a:defRPr sz="1400">
                <a:latin typeface="Calibri" pitchFamily="34" charset="0"/>
                <a:cs typeface="Calibri" pitchFamily="34" charset="0"/>
              </a:defRPr>
            </a:lvl1pPr>
          </a:lstStyle>
          <a:p>
            <a:endParaRPr lang="de-DE" dirty="0"/>
          </a:p>
        </p:txBody>
      </p:sp>
      <p:sp>
        <p:nvSpPr>
          <p:cNvPr id="235524"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ffectLst/>
        </p:spPr>
      </p:sp>
      <p:sp>
        <p:nvSpPr>
          <p:cNvPr id="235525" name="Rectangle 5"/>
          <p:cNvSpPr>
            <a:spLocks noGrp="1" noChangeArrowheads="1"/>
          </p:cNvSpPr>
          <p:nvPr>
            <p:ph type="body" sz="quarter" idx="3"/>
          </p:nvPr>
        </p:nvSpPr>
        <p:spPr bwMode="auto">
          <a:xfrm>
            <a:off x="709766" y="4685246"/>
            <a:ext cx="5679770" cy="5036248"/>
          </a:xfrm>
          <a:prstGeom prst="rect">
            <a:avLst/>
          </a:prstGeom>
          <a:noFill/>
          <a:ln w="9525">
            <a:noFill/>
            <a:miter lim="800000"/>
            <a:headEnd/>
            <a:tailEnd/>
          </a:ln>
          <a:effectLst/>
        </p:spPr>
        <p:txBody>
          <a:bodyPr vert="horz" wrap="square" lIns="98702" tIns="49350" rIns="98702" bIns="4935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35526" name="Rectangle 6"/>
          <p:cNvSpPr>
            <a:spLocks noGrp="1" noChangeArrowheads="1"/>
          </p:cNvSpPr>
          <p:nvPr>
            <p:ph type="ftr" sz="quarter" idx="4"/>
          </p:nvPr>
        </p:nvSpPr>
        <p:spPr bwMode="auto">
          <a:xfrm>
            <a:off x="3" y="9721497"/>
            <a:ext cx="3077301" cy="511484"/>
          </a:xfrm>
          <a:prstGeom prst="rect">
            <a:avLst/>
          </a:prstGeom>
          <a:noFill/>
          <a:ln w="9525">
            <a:noFill/>
            <a:miter lim="800000"/>
            <a:headEnd/>
            <a:tailEnd/>
          </a:ln>
          <a:effectLst/>
        </p:spPr>
        <p:txBody>
          <a:bodyPr vert="horz" wrap="square" lIns="98702" tIns="49350" rIns="98702" bIns="49350" numCol="1" anchor="b" anchorCtr="0" compatLnSpc="1">
            <a:prstTxWarp prst="textNoShape">
              <a:avLst/>
            </a:prstTxWarp>
          </a:bodyPr>
          <a:lstStyle>
            <a:lvl1pPr defTabSz="987098">
              <a:defRPr sz="1400">
                <a:latin typeface="Calibri" pitchFamily="34" charset="0"/>
                <a:cs typeface="Calibri" pitchFamily="34" charset="0"/>
              </a:defRPr>
            </a:lvl1pPr>
          </a:lstStyle>
          <a:p>
            <a:endParaRPr lang="de-DE" dirty="0"/>
          </a:p>
        </p:txBody>
      </p:sp>
      <p:sp>
        <p:nvSpPr>
          <p:cNvPr id="235527" name="Rectangle 7"/>
          <p:cNvSpPr>
            <a:spLocks noGrp="1" noChangeArrowheads="1"/>
          </p:cNvSpPr>
          <p:nvPr>
            <p:ph type="sldNum" sz="quarter" idx="5"/>
          </p:nvPr>
        </p:nvSpPr>
        <p:spPr bwMode="auto">
          <a:xfrm>
            <a:off x="4020347" y="9721497"/>
            <a:ext cx="3077301" cy="511484"/>
          </a:xfrm>
          <a:prstGeom prst="rect">
            <a:avLst/>
          </a:prstGeom>
          <a:noFill/>
          <a:ln w="9525">
            <a:noFill/>
            <a:miter lim="800000"/>
            <a:headEnd/>
            <a:tailEnd/>
          </a:ln>
          <a:effectLst/>
        </p:spPr>
        <p:txBody>
          <a:bodyPr vert="horz" wrap="square" lIns="98702" tIns="49350" rIns="98702" bIns="49350" numCol="1" anchor="b" anchorCtr="0" compatLnSpc="1">
            <a:prstTxWarp prst="textNoShape">
              <a:avLst/>
            </a:prstTxWarp>
          </a:bodyPr>
          <a:lstStyle>
            <a:lvl1pPr algn="r" defTabSz="987098">
              <a:defRPr sz="1400">
                <a:latin typeface="Calibri" pitchFamily="34" charset="0"/>
                <a:cs typeface="Calibri" pitchFamily="34" charset="0"/>
              </a:defRPr>
            </a:lvl1pPr>
          </a:lstStyle>
          <a:p>
            <a:fld id="{344D948E-9DFB-4D11-9791-F4900BE77D7B}" type="slidenum">
              <a:rPr lang="de-DE" smtClean="0"/>
              <a:pPr/>
              <a:t>‹Nr.›</a:t>
            </a:fld>
            <a:endParaRPr lang="de-DE" dirty="0"/>
          </a:p>
        </p:txBody>
      </p:sp>
    </p:spTree>
    <p:extLst>
      <p:ext uri="{BB962C8B-B14F-4D97-AF65-F5344CB8AC3E}">
        <p14:creationId xmlns:p14="http://schemas.microsoft.com/office/powerpoint/2010/main" val="3738345298"/>
      </p:ext>
    </p:extLst>
  </p:cSld>
  <p:clrMap bg1="lt1" tx1="dk1" bg2="lt2" tx2="dk2" accent1="accent1" accent2="accent2" accent3="accent3" accent4="accent4" accent5="accent5" accent6="accent6" hlink="hlink" folHlink="folHlink"/>
  <p:hf hdr="0" ftr="0" dt="0"/>
  <p:notesStyle>
    <a:lvl1pPr algn="l" rtl="0" fontAlgn="base">
      <a:spcBef>
        <a:spcPts val="0"/>
      </a:spcBef>
      <a:spcAft>
        <a:spcPts val="0"/>
      </a:spcAft>
      <a:defRPr sz="1000" kern="1200">
        <a:solidFill>
          <a:schemeClr val="tx1"/>
        </a:solidFill>
        <a:latin typeface="Calibri" pitchFamily="34" charset="0"/>
        <a:ea typeface="+mn-ea"/>
        <a:cs typeface="Calibri" pitchFamily="34" charset="0"/>
      </a:defRPr>
    </a:lvl1pPr>
    <a:lvl2pPr marL="457200" algn="l" rtl="0" fontAlgn="base">
      <a:spcBef>
        <a:spcPts val="0"/>
      </a:spcBef>
      <a:spcAft>
        <a:spcPts val="0"/>
      </a:spcAft>
      <a:defRPr sz="1000" kern="1200">
        <a:solidFill>
          <a:schemeClr val="tx1"/>
        </a:solidFill>
        <a:latin typeface="Calibri" pitchFamily="34" charset="0"/>
        <a:ea typeface="+mn-ea"/>
        <a:cs typeface="Calibri" pitchFamily="34" charset="0"/>
      </a:defRPr>
    </a:lvl2pPr>
    <a:lvl3pPr marL="914400" algn="l" rtl="0" fontAlgn="base">
      <a:spcBef>
        <a:spcPts val="0"/>
      </a:spcBef>
      <a:spcAft>
        <a:spcPts val="0"/>
      </a:spcAft>
      <a:defRPr sz="1000" kern="1200">
        <a:solidFill>
          <a:schemeClr val="tx1"/>
        </a:solidFill>
        <a:latin typeface="Calibri" pitchFamily="34" charset="0"/>
        <a:ea typeface="+mn-ea"/>
        <a:cs typeface="Calibri" pitchFamily="34" charset="0"/>
      </a:defRPr>
    </a:lvl3pPr>
    <a:lvl4pPr marL="1371600" algn="l" rtl="0" fontAlgn="base">
      <a:spcBef>
        <a:spcPts val="0"/>
      </a:spcBef>
      <a:spcAft>
        <a:spcPts val="0"/>
      </a:spcAft>
      <a:defRPr sz="1000" kern="1200">
        <a:solidFill>
          <a:schemeClr val="tx1"/>
        </a:solidFill>
        <a:latin typeface="Calibri" pitchFamily="34" charset="0"/>
        <a:ea typeface="+mn-ea"/>
        <a:cs typeface="Calibri" pitchFamily="34" charset="0"/>
      </a:defRPr>
    </a:lvl4pPr>
    <a:lvl5pPr marL="1828800" algn="l" rtl="0" fontAlgn="base">
      <a:spcBef>
        <a:spcPts val="0"/>
      </a:spcBef>
      <a:spcAft>
        <a:spcPts val="0"/>
      </a:spcAft>
      <a:defRPr sz="10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www.plays-in-business.com/stuart-brown-why-playing-is-vital/" TargetMode="External"/><Relationship Id="rId13" Type="http://schemas.openxmlformats.org/officeDocument/2006/relationships/hyperlink" Target="https://scrumology.com/from-the-archives-the-ball-point-game/" TargetMode="External"/><Relationship Id="rId3" Type="http://schemas.openxmlformats.org/officeDocument/2006/relationships/hyperlink" Target="https://www.plays-in-business.com/ball-point-game-show-the-flow/" TargetMode="External"/><Relationship Id="rId7" Type="http://schemas.openxmlformats.org/officeDocument/2006/relationships/hyperlink" Target="https://less.works/" TargetMode="External"/><Relationship Id="rId12" Type="http://schemas.openxmlformats.org/officeDocument/2006/relationships/hyperlink" Target="https://borisgloger.com/wp-content/uploads/2016/08/Ball_Point_Game.pdf" TargetMode="External"/><Relationship Id="rId2" Type="http://schemas.openxmlformats.org/officeDocument/2006/relationships/slide" Target="../slides/slide107.xml"/><Relationship Id="rId16" Type="http://schemas.openxmlformats.org/officeDocument/2006/relationships/hyperlink" Target="http://www.scrum-breakfast.com/2009/05/3-player-ball-point-game.html" TargetMode="External"/><Relationship Id="rId1" Type="http://schemas.openxmlformats.org/officeDocument/2006/relationships/notesMaster" Target="../notesMasters/notesMaster1.xml"/><Relationship Id="rId6" Type="http://schemas.openxmlformats.org/officeDocument/2006/relationships/hyperlink" Target="https://www.agileconnection.com/article/what-does-it-mean-have-agile-mindset" TargetMode="External"/><Relationship Id="rId11" Type="http://schemas.openxmlformats.org/officeDocument/2006/relationships/hyperlink" Target="https://www.plays-in-business.com/team-trust-canvas-how-to-create-trust-in-your-team/" TargetMode="External"/><Relationship Id="rId5" Type="http://schemas.openxmlformats.org/officeDocument/2006/relationships/hyperlink" Target="https://en.wikipedia.org/wiki/Scrum_(software_development)#Scrum_master" TargetMode="External"/><Relationship Id="rId15" Type="http://schemas.openxmlformats.org/officeDocument/2006/relationships/hyperlink" Target="http://availagility.co.uk/ball-flow-game/" TargetMode="External"/><Relationship Id="rId10" Type="http://schemas.openxmlformats.org/officeDocument/2006/relationships/hyperlink" Target="https://www.linkedin.com/in/borisgloger/" TargetMode="External"/><Relationship Id="rId4" Type="http://schemas.openxmlformats.org/officeDocument/2006/relationships/hyperlink" Target="https://en.wikipedia.org/wiki/Scrum_(software_development)" TargetMode="External"/><Relationship Id="rId9" Type="http://schemas.openxmlformats.org/officeDocument/2006/relationships/hyperlink" Target="http://www.nifplay.org/" TargetMode="External"/><Relationship Id="rId14" Type="http://schemas.openxmlformats.org/officeDocument/2006/relationships/hyperlink" Target="https://www.linkedin.com/pulse/coaching-scrum-ball-point-game-patrick-tann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wikipedia.org/wiki/Bi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e.wikipedia.org/wiki/Texas_Instruments" TargetMode="External"/><Relationship Id="rId5" Type="http://schemas.openxmlformats.org/officeDocument/2006/relationships/hyperlink" Target="https://de.wikipedia.org/wiki/Intel" TargetMode="External"/><Relationship Id="rId4" Type="http://schemas.openxmlformats.org/officeDocument/2006/relationships/hyperlink" Target="https://de.wikipedia.org/wiki/Mikroprozesso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a:t>
            </a:fld>
            <a:endParaRPr lang="de-DE" dirty="0"/>
          </a:p>
        </p:txBody>
      </p:sp>
    </p:spTree>
    <p:extLst>
      <p:ext uri="{BB962C8B-B14F-4D97-AF65-F5344CB8AC3E}">
        <p14:creationId xmlns:p14="http://schemas.microsoft.com/office/powerpoint/2010/main" val="265277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mn-lt"/>
              </a:rPr>
              <a:t>In dem 1986 im Harvard Business Review Magazin erschienen Beitrag beschrieben Takeuchi und </a:t>
            </a:r>
            <a:r>
              <a:rPr lang="de-DE" dirty="0" err="1">
                <a:latin typeface="+mn-lt"/>
              </a:rPr>
              <a:t>Nonaka</a:t>
            </a:r>
            <a:r>
              <a:rPr lang="de-DE" dirty="0">
                <a:latin typeface="+mn-lt"/>
              </a:rPr>
              <a:t> das Ergebnis einer Studie zur Erforschung von modernen Produktentwicklungsstrategien bei namhaften Unternehmen in Japan und den USA. Sie kamen zu dem Schluss, dass eine moderne Produktentwicklung einen holistischen Ansatz mit sechs Charakteristiken (siehe Folie) folgt.</a:t>
            </a:r>
          </a:p>
          <a:p>
            <a:endParaRPr lang="de-DE" dirty="0">
              <a:latin typeface="+mn-lt"/>
            </a:endParaRPr>
          </a:p>
          <a:p>
            <a:r>
              <a:rPr lang="de-DE" dirty="0">
                <a:latin typeface="+mn-lt"/>
              </a:rPr>
              <a:t>Zitat: </a:t>
            </a:r>
            <a:r>
              <a:rPr lang="en-US" i="1" dirty="0">
                <a:latin typeface="+mn-lt"/>
              </a:rPr>
              <a:t>“In this article, we highlight companies both in Japan and in the United States that have taken a new approach to managing the product development process. Our research examined such multinational companies as Fuji-Xerox, Canon, Honda, NEC, Epson, Brother, 3M, Xerox, and Hewlett-Packard. We then analyzed the development process of six specific products:</a:t>
            </a:r>
          </a:p>
          <a:p>
            <a:r>
              <a:rPr lang="en-US" i="1" dirty="0">
                <a:latin typeface="+mn-lt"/>
              </a:rPr>
              <a:t>•	FX-3500 medium-sized copier (introduced by Fuji-Xerox in 1978)</a:t>
            </a:r>
          </a:p>
          <a:p>
            <a:r>
              <a:rPr lang="en-US" i="1" dirty="0">
                <a:latin typeface="+mn-lt"/>
              </a:rPr>
              <a:t>•	PC-10 personal-use copier (Canon, 1982)</a:t>
            </a:r>
          </a:p>
          <a:p>
            <a:r>
              <a:rPr lang="en-US" i="1" dirty="0">
                <a:latin typeface="+mn-lt"/>
              </a:rPr>
              <a:t>•	City car with 1200 cc engine (Honda, 1981)</a:t>
            </a:r>
          </a:p>
          <a:p>
            <a:r>
              <a:rPr lang="en-US" i="1" dirty="0">
                <a:latin typeface="+mn-lt"/>
              </a:rPr>
              <a:t>•	PC 8000 personal computer (NEC, 1979</a:t>
            </a:r>
          </a:p>
          <a:p>
            <a:r>
              <a:rPr lang="en-US" i="1" dirty="0">
                <a:latin typeface="+mn-lt"/>
              </a:rPr>
              <a:t>•	AE-1 single-lens reflex camera (Canon, 1976)</a:t>
            </a:r>
          </a:p>
          <a:p>
            <a:r>
              <a:rPr lang="en-US" i="1" dirty="0">
                <a:latin typeface="+mn-lt"/>
              </a:rPr>
              <a:t>•	Auto Boy, known as the Sure Shot in the United States, lens shutter camera, (Canon, 1979)</a:t>
            </a:r>
          </a:p>
          <a:p>
            <a:r>
              <a:rPr lang="en-US" i="1" dirty="0">
                <a:latin typeface="+mn-lt"/>
              </a:rPr>
              <a:t>We selected each product on the basis of its impact, its visibility within the company as part of a “breakthrough” development process, the novelty of the product features at the time, the market success of the product, and the access to and availability of data on each product.”</a:t>
            </a:r>
          </a:p>
          <a:p>
            <a:endParaRPr lang="en-US" i="1" dirty="0">
              <a:latin typeface="+mn-lt"/>
            </a:endParaRPr>
          </a:p>
          <a:p>
            <a:r>
              <a:rPr lang="en-US" b="1" i="0" dirty="0">
                <a:latin typeface="+mn-lt"/>
              </a:rPr>
              <a:t>Die </a:t>
            </a:r>
            <a:r>
              <a:rPr lang="de-DE" b="1" i="0" dirty="0">
                <a:latin typeface="+mn-lt"/>
              </a:rPr>
              <a:t>6 Charakteristiken finden sich heute in </a:t>
            </a:r>
            <a:r>
              <a:rPr lang="de-DE" b="1" i="0" dirty="0" err="1">
                <a:latin typeface="+mn-lt"/>
              </a:rPr>
              <a:t>Scrum</a:t>
            </a:r>
            <a:r>
              <a:rPr lang="de-DE" b="1" i="0" dirty="0">
                <a:latin typeface="+mn-lt"/>
              </a:rPr>
              <a:t> wieder:</a:t>
            </a:r>
          </a:p>
          <a:p>
            <a:r>
              <a:rPr lang="de-DE" b="1" i="0" dirty="0">
                <a:latin typeface="+mn-lt"/>
              </a:rPr>
              <a:t>Eingebaute Instabilität </a:t>
            </a:r>
            <a:r>
              <a:rPr lang="de-DE" i="0" dirty="0">
                <a:latin typeface="+mn-lt"/>
              </a:rPr>
              <a:t>=&gt; Kreativität freisetzen = User Story, die dem </a:t>
            </a:r>
            <a:r>
              <a:rPr lang="de-DE" i="0" dirty="0" err="1">
                <a:latin typeface="+mn-lt"/>
              </a:rPr>
              <a:t>Dev</a:t>
            </a:r>
            <a:r>
              <a:rPr lang="de-DE" i="0" dirty="0">
                <a:latin typeface="+mn-lt"/>
              </a:rPr>
              <a:t>-Team Raum gibt</a:t>
            </a:r>
          </a:p>
          <a:p>
            <a:r>
              <a:rPr lang="de-DE" b="1" i="0" dirty="0">
                <a:latin typeface="+mn-lt"/>
              </a:rPr>
              <a:t>Selbstorganisierende Teams </a:t>
            </a:r>
            <a:r>
              <a:rPr lang="de-DE" i="0" dirty="0">
                <a:latin typeface="+mn-lt"/>
              </a:rPr>
              <a:t>=&gt; Arbeiten wie ein Start-up Unternehmen, Freiheit, Dynamik, eingehen von Risiken</a:t>
            </a:r>
          </a:p>
          <a:p>
            <a:r>
              <a:rPr lang="de-DE" b="1" i="0" dirty="0">
                <a:latin typeface="+mn-lt"/>
              </a:rPr>
              <a:t>Überlappende Entwicklungsphasen </a:t>
            </a:r>
            <a:r>
              <a:rPr lang="de-DE" i="0" dirty="0">
                <a:latin typeface="+mn-lt"/>
              </a:rPr>
              <a:t>=&gt; Kürzere Entwicklungszeit</a:t>
            </a:r>
          </a:p>
          <a:p>
            <a:r>
              <a:rPr lang="de-DE" b="1" i="0" dirty="0">
                <a:latin typeface="+mn-lt"/>
              </a:rPr>
              <a:t>“</a:t>
            </a:r>
            <a:r>
              <a:rPr lang="de-DE" b="1" i="0" dirty="0" err="1">
                <a:latin typeface="+mn-lt"/>
              </a:rPr>
              <a:t>Multilearning</a:t>
            </a:r>
            <a:r>
              <a:rPr lang="de-DE" b="1" i="0" dirty="0">
                <a:latin typeface="+mn-lt"/>
              </a:rPr>
              <a:t>” </a:t>
            </a:r>
            <a:r>
              <a:rPr lang="de-DE" i="0" dirty="0">
                <a:latin typeface="+mn-lt"/>
              </a:rPr>
              <a:t>=&gt; Team- und Funktionsübergreifend</a:t>
            </a:r>
          </a:p>
          <a:p>
            <a:r>
              <a:rPr lang="de-DE" b="1" i="0" dirty="0">
                <a:latin typeface="+mn-lt"/>
              </a:rPr>
              <a:t>Subtile Steuerung </a:t>
            </a:r>
            <a:r>
              <a:rPr lang="de-DE" i="0" dirty="0">
                <a:latin typeface="+mn-lt"/>
              </a:rPr>
              <a:t>(Steuerung ohne Druck, „jeder steuert jeden“)</a:t>
            </a:r>
          </a:p>
          <a:p>
            <a:r>
              <a:rPr lang="de-DE" b="1" i="0" dirty="0">
                <a:latin typeface="+mn-lt"/>
              </a:rPr>
              <a:t>Transfer des Gelernten in die Organisation</a:t>
            </a:r>
          </a:p>
          <a:p>
            <a:endParaRPr lang="en-US" i="0" dirty="0">
              <a:latin typeface="+mn-lt"/>
            </a:endParaRPr>
          </a:p>
          <a:p>
            <a:endParaRPr lang="de-DE" dirty="0">
              <a:latin typeface="+mn-lt"/>
            </a:endParaRPr>
          </a:p>
        </p:txBody>
      </p:sp>
      <p:sp>
        <p:nvSpPr>
          <p:cNvPr id="4" name="Foliennummernplatzhalter 3"/>
          <p:cNvSpPr>
            <a:spLocks noGrp="1"/>
          </p:cNvSpPr>
          <p:nvPr>
            <p:ph type="sldNum" sz="quarter" idx="10"/>
          </p:nvPr>
        </p:nvSpPr>
        <p:spPr/>
        <p:txBody>
          <a:bodyPr/>
          <a:lstStyle/>
          <a:p>
            <a:fld id="{344D948E-9DFB-4D11-9791-F4900BE77D7B}" type="slidenum">
              <a:rPr lang="de-DE" smtClean="0"/>
              <a:pPr/>
              <a:t>13</a:t>
            </a:fld>
            <a:endParaRPr lang="de-DE" dirty="0"/>
          </a:p>
        </p:txBody>
      </p:sp>
    </p:spTree>
    <p:extLst>
      <p:ext uri="{BB962C8B-B14F-4D97-AF65-F5344CB8AC3E}">
        <p14:creationId xmlns:p14="http://schemas.microsoft.com/office/powerpoint/2010/main" val="364498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Zur klassischen Prozesssteuerung ist es notwendig, dass der Input im Prozess so gezielt verarbeitet werden kann, dass ein gewünschtes Ergebnis wiederholbar (= eindeutiges Ursache-/Wirkungsverhältnis) erzeugt werden kann.</a:t>
            </a:r>
          </a:p>
          <a:p>
            <a:r>
              <a:rPr lang="de-DE" dirty="0"/>
              <a:t>In sich schnell ändernden oder komplexen Umgebungen kann es unmöglich oder zumindest sehr aufwendig sein ein eindeutiges Ursache-/Wirkungsverhältnis zu ermitteln, oder aber den Prozess immer wieder neu abzustimmen, um eine eindeutige Prozesssteuerung er etablieren zu können. In diesen Fällen hat die empirische Prozesssteuerung ihre Vorteil.</a:t>
            </a:r>
          </a:p>
          <a:p>
            <a:r>
              <a:rPr lang="de-DE" dirty="0"/>
              <a:t>Die empirischen Prozesssteuerung setzt auf Überprüfung und Anpassung (wozu eine ausreichende Transparenz notwendig ist) damit der Prozess nicht nur die Verarbeitung des Inputs sondern auch sich selber steuern kann.</a:t>
            </a:r>
          </a:p>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15</a:t>
            </a:fld>
            <a:endParaRPr lang="de-DE" dirty="0"/>
          </a:p>
        </p:txBody>
      </p:sp>
    </p:spTree>
    <p:extLst>
      <p:ext uri="{BB962C8B-B14F-4D97-AF65-F5344CB8AC3E}">
        <p14:creationId xmlns:p14="http://schemas.microsoft.com/office/powerpoint/2010/main" val="1793861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000" b="0" i="0" u="none" strike="noStrike" baseline="0" dirty="0">
                <a:latin typeface="Calibri" panose="020F0502020204030204" pitchFamily="34" charset="0"/>
              </a:rPr>
              <a:t>Wenn die Werte Selbstverpflichtung, Mut, Fokus, Offenheit und Respekt durch das Scrum-Team verkörpert und gelebt werden, werden die Scrum‐Säulen Transparenz, Überprüfung und Anpassung lebendig und bauen bei allen Beteiligten Vertrauen zueinander auf. Die Mitglieder des Scrum-Teams lernen und erforschen diese Werte, indem sie mit den Scrum Ereignissen, Rollen und Artefakten arbeiten.</a:t>
            </a:r>
          </a:p>
          <a:p>
            <a:r>
              <a:rPr lang="de-DE" sz="1000" b="0" i="0" u="none" strike="noStrike" baseline="0" dirty="0">
                <a:latin typeface="Calibri" panose="020F0502020204030204" pitchFamily="34" charset="0"/>
              </a:rPr>
              <a:t>Der erfolgreiche Einsatz von </a:t>
            </a:r>
            <a:r>
              <a:rPr lang="de-DE" sz="1000" b="0" i="0" u="none" strike="noStrike" baseline="0" dirty="0" err="1">
                <a:latin typeface="Calibri" panose="020F0502020204030204" pitchFamily="34" charset="0"/>
              </a:rPr>
              <a:t>Scrum</a:t>
            </a:r>
            <a:r>
              <a:rPr lang="de-DE" sz="1000" b="0" i="0" u="none" strike="noStrike" baseline="0" dirty="0">
                <a:latin typeface="Calibri" panose="020F0502020204030204" pitchFamily="34" charset="0"/>
              </a:rPr>
              <a:t> beruht darauf, dass alle Beteiligten kompetenter bei der Erfüllung dieser fünf Werte werden. Sie verpflichten sich persönlich dazu, die Ziele des Scrum-Teams zu erreichen. Die Mitglieder des Scrum-Teams haben den </a:t>
            </a:r>
            <a:r>
              <a:rPr lang="de-DE" sz="1000" b="1" i="0" u="none" strike="noStrike" baseline="0" dirty="0">
                <a:latin typeface="Calibri" panose="020F0502020204030204" pitchFamily="34" charset="0"/>
              </a:rPr>
              <a:t>Mut</a:t>
            </a:r>
            <a:r>
              <a:rPr lang="de-DE" sz="1000" b="0" i="0" u="none" strike="noStrike" baseline="0" dirty="0">
                <a:latin typeface="Calibri" panose="020F0502020204030204" pitchFamily="34" charset="0"/>
              </a:rPr>
              <a:t>, das Richtige zu tun und an schwierigen Problemen zu arbeiten. Jeder </a:t>
            </a:r>
            <a:r>
              <a:rPr lang="de-DE" sz="1000" b="1" i="0" u="none" strike="noStrike" baseline="0" dirty="0">
                <a:latin typeface="Calibri" panose="020F0502020204030204" pitchFamily="34" charset="0"/>
              </a:rPr>
              <a:t>fokussiert</a:t>
            </a:r>
            <a:r>
              <a:rPr lang="de-DE" sz="1000" b="0" i="0" u="none" strike="noStrike" baseline="0" dirty="0">
                <a:latin typeface="Calibri" panose="020F0502020204030204" pitchFamily="34" charset="0"/>
              </a:rPr>
              <a:t> sich auf die Arbeit im Sprint und die Ziele des Scrum-Teams. Das Scrum-Team und seine Stakeholder sind sich einig, </a:t>
            </a:r>
            <a:r>
              <a:rPr lang="de-DE" sz="1000" b="1" i="0" u="none" strike="noStrike" baseline="0" dirty="0">
                <a:latin typeface="Calibri" panose="020F0502020204030204" pitchFamily="34" charset="0"/>
              </a:rPr>
              <a:t>offen</a:t>
            </a:r>
            <a:r>
              <a:rPr lang="de-DE" sz="1000" b="0" i="0" u="none" strike="noStrike" baseline="0" dirty="0">
                <a:latin typeface="Calibri" panose="020F0502020204030204" pitchFamily="34" charset="0"/>
              </a:rPr>
              <a:t> mit allen Belangen ihrer Arbeit und den damit verbundenen Herausforderungen umzugehen. Mitglieder von Scrum-Teams </a:t>
            </a:r>
            <a:r>
              <a:rPr lang="de-DE" sz="1000" b="1" i="0" u="none" strike="noStrike" baseline="0" dirty="0">
                <a:latin typeface="Calibri" panose="020F0502020204030204" pitchFamily="34" charset="0"/>
              </a:rPr>
              <a:t>respektieren</a:t>
            </a:r>
            <a:r>
              <a:rPr lang="de-DE" sz="1000" b="0" i="0" u="none" strike="noStrike" baseline="0" dirty="0">
                <a:latin typeface="Calibri" panose="020F0502020204030204" pitchFamily="34" charset="0"/>
              </a:rPr>
              <a:t> sich gegenseitig als fähige, </a:t>
            </a:r>
            <a:r>
              <a:rPr lang="de-DE" sz="1000" b="1" i="0" u="none" strike="noStrike" baseline="0" dirty="0">
                <a:latin typeface="Calibri" panose="020F0502020204030204" pitchFamily="34" charset="0"/>
              </a:rPr>
              <a:t>eigenverantwortliche</a:t>
            </a:r>
            <a:r>
              <a:rPr lang="de-DE" sz="1000" b="0" i="0" u="none" strike="noStrike" baseline="0" dirty="0">
                <a:latin typeface="Calibri" panose="020F0502020204030204" pitchFamily="34" charset="0"/>
              </a:rPr>
              <a:t> Individuen.</a:t>
            </a:r>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17</a:t>
            </a:fld>
            <a:endParaRPr lang="de-DE" dirty="0"/>
          </a:p>
        </p:txBody>
      </p:sp>
    </p:spTree>
    <p:extLst>
      <p:ext uri="{BB962C8B-B14F-4D97-AF65-F5344CB8AC3E}">
        <p14:creationId xmlns:p14="http://schemas.microsoft.com/office/powerpoint/2010/main" val="1486972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47607">
              <a:defRPr/>
            </a:pPr>
            <a:r>
              <a:rPr lang="de-DE" dirty="0"/>
              <a:t>Quelle</a:t>
            </a:r>
            <a:r>
              <a:rPr lang="de-DE" baseline="0" dirty="0"/>
              <a:t>: </a:t>
            </a:r>
            <a:r>
              <a:rPr lang="en-US" altLang="de-DE" dirty="0"/>
              <a:t>M &amp; T</a:t>
            </a:r>
            <a:r>
              <a:rPr lang="en-US" altLang="de-DE" b="1" dirty="0"/>
              <a:t> </a:t>
            </a:r>
            <a:r>
              <a:rPr lang="en-US" altLang="de-DE" dirty="0" err="1"/>
              <a:t>Poppendieck</a:t>
            </a:r>
            <a:r>
              <a:rPr lang="en-US" altLang="de-DE" dirty="0"/>
              <a:t>, </a:t>
            </a:r>
            <a:r>
              <a:rPr lang="en-US" altLang="de-DE" u="sng" dirty="0"/>
              <a:t>Lean Software Development</a:t>
            </a:r>
            <a:r>
              <a:rPr lang="en-US" altLang="de-DE" dirty="0"/>
              <a:t>. 2003 :</a:t>
            </a:r>
          </a:p>
          <a:p>
            <a:pPr defTabSz="947607">
              <a:defRPr/>
            </a:pPr>
            <a:endParaRPr lang="en-US" altLang="de-DE" dirty="0"/>
          </a:p>
          <a:p>
            <a:pPr>
              <a:buFont typeface="Wingdings" panose="05000000000000000000" pitchFamily="2" charset="2"/>
              <a:buNone/>
            </a:pPr>
            <a:r>
              <a:rPr lang="en-US" altLang="de-DE" sz="1100" b="1" dirty="0" err="1">
                <a:solidFill>
                  <a:schemeClr val="accent1"/>
                </a:solidFill>
              </a:rPr>
              <a:t>Eleminiere</a:t>
            </a:r>
            <a:r>
              <a:rPr lang="en-US" altLang="de-DE" sz="1100" b="1" dirty="0">
                <a:solidFill>
                  <a:schemeClr val="accent1"/>
                </a:solidFill>
              </a:rPr>
              <a:t> </a:t>
            </a:r>
            <a:r>
              <a:rPr lang="en-US" altLang="de-DE" sz="1100" b="1" dirty="0" err="1">
                <a:solidFill>
                  <a:schemeClr val="accent1"/>
                </a:solidFill>
              </a:rPr>
              <a:t>Verschwenung</a:t>
            </a:r>
            <a:r>
              <a:rPr lang="en-US" altLang="de-DE" sz="1100" b="1" baseline="0" dirty="0">
                <a:solidFill>
                  <a:schemeClr val="accent1"/>
                </a:solidFill>
              </a:rPr>
              <a:t> (</a:t>
            </a:r>
            <a:r>
              <a:rPr lang="en-US" altLang="de-DE" sz="1100" b="1" dirty="0">
                <a:solidFill>
                  <a:schemeClr val="accent1"/>
                </a:solidFill>
              </a:rPr>
              <a:t>Eliminate Waste): </a:t>
            </a:r>
            <a:r>
              <a:rPr lang="en-US" altLang="de-DE" sz="1100" dirty="0">
                <a:solidFill>
                  <a:schemeClr val="accent1"/>
                </a:solidFill>
              </a:rPr>
              <a:t>Eliminate…</a:t>
            </a:r>
            <a:endParaRPr lang="en-US" altLang="de-DE" dirty="0"/>
          </a:p>
          <a:p>
            <a:pPr marL="177676" indent="-177676">
              <a:buFont typeface="Arial" panose="020B0604020202020204" pitchFamily="34" charset="0"/>
              <a:buChar char="•"/>
            </a:pPr>
            <a:r>
              <a:rPr lang="en-US" altLang="de-DE" dirty="0"/>
              <a:t>…Anything that doesn’t add value (as perceived by the customer) to the product </a:t>
            </a:r>
          </a:p>
          <a:p>
            <a:pPr marL="177676" indent="-177676">
              <a:buFont typeface="Arial" panose="020B0604020202020204" pitchFamily="34" charset="0"/>
              <a:buChar char="•"/>
            </a:pPr>
            <a:r>
              <a:rPr lang="en-US" altLang="de-DE" dirty="0"/>
              <a:t>…Unnecessary code or functionality</a:t>
            </a:r>
          </a:p>
          <a:p>
            <a:pPr marL="177676" indent="-177676">
              <a:buFont typeface="Arial" panose="020B0604020202020204" pitchFamily="34" charset="0"/>
              <a:buChar char="•"/>
            </a:pPr>
            <a:r>
              <a:rPr lang="en-US" altLang="de-DE" dirty="0"/>
              <a:t>…Unclear requirements</a:t>
            </a:r>
          </a:p>
          <a:p>
            <a:pPr marL="177676" indent="-177676">
              <a:buFont typeface="Arial" panose="020B0604020202020204" pitchFamily="34" charset="0"/>
              <a:buChar char="•"/>
            </a:pPr>
            <a:r>
              <a:rPr lang="en-US" altLang="de-DE" dirty="0"/>
              <a:t>…Slow internal communications or processes</a:t>
            </a:r>
          </a:p>
          <a:p>
            <a:pPr marL="177676" indent="-177676">
              <a:buFont typeface="Arial" panose="020B0604020202020204" pitchFamily="34" charset="0"/>
              <a:buChar char="•"/>
            </a:pPr>
            <a:r>
              <a:rPr lang="en-US" altLang="de-DE" dirty="0"/>
              <a:t>…Bureaucracy</a:t>
            </a:r>
          </a:p>
          <a:p>
            <a:endParaRPr lang="en-US" altLang="de-DE" dirty="0"/>
          </a:p>
          <a:p>
            <a:pPr algn="l"/>
            <a:r>
              <a:rPr lang="de-DE" sz="1000" b="1" kern="1200" dirty="0">
                <a:solidFill>
                  <a:schemeClr val="tx1"/>
                </a:solidFill>
                <a:latin typeface="Calibri" pitchFamily="34" charset="0"/>
                <a:ea typeface="+mn-ea"/>
                <a:cs typeface="Calibri" pitchFamily="34" charset="0"/>
              </a:rPr>
              <a:t>Stärke das</a:t>
            </a:r>
            <a:r>
              <a:rPr lang="de-DE" sz="1000" b="1" kern="1200" baseline="0" dirty="0">
                <a:solidFill>
                  <a:schemeClr val="tx1"/>
                </a:solidFill>
                <a:latin typeface="Calibri" pitchFamily="34" charset="0"/>
                <a:ea typeface="+mn-ea"/>
                <a:cs typeface="Calibri" pitchFamily="34" charset="0"/>
              </a:rPr>
              <a:t> </a:t>
            </a:r>
            <a:r>
              <a:rPr lang="de-DE" sz="1000" b="1" kern="1200" dirty="0">
                <a:solidFill>
                  <a:schemeClr val="tx1"/>
                </a:solidFill>
                <a:latin typeface="Calibri" pitchFamily="34" charset="0"/>
                <a:ea typeface="+mn-ea"/>
                <a:cs typeface="Calibri" pitchFamily="34" charset="0"/>
              </a:rPr>
              <a:t>Lernen</a:t>
            </a:r>
            <a:r>
              <a:rPr lang="de-DE" sz="1000" b="1" kern="1200" baseline="0" dirty="0">
                <a:solidFill>
                  <a:schemeClr val="tx1"/>
                </a:solidFill>
                <a:latin typeface="Calibri" pitchFamily="34" charset="0"/>
                <a:ea typeface="+mn-ea"/>
                <a:cs typeface="Calibri" pitchFamily="34" charset="0"/>
              </a:rPr>
              <a:t> (</a:t>
            </a:r>
            <a:r>
              <a:rPr lang="en-US" altLang="de-DE" b="1" dirty="0"/>
              <a:t>Amplify Learning):</a:t>
            </a:r>
          </a:p>
          <a:p>
            <a:pPr marL="177676" indent="-177676">
              <a:lnSpc>
                <a:spcPct val="90000"/>
              </a:lnSpc>
              <a:buFont typeface="Arial" panose="020B0604020202020204" pitchFamily="34" charset="0"/>
              <a:buChar char="•"/>
            </a:pPr>
            <a:r>
              <a:rPr lang="en-US" altLang="de-DE" dirty="0"/>
              <a:t>Realization of purpose of use rather than conforming to requirements </a:t>
            </a:r>
          </a:p>
          <a:p>
            <a:pPr marL="177676" indent="-177676">
              <a:lnSpc>
                <a:spcPct val="90000"/>
              </a:lnSpc>
              <a:buFont typeface="Arial" panose="020B0604020202020204" pitchFamily="34" charset="0"/>
              <a:buChar char="•"/>
            </a:pPr>
            <a:r>
              <a:rPr lang="en-US" altLang="de-DE" dirty="0"/>
              <a:t>Not intended to produce repeatable results, but to create solutions to unique customer problems </a:t>
            </a:r>
          </a:p>
          <a:p>
            <a:pPr marL="177676" indent="-177676">
              <a:lnSpc>
                <a:spcPct val="90000"/>
              </a:lnSpc>
              <a:buFont typeface="Arial" panose="020B0604020202020204" pitchFamily="34" charset="0"/>
              <a:buChar char="•"/>
            </a:pPr>
            <a:r>
              <a:rPr lang="en-US" altLang="de-DE" dirty="0"/>
              <a:t>Design is done best using discovery solutions: short, repeated cycles of investigation, experimentation and checking results </a:t>
            </a:r>
          </a:p>
          <a:p>
            <a:pPr marL="177676" indent="-177676">
              <a:lnSpc>
                <a:spcPct val="90000"/>
              </a:lnSpc>
              <a:buFont typeface="Arial" panose="020B0604020202020204" pitchFamily="34" charset="0"/>
              <a:buChar char="•"/>
            </a:pPr>
            <a:r>
              <a:rPr lang="en-US" altLang="de-DE" dirty="0"/>
              <a:t>We like to Try it, Test it, and Fix it! </a:t>
            </a:r>
          </a:p>
          <a:p>
            <a:pPr marL="177676" indent="-177676">
              <a:lnSpc>
                <a:spcPct val="90000"/>
              </a:lnSpc>
              <a:buFont typeface="Arial" panose="020B0604020202020204" pitchFamily="34" charset="0"/>
              <a:buChar char="•"/>
            </a:pPr>
            <a:r>
              <a:rPr lang="en-US" altLang="de-DE" dirty="0"/>
              <a:t>Knowledge generation (or feedback) loops are critical </a:t>
            </a:r>
          </a:p>
          <a:p>
            <a:pPr marL="177676" indent="-177676">
              <a:lnSpc>
                <a:spcPct val="90000"/>
              </a:lnSpc>
              <a:buFont typeface="Arial" panose="020B0604020202020204" pitchFamily="34" charset="0"/>
              <a:buChar char="•"/>
            </a:pPr>
            <a:endParaRPr lang="en-US" altLang="de-DE" dirty="0"/>
          </a:p>
          <a:p>
            <a:pPr defTabSz="947607">
              <a:lnSpc>
                <a:spcPct val="90000"/>
              </a:lnSpc>
              <a:defRPr/>
            </a:pPr>
            <a:r>
              <a:rPr lang="en-US" b="1" dirty="0" err="1"/>
              <a:t>Verantwortungsvolle</a:t>
            </a:r>
            <a:r>
              <a:rPr lang="en-US" b="1" dirty="0"/>
              <a:t> </a:t>
            </a:r>
            <a:r>
              <a:rPr lang="en-US" b="1" dirty="0" err="1"/>
              <a:t>Entscheidungen</a:t>
            </a:r>
            <a:r>
              <a:rPr lang="en-US" b="1" dirty="0"/>
              <a:t> (Responsible Decisions):</a:t>
            </a:r>
          </a:p>
          <a:p>
            <a:pPr marL="177676" indent="-177676" defTabSz="947607">
              <a:lnSpc>
                <a:spcPct val="90000"/>
              </a:lnSpc>
              <a:buFont typeface="Arial" panose="020B0604020202020204" pitchFamily="34" charset="0"/>
              <a:buChar char="•"/>
              <a:defRPr/>
            </a:pPr>
            <a:r>
              <a:rPr lang="en-US" dirty="0"/>
              <a:t>Decide as late as possible to be open to latest requirements.</a:t>
            </a:r>
          </a:p>
          <a:p>
            <a:pPr defTabSz="947607">
              <a:lnSpc>
                <a:spcPct val="90000"/>
              </a:lnSpc>
              <a:defRPr/>
            </a:pPr>
            <a:endParaRPr lang="en-US" dirty="0"/>
          </a:p>
          <a:p>
            <a:pPr defTabSz="947607">
              <a:lnSpc>
                <a:spcPct val="90000"/>
              </a:lnSpc>
              <a:defRPr/>
            </a:pPr>
            <a:r>
              <a:rPr lang="en-US" b="1" dirty="0" err="1"/>
              <a:t>Schnelle</a:t>
            </a:r>
            <a:r>
              <a:rPr lang="en-US" b="1" dirty="0"/>
              <a:t> </a:t>
            </a:r>
            <a:r>
              <a:rPr lang="en-US" b="1" dirty="0" err="1"/>
              <a:t>Lieferung</a:t>
            </a:r>
            <a:r>
              <a:rPr lang="en-US" b="1" dirty="0"/>
              <a:t> (Fast Delivery):</a:t>
            </a:r>
          </a:p>
          <a:p>
            <a:pPr marL="177676" indent="-177676">
              <a:buFont typeface="Arial" panose="020B0604020202020204" pitchFamily="34" charset="0"/>
              <a:buChar char="•"/>
            </a:pPr>
            <a:r>
              <a:rPr lang="en-US" altLang="de-DE" dirty="0"/>
              <a:t>Customers like rapid delivery. Look at how UPS and FedEx …</a:t>
            </a:r>
          </a:p>
          <a:p>
            <a:pPr marL="177676" indent="-177676">
              <a:buFont typeface="Arial" panose="020B0604020202020204" pitchFamily="34" charset="0"/>
              <a:buChar char="•"/>
            </a:pPr>
            <a:r>
              <a:rPr lang="en-US" altLang="de-DE" dirty="0"/>
              <a:t>Rapid delivery means less time for customers to change their minds </a:t>
            </a:r>
            <a:endParaRPr lang="en-US" dirty="0"/>
          </a:p>
          <a:p>
            <a:pPr defTabSz="947607">
              <a:lnSpc>
                <a:spcPct val="90000"/>
              </a:lnSpc>
              <a:defRPr/>
            </a:pPr>
            <a:endParaRPr lang="en-US" dirty="0"/>
          </a:p>
          <a:p>
            <a:pPr defTabSz="947607">
              <a:lnSpc>
                <a:spcPct val="90000"/>
              </a:lnSpc>
              <a:defRPr/>
            </a:pPr>
            <a:r>
              <a:rPr lang="en-US" b="1" dirty="0"/>
              <a:t>Empower Team</a:t>
            </a:r>
          </a:p>
          <a:p>
            <a:pPr marL="177676" indent="-177676">
              <a:buFont typeface="Arial" panose="020B0604020202020204" pitchFamily="34" charset="0"/>
              <a:buChar char="•"/>
            </a:pPr>
            <a:r>
              <a:rPr lang="en-US" altLang="de-DE" dirty="0"/>
              <a:t>A mature organization looks at the whole system; it doesn’t only focus on optimizing disparate or separate parts. </a:t>
            </a:r>
          </a:p>
          <a:p>
            <a:pPr marL="177676" indent="-177676">
              <a:buFont typeface="Arial" panose="020B0604020202020204" pitchFamily="34" charset="0"/>
              <a:buChar char="•"/>
            </a:pPr>
            <a:r>
              <a:rPr lang="en-US" altLang="de-DE" dirty="0"/>
              <a:t>A mature organization focuses on learning effectively and empowers the people who do the work to make decisions. </a:t>
            </a:r>
            <a:endParaRPr lang="en-US" dirty="0"/>
          </a:p>
          <a:p>
            <a:pPr defTabSz="947607">
              <a:lnSpc>
                <a:spcPct val="90000"/>
              </a:lnSpc>
              <a:defRPr/>
            </a:pPr>
            <a:endParaRPr lang="en-US" dirty="0"/>
          </a:p>
          <a:p>
            <a:pPr defTabSz="947607">
              <a:lnSpc>
                <a:spcPct val="90000"/>
              </a:lnSpc>
              <a:defRPr/>
            </a:pPr>
            <a:r>
              <a:rPr lang="en-US" b="1" dirty="0"/>
              <a:t>Bauer </a:t>
            </a:r>
            <a:r>
              <a:rPr lang="en-US" b="1" dirty="0" err="1"/>
              <a:t>Integrität</a:t>
            </a:r>
            <a:r>
              <a:rPr lang="en-US" b="1" dirty="0"/>
              <a:t> </a:t>
            </a:r>
            <a:r>
              <a:rPr lang="en-US" b="1" dirty="0" err="1"/>
              <a:t>ein</a:t>
            </a:r>
            <a:r>
              <a:rPr lang="en-US" b="1" dirty="0"/>
              <a:t> (Build Integrity in):</a:t>
            </a:r>
          </a:p>
          <a:p>
            <a:pPr>
              <a:lnSpc>
                <a:spcPct val="80000"/>
              </a:lnSpc>
              <a:spcBef>
                <a:spcPct val="50000"/>
              </a:spcBef>
              <a:buSzPct val="175000"/>
              <a:buFontTx/>
              <a:buChar char="•"/>
            </a:pPr>
            <a:r>
              <a:rPr lang="en-US" altLang="de-DE" b="1" dirty="0"/>
              <a:t>Perceived Integrity</a:t>
            </a:r>
            <a:r>
              <a:rPr lang="en-US" altLang="de-DE" dirty="0"/>
              <a:t>: is affected by the customer’s whole experience of a system</a:t>
            </a:r>
          </a:p>
          <a:p>
            <a:pPr>
              <a:lnSpc>
                <a:spcPct val="80000"/>
              </a:lnSpc>
              <a:spcBef>
                <a:spcPct val="50000"/>
              </a:spcBef>
              <a:buSzPct val="175000"/>
              <a:buFontTx/>
              <a:buChar char="•"/>
            </a:pPr>
            <a:r>
              <a:rPr lang="en-IN" altLang="de-DE" b="1" dirty="0"/>
              <a:t>Conceptual Integrity: </a:t>
            </a:r>
            <a:r>
              <a:rPr lang="en-IN" altLang="de-DE" dirty="0"/>
              <a:t>means that system’s central concepts work together as a smooth cohesive whole </a:t>
            </a:r>
            <a:endParaRPr lang="en-US" dirty="0"/>
          </a:p>
          <a:p>
            <a:pPr defTabSz="947607">
              <a:lnSpc>
                <a:spcPct val="90000"/>
              </a:lnSpc>
              <a:defRPr/>
            </a:pPr>
            <a:endParaRPr lang="en-US" dirty="0"/>
          </a:p>
          <a:p>
            <a:pPr defTabSz="947607">
              <a:lnSpc>
                <a:spcPct val="90000"/>
              </a:lnSpc>
              <a:defRPr/>
            </a:pPr>
            <a:r>
              <a:rPr lang="en-US" b="1" dirty="0" err="1"/>
              <a:t>Sehe</a:t>
            </a:r>
            <a:r>
              <a:rPr lang="en-US" b="1" dirty="0"/>
              <a:t> das </a:t>
            </a:r>
            <a:r>
              <a:rPr lang="en-US" b="1" dirty="0" err="1"/>
              <a:t>Ganze</a:t>
            </a:r>
            <a:r>
              <a:rPr lang="en-US" b="1" dirty="0"/>
              <a:t> (See the Whole):</a:t>
            </a:r>
          </a:p>
          <a:p>
            <a:pPr marL="177676" indent="-177676">
              <a:lnSpc>
                <a:spcPct val="90000"/>
              </a:lnSpc>
              <a:buFont typeface="Arial" panose="020B0604020202020204" pitchFamily="34" charset="0"/>
              <a:buChar char="•"/>
            </a:pPr>
            <a:r>
              <a:rPr lang="en-US" altLang="de-DE" dirty="0"/>
              <a:t>Systems Thinking &amp; System Dynamics </a:t>
            </a:r>
          </a:p>
        </p:txBody>
      </p:sp>
      <p:sp>
        <p:nvSpPr>
          <p:cNvPr id="4" name="Foliennummernplatzhalter 3"/>
          <p:cNvSpPr>
            <a:spLocks noGrp="1"/>
          </p:cNvSpPr>
          <p:nvPr>
            <p:ph type="sldNum" sz="quarter" idx="10"/>
          </p:nvPr>
        </p:nvSpPr>
        <p:spPr/>
        <p:txBody>
          <a:bodyPr/>
          <a:lstStyle/>
          <a:p>
            <a:fld id="{344D948E-9DFB-4D11-9791-F4900BE77D7B}" type="slidenum">
              <a:rPr lang="de-DE" smtClean="0"/>
              <a:pPr/>
              <a:t>22</a:t>
            </a:fld>
            <a:endParaRPr lang="de-DE" dirty="0"/>
          </a:p>
        </p:txBody>
      </p:sp>
    </p:spTree>
    <p:extLst>
      <p:ext uri="{BB962C8B-B14F-4D97-AF65-F5344CB8AC3E}">
        <p14:creationId xmlns:p14="http://schemas.microsoft.com/office/powerpoint/2010/main" val="1269162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24</a:t>
            </a:fld>
            <a:endParaRPr lang="de-DE" dirty="0"/>
          </a:p>
        </p:txBody>
      </p:sp>
    </p:spTree>
    <p:extLst>
      <p:ext uri="{BB962C8B-B14F-4D97-AF65-F5344CB8AC3E}">
        <p14:creationId xmlns:p14="http://schemas.microsoft.com/office/powerpoint/2010/main" val="507724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25</a:t>
            </a:fld>
            <a:endParaRPr lang="de-DE" dirty="0"/>
          </a:p>
        </p:txBody>
      </p:sp>
    </p:spTree>
    <p:extLst>
      <p:ext uri="{BB962C8B-B14F-4D97-AF65-F5344CB8AC3E}">
        <p14:creationId xmlns:p14="http://schemas.microsoft.com/office/powerpoint/2010/main" val="1879493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26</a:t>
            </a:fld>
            <a:endParaRPr lang="de-DE" dirty="0"/>
          </a:p>
        </p:txBody>
      </p:sp>
    </p:spTree>
    <p:extLst>
      <p:ext uri="{BB962C8B-B14F-4D97-AF65-F5344CB8AC3E}">
        <p14:creationId xmlns:p14="http://schemas.microsoft.com/office/powerpoint/2010/main" val="2454006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lnSpc>
                <a:spcPct val="150000"/>
              </a:lnSpc>
              <a:buFont typeface="Arial" panose="020B0604020202020204" pitchFamily="34" charset="0"/>
              <a:buChar char="•"/>
            </a:pPr>
            <a:r>
              <a:rPr lang="de-DE" sz="1000" b="1" dirty="0">
                <a:solidFill>
                  <a:srgbClr val="4D4D4D"/>
                </a:solidFill>
                <a:latin typeface="Calibri" panose="020F0502020204030204" pitchFamily="34" charset="0"/>
                <a:sym typeface="Wingdings" pitchFamily="2" charset="2"/>
              </a:rPr>
              <a:t>End</a:t>
            </a:r>
            <a:r>
              <a:rPr lang="de-DE" sz="1000" dirty="0">
                <a:solidFill>
                  <a:srgbClr val="4D4D4D"/>
                </a:solidFill>
                <a:latin typeface="Calibri" panose="020F0502020204030204" pitchFamily="34" charset="0"/>
                <a:sym typeface="Wingdings" pitchFamily="2" charset="2"/>
              </a:rPr>
              <a:t>-Unsicherheit (</a:t>
            </a:r>
            <a:r>
              <a:rPr lang="de-DE" sz="1000" i="1" dirty="0">
                <a:solidFill>
                  <a:srgbClr val="4D4D4D"/>
                </a:solidFill>
                <a:latin typeface="Calibri" panose="020F0502020204030204" pitchFamily="34" charset="0"/>
                <a:sym typeface="Wingdings" pitchFamily="2" charset="2"/>
              </a:rPr>
              <a:t>Was</a:t>
            </a:r>
            <a:r>
              <a:rPr lang="de-DE" sz="1000" dirty="0">
                <a:solidFill>
                  <a:srgbClr val="4D4D4D"/>
                </a:solidFill>
                <a:latin typeface="Calibri" panose="020F0502020204030204" pitchFamily="34" charset="0"/>
                <a:sym typeface="Wingdings" pitchFamily="2" charset="2"/>
              </a:rPr>
              <a:t>-Unsicherheit): Was soll genau entwickelt werden?</a:t>
            </a:r>
          </a:p>
          <a:p>
            <a:pPr marL="285750" marR="0" lvl="0" indent="-285750" algn="l" defTabSz="914400" rtl="0" eaLnBrk="1" fontAlgn="base" latinLnBrk="0" hangingPunct="1">
              <a:lnSpc>
                <a:spcPct val="150000"/>
              </a:lnSpc>
              <a:spcBef>
                <a:spcPts val="0"/>
              </a:spcBef>
              <a:spcAft>
                <a:spcPts val="0"/>
              </a:spcAft>
              <a:buClrTx/>
              <a:buSzTx/>
              <a:buFont typeface="Arial" panose="020B0604020202020204" pitchFamily="34" charset="0"/>
              <a:buChar char="•"/>
              <a:tabLst/>
              <a:defRPr/>
            </a:pPr>
            <a:r>
              <a:rPr lang="de-DE" sz="1000" b="1" dirty="0">
                <a:solidFill>
                  <a:srgbClr val="4D4D4D"/>
                </a:solidFill>
                <a:latin typeface="Calibri" panose="020F0502020204030204" pitchFamily="34" charset="0"/>
                <a:sym typeface="Wingdings" pitchFamily="2" charset="2"/>
              </a:rPr>
              <a:t>Methoden</a:t>
            </a:r>
            <a:r>
              <a:rPr lang="de-DE" sz="1000" dirty="0">
                <a:solidFill>
                  <a:srgbClr val="4D4D4D"/>
                </a:solidFill>
                <a:latin typeface="Calibri" panose="020F0502020204030204" pitchFamily="34" charset="0"/>
                <a:sym typeface="Wingdings" pitchFamily="2" charset="2"/>
              </a:rPr>
              <a:t>-Unsicherheit (</a:t>
            </a:r>
            <a:r>
              <a:rPr lang="de-DE" sz="1000" i="1" dirty="0">
                <a:solidFill>
                  <a:srgbClr val="4D4D4D"/>
                </a:solidFill>
                <a:latin typeface="Calibri" panose="020F0502020204030204" pitchFamily="34" charset="0"/>
                <a:sym typeface="Wingdings" pitchFamily="2" charset="2"/>
              </a:rPr>
              <a:t>Wie</a:t>
            </a:r>
            <a:r>
              <a:rPr lang="de-DE" sz="1000" dirty="0">
                <a:solidFill>
                  <a:srgbClr val="4D4D4D"/>
                </a:solidFill>
                <a:latin typeface="Calibri" panose="020F0502020204030204" pitchFamily="34" charset="0"/>
                <a:sym typeface="Wingdings" pitchFamily="2" charset="2"/>
              </a:rPr>
              <a:t>-Unsicherheit): Wie (mit welcher Methode/nach welchem Konzept) soll entwickelt werden? „</a:t>
            </a:r>
            <a:r>
              <a:rPr lang="de-DE" sz="1000" dirty="0" err="1">
                <a:solidFill>
                  <a:srgbClr val="4D4D4D"/>
                </a:solidFill>
                <a:latin typeface="Calibri" panose="020F0502020204030204" pitchFamily="34" charset="0"/>
                <a:sym typeface="Wingdings" pitchFamily="2" charset="2"/>
              </a:rPr>
              <a:t>One</a:t>
            </a:r>
            <a:r>
              <a:rPr lang="de-DE" sz="1000" dirty="0">
                <a:solidFill>
                  <a:srgbClr val="4D4D4D"/>
                </a:solidFill>
                <a:latin typeface="Calibri" panose="020F0502020204030204" pitchFamily="34" charset="0"/>
                <a:sym typeface="Wingdings" pitchFamily="2" charset="2"/>
              </a:rPr>
              <a:t>-size-</a:t>
            </a:r>
            <a:r>
              <a:rPr lang="de-DE" sz="1000" dirty="0" err="1">
                <a:solidFill>
                  <a:srgbClr val="4D4D4D"/>
                </a:solidFill>
                <a:latin typeface="Calibri" panose="020F0502020204030204" pitchFamily="34" charset="0"/>
                <a:sym typeface="Wingdings" pitchFamily="2" charset="2"/>
              </a:rPr>
              <a:t>fits</a:t>
            </a:r>
            <a:r>
              <a:rPr lang="de-DE" sz="1000" dirty="0">
                <a:solidFill>
                  <a:srgbClr val="4D4D4D"/>
                </a:solidFill>
                <a:latin typeface="Calibri" panose="020F0502020204030204" pitchFamily="34" charset="0"/>
                <a:sym typeface="Wingdings" pitchFamily="2" charset="2"/>
              </a:rPr>
              <a:t>-all“-Problem; bei Wasserfall zu wenig Flexibilität durch zu frühe Festlegung.</a:t>
            </a:r>
          </a:p>
          <a:p>
            <a:pPr marL="285750" indent="-285750">
              <a:lnSpc>
                <a:spcPct val="150000"/>
              </a:lnSpc>
              <a:buFont typeface="Arial" panose="020B0604020202020204" pitchFamily="34" charset="0"/>
              <a:buChar char="•"/>
            </a:pPr>
            <a:r>
              <a:rPr lang="de-DE" sz="1000" b="1" dirty="0">
                <a:solidFill>
                  <a:srgbClr val="4D4D4D"/>
                </a:solidFill>
                <a:latin typeface="Calibri" panose="020F0502020204030204" pitchFamily="34" charset="0"/>
                <a:sym typeface="Wingdings" pitchFamily="2" charset="2"/>
              </a:rPr>
              <a:t>Kunden</a:t>
            </a:r>
            <a:r>
              <a:rPr lang="de-DE" sz="1000" dirty="0">
                <a:solidFill>
                  <a:srgbClr val="4D4D4D"/>
                </a:solidFill>
                <a:latin typeface="Calibri" panose="020F0502020204030204" pitchFamily="34" charset="0"/>
                <a:sym typeface="Wingdings" pitchFamily="2" charset="2"/>
              </a:rPr>
              <a:t>-Unsicherheit (</a:t>
            </a:r>
            <a:r>
              <a:rPr lang="de-DE" sz="1000" i="1" dirty="0">
                <a:solidFill>
                  <a:srgbClr val="4D4D4D"/>
                </a:solidFill>
                <a:latin typeface="Calibri" panose="020F0502020204030204" pitchFamily="34" charset="0"/>
                <a:sym typeface="Wingdings" pitchFamily="2" charset="2"/>
              </a:rPr>
              <a:t>Wer</a:t>
            </a:r>
            <a:r>
              <a:rPr lang="de-DE" sz="1000" dirty="0">
                <a:solidFill>
                  <a:srgbClr val="4D4D4D"/>
                </a:solidFill>
                <a:latin typeface="Calibri" panose="020F0502020204030204" pitchFamily="34" charset="0"/>
                <a:sym typeface="Wingdings" pitchFamily="2" charset="2"/>
              </a:rPr>
              <a:t>-Unsicherheit): Für welche Zielgruppe/Anwendungsfälle soll entwickelt werden?</a:t>
            </a:r>
          </a:p>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29</a:t>
            </a:fld>
            <a:endParaRPr lang="de-DE" dirty="0"/>
          </a:p>
        </p:txBody>
      </p:sp>
    </p:spTree>
    <p:extLst>
      <p:ext uri="{BB962C8B-B14F-4D97-AF65-F5344CB8AC3E}">
        <p14:creationId xmlns:p14="http://schemas.microsoft.com/office/powerpoint/2010/main" val="3420805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 frühes Festlegen (= Festlegen ohne alle Fakten zu kennen) führt zu raten und zu Festlegungen, die mit den „wirklichen“ Anforderungen (die erst zu einem späteren Zeitpunkt über einen beschrittenen Lernweg erkannt werden) nicht zwingend übereinstimmen.</a:t>
            </a:r>
          </a:p>
          <a:p>
            <a:endParaRPr lang="de-DE" dirty="0"/>
          </a:p>
          <a:p>
            <a:r>
              <a:rPr lang="de-DE" dirty="0"/>
              <a:t>Zu spätes Festlegen von bekannten Anforderungen führt zu dem nachträglichen Anpassen von Lösungen an „längst“ schon bekannte Anforderungen. Dies treibt die Kosten in die Höhe, verursacht Missstimmung bei allen Stakeholdern und führt zu einer negativen Wahrnehmung des Entwicklungsteams und des Produktes.</a:t>
            </a:r>
          </a:p>
          <a:p>
            <a:endParaRPr lang="de-DE" dirty="0"/>
          </a:p>
          <a:p>
            <a:r>
              <a:rPr lang="de-DE" dirty="0"/>
              <a:t>Weitere Informationen zum Thema „Vorhersage und Anpassung“ findet sich auch unter dem, von </a:t>
            </a:r>
            <a:r>
              <a:rPr lang="de-DE" dirty="0" err="1"/>
              <a:t>Poppendieck</a:t>
            </a:r>
            <a:r>
              <a:rPr lang="de-DE" dirty="0"/>
              <a:t> 2003 geprägten, Begriff „Last </a:t>
            </a:r>
            <a:r>
              <a:rPr lang="de-DE" dirty="0" err="1"/>
              <a:t>Responsible</a:t>
            </a:r>
            <a:r>
              <a:rPr lang="de-DE" dirty="0"/>
              <a:t> Moment“.</a:t>
            </a:r>
          </a:p>
        </p:txBody>
      </p:sp>
      <p:sp>
        <p:nvSpPr>
          <p:cNvPr id="4" name="Foliennummernplatzhalter 3"/>
          <p:cNvSpPr>
            <a:spLocks noGrp="1"/>
          </p:cNvSpPr>
          <p:nvPr>
            <p:ph type="sldNum" sz="quarter" idx="10"/>
          </p:nvPr>
        </p:nvSpPr>
        <p:spPr/>
        <p:txBody>
          <a:bodyPr/>
          <a:lstStyle/>
          <a:p>
            <a:fld id="{344D948E-9DFB-4D11-9791-F4900BE77D7B}" type="slidenum">
              <a:rPr lang="de-DE" smtClean="0"/>
              <a:pPr/>
              <a:t>30</a:t>
            </a:fld>
            <a:endParaRPr lang="de-DE" dirty="0"/>
          </a:p>
        </p:txBody>
      </p:sp>
    </p:spTree>
    <p:extLst>
      <p:ext uri="{BB962C8B-B14F-4D97-AF65-F5344CB8AC3E}">
        <p14:creationId xmlns:p14="http://schemas.microsoft.com/office/powerpoint/2010/main" val="425164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34</a:t>
            </a:fld>
            <a:endParaRPr lang="de-DE" dirty="0"/>
          </a:p>
        </p:txBody>
      </p:sp>
    </p:spTree>
    <p:extLst>
      <p:ext uri="{BB962C8B-B14F-4D97-AF65-F5344CB8AC3E}">
        <p14:creationId xmlns:p14="http://schemas.microsoft.com/office/powerpoint/2010/main" val="3019992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3</a:t>
            </a:fld>
            <a:endParaRPr lang="de-DE" dirty="0"/>
          </a:p>
        </p:txBody>
      </p:sp>
    </p:spTree>
    <p:extLst>
      <p:ext uri="{BB962C8B-B14F-4D97-AF65-F5344CB8AC3E}">
        <p14:creationId xmlns:p14="http://schemas.microsoft.com/office/powerpoint/2010/main" val="2463514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http://starwars.wikia.com/wiki/Yoda</a:t>
            </a:r>
          </a:p>
          <a:p>
            <a:endParaRPr lang="de-DE" dirty="0"/>
          </a:p>
          <a:p>
            <a:r>
              <a:rPr lang="de-DE" dirty="0"/>
              <a:t>Auf Meister </a:t>
            </a:r>
            <a:r>
              <a:rPr lang="de-DE" dirty="0" err="1"/>
              <a:t>Yoda</a:t>
            </a:r>
            <a:r>
              <a:rPr lang="de-DE" dirty="0"/>
              <a:t> Du hören solltest.</a:t>
            </a:r>
          </a:p>
          <a:p>
            <a:endParaRPr lang="de-DE" dirty="0"/>
          </a:p>
          <a:p>
            <a:pPr marL="171450" indent="-171450">
              <a:buFont typeface="Arial" panose="020B0604020202020204" pitchFamily="34" charset="0"/>
              <a:buChar char="•"/>
            </a:pPr>
            <a:r>
              <a:rPr lang="de-DE" dirty="0"/>
              <a:t>Baue Qualität ein: Qualität beginnt mit dem ersten Schritt und nicht erst beim Test. Also versuch es gleich richtig zu machen.</a:t>
            </a:r>
          </a:p>
          <a:p>
            <a:pPr marL="171450" indent="-171450">
              <a:buFont typeface="Arial" panose="020B0604020202020204" pitchFamily="34" charset="0"/>
              <a:buChar char="•"/>
            </a:pPr>
            <a:r>
              <a:rPr lang="de-DE" dirty="0"/>
              <a:t>Mach alles ohne großen Zeremoniell: Sprich lieber mit Deinem Nachbar, als das Du Aktennotizen o.ä. anlegst. Agilität und </a:t>
            </a:r>
            <a:r>
              <a:rPr lang="de-DE" dirty="0" err="1"/>
              <a:t>Scrum</a:t>
            </a:r>
            <a:r>
              <a:rPr lang="de-DE" dirty="0"/>
              <a:t> basieren u.a. auf einer effizienten Kommunikation von Mensch zu Mensch!</a:t>
            </a:r>
          </a:p>
        </p:txBody>
      </p:sp>
      <p:sp>
        <p:nvSpPr>
          <p:cNvPr id="4" name="Foliennummernplatzhalter 3"/>
          <p:cNvSpPr>
            <a:spLocks noGrp="1"/>
          </p:cNvSpPr>
          <p:nvPr>
            <p:ph type="sldNum" sz="quarter" idx="10"/>
          </p:nvPr>
        </p:nvSpPr>
        <p:spPr/>
        <p:txBody>
          <a:bodyPr/>
          <a:lstStyle/>
          <a:p>
            <a:fld id="{344D948E-9DFB-4D11-9791-F4900BE77D7B}" type="slidenum">
              <a:rPr lang="de-DE" smtClean="0"/>
              <a:pPr/>
              <a:t>36</a:t>
            </a:fld>
            <a:endParaRPr lang="de-DE" dirty="0"/>
          </a:p>
        </p:txBody>
      </p:sp>
    </p:spTree>
    <p:extLst>
      <p:ext uri="{BB962C8B-B14F-4D97-AF65-F5344CB8AC3E}">
        <p14:creationId xmlns:p14="http://schemas.microsoft.com/office/powerpoint/2010/main" val="2082084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Rolle „Manager“ übernimmt die Funktion des Ressourcenmanagers und dient zur Bereitstellung aller notwendiger Ressourcen (Personal, Räume, Infrastruktur etc.)</a:t>
            </a:r>
          </a:p>
          <a:p>
            <a:endParaRPr lang="de-DE" dirty="0"/>
          </a:p>
          <a:p>
            <a:r>
              <a:rPr lang="de-DE" dirty="0"/>
              <a:t>Die Rolle „weitere Stakeholder“ dient als Hinweis, dass es neben dem Business auch Kunden (=&gt; €) und Anwender (= Nutzer der Lösung) o.ä. sein können.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39</a:t>
            </a:fld>
            <a:endParaRPr lang="de-DE" dirty="0"/>
          </a:p>
        </p:txBody>
      </p:sp>
    </p:spTree>
    <p:extLst>
      <p:ext uri="{BB962C8B-B14F-4D97-AF65-F5344CB8AC3E}">
        <p14:creationId xmlns:p14="http://schemas.microsoft.com/office/powerpoint/2010/main" val="1279225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PO muss sich stets in zwei Richtungen (</a:t>
            </a:r>
            <a:r>
              <a:rPr lang="de-DE" dirty="0" err="1"/>
              <a:t>Business&amp;Stakeholder</a:t>
            </a:r>
            <a:r>
              <a:rPr lang="de-DE" dirty="0"/>
              <a:t> sowie </a:t>
            </a:r>
            <a:r>
              <a:rPr lang="de-DE" dirty="0" err="1"/>
              <a:t>Entwicklungsteam&amp;ScrumMaster</a:t>
            </a:r>
            <a:r>
              <a:rPr lang="de-DE" dirty="0"/>
              <a:t>) orientieren.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43</a:t>
            </a:fld>
            <a:endParaRPr lang="de-DE" dirty="0"/>
          </a:p>
        </p:txBody>
      </p:sp>
    </p:spTree>
    <p:extLst>
      <p:ext uri="{BB962C8B-B14F-4D97-AF65-F5344CB8AC3E}">
        <p14:creationId xmlns:p14="http://schemas.microsoft.com/office/powerpoint/2010/main" val="1034172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46</a:t>
            </a:fld>
            <a:endParaRPr lang="de-DE" dirty="0"/>
          </a:p>
        </p:txBody>
      </p:sp>
    </p:spTree>
    <p:extLst>
      <p:ext uri="{BB962C8B-B14F-4D97-AF65-F5344CB8AC3E}">
        <p14:creationId xmlns:p14="http://schemas.microsoft.com/office/powerpoint/2010/main" val="3165784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47</a:t>
            </a:fld>
            <a:endParaRPr lang="de-DE" dirty="0"/>
          </a:p>
        </p:txBody>
      </p:sp>
    </p:spTree>
    <p:extLst>
      <p:ext uri="{BB962C8B-B14F-4D97-AF65-F5344CB8AC3E}">
        <p14:creationId xmlns:p14="http://schemas.microsoft.com/office/powerpoint/2010/main" val="2014937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48</a:t>
            </a:fld>
            <a:endParaRPr lang="de-DE" dirty="0"/>
          </a:p>
        </p:txBody>
      </p:sp>
    </p:spTree>
    <p:extLst>
      <p:ext uri="{BB962C8B-B14F-4D97-AF65-F5344CB8AC3E}">
        <p14:creationId xmlns:p14="http://schemas.microsoft.com/office/powerpoint/2010/main" val="1413083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50</a:t>
            </a:fld>
            <a:endParaRPr lang="de-DE" dirty="0"/>
          </a:p>
        </p:txBody>
      </p:sp>
    </p:spTree>
    <p:extLst>
      <p:ext uri="{BB962C8B-B14F-4D97-AF65-F5344CB8AC3E}">
        <p14:creationId xmlns:p14="http://schemas.microsoft.com/office/powerpoint/2010/main" val="1916852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51</a:t>
            </a:fld>
            <a:endParaRPr lang="de-DE" dirty="0"/>
          </a:p>
        </p:txBody>
      </p:sp>
    </p:spTree>
    <p:extLst>
      <p:ext uri="{BB962C8B-B14F-4D97-AF65-F5344CB8AC3E}">
        <p14:creationId xmlns:p14="http://schemas.microsoft.com/office/powerpoint/2010/main" val="3765906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52</a:t>
            </a:fld>
            <a:endParaRPr lang="de-DE" dirty="0"/>
          </a:p>
        </p:txBody>
      </p:sp>
    </p:spTree>
    <p:extLst>
      <p:ext uri="{BB962C8B-B14F-4D97-AF65-F5344CB8AC3E}">
        <p14:creationId xmlns:p14="http://schemas.microsoft.com/office/powerpoint/2010/main" val="4007561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Sachkundig</a:t>
            </a:r>
          </a:p>
          <a:p>
            <a:pPr marL="171450" indent="-171450">
              <a:buFont typeface="Arial" panose="020B0604020202020204" pitchFamily="34" charset="0"/>
              <a:buChar char="•"/>
            </a:pPr>
            <a:r>
              <a:rPr lang="de-DE" dirty="0"/>
              <a:t>Expertenwissen: </a:t>
            </a:r>
            <a:r>
              <a:rPr lang="de-DE" dirty="0" err="1"/>
              <a:t>Scrum</a:t>
            </a:r>
            <a:endParaRPr lang="de-DE" dirty="0"/>
          </a:p>
          <a:p>
            <a:pPr marL="171450" indent="-171450">
              <a:buFont typeface="Arial" panose="020B0604020202020204" pitchFamily="34" charset="0"/>
              <a:buChar char="•"/>
            </a:pPr>
            <a:r>
              <a:rPr lang="de-DE" dirty="0"/>
              <a:t>Gutes Grundverständnis:</a:t>
            </a:r>
          </a:p>
          <a:p>
            <a:pPr marL="628650" lvl="1" indent="-171450">
              <a:buFont typeface="Arial" panose="020B0604020202020204" pitchFamily="34" charset="0"/>
              <a:buChar char="•"/>
            </a:pPr>
            <a:r>
              <a:rPr lang="de-DE" dirty="0"/>
              <a:t>Technik: Technologien, Problemlösung etc.</a:t>
            </a:r>
          </a:p>
          <a:p>
            <a:pPr marL="628650" lvl="1" indent="-171450">
              <a:buFont typeface="Arial" panose="020B0604020202020204" pitchFamily="34" charset="0"/>
              <a:buChar char="•"/>
            </a:pPr>
            <a:r>
              <a:rPr lang="de-DE" dirty="0"/>
              <a:t>Business: Produktplanung, Wirtschaftlichkeit etc.</a:t>
            </a:r>
          </a:p>
          <a:p>
            <a:pPr marL="0" lvl="0" indent="0">
              <a:buFont typeface="Arial" panose="020B0604020202020204" pitchFamily="34" charset="0"/>
              <a:buNone/>
            </a:pPr>
            <a:r>
              <a:rPr lang="de-DE" dirty="0"/>
              <a:t>Neugierig</a:t>
            </a:r>
          </a:p>
          <a:p>
            <a:pPr marL="171450" lvl="0" indent="-171450">
              <a:buFont typeface="Arial" panose="020B0604020202020204" pitchFamily="34" charset="0"/>
              <a:buChar char="•"/>
            </a:pPr>
            <a:r>
              <a:rPr lang="de-DE" dirty="0"/>
              <a:t>Interessiert an dem was Vorgeht</a:t>
            </a:r>
          </a:p>
          <a:p>
            <a:pPr marL="171450" lvl="0" indent="-171450">
              <a:buFont typeface="Arial" panose="020B0604020202020204" pitchFamily="34" charset="0"/>
              <a:buChar char="•"/>
            </a:pPr>
            <a:r>
              <a:rPr lang="de-DE" dirty="0"/>
              <a:t>Gespräche initiieren, um die Gesprächspartner zum Denken anzuregen</a:t>
            </a:r>
          </a:p>
          <a:p>
            <a:pPr marL="171450" lvl="0" indent="-171450">
              <a:buFont typeface="Arial" panose="020B0604020202020204" pitchFamily="34" charset="0"/>
              <a:buChar char="•"/>
            </a:pPr>
            <a:r>
              <a:rPr lang="de-DE" dirty="0"/>
              <a:t>Fragen erörtern, aber versuchen, dass die Experten selbst zu einer Lösung kommen</a:t>
            </a:r>
          </a:p>
          <a:p>
            <a:pPr marL="0" lvl="0" indent="0">
              <a:buFont typeface="Arial" panose="020B0604020202020204" pitchFamily="34" charset="0"/>
              <a:buNone/>
            </a:pPr>
            <a:r>
              <a:rPr lang="de-DE" dirty="0"/>
              <a:t>Schützend</a:t>
            </a:r>
          </a:p>
          <a:p>
            <a:pPr marL="171450" lvl="0" indent="-171450">
              <a:buFont typeface="Arial" panose="020B0604020202020204" pitchFamily="34" charset="0"/>
              <a:buChar char="•"/>
            </a:pPr>
            <a:r>
              <a:rPr lang="de-DE" dirty="0"/>
              <a:t>Steht schützend vor dem Scrum-Team („Hütehund“, „Bodyguard“)</a:t>
            </a:r>
          </a:p>
          <a:p>
            <a:pPr marL="0" lvl="0" indent="0">
              <a:buFont typeface="Arial" panose="020B0604020202020204" pitchFamily="34" charset="0"/>
              <a:buNone/>
            </a:pPr>
            <a:r>
              <a:rPr lang="de-DE" dirty="0"/>
              <a:t>Transparent</a:t>
            </a:r>
          </a:p>
          <a:p>
            <a:pPr marL="171450" lvl="0" indent="-171450">
              <a:buFont typeface="Arial" panose="020B0604020202020204" pitchFamily="34" charset="0"/>
              <a:buChar char="•"/>
            </a:pPr>
            <a:r>
              <a:rPr lang="de-DE" dirty="0"/>
              <a:t>Er gestaltet seine Kommunikation transparent und wirkt auf das Team ein, es ihm gleich zu tun.</a:t>
            </a:r>
          </a:p>
          <a:p>
            <a:pPr marL="0" lvl="0" indent="0">
              <a:buFont typeface="Arial" panose="020B0604020202020204" pitchFamily="34" charset="0"/>
              <a:buNone/>
            </a:pPr>
            <a:r>
              <a:rPr lang="de-DE" dirty="0"/>
              <a:t>Geduldig</a:t>
            </a:r>
          </a:p>
          <a:p>
            <a:pPr marL="171450" lvl="0" indent="-171450">
              <a:buFont typeface="Arial" panose="020B0604020202020204" pitchFamily="34" charset="0"/>
              <a:buChar char="•"/>
            </a:pPr>
            <a:r>
              <a:rPr lang="de-DE" dirty="0"/>
              <a:t>Das Team (die Experten) muss selbst zu einer Lösung kommen; der </a:t>
            </a:r>
            <a:r>
              <a:rPr lang="de-DE" dirty="0" err="1"/>
              <a:t>Scrum</a:t>
            </a:r>
            <a:r>
              <a:rPr lang="de-DE" dirty="0"/>
              <a:t> Master sollte keine Lösung vorgeben.</a:t>
            </a:r>
          </a:p>
          <a:p>
            <a:pPr marL="628650" lvl="1"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53</a:t>
            </a:fld>
            <a:endParaRPr lang="de-DE" dirty="0"/>
          </a:p>
        </p:txBody>
      </p:sp>
    </p:spTree>
    <p:extLst>
      <p:ext uri="{BB962C8B-B14F-4D97-AF65-F5344CB8AC3E}">
        <p14:creationId xmlns:p14="http://schemas.microsoft.com/office/powerpoint/2010/main" val="99889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5</a:t>
            </a:fld>
            <a:endParaRPr lang="de-DE" dirty="0"/>
          </a:p>
        </p:txBody>
      </p:sp>
    </p:spTree>
    <p:extLst>
      <p:ext uri="{BB962C8B-B14F-4D97-AF65-F5344CB8AC3E}">
        <p14:creationId xmlns:p14="http://schemas.microsoft.com/office/powerpoint/2010/main" val="3617703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de-DE" dirty="0"/>
              <a:t>Die</a:t>
            </a:r>
            <a:r>
              <a:rPr lang="de-DE" baseline="0" dirty="0"/>
              <a:t> Rolle des klassischen Projektmanagers teilen sich die einzelnen Rollen des Scrum-Teams</a:t>
            </a:r>
            <a:endParaRPr lang="de-DE" dirty="0"/>
          </a:p>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54</a:t>
            </a:fld>
            <a:endParaRPr lang="de-DE" dirty="0"/>
          </a:p>
        </p:txBody>
      </p:sp>
    </p:spTree>
    <p:extLst>
      <p:ext uri="{BB962C8B-B14F-4D97-AF65-F5344CB8AC3E}">
        <p14:creationId xmlns:p14="http://schemas.microsoft.com/office/powerpoint/2010/main" val="1378841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de-DE" sz="1000" b="1" dirty="0">
                <a:solidFill>
                  <a:schemeClr val="tx2">
                    <a:lumMod val="50000"/>
                  </a:schemeClr>
                </a:solidFill>
                <a:latin typeface="Calibri Light" panose="020F0302020204030204" pitchFamily="34" charset="0"/>
                <a:cs typeface="Calibri Light" panose="020F0302020204030204" pitchFamily="34" charset="0"/>
              </a:rPr>
              <a:t>Pläne können nicht im Voraus richtig sein: </a:t>
            </a:r>
            <a:r>
              <a:rPr lang="de-DE" sz="1000" dirty="0">
                <a:solidFill>
                  <a:schemeClr val="tx2">
                    <a:lumMod val="50000"/>
                  </a:schemeClr>
                </a:solidFill>
                <a:latin typeface="Calibri Light" panose="020F0302020204030204" pitchFamily="34" charset="0"/>
                <a:cs typeface="Calibri Light" panose="020F0302020204030204" pitchFamily="34" charset="0"/>
              </a:rPr>
              <a:t>Statt alles am Anfang zu planen (-&gt; Unsicherheiten, die Zukunft kann andere Fakten/Anforderungen/Erkenntnisse bringen), folgt </a:t>
            </a:r>
            <a:r>
              <a:rPr lang="de-DE" sz="1000" dirty="0" err="1">
                <a:solidFill>
                  <a:schemeClr val="tx2">
                    <a:lumMod val="50000"/>
                  </a:schemeClr>
                </a:solidFill>
                <a:latin typeface="Calibri Light" panose="020F0302020204030204" pitchFamily="34" charset="0"/>
                <a:cs typeface="Calibri Light" panose="020F0302020204030204" pitchFamily="34" charset="0"/>
              </a:rPr>
              <a:t>Scrum</a:t>
            </a:r>
            <a:r>
              <a:rPr lang="de-DE" sz="1000" dirty="0">
                <a:solidFill>
                  <a:schemeClr val="tx2">
                    <a:lumMod val="50000"/>
                  </a:schemeClr>
                </a:solidFill>
                <a:latin typeface="Calibri Light" panose="020F0302020204030204" pitchFamily="34" charset="0"/>
                <a:cs typeface="Calibri Light" panose="020F0302020204030204" pitchFamily="34" charset="0"/>
              </a:rPr>
              <a:t> seinen empirischen Wurzeln, die in den Prinzipien von Untersuchung (</a:t>
            </a:r>
            <a:r>
              <a:rPr lang="de-DE" sz="1000" dirty="0" err="1">
                <a:solidFill>
                  <a:schemeClr val="tx2">
                    <a:lumMod val="50000"/>
                  </a:schemeClr>
                </a:solidFill>
                <a:latin typeface="Calibri Light" panose="020F0302020204030204" pitchFamily="34" charset="0"/>
                <a:cs typeface="Calibri Light" panose="020F0302020204030204" pitchFamily="34" charset="0"/>
              </a:rPr>
              <a:t>Inspection</a:t>
            </a:r>
            <a:r>
              <a:rPr lang="de-DE" sz="1000" dirty="0">
                <a:solidFill>
                  <a:schemeClr val="tx2">
                    <a:lumMod val="50000"/>
                  </a:schemeClr>
                </a:solidFill>
                <a:latin typeface="Calibri Light" panose="020F0302020204030204" pitchFamily="34" charset="0"/>
                <a:cs typeface="Calibri Light" panose="020F0302020204030204" pitchFamily="34" charset="0"/>
              </a:rPr>
              <a:t>) und Anpassung (Adaptation) liegen.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de-DE" sz="1000" b="1" dirty="0">
                <a:solidFill>
                  <a:schemeClr val="tx2">
                    <a:lumMod val="50000"/>
                  </a:schemeClr>
                </a:solidFill>
                <a:latin typeface="Calibri Light" panose="020F0302020204030204" pitchFamily="34" charset="0"/>
                <a:cs typeface="Calibri Light" panose="020F0302020204030204" pitchFamily="34" charset="0"/>
              </a:rPr>
              <a:t>Vorabplanung sollte hilfreich, aber nicht exzessiv sein</a:t>
            </a:r>
            <a:r>
              <a:rPr lang="de-DE" sz="1000" dirty="0">
                <a:solidFill>
                  <a:schemeClr val="tx2">
                    <a:lumMod val="50000"/>
                  </a:schemeClr>
                </a:solidFill>
                <a:latin typeface="Calibri Light" panose="020F0302020204030204" pitchFamily="34" charset="0"/>
                <a:cs typeface="Calibri Light" panose="020F0302020204030204" pitchFamily="34" charset="0"/>
              </a:rPr>
              <a:t>: Es reicht, wenn die wesentlichen Eckpunkte zu Beginn feststehen (=&gt;</a:t>
            </a:r>
            <a:r>
              <a:rPr lang="de-DE" sz="1000" dirty="0" err="1">
                <a:solidFill>
                  <a:schemeClr val="tx2">
                    <a:lumMod val="50000"/>
                  </a:schemeClr>
                </a:solidFill>
                <a:latin typeface="Calibri Light" panose="020F0302020204030204" pitchFamily="34" charset="0"/>
                <a:cs typeface="Calibri Light" panose="020F0302020204030204" pitchFamily="34" charset="0"/>
              </a:rPr>
              <a:t>Inspect&amp;Adapt</a:t>
            </a:r>
            <a:r>
              <a:rPr lang="de-DE" sz="1000" dirty="0">
                <a:solidFill>
                  <a:schemeClr val="tx2">
                    <a:lumMod val="50000"/>
                  </a:schemeClr>
                </a:solidFill>
                <a:latin typeface="Calibri Light" panose="020F0302020204030204" pitchFamily="34" charset="0"/>
                <a:cs typeface="Calibri Light" panose="020F0302020204030204" pitchFamily="34" charset="0"/>
              </a:rPr>
              <a:t>). Die Kunst liegt darin, die richtige Balance zwischen den im Vorfeld getroffenen Vorhersagen (Entscheidungen) und den Just-in-Time-Anpassungen zu finden.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de-DE" sz="1000" b="1" dirty="0">
                <a:solidFill>
                  <a:schemeClr val="tx2">
                    <a:lumMod val="50000"/>
                  </a:schemeClr>
                </a:solidFill>
                <a:latin typeface="Calibri Light" panose="020F0302020204030204" pitchFamily="34" charset="0"/>
                <a:cs typeface="Calibri Light" panose="020F0302020204030204" pitchFamily="34" charset="0"/>
              </a:rPr>
              <a:t>Planungsbestand richtig organisieren</a:t>
            </a:r>
            <a:r>
              <a:rPr lang="de-DE" sz="1000" dirty="0">
                <a:solidFill>
                  <a:schemeClr val="tx2">
                    <a:lumMod val="50000"/>
                  </a:schemeClr>
                </a:solidFill>
                <a:latin typeface="Calibri Light" panose="020F0302020204030204" pitchFamily="34" charset="0"/>
                <a:cs typeface="Calibri Light" panose="020F0302020204030204" pitchFamily="34" charset="0"/>
              </a:rPr>
              <a:t>: Zuviel Planung im Voraus birgt in adaptiven Projekten die große Gefahr von Fehlentscheidungen, die später wieder korrigiert werden müssen.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de-DE" sz="1000" b="1" dirty="0">
                <a:solidFill>
                  <a:schemeClr val="tx2">
                    <a:lumMod val="50000"/>
                  </a:schemeClr>
                </a:solidFill>
                <a:latin typeface="Calibri Light" panose="020F0302020204030204" pitchFamily="34" charset="0"/>
                <a:cs typeface="Calibri Light" panose="020F0302020204030204" pitchFamily="34" charset="0"/>
              </a:rPr>
              <a:t>Planungsoptionen so lange wie möglich/nötig offen halten</a:t>
            </a:r>
            <a:r>
              <a:rPr lang="de-DE" sz="1000" dirty="0">
                <a:solidFill>
                  <a:schemeClr val="tx2">
                    <a:lumMod val="50000"/>
                  </a:schemeClr>
                </a:solidFill>
                <a:latin typeface="Calibri Light" panose="020F0302020204030204" pitchFamily="34" charset="0"/>
                <a:cs typeface="Calibri Light" panose="020F0302020204030204" pitchFamily="34" charset="0"/>
              </a:rPr>
              <a:t>: Entscheidungen sollten am besten dann getroffen werden, wenn alle Informationen bekannt sind und damit das Risiko für eine Fehlentscheidung am geringsten ist.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de-DE" sz="1000" b="1" dirty="0">
                <a:solidFill>
                  <a:schemeClr val="tx2">
                    <a:lumMod val="50000"/>
                  </a:schemeClr>
                </a:solidFill>
                <a:latin typeface="Calibri Light" panose="020F0302020204030204" pitchFamily="34" charset="0"/>
                <a:cs typeface="Calibri Light" panose="020F0302020204030204" pitchFamily="34" charset="0"/>
              </a:rPr>
              <a:t>Schnelles Lernen und Abweichen vom Plan, wenn nötig</a:t>
            </a:r>
            <a:r>
              <a:rPr lang="de-DE" sz="1000" dirty="0">
                <a:solidFill>
                  <a:schemeClr val="tx2">
                    <a:lumMod val="50000"/>
                  </a:schemeClr>
                </a:solidFill>
                <a:latin typeface="Calibri Light" panose="020F0302020204030204" pitchFamily="34" charset="0"/>
                <a:cs typeface="Calibri Light" panose="020F0302020204030204" pitchFamily="34" charset="0"/>
              </a:rPr>
              <a:t>: Vorab geplantes muss an neue Erkenntnisse angepasst werden.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de-DE" sz="1000" b="1" dirty="0">
                <a:solidFill>
                  <a:schemeClr val="tx2">
                    <a:lumMod val="50000"/>
                  </a:schemeClr>
                </a:solidFill>
                <a:latin typeface="Calibri Light" panose="020F0302020204030204" pitchFamily="34" charset="0"/>
                <a:cs typeface="Calibri Light" panose="020F0302020204030204" pitchFamily="34" charset="0"/>
              </a:rPr>
              <a:t>Konzentration auf Anpassen statt auf Befolgen eines (festen) Plans</a:t>
            </a:r>
            <a:r>
              <a:rPr lang="de-DE" sz="1000" dirty="0">
                <a:solidFill>
                  <a:schemeClr val="tx2">
                    <a:lumMod val="50000"/>
                  </a:schemeClr>
                </a:solidFill>
                <a:latin typeface="Calibri Light" panose="020F0302020204030204" pitchFamily="34" charset="0"/>
                <a:cs typeface="Calibri Light" panose="020F0302020204030204" pitchFamily="34" charset="0"/>
              </a:rPr>
              <a:t>: „</a:t>
            </a:r>
            <a:r>
              <a:rPr lang="de-DE" sz="1000" i="1" dirty="0">
                <a:solidFill>
                  <a:schemeClr val="tx2">
                    <a:lumMod val="50000"/>
                  </a:schemeClr>
                </a:solidFill>
                <a:latin typeface="Calibri Light" panose="020F0302020204030204" pitchFamily="34" charset="0"/>
                <a:cs typeface="Calibri Light" panose="020F0302020204030204" pitchFamily="34" charset="0"/>
              </a:rPr>
              <a:t>Planung ersetzt Zufall durch Irrtum</a:t>
            </a:r>
            <a:r>
              <a:rPr lang="de-DE" sz="1000" dirty="0">
                <a:solidFill>
                  <a:schemeClr val="tx2">
                    <a:lumMod val="50000"/>
                  </a:schemeClr>
                </a:solidFill>
                <a:latin typeface="Calibri Light" panose="020F0302020204030204" pitchFamily="34" charset="0"/>
                <a:cs typeface="Calibri Light" panose="020F0302020204030204" pitchFamily="34" charset="0"/>
              </a:rPr>
              <a:t>“ – Irrtümer sollten so schnelle und so nachhaltig wie möglich korrigiert werden.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de-DE" sz="1000" b="1" dirty="0">
                <a:solidFill>
                  <a:schemeClr val="tx2">
                    <a:lumMod val="50000"/>
                  </a:schemeClr>
                </a:solidFill>
                <a:latin typeface="Calibri Light" panose="020F0302020204030204" pitchFamily="34" charset="0"/>
                <a:cs typeface="Calibri Light" panose="020F0302020204030204" pitchFamily="34" charset="0"/>
              </a:rPr>
              <a:t>Häufigere kleinere Releases reduzieren das Risiko: </a:t>
            </a:r>
            <a:r>
              <a:rPr lang="de-DE" sz="1000" dirty="0">
                <a:solidFill>
                  <a:schemeClr val="tx2">
                    <a:lumMod val="50000"/>
                  </a:schemeClr>
                </a:solidFill>
                <a:latin typeface="Calibri Light" panose="020F0302020204030204" pitchFamily="34" charset="0"/>
                <a:cs typeface="Calibri Light" panose="020F0302020204030204" pitchFamily="34" charset="0"/>
              </a:rPr>
              <a:t>Kleine Releases benötigen weniger Entwicklungszeit und –</a:t>
            </a:r>
            <a:r>
              <a:rPr lang="de-DE" sz="1000" dirty="0" err="1">
                <a:solidFill>
                  <a:schemeClr val="tx2">
                    <a:lumMod val="50000"/>
                  </a:schemeClr>
                </a:solidFill>
                <a:latin typeface="Calibri Light" panose="020F0302020204030204" pitchFamily="34" charset="0"/>
                <a:cs typeface="Calibri Light" panose="020F0302020204030204" pitchFamily="34" charset="0"/>
              </a:rPr>
              <a:t>ressourcen</a:t>
            </a:r>
            <a:r>
              <a:rPr lang="de-DE" sz="1000" dirty="0">
                <a:solidFill>
                  <a:schemeClr val="tx2">
                    <a:lumMod val="50000"/>
                  </a:schemeClr>
                </a:solidFill>
                <a:latin typeface="Calibri Light" panose="020F0302020204030204" pitchFamily="34" charset="0"/>
                <a:cs typeface="Calibri Light" panose="020F0302020204030204" pitchFamily="34" charset="0"/>
              </a:rPr>
              <a:t> und tragen schneller zu einem positiven Cashflow bei. Außerdem ermöglichen sie ein schnelleres Feedback vom Kunden und erlauben ein schnelles Reagieren, auf Fehlentwicklungen und/oder Anforderungsänderungen.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de-DE" sz="1000" dirty="0">
              <a:solidFill>
                <a:schemeClr val="tx2">
                  <a:lumMod val="50000"/>
                </a:schemeClr>
              </a:solidFill>
              <a:latin typeface="Calibri Light" panose="020F0302020204030204" pitchFamily="34" charset="0"/>
              <a:cs typeface="Calibri Light" panose="020F0302020204030204" pitchFamily="34" charset="0"/>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de-DE" sz="1000" dirty="0">
              <a:solidFill>
                <a:schemeClr val="tx2">
                  <a:lumMod val="50000"/>
                </a:schemeClr>
              </a:solidFill>
              <a:latin typeface="Calibri Light" panose="020F0302020204030204" pitchFamily="34" charset="0"/>
              <a:cs typeface="Calibri Light" panose="020F0302020204030204" pitchFamily="34" charset="0"/>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de-DE" sz="1000" dirty="0">
              <a:solidFill>
                <a:schemeClr val="tx2">
                  <a:lumMod val="50000"/>
                </a:schemeClr>
              </a:solidFill>
              <a:latin typeface="Calibri Light" panose="020F0302020204030204" pitchFamily="34" charset="0"/>
              <a:cs typeface="Calibri Light" panose="020F03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de-DE" sz="1000" dirty="0">
              <a:solidFill>
                <a:schemeClr val="tx2">
                  <a:lumMod val="50000"/>
                </a:schemeClr>
              </a:solidFill>
              <a:latin typeface="Calibri Light" panose="020F0302020204030204" pitchFamily="34" charset="0"/>
              <a:cs typeface="Calibri Light" panose="020F0302020204030204" pitchFamily="34" charset="0"/>
            </a:endParaRPr>
          </a:p>
        </p:txBody>
      </p:sp>
      <p:sp>
        <p:nvSpPr>
          <p:cNvPr id="4" name="Foliennummernplatzhalter 3"/>
          <p:cNvSpPr>
            <a:spLocks noGrp="1"/>
          </p:cNvSpPr>
          <p:nvPr>
            <p:ph type="sldNum" sz="quarter" idx="10"/>
          </p:nvPr>
        </p:nvSpPr>
        <p:spPr/>
        <p:txBody>
          <a:bodyPr/>
          <a:lstStyle/>
          <a:p>
            <a:fld id="{344D948E-9DFB-4D11-9791-F4900BE77D7B}" type="slidenum">
              <a:rPr lang="de-DE" smtClean="0"/>
              <a:pPr/>
              <a:t>57</a:t>
            </a:fld>
            <a:endParaRPr lang="de-DE" dirty="0"/>
          </a:p>
        </p:txBody>
      </p:sp>
    </p:spTree>
    <p:extLst>
      <p:ext uri="{BB962C8B-B14F-4D97-AF65-F5344CB8AC3E}">
        <p14:creationId xmlns:p14="http://schemas.microsoft.com/office/powerpoint/2010/main" val="368481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58</a:t>
            </a:fld>
            <a:endParaRPr lang="de-DE" dirty="0"/>
          </a:p>
        </p:txBody>
      </p:sp>
    </p:spTree>
    <p:extLst>
      <p:ext uri="{BB962C8B-B14F-4D97-AF65-F5344CB8AC3E}">
        <p14:creationId xmlns:p14="http://schemas.microsoft.com/office/powerpoint/2010/main" val="1935795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Flitz!Auto</a:t>
            </a:r>
          </a:p>
          <a:p>
            <a:r>
              <a:rPr lang="de-DE" dirty="0"/>
              <a:t>Strategie: Anbieter von Mobilitätslösungen basieren auf KFZs.</a:t>
            </a:r>
          </a:p>
          <a:p>
            <a:pPr marL="228600" indent="-228600">
              <a:buFont typeface="+mj-lt"/>
              <a:buAutoNum type="arabicPeriod"/>
            </a:pPr>
            <a:r>
              <a:rPr lang="de-DE" dirty="0"/>
              <a:t>Autoverleih</a:t>
            </a:r>
          </a:p>
          <a:p>
            <a:pPr marL="228600" indent="-228600">
              <a:buFont typeface="+mj-lt"/>
              <a:buAutoNum type="arabicPeriod"/>
            </a:pPr>
            <a:r>
              <a:rPr lang="de-DE" dirty="0"/>
              <a:t>Neu: Carsharing</a:t>
            </a:r>
          </a:p>
          <a:p>
            <a:r>
              <a:rPr lang="de-DE" dirty="0"/>
              <a:t>Portfolio:</a:t>
            </a:r>
          </a:p>
          <a:p>
            <a:pPr marL="171450" indent="-171450">
              <a:buFont typeface="Arial" panose="020B0604020202020204" pitchFamily="34" charset="0"/>
              <a:buChar char="•"/>
            </a:pPr>
            <a:r>
              <a:rPr lang="de-DE" dirty="0"/>
              <a:t>Verschiedenen Wagenklassen</a:t>
            </a:r>
          </a:p>
          <a:p>
            <a:pPr marL="0" indent="0">
              <a:buFont typeface="Arial" panose="020B0604020202020204" pitchFamily="34" charset="0"/>
              <a:buNone/>
            </a:pPr>
            <a:r>
              <a:rPr lang="de-DE" dirty="0"/>
              <a:t>Produkte</a:t>
            </a:r>
          </a:p>
          <a:p>
            <a:pPr marL="171450" indent="-171450">
              <a:buFont typeface="Arial" panose="020B0604020202020204" pitchFamily="34" charset="0"/>
              <a:buChar char="•"/>
            </a:pPr>
            <a:r>
              <a:rPr lang="de-DE" dirty="0"/>
              <a:t>Tagessätze / Wochensätze / </a:t>
            </a:r>
            <a:r>
              <a:rPr lang="de-DE" dirty="0" err="1"/>
              <a:t>One</a:t>
            </a:r>
            <a:r>
              <a:rPr lang="de-DE" dirty="0"/>
              <a:t>-Way …</a:t>
            </a:r>
          </a:p>
          <a:p>
            <a:pPr marL="0" indent="0">
              <a:buFont typeface="Arial" panose="020B0604020202020204" pitchFamily="34" charset="0"/>
              <a:buNone/>
            </a:pPr>
            <a:endParaRPr lang="de-DE" dirty="0"/>
          </a:p>
          <a:p>
            <a:pPr marL="0" indent="0">
              <a:buFont typeface="Arial" panose="020B0604020202020204" pitchFamily="34" charset="0"/>
              <a:buNone/>
            </a:pPr>
            <a:r>
              <a:rPr lang="de-DE" dirty="0"/>
              <a:t>Die Themen Strategie und Portfolio sind nicht Gegenstand dieses Seminars</a:t>
            </a:r>
          </a:p>
        </p:txBody>
      </p:sp>
      <p:sp>
        <p:nvSpPr>
          <p:cNvPr id="4" name="Foliennummernplatzhalter 3"/>
          <p:cNvSpPr>
            <a:spLocks noGrp="1"/>
          </p:cNvSpPr>
          <p:nvPr>
            <p:ph type="sldNum" sz="quarter" idx="10"/>
          </p:nvPr>
        </p:nvSpPr>
        <p:spPr/>
        <p:txBody>
          <a:bodyPr/>
          <a:lstStyle/>
          <a:p>
            <a:fld id="{344D948E-9DFB-4D11-9791-F4900BE77D7B}" type="slidenum">
              <a:rPr lang="de-DE" smtClean="0"/>
              <a:pPr/>
              <a:t>59</a:t>
            </a:fld>
            <a:endParaRPr lang="de-DE" dirty="0"/>
          </a:p>
        </p:txBody>
      </p:sp>
    </p:spTree>
    <p:extLst>
      <p:ext uri="{BB962C8B-B14F-4D97-AF65-F5344CB8AC3E}">
        <p14:creationId xmlns:p14="http://schemas.microsoft.com/office/powerpoint/2010/main" val="387057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61</a:t>
            </a:fld>
            <a:endParaRPr lang="de-DE" dirty="0"/>
          </a:p>
        </p:txBody>
      </p:sp>
    </p:spTree>
    <p:extLst>
      <p:ext uri="{BB962C8B-B14F-4D97-AF65-F5344CB8AC3E}">
        <p14:creationId xmlns:p14="http://schemas.microsoft.com/office/powerpoint/2010/main" val="4239974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62</a:t>
            </a:fld>
            <a:endParaRPr lang="de-DE" dirty="0"/>
          </a:p>
        </p:txBody>
      </p:sp>
    </p:spTree>
    <p:extLst>
      <p:ext uri="{BB962C8B-B14F-4D97-AF65-F5344CB8AC3E}">
        <p14:creationId xmlns:p14="http://schemas.microsoft.com/office/powerpoint/2010/main" val="1925762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Comments:</a:t>
            </a:r>
          </a:p>
          <a:p>
            <a:pPr marL="171450" indent="-171450">
              <a:buFont typeface="Arial" panose="020B0604020202020204" pitchFamily="34" charset="0"/>
              <a:buChar char="•"/>
            </a:pPr>
            <a:r>
              <a:rPr lang="en-US" noProof="0" dirty="0"/>
              <a:t>As a rental car provider </a:t>
            </a:r>
            <a:r>
              <a:rPr lang="en-US" noProof="0" dirty="0" err="1"/>
              <a:t>Flitz!Auto</a:t>
            </a:r>
            <a:r>
              <a:rPr lang="en-US" noProof="0" dirty="0"/>
              <a:t> will add a new Car-Sharing-Service to its portfolio. Based on that scenario </a:t>
            </a:r>
            <a:r>
              <a:rPr lang="en-US" noProof="0" dirty="0" err="1"/>
              <a:t>Flitz!Auto</a:t>
            </a:r>
            <a:r>
              <a:rPr lang="en-US" noProof="0" dirty="0"/>
              <a:t> likes to launch a new Website. This undertaking is used a case study to build up a Product Backlog through the next couples of slides</a:t>
            </a:r>
          </a:p>
          <a:p>
            <a:pPr marL="171450" indent="-171450">
              <a:buFont typeface="Arial" panose="020B0604020202020204" pitchFamily="34" charset="0"/>
              <a:buChar char="•"/>
            </a:pPr>
            <a:r>
              <a:rPr lang="en-US" noProof="0" dirty="0"/>
              <a:t>The elevator statement for the new service is very weak. Perhaps your class will find a better one.</a:t>
            </a:r>
          </a:p>
        </p:txBody>
      </p:sp>
      <p:sp>
        <p:nvSpPr>
          <p:cNvPr id="4" name="Foliennummernplatzhalter 3"/>
          <p:cNvSpPr>
            <a:spLocks noGrp="1"/>
          </p:cNvSpPr>
          <p:nvPr>
            <p:ph type="sldNum" sz="quarter" idx="5"/>
          </p:nvPr>
        </p:nvSpPr>
        <p:spPr/>
        <p:txBody>
          <a:bodyPr/>
          <a:lstStyle/>
          <a:p>
            <a:fld id="{344D948E-9DFB-4D11-9791-F4900BE77D7B}" type="slidenum">
              <a:rPr lang="de-DE" smtClean="0"/>
              <a:pPr/>
              <a:t>65</a:t>
            </a:fld>
            <a:endParaRPr lang="de-DE" dirty="0"/>
          </a:p>
        </p:txBody>
      </p:sp>
    </p:spTree>
    <p:extLst>
      <p:ext uri="{BB962C8B-B14F-4D97-AF65-F5344CB8AC3E}">
        <p14:creationId xmlns:p14="http://schemas.microsoft.com/office/powerpoint/2010/main" val="1358099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den Re-Design der Website kann schon zu einem frühen Zeitpunkt begonnen werden. Lediglich die rot gekennzeichneten Themen können erst in Abstimmung mit dem Fortschritt des Car2Ride-Projektes umgesetzt werden. Daher werden diese Themen im weiteren Verlauf des Fallbeispiels nicht weiter beachtet.</a:t>
            </a:r>
          </a:p>
          <a:p>
            <a:endParaRPr lang="de-DE" dirty="0"/>
          </a:p>
          <a:p>
            <a:r>
              <a:rPr lang="de-DE" dirty="0"/>
              <a:t>Mit dem Thema „Barrierefreiheit“ lässt sich sicherlich auch ein Gag einfügen bzgl. der Buchung eines Wagen von einem blinden Fahrer …</a:t>
            </a:r>
          </a:p>
        </p:txBody>
      </p:sp>
      <p:sp>
        <p:nvSpPr>
          <p:cNvPr id="4" name="Foliennummernplatzhalter 3"/>
          <p:cNvSpPr>
            <a:spLocks noGrp="1"/>
          </p:cNvSpPr>
          <p:nvPr>
            <p:ph type="sldNum" sz="quarter" idx="10"/>
          </p:nvPr>
        </p:nvSpPr>
        <p:spPr/>
        <p:txBody>
          <a:bodyPr/>
          <a:lstStyle/>
          <a:p>
            <a:fld id="{344D948E-9DFB-4D11-9791-F4900BE77D7B}" type="slidenum">
              <a:rPr lang="de-DE" smtClean="0"/>
              <a:pPr/>
              <a:t>66</a:t>
            </a:fld>
            <a:endParaRPr lang="de-DE" dirty="0"/>
          </a:p>
        </p:txBody>
      </p:sp>
    </p:spTree>
    <p:extLst>
      <p:ext uri="{BB962C8B-B14F-4D97-AF65-F5344CB8AC3E}">
        <p14:creationId xmlns:p14="http://schemas.microsoft.com/office/powerpoint/2010/main" val="2430213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Solche Stories werden auch Spikes genannt</a:t>
            </a:r>
          </a:p>
        </p:txBody>
      </p:sp>
      <p:sp>
        <p:nvSpPr>
          <p:cNvPr id="4" name="Foliennummernplatzhalter 3"/>
          <p:cNvSpPr>
            <a:spLocks noGrp="1"/>
          </p:cNvSpPr>
          <p:nvPr>
            <p:ph type="sldNum" sz="quarter" idx="10"/>
          </p:nvPr>
        </p:nvSpPr>
        <p:spPr/>
        <p:txBody>
          <a:bodyPr/>
          <a:lstStyle/>
          <a:p>
            <a:fld id="{344D948E-9DFB-4D11-9791-F4900BE77D7B}" type="slidenum">
              <a:rPr lang="de-DE" smtClean="0"/>
              <a:pPr/>
              <a:t>72</a:t>
            </a:fld>
            <a:endParaRPr lang="de-DE" dirty="0"/>
          </a:p>
        </p:txBody>
      </p:sp>
    </p:spTree>
    <p:extLst>
      <p:ext uri="{BB962C8B-B14F-4D97-AF65-F5344CB8AC3E}">
        <p14:creationId xmlns:p14="http://schemas.microsoft.com/office/powerpoint/2010/main" val="2926961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75</a:t>
            </a:fld>
            <a:endParaRPr lang="de-DE" dirty="0"/>
          </a:p>
        </p:txBody>
      </p:sp>
    </p:spTree>
    <p:extLst>
      <p:ext uri="{BB962C8B-B14F-4D97-AF65-F5344CB8AC3E}">
        <p14:creationId xmlns:p14="http://schemas.microsoft.com/office/powerpoint/2010/main" val="79873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Um den Kunden zufriedenstellen zu können, sind seiner Anforderungen hinsichtlich Qualität, Kosten und Zeit zu erfüllen. Da jedes Projekt Risiken ausgesetzt ist, muss man Fragen, wie die Risiken am besten gemangt werden können. Hierzu bedarf es </a:t>
            </a:r>
            <a:r>
              <a:rPr lang="de-DE" b="1" noProof="0" dirty="0"/>
              <a:t>in allen Projekten immer</a:t>
            </a:r>
            <a:r>
              <a:rPr lang="de-DE" noProof="0" dirty="0"/>
              <a:t> die Vereinbarung von gewissen Toleranzen bzw. Puffern. Die Buffer sind entweder offen sichtbar für den Kunden (agiler Ansatz) oder aber verdeckt, wie in allen sogenannten Festpreisprojekten. Bei letzteren kalkuliert der Anbieter einen entsprechenden Puffer ein.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7</a:t>
            </a:fld>
            <a:endParaRPr lang="de-DE" dirty="0"/>
          </a:p>
        </p:txBody>
      </p:sp>
    </p:spTree>
    <p:extLst>
      <p:ext uri="{BB962C8B-B14F-4D97-AF65-F5344CB8AC3E}">
        <p14:creationId xmlns:p14="http://schemas.microsoft.com/office/powerpoint/2010/main" val="3749994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Epik ist deswegen gestrichelt, da diese nicht immer und zwingend sichtbar gemacht bzw. genutzt werden, wie in dem Beispiel der Website für Car2Ride.</a:t>
            </a:r>
          </a:p>
          <a:p>
            <a:endParaRPr lang="de-DE" dirty="0"/>
          </a:p>
          <a:p>
            <a:r>
              <a:rPr lang="de-DE" dirty="0"/>
              <a:t>Mit „Zeitdauer“ ist die Umsetzungsdauer gemeint</a:t>
            </a:r>
          </a:p>
        </p:txBody>
      </p:sp>
      <p:sp>
        <p:nvSpPr>
          <p:cNvPr id="4" name="Foliennummernplatzhalter 3"/>
          <p:cNvSpPr>
            <a:spLocks noGrp="1"/>
          </p:cNvSpPr>
          <p:nvPr>
            <p:ph type="sldNum" sz="quarter" idx="10"/>
          </p:nvPr>
        </p:nvSpPr>
        <p:spPr/>
        <p:txBody>
          <a:bodyPr/>
          <a:lstStyle/>
          <a:p>
            <a:fld id="{344D948E-9DFB-4D11-9791-F4900BE77D7B}" type="slidenum">
              <a:rPr lang="de-DE" smtClean="0"/>
              <a:pPr/>
              <a:t>76</a:t>
            </a:fld>
            <a:endParaRPr lang="de-DE" dirty="0"/>
          </a:p>
        </p:txBody>
      </p:sp>
    </p:spTree>
    <p:extLst>
      <p:ext uri="{BB962C8B-B14F-4D97-AF65-F5344CB8AC3E}">
        <p14:creationId xmlns:p14="http://schemas.microsoft.com/office/powerpoint/2010/main" val="1836059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78</a:t>
            </a:fld>
            <a:endParaRPr lang="de-DE" dirty="0"/>
          </a:p>
        </p:txBody>
      </p:sp>
    </p:spTree>
    <p:extLst>
      <p:ext uri="{BB962C8B-B14F-4D97-AF65-F5344CB8AC3E}">
        <p14:creationId xmlns:p14="http://schemas.microsoft.com/office/powerpoint/2010/main" val="1619686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85</a:t>
            </a:fld>
            <a:endParaRPr lang="de-DE" dirty="0"/>
          </a:p>
        </p:txBody>
      </p:sp>
    </p:spTree>
    <p:extLst>
      <p:ext uri="{BB962C8B-B14F-4D97-AF65-F5344CB8AC3E}">
        <p14:creationId xmlns:p14="http://schemas.microsoft.com/office/powerpoint/2010/main" val="862423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WIP-Limits begrenzen die anzufangende Arbeit</a:t>
            </a:r>
          </a:p>
          <a:p>
            <a:pPr marL="171450" indent="-171450">
              <a:buFont typeface="Arial" panose="020B0604020202020204" pitchFamily="34" charset="0"/>
              <a:buChar char="•"/>
            </a:pPr>
            <a:r>
              <a:rPr lang="de-DE" dirty="0"/>
              <a:t>Um bei einem begrenztem Arbeitsumfang das richtige zu machen, ist eine Priorisierung der Arbeitspakete notwendig</a:t>
            </a:r>
          </a:p>
          <a:p>
            <a:pPr marL="171450" indent="-171450">
              <a:buFont typeface="Arial" panose="020B0604020202020204" pitchFamily="34" charset="0"/>
              <a:buChar char="•"/>
            </a:pPr>
            <a:r>
              <a:rPr lang="de-DE" dirty="0"/>
              <a:t>Der Fortschritt wird nach jedem Sprint (=Umfang des abgearbeitetem Sprint Backlog ) sichtbar</a:t>
            </a:r>
          </a:p>
          <a:p>
            <a:pPr marL="171450" indent="-171450">
              <a:buFont typeface="Arial" panose="020B0604020202020204" pitchFamily="34" charset="0"/>
              <a:buChar char="•"/>
            </a:pPr>
            <a:r>
              <a:rPr lang="de-DE" dirty="0"/>
              <a:t>Verhinderung von Perfektionismus: Aufgrund der „Zeitknappheit“ konzentriert man sich auf das was wirklich gemacht werden muss (Definition </a:t>
            </a:r>
            <a:r>
              <a:rPr lang="de-DE" dirty="0" err="1"/>
              <a:t>of</a:t>
            </a:r>
            <a:r>
              <a:rPr lang="de-DE" dirty="0"/>
              <a:t> </a:t>
            </a:r>
            <a:r>
              <a:rPr lang="de-DE" dirty="0" err="1"/>
              <a:t>Done</a:t>
            </a:r>
            <a:r>
              <a:rPr lang="de-DE" dirty="0"/>
              <a:t>) und versucht nicht noch die „Platinausführung“ zu ermöglichen, wenn „Blech“ gefordert ist.</a:t>
            </a:r>
          </a:p>
          <a:p>
            <a:pPr marL="171450" indent="-171450">
              <a:buFont typeface="Arial" panose="020B0604020202020204" pitchFamily="34" charset="0"/>
              <a:buChar char="•"/>
            </a:pPr>
            <a:r>
              <a:rPr lang="de-DE" dirty="0"/>
              <a:t>Kurze Zeiträume mit klaren Deadline helfen, das Ziel nicht aus den Augen zu verlieren und spornen an, fertig zu werden.</a:t>
            </a:r>
          </a:p>
          <a:p>
            <a:pPr marL="171450" indent="-171450">
              <a:buFont typeface="Arial" panose="020B0604020202020204" pitchFamily="34" charset="0"/>
              <a:buChar char="•"/>
            </a:pPr>
            <a:r>
              <a:rPr lang="de-DE" dirty="0"/>
              <a:t>Was in 4 Wochen fertig werden kann ist leichter vorherzusagen, als für einen Zeitraum von einem Jahr.</a:t>
            </a:r>
          </a:p>
        </p:txBody>
      </p:sp>
      <p:sp>
        <p:nvSpPr>
          <p:cNvPr id="4" name="Foliennummernplatzhalter 3"/>
          <p:cNvSpPr>
            <a:spLocks noGrp="1"/>
          </p:cNvSpPr>
          <p:nvPr>
            <p:ph type="sldNum" sz="quarter" idx="10"/>
          </p:nvPr>
        </p:nvSpPr>
        <p:spPr/>
        <p:txBody>
          <a:bodyPr/>
          <a:lstStyle/>
          <a:p>
            <a:fld id="{344D948E-9DFB-4D11-9791-F4900BE77D7B}" type="slidenum">
              <a:rPr lang="de-DE" smtClean="0"/>
              <a:pPr/>
              <a:t>90</a:t>
            </a:fld>
            <a:endParaRPr lang="de-DE" dirty="0"/>
          </a:p>
        </p:txBody>
      </p:sp>
    </p:spTree>
    <p:extLst>
      <p:ext uri="{BB962C8B-B14F-4D97-AF65-F5344CB8AC3E}">
        <p14:creationId xmlns:p14="http://schemas.microsoft.com/office/powerpoint/2010/main" val="32939709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93</a:t>
            </a:fld>
            <a:endParaRPr lang="de-DE" dirty="0"/>
          </a:p>
        </p:txBody>
      </p:sp>
    </p:spTree>
    <p:extLst>
      <p:ext uri="{BB962C8B-B14F-4D97-AF65-F5344CB8AC3E}">
        <p14:creationId xmlns:p14="http://schemas.microsoft.com/office/powerpoint/2010/main" val="2506861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94</a:t>
            </a:fld>
            <a:endParaRPr lang="de-DE" dirty="0"/>
          </a:p>
        </p:txBody>
      </p:sp>
    </p:spTree>
    <p:extLst>
      <p:ext uri="{BB962C8B-B14F-4D97-AF65-F5344CB8AC3E}">
        <p14:creationId xmlns:p14="http://schemas.microsoft.com/office/powerpoint/2010/main" val="2420530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Formale Verpflichtung </a:t>
            </a:r>
            <a:r>
              <a:rPr lang="de-DE" dirty="0"/>
              <a:t>des Entwicklungsteam zur Umsetzung das ausgewählten Einträge.</a:t>
            </a:r>
          </a:p>
        </p:txBody>
      </p:sp>
      <p:sp>
        <p:nvSpPr>
          <p:cNvPr id="4" name="Foliennummernplatzhalter 3"/>
          <p:cNvSpPr>
            <a:spLocks noGrp="1"/>
          </p:cNvSpPr>
          <p:nvPr>
            <p:ph type="sldNum" sz="quarter" idx="10"/>
          </p:nvPr>
        </p:nvSpPr>
        <p:spPr/>
        <p:txBody>
          <a:bodyPr/>
          <a:lstStyle/>
          <a:p>
            <a:fld id="{344D948E-9DFB-4D11-9791-F4900BE77D7B}" type="slidenum">
              <a:rPr lang="de-DE" smtClean="0"/>
              <a:pPr/>
              <a:t>97</a:t>
            </a:fld>
            <a:endParaRPr lang="de-DE" dirty="0"/>
          </a:p>
        </p:txBody>
      </p:sp>
    </p:spTree>
    <p:extLst>
      <p:ext uri="{BB962C8B-B14F-4D97-AF65-F5344CB8AC3E}">
        <p14:creationId xmlns:p14="http://schemas.microsoft.com/office/powerpoint/2010/main" val="914742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Flow: Es soll ein kontinuierlicher Arbeitsfluss erreicht werden.</a:t>
            </a:r>
          </a:p>
          <a:p>
            <a:pPr marL="171450" indent="-171450">
              <a:buFont typeface="Arial" panose="020B0604020202020204" pitchFamily="34" charset="0"/>
              <a:buChar char="•"/>
            </a:pPr>
            <a:r>
              <a:rPr lang="de-DE" dirty="0"/>
              <a:t>Was muss/kann parallelisiert bzw. sequentiell abgearbeitet werden?</a:t>
            </a:r>
          </a:p>
          <a:p>
            <a:pPr marL="171450" indent="-171450">
              <a:buFont typeface="Arial" panose="020B0604020202020204" pitchFamily="34" charset="0"/>
              <a:buChar char="•"/>
            </a:pPr>
            <a:r>
              <a:rPr lang="de-DE" dirty="0"/>
              <a:t>Was kann/muss im </a:t>
            </a:r>
            <a:r>
              <a:rPr lang="de-DE" dirty="0" err="1"/>
              <a:t>singletasking</a:t>
            </a:r>
            <a:r>
              <a:rPr lang="de-DE" dirty="0"/>
              <a:t>/</a:t>
            </a:r>
            <a:r>
              <a:rPr lang="de-DE" dirty="0" err="1"/>
              <a:t>multitasking</a:t>
            </a:r>
            <a:r>
              <a:rPr lang="de-DE" dirty="0"/>
              <a:t> abgearbeitet werden?</a:t>
            </a:r>
          </a:p>
          <a:p>
            <a:pPr marL="171450" indent="-171450">
              <a:buFont typeface="Arial" panose="020B0604020202020204" pitchFamily="34" charset="0"/>
              <a:buChar char="•"/>
            </a:pPr>
            <a:r>
              <a:rPr lang="de-DE" dirty="0"/>
              <a:t>Wichtig ist der kontinuierliche Arbeitsfluss und </a:t>
            </a:r>
            <a:r>
              <a:rPr lang="de-DE" b="1" dirty="0"/>
              <a:t>NICHT</a:t>
            </a:r>
            <a:r>
              <a:rPr lang="de-DE" dirty="0"/>
              <a:t> der Versuch alle Personen zu jeder Zeit zu 100% auszulasten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98</a:t>
            </a:fld>
            <a:endParaRPr lang="de-DE" dirty="0"/>
          </a:p>
        </p:txBody>
      </p:sp>
    </p:spTree>
    <p:extLst>
      <p:ext uri="{BB962C8B-B14F-4D97-AF65-F5344CB8AC3E}">
        <p14:creationId xmlns:p14="http://schemas.microsoft.com/office/powerpoint/2010/main" val="40815647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Single Tasking: </a:t>
            </a:r>
            <a:r>
              <a:rPr lang="en-US" dirty="0" err="1"/>
              <a:t>geht</a:t>
            </a:r>
            <a:endParaRPr lang="en-US" dirty="0"/>
          </a:p>
          <a:p>
            <a:r>
              <a:rPr lang="en-US" dirty="0"/>
              <a:t>Multi-Tasking: </a:t>
            </a:r>
            <a:r>
              <a:rPr lang="en-US" dirty="0" err="1"/>
              <a:t>Wohung</a:t>
            </a:r>
            <a:r>
              <a:rPr lang="en-US" dirty="0"/>
              <a:t> </a:t>
            </a:r>
            <a:r>
              <a:rPr lang="en-US" dirty="0" err="1"/>
              <a:t>putzen</a:t>
            </a:r>
            <a:r>
              <a:rPr lang="en-US" dirty="0"/>
              <a:t>/</a:t>
            </a:r>
            <a:r>
              <a:rPr lang="en-US" dirty="0" err="1"/>
              <a:t>Fernsehen</a:t>
            </a:r>
            <a:r>
              <a:rPr lang="en-US" dirty="0"/>
              <a:t> und Radio </a:t>
            </a:r>
            <a:r>
              <a:rPr lang="en-US" dirty="0" err="1"/>
              <a:t>hören</a:t>
            </a:r>
            <a:r>
              <a:rPr lang="en-US" dirty="0"/>
              <a:t>/</a:t>
            </a:r>
            <a:r>
              <a:rPr lang="en-US" dirty="0" err="1"/>
              <a:t>Fernsehn</a:t>
            </a:r>
            <a:r>
              <a:rPr lang="en-US" dirty="0"/>
              <a:t> </a:t>
            </a:r>
            <a:r>
              <a:rPr lang="en-US" dirty="0" err="1"/>
              <a:t>geht</a:t>
            </a:r>
            <a:r>
              <a:rPr lang="en-US" dirty="0"/>
              <a:t> </a:t>
            </a:r>
            <a:r>
              <a:rPr lang="en-US" dirty="0" err="1"/>
              <a:t>nicht</a:t>
            </a:r>
            <a:endParaRPr lang="en-US" dirty="0"/>
          </a:p>
          <a:p>
            <a:endParaRPr lang="en-US" dirty="0"/>
          </a:p>
          <a:p>
            <a:r>
              <a:rPr lang="en-US" dirty="0"/>
              <a:t>Task Switching: </a:t>
            </a:r>
            <a:r>
              <a:rPr lang="en-US" dirty="0" err="1"/>
              <a:t>geht</a:t>
            </a:r>
            <a:r>
              <a:rPr lang="en-US" dirty="0"/>
              <a:t> (</a:t>
            </a:r>
            <a:r>
              <a:rPr lang="en-US" dirty="0" err="1"/>
              <a:t>vielleicht</a:t>
            </a:r>
            <a:r>
              <a:rPr lang="en-US" dirty="0"/>
              <a:t> </a:t>
            </a:r>
            <a:r>
              <a:rPr lang="en-US" dirty="0" err="1"/>
              <a:t>nicht</a:t>
            </a:r>
            <a:r>
              <a:rPr lang="en-US" dirty="0"/>
              <a:t> </a:t>
            </a:r>
            <a:r>
              <a:rPr lang="en-US" dirty="0" err="1"/>
              <a:t>immer</a:t>
            </a:r>
            <a:r>
              <a:rPr lang="en-US" dirty="0"/>
              <a:t> gut). </a:t>
            </a:r>
            <a:r>
              <a:rPr lang="en-US" dirty="0" err="1"/>
              <a:t>Kostet</a:t>
            </a:r>
            <a:r>
              <a:rPr lang="en-US" dirty="0"/>
              <a:t> </a:t>
            </a:r>
            <a:r>
              <a:rPr lang="en-US" dirty="0" err="1"/>
              <a:t>aber</a:t>
            </a:r>
            <a:r>
              <a:rPr lang="en-US" dirty="0"/>
              <a:t> auf </a:t>
            </a:r>
            <a:r>
              <a:rPr lang="en-US" dirty="0" err="1"/>
              <a:t>jeden</a:t>
            </a:r>
            <a:r>
              <a:rPr lang="en-US" dirty="0"/>
              <a:t> Fall Zeit und </a:t>
            </a:r>
            <a:r>
              <a:rPr lang="en-US" dirty="0" err="1"/>
              <a:t>sollte</a:t>
            </a:r>
            <a:r>
              <a:rPr lang="en-US" dirty="0"/>
              <a:t> auf </a:t>
            </a:r>
            <a:r>
              <a:rPr lang="en-US" dirty="0" err="1"/>
              <a:t>ein</a:t>
            </a:r>
            <a:r>
              <a:rPr lang="en-US" dirty="0"/>
              <a:t> Minimum </a:t>
            </a:r>
            <a:r>
              <a:rPr lang="en-US" dirty="0" err="1"/>
              <a:t>reduziert</a:t>
            </a:r>
            <a:r>
              <a:rPr lang="en-US" dirty="0"/>
              <a:t> </a:t>
            </a:r>
            <a:r>
              <a:rPr lang="en-US" dirty="0" err="1"/>
              <a:t>werden</a:t>
            </a:r>
            <a:endParaRPr lang="en-US"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100</a:t>
            </a:fld>
            <a:endParaRPr lang="de-DE" dirty="0"/>
          </a:p>
        </p:txBody>
      </p:sp>
    </p:spTree>
    <p:extLst>
      <p:ext uri="{BB962C8B-B14F-4D97-AF65-F5344CB8AC3E}">
        <p14:creationId xmlns:p14="http://schemas.microsoft.com/office/powerpoint/2010/main" val="37576777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Ball Point Game - Introducing Agile By The Fun Way</a:t>
            </a:r>
          </a:p>
          <a:p>
            <a:r>
              <a:rPr lang="en-US" sz="1000" kern="1200" dirty="0">
                <a:solidFill>
                  <a:schemeClr val="tx1"/>
                </a:solidFill>
                <a:effectLst/>
                <a:latin typeface="Calibri" pitchFamily="34" charset="0"/>
                <a:ea typeface="+mn-ea"/>
                <a:cs typeface="Calibri" pitchFamily="34" charset="0"/>
              </a:rPr>
              <a:t>Main Takeaways</a:t>
            </a:r>
          </a:p>
          <a:p>
            <a:r>
              <a:rPr lang="en-US" dirty="0">
                <a:effectLst/>
              </a:rPr>
              <a:t>Reading Time: 4 minutes The </a:t>
            </a:r>
            <a:r>
              <a:rPr lang="en-US" dirty="0">
                <a:effectLst/>
                <a:hlinkClick r:id="rId3"/>
              </a:rPr>
              <a:t>Ball Point Game</a:t>
            </a:r>
            <a:r>
              <a:rPr lang="en-US" dirty="0">
                <a:effectLst/>
              </a:rPr>
              <a:t> is a great opportunity to introduce people to basic agile principles and values in a fun and all-senses involving way. It simulates an agile production process. It is basically an analog of the </a:t>
            </a:r>
            <a:r>
              <a:rPr lang="en-US" dirty="0">
                <a:effectLst/>
                <a:hlinkClick r:id="rId4"/>
              </a:rPr>
              <a:t>scrum</a:t>
            </a:r>
            <a:r>
              <a:rPr lang="en-US" dirty="0">
                <a:effectLst/>
              </a:rPr>
              <a:t> process. The team will self-organize and form a process based on the rules provided. The objective is to pass as many balls as possible in the given timeboxes through the team by following certain rules. </a:t>
            </a:r>
            <a:br>
              <a:rPr lang="en-US" dirty="0">
                <a:effectLst/>
              </a:rPr>
            </a:br>
            <a:r>
              <a:rPr lang="en-US" dirty="0">
                <a:effectLst/>
              </a:rPr>
              <a:t>The objective is to pass as many balls as possible in the given timeboxes through the team following certain rules. Dropped balls reduce as "defects" the final result.</a:t>
            </a:r>
            <a:br>
              <a:rPr lang="en-US" dirty="0">
                <a:effectLst/>
              </a:rPr>
            </a:br>
            <a:r>
              <a:rPr lang="en-US" dirty="0">
                <a:effectLst/>
              </a:rPr>
              <a:t>The game is a great opportunity to introduce people to basic agile principles and values in a fun and all-senses involving way.</a:t>
            </a:r>
          </a:p>
          <a:p>
            <a:r>
              <a:rPr lang="en-US" b="1" dirty="0"/>
              <a:t>Are You Kidding, A Game?</a:t>
            </a:r>
          </a:p>
          <a:p>
            <a:r>
              <a:rPr lang="en-US" dirty="0"/>
              <a:t>Imaging,  you are an external coach or a corporate internal established </a:t>
            </a:r>
            <a:r>
              <a:rPr lang="en-US" dirty="0">
                <a:hlinkClick r:id="rId5"/>
              </a:rPr>
              <a:t>Scrum Master</a:t>
            </a:r>
            <a:r>
              <a:rPr lang="en-US" dirty="0"/>
              <a:t>, or an upper manager interested in this fuzzy stuff called "Agile".</a:t>
            </a:r>
            <a:br>
              <a:rPr lang="en-US" dirty="0"/>
            </a:br>
            <a:r>
              <a:rPr lang="en-US" dirty="0"/>
              <a:t>Now, imaging, on one day you should introduce a new team to the </a:t>
            </a:r>
            <a:r>
              <a:rPr lang="en-US" dirty="0">
                <a:hlinkClick r:id="rId6"/>
              </a:rPr>
              <a:t>agile mindset</a:t>
            </a:r>
            <a:r>
              <a:rPr lang="en-US" dirty="0"/>
              <a:t> as soon as possible, and with as </a:t>
            </a:r>
            <a:r>
              <a:rPr lang="en-US" dirty="0">
                <a:hlinkClick r:id="rId7"/>
              </a:rPr>
              <a:t>less</a:t>
            </a:r>
            <a:r>
              <a:rPr lang="en-US" dirty="0"/>
              <a:t> time as possible. And, middle managers and project managers will participate in addition.</a:t>
            </a:r>
          </a:p>
          <a:p>
            <a:r>
              <a:rPr lang="en-US" dirty="0"/>
              <a:t>Seems to be an impossible assignment. How can you succeed? – But wait. Do not try it by giving the standard intellectual lecture and </a:t>
            </a:r>
            <a:r>
              <a:rPr lang="en-US" dirty="0" err="1"/>
              <a:t>Powerpoint</a:t>
            </a:r>
            <a:r>
              <a:rPr lang="en-US" dirty="0"/>
              <a:t> about agile values, agile principles, self-organizing teams, and all these buzzwords.</a:t>
            </a:r>
          </a:p>
          <a:p>
            <a:r>
              <a:rPr lang="en-US" dirty="0"/>
              <a:t>Use a game instead. More precise, a physical agile game. Concrete, exercise the Ball Point Game, aka as Ball Flow Game.</a:t>
            </a:r>
          </a:p>
          <a:p>
            <a:r>
              <a:rPr lang="en-US" dirty="0">
                <a:hlinkClick r:id="rId8"/>
              </a:rPr>
              <a:t>Stuart Brown</a:t>
            </a:r>
            <a:r>
              <a:rPr lang="en-US" dirty="0"/>
              <a:t>'s research shows playing is not just joyful and energizing – it's deeply involved with human development and intelligence. ((Stuart Brown is a medical doctor, psychiatrist, clinical researcher, and the founder of the </a:t>
            </a:r>
            <a:r>
              <a:rPr lang="en-US" dirty="0">
                <a:hlinkClick r:id="rId9"/>
              </a:rPr>
              <a:t>US National Institute for Play</a:t>
            </a:r>
            <a:r>
              <a:rPr lang="en-US" dirty="0"/>
              <a:t>.)) Playing is fun, even joyful. It refreshes and energizes us.</a:t>
            </a:r>
          </a:p>
          <a:p>
            <a:r>
              <a:rPr lang="en-US" dirty="0"/>
              <a:t>And playing is a great tool for learning. For moments, you are involved with all your senses. You are involved with your complete body.</a:t>
            </a:r>
            <a:br>
              <a:rPr lang="en-US" dirty="0"/>
            </a:br>
            <a:r>
              <a:rPr lang="en-US" dirty="0"/>
              <a:t>Most importantly, you make many physical, and emotional experiences, and not only rational ones. Both brain hemispheres are involved, the left which controls the right side of the body, and is the more academic and logical side of the brain, and as well the left one which controls the left side of the body, and is the more artistic and creative side of the brain.</a:t>
            </a:r>
          </a:p>
          <a:p>
            <a:r>
              <a:rPr lang="en-US" b="1" dirty="0"/>
              <a:t>How The Game Works</a:t>
            </a:r>
          </a:p>
          <a:p>
            <a:r>
              <a:rPr lang="en-US" dirty="0">
                <a:hlinkClick r:id="rId10"/>
              </a:rPr>
              <a:t>Boris Gloger</a:t>
            </a:r>
            <a:r>
              <a:rPr lang="en-US" dirty="0"/>
              <a:t> created The Ball Point Game in 2008. The game is a great opportunity to introduce people to basic agile principles and values in a fun and all-senses involving way.</a:t>
            </a:r>
          </a:p>
          <a:p>
            <a:r>
              <a:rPr lang="en-US" b="1" dirty="0">
                <a:hlinkClick r:id="rId11"/>
              </a:rPr>
              <a:t>Trust</a:t>
            </a:r>
            <a:r>
              <a:rPr lang="en-US" dirty="0"/>
              <a:t> – See how to build trust in the team and in individuals.</a:t>
            </a:r>
          </a:p>
          <a:p>
            <a:r>
              <a:rPr lang="en-US" b="1" dirty="0"/>
              <a:t>Self-</a:t>
            </a:r>
            <a:r>
              <a:rPr lang="en-US" b="1" dirty="0" err="1"/>
              <a:t>organisation</a:t>
            </a:r>
            <a:r>
              <a:rPr lang="en-US" dirty="0"/>
              <a:t> – See how the team makes decisions to work best, without control from outside managers.</a:t>
            </a:r>
          </a:p>
          <a:p>
            <a:r>
              <a:rPr lang="en-US" b="1" dirty="0"/>
              <a:t>Adapt &amp; Inspect</a:t>
            </a:r>
            <a:r>
              <a:rPr lang="en-US" dirty="0"/>
              <a:t> – See how the team steps back and reflects in retrospectives on a regular base to improve the own work.</a:t>
            </a:r>
          </a:p>
          <a:p>
            <a:r>
              <a:rPr lang="en-US" b="1" dirty="0"/>
              <a:t>Timeboxed, incremental delivery</a:t>
            </a:r>
            <a:r>
              <a:rPr lang="en-US" dirty="0"/>
              <a:t> – See how the team estimates, plans, and improves quality in an iterative manner.</a:t>
            </a:r>
          </a:p>
          <a:p>
            <a:r>
              <a:rPr lang="en-US" b="1" dirty="0"/>
              <a:t>Agile ceremonies</a:t>
            </a:r>
            <a:r>
              <a:rPr lang="en-US" dirty="0"/>
              <a:t> – </a:t>
            </a:r>
            <a:r>
              <a:rPr lang="en-US" dirty="0" err="1"/>
              <a:t>Geting</a:t>
            </a:r>
            <a:r>
              <a:rPr lang="en-US" dirty="0"/>
              <a:t> acquaintance with "Sprint", "Retrospective", "Planning", Estimation".</a:t>
            </a:r>
          </a:p>
          <a:p>
            <a:r>
              <a:rPr lang="en-US" b="1" dirty="0"/>
              <a:t>Learning</a:t>
            </a:r>
            <a:r>
              <a:rPr lang="en-US" dirty="0"/>
              <a:t> – See how fast the team succeeds.</a:t>
            </a:r>
          </a:p>
          <a:p>
            <a:r>
              <a:rPr lang="en-US" dirty="0"/>
              <a:t>The game simulates an agile production process. It is basically an analogue of the scrum process. The team will self-organize and form a process based on the rules provided. The objective is to pass as many balls as possible in the given timeboxes through the team by following certain rules.</a:t>
            </a:r>
          </a:p>
          <a:p>
            <a:r>
              <a:rPr lang="en-US" b="1" dirty="0"/>
              <a:t>Resources &amp; Playground Needed</a:t>
            </a:r>
          </a:p>
          <a:p>
            <a:r>
              <a:rPr lang="en-US" dirty="0"/>
              <a:t>Book a room large enough all participants can move around freely; remove all obstacles: chairs, tables, etc.</a:t>
            </a:r>
          </a:p>
          <a:p>
            <a:r>
              <a:rPr lang="en-US" dirty="0"/>
              <a:t>You need a flipchart and a stopwatch.</a:t>
            </a:r>
          </a:p>
          <a:p>
            <a:r>
              <a:rPr lang="en-US" dirty="0"/>
              <a:t>You need 100 balls like for kids ball pools.</a:t>
            </a:r>
          </a:p>
          <a:p>
            <a:r>
              <a:rPr lang="en-US" b="1" dirty="0"/>
              <a:t> Group Size</a:t>
            </a:r>
          </a:p>
          <a:p>
            <a:r>
              <a:rPr lang="en-US" dirty="0"/>
              <a:t>You play the game best with more than 6 participants.  The more the best.</a:t>
            </a:r>
          </a:p>
          <a:p>
            <a:r>
              <a:rPr lang="en-US" dirty="0"/>
              <a:t>If possible bring some observers to the game. They only observe from  "the outside", they do not play.</a:t>
            </a:r>
          </a:p>
          <a:p>
            <a:r>
              <a:rPr lang="en-US" b="1" dirty="0"/>
              <a:t>The Rules</a:t>
            </a:r>
          </a:p>
          <a:p>
            <a:r>
              <a:rPr lang="en-US" dirty="0"/>
              <a:t>The rules are straightforward. To score a point:</a:t>
            </a:r>
          </a:p>
          <a:p>
            <a:r>
              <a:rPr lang="en-US" dirty="0"/>
              <a:t>Everyone is part of one team.</a:t>
            </a:r>
          </a:p>
          <a:p>
            <a:r>
              <a:rPr lang="en-US" dirty="0"/>
              <a:t>Each ball must have air-time.</a:t>
            </a:r>
          </a:p>
          <a:p>
            <a:r>
              <a:rPr lang="en-US" dirty="0"/>
              <a:t>Each ball must be touched at least once by every team member.</a:t>
            </a:r>
          </a:p>
          <a:p>
            <a:r>
              <a:rPr lang="en-US" dirty="0"/>
              <a:t>Balls can't be passed to your direct neighbor to your immediate left or right.</a:t>
            </a:r>
          </a:p>
          <a:p>
            <a:r>
              <a:rPr lang="en-US" dirty="0"/>
              <a:t>Each ball must return to the same person who introduced it into the system.</a:t>
            </a:r>
          </a:p>
          <a:p>
            <a:r>
              <a:rPr lang="en-US" dirty="0"/>
              <a:t>There are a total of five iterations.</a:t>
            </a:r>
          </a:p>
          <a:p>
            <a:r>
              <a:rPr lang="en-US" dirty="0"/>
              <a:t>If you want, you can increase the experience by introducing </a:t>
            </a:r>
            <a:r>
              <a:rPr lang="en-US" i="1" dirty="0"/>
              <a:t>"defects"</a:t>
            </a:r>
            <a:r>
              <a:rPr lang="en-US" dirty="0"/>
              <a:t>:</a:t>
            </a:r>
          </a:p>
          <a:p>
            <a:r>
              <a:rPr lang="en-US" dirty="0"/>
              <a:t>If a ball drops and can be fetched it can be put into the game again.</a:t>
            </a:r>
          </a:p>
          <a:p>
            <a:r>
              <a:rPr lang="en-US" dirty="0"/>
              <a:t>All balls not be fetched at the end of the iteration count as "defects" and are subtracted from the final result.</a:t>
            </a:r>
          </a:p>
          <a:p>
            <a:r>
              <a:rPr lang="en-US" dirty="0"/>
              <a:t>Alternative: state a mechanism and "penalty" for dropped balls fed in the next sprint as additional work.</a:t>
            </a:r>
          </a:p>
          <a:p>
            <a:r>
              <a:rPr lang="en-US" b="1" dirty="0"/>
              <a:t>How To Play</a:t>
            </a:r>
          </a:p>
          <a:p>
            <a:r>
              <a:rPr lang="en-US" dirty="0"/>
              <a:t>In the game, there are two roles, only: the team, and the Product Owner (given by the facilitator).</a:t>
            </a:r>
            <a:br>
              <a:rPr lang="en-US" dirty="0"/>
            </a:br>
            <a:r>
              <a:rPr lang="en-US" dirty="0"/>
              <a:t>Here’s how to play the game.</a:t>
            </a:r>
          </a:p>
          <a:p>
            <a:r>
              <a:rPr lang="en-US" dirty="0"/>
              <a:t>Allow the team to prepare and to determine how they will organize themselves.  (2 min)</a:t>
            </a:r>
          </a:p>
          <a:p>
            <a:r>
              <a:rPr lang="en-US" dirty="0"/>
              <a:t>Ask the team for an estimate how many balls they can pass through the system at the first run.</a:t>
            </a:r>
          </a:p>
          <a:p>
            <a:r>
              <a:rPr lang="en-US" dirty="0"/>
              <a:t>Run the first iteration.  (2 min)</a:t>
            </a:r>
          </a:p>
          <a:p>
            <a:r>
              <a:rPr lang="en-US" dirty="0"/>
              <a:t>Allow the team to discuss how to improve the process. (1 min)</a:t>
            </a:r>
          </a:p>
          <a:p>
            <a:r>
              <a:rPr lang="en-US" dirty="0"/>
              <a:t>Repeat for five iterations.</a:t>
            </a:r>
            <a:br>
              <a:rPr lang="en-US" dirty="0"/>
            </a:br>
            <a:r>
              <a:rPr lang="en-US" dirty="0"/>
              <a:t>Start with the third iteration to challenge/stress the team. Demand more than the team wants to deliver. If you need to, make up some ridiculous statistics such as </a:t>
            </a:r>
            <a:r>
              <a:rPr lang="en-US" i="1" dirty="0"/>
              <a:t>“The world record is 150 points. Can you beat that?” – “If you don't give me 160 points I will go to your competitor &lt;placeholder&gt;” – “The last time I facilitated the game the team gave me 500 points.”– </a:t>
            </a:r>
            <a:r>
              <a:rPr lang="en-US" dirty="0"/>
              <a:t>try to become a </a:t>
            </a:r>
            <a:r>
              <a:rPr lang="en-US" dirty="0" err="1"/>
              <a:t>stressy</a:t>
            </a:r>
            <a:r>
              <a:rPr lang="en-US" dirty="0"/>
              <a:t>, pain-in-the-ass, product owner asshole 😉</a:t>
            </a:r>
          </a:p>
          <a:p>
            <a:r>
              <a:rPr lang="en-US" dirty="0"/>
              <a:t>Document for each iteration all numbers at a flipchart and create a visual chart at end.</a:t>
            </a:r>
          </a:p>
          <a:p>
            <a:r>
              <a:rPr lang="en-US" dirty="0"/>
              <a:t>Debriefing. Take as much time as needed to discuss the learnings and observations.</a:t>
            </a:r>
            <a:br>
              <a:rPr lang="en-US" dirty="0"/>
            </a:br>
            <a:r>
              <a:rPr lang="en-US" dirty="0"/>
              <a:t>My real-life experience: when the game takes 30 min, a very valued discussion afterwards may take 2 hours.</a:t>
            </a:r>
          </a:p>
          <a:p>
            <a:endParaRPr lang="en-US" dirty="0"/>
          </a:p>
          <a:p>
            <a:r>
              <a:rPr lang="de-DE" b="1" dirty="0"/>
              <a:t>Debriefing</a:t>
            </a:r>
          </a:p>
          <a:p>
            <a:r>
              <a:rPr lang="de-DE" dirty="0"/>
              <a:t>Possible </a:t>
            </a:r>
            <a:r>
              <a:rPr lang="de-DE" dirty="0" err="1"/>
              <a:t>questions</a:t>
            </a:r>
            <a:r>
              <a:rPr lang="de-DE" dirty="0"/>
              <a:t> </a:t>
            </a:r>
            <a:r>
              <a:rPr lang="de-DE" dirty="0" err="1"/>
              <a:t>for</a:t>
            </a:r>
            <a:r>
              <a:rPr lang="de-DE" dirty="0"/>
              <a:t> </a:t>
            </a:r>
            <a:r>
              <a:rPr lang="de-DE" dirty="0" err="1"/>
              <a:t>debriefing</a:t>
            </a:r>
            <a:r>
              <a:rPr lang="de-DE" dirty="0"/>
              <a:t>.</a:t>
            </a:r>
          </a:p>
          <a:p>
            <a:r>
              <a:rPr lang="de-DE" dirty="0" err="1"/>
              <a:t>What</a:t>
            </a:r>
            <a:r>
              <a:rPr lang="de-DE" dirty="0"/>
              <a:t> </a:t>
            </a:r>
            <a:r>
              <a:rPr lang="de-DE" dirty="0" err="1"/>
              <a:t>did</a:t>
            </a:r>
            <a:r>
              <a:rPr lang="de-DE" dirty="0"/>
              <a:t> </a:t>
            </a:r>
            <a:r>
              <a:rPr lang="de-DE" dirty="0" err="1"/>
              <a:t>you</a:t>
            </a:r>
            <a:r>
              <a:rPr lang="de-DE" dirty="0"/>
              <a:t> </a:t>
            </a:r>
            <a:r>
              <a:rPr lang="de-DE" dirty="0" err="1"/>
              <a:t>learn</a:t>
            </a:r>
            <a:r>
              <a:rPr lang="de-DE" dirty="0"/>
              <a:t> </a:t>
            </a:r>
            <a:r>
              <a:rPr lang="de-DE" dirty="0" err="1"/>
              <a:t>from</a:t>
            </a:r>
            <a:r>
              <a:rPr lang="de-DE" dirty="0"/>
              <a:t> </a:t>
            </a:r>
            <a:r>
              <a:rPr lang="de-DE" dirty="0" err="1"/>
              <a:t>the</a:t>
            </a:r>
            <a:r>
              <a:rPr lang="de-DE" dirty="0"/>
              <a:t> game?</a:t>
            </a:r>
          </a:p>
          <a:p>
            <a:r>
              <a:rPr lang="de-DE" dirty="0" err="1"/>
              <a:t>How</a:t>
            </a:r>
            <a:r>
              <a:rPr lang="de-DE" dirty="0"/>
              <a:t> </a:t>
            </a:r>
            <a:r>
              <a:rPr lang="de-DE" dirty="0" err="1"/>
              <a:t>did</a:t>
            </a:r>
            <a:r>
              <a:rPr lang="de-DE" dirty="0"/>
              <a:t> </a:t>
            </a:r>
            <a:r>
              <a:rPr lang="de-DE" dirty="0" err="1"/>
              <a:t>the</a:t>
            </a:r>
            <a:r>
              <a:rPr lang="de-DE" dirty="0"/>
              <a:t> </a:t>
            </a:r>
            <a:r>
              <a:rPr lang="de-DE" dirty="0" err="1"/>
              <a:t>team</a:t>
            </a:r>
            <a:r>
              <a:rPr lang="de-DE" dirty="0"/>
              <a:t> </a:t>
            </a:r>
            <a:r>
              <a:rPr lang="de-DE" dirty="0" err="1"/>
              <a:t>make</a:t>
            </a:r>
            <a:r>
              <a:rPr lang="de-DE" dirty="0"/>
              <a:t> </a:t>
            </a:r>
            <a:r>
              <a:rPr lang="de-DE" dirty="0" err="1"/>
              <a:t>decisions</a:t>
            </a:r>
            <a:r>
              <a:rPr lang="de-DE" dirty="0"/>
              <a:t>?</a:t>
            </a:r>
          </a:p>
          <a:p>
            <a:r>
              <a:rPr lang="de-DE" dirty="0" err="1"/>
              <a:t>How</a:t>
            </a:r>
            <a:r>
              <a:rPr lang="de-DE" dirty="0"/>
              <a:t> </a:t>
            </a:r>
            <a:r>
              <a:rPr lang="de-DE" dirty="0" err="1"/>
              <a:t>would</a:t>
            </a:r>
            <a:r>
              <a:rPr lang="de-DE" dirty="0"/>
              <a:t> </a:t>
            </a:r>
            <a:r>
              <a:rPr lang="de-DE" dirty="0" err="1"/>
              <a:t>things</a:t>
            </a:r>
            <a:r>
              <a:rPr lang="de-DE" dirty="0"/>
              <a:t> </a:t>
            </a:r>
            <a:r>
              <a:rPr lang="de-DE" dirty="0" err="1"/>
              <a:t>have</a:t>
            </a:r>
            <a:r>
              <a:rPr lang="de-DE" dirty="0"/>
              <a:t> </a:t>
            </a:r>
            <a:r>
              <a:rPr lang="de-DE" dirty="0" err="1"/>
              <a:t>gone</a:t>
            </a:r>
            <a:r>
              <a:rPr lang="de-DE" dirty="0"/>
              <a:t> </a:t>
            </a:r>
            <a:r>
              <a:rPr lang="de-DE" dirty="0" err="1"/>
              <a:t>differently</a:t>
            </a:r>
            <a:r>
              <a:rPr lang="de-DE" dirty="0"/>
              <a:t> </a:t>
            </a:r>
            <a:r>
              <a:rPr lang="de-DE" dirty="0" err="1"/>
              <a:t>if</a:t>
            </a:r>
            <a:r>
              <a:rPr lang="de-DE" dirty="0"/>
              <a:t> </a:t>
            </a:r>
            <a:r>
              <a:rPr lang="de-DE" dirty="0" err="1"/>
              <a:t>the</a:t>
            </a:r>
            <a:r>
              <a:rPr lang="de-DE" dirty="0"/>
              <a:t> </a:t>
            </a:r>
            <a:r>
              <a:rPr lang="de-DE" dirty="0" err="1"/>
              <a:t>team</a:t>
            </a:r>
            <a:r>
              <a:rPr lang="de-DE" dirty="0"/>
              <a:t> </a:t>
            </a:r>
            <a:r>
              <a:rPr lang="de-DE" dirty="0" err="1"/>
              <a:t>had</a:t>
            </a:r>
            <a:r>
              <a:rPr lang="de-DE" dirty="0"/>
              <a:t> an </a:t>
            </a:r>
            <a:r>
              <a:rPr lang="de-DE" dirty="0" err="1"/>
              <a:t>appointed</a:t>
            </a:r>
            <a:r>
              <a:rPr lang="de-DE" dirty="0"/>
              <a:t> </a:t>
            </a:r>
            <a:r>
              <a:rPr lang="de-DE" dirty="0" err="1"/>
              <a:t>leader</a:t>
            </a:r>
            <a:r>
              <a:rPr lang="de-DE" dirty="0"/>
              <a:t>?</a:t>
            </a:r>
          </a:p>
          <a:p>
            <a:r>
              <a:rPr lang="de-DE" dirty="0" err="1"/>
              <a:t>How</a:t>
            </a:r>
            <a:r>
              <a:rPr lang="de-DE" dirty="0"/>
              <a:t> </a:t>
            </a:r>
            <a:r>
              <a:rPr lang="de-DE" dirty="0" err="1"/>
              <a:t>important</a:t>
            </a:r>
            <a:r>
              <a:rPr lang="de-DE" dirty="0"/>
              <a:t> </a:t>
            </a:r>
            <a:r>
              <a:rPr lang="de-DE" dirty="0" err="1"/>
              <a:t>were</a:t>
            </a:r>
            <a:r>
              <a:rPr lang="de-DE" dirty="0"/>
              <a:t> </a:t>
            </a:r>
            <a:r>
              <a:rPr lang="de-DE" dirty="0" err="1"/>
              <a:t>retrospectives</a:t>
            </a:r>
            <a:r>
              <a:rPr lang="de-DE" dirty="0"/>
              <a:t>?</a:t>
            </a:r>
          </a:p>
          <a:p>
            <a:r>
              <a:rPr lang="de-DE" dirty="0" err="1"/>
              <a:t>Did</a:t>
            </a:r>
            <a:r>
              <a:rPr lang="de-DE" dirty="0"/>
              <a:t> </a:t>
            </a:r>
            <a:r>
              <a:rPr lang="de-DE" dirty="0" err="1"/>
              <a:t>you</a:t>
            </a:r>
            <a:r>
              <a:rPr lang="de-DE" dirty="0"/>
              <a:t> </a:t>
            </a:r>
            <a:r>
              <a:rPr lang="de-DE" dirty="0" err="1"/>
              <a:t>realize</a:t>
            </a:r>
            <a:r>
              <a:rPr lang="de-DE" dirty="0"/>
              <a:t> stress? – </a:t>
            </a:r>
            <a:r>
              <a:rPr lang="de-DE" dirty="0" err="1"/>
              <a:t>When</a:t>
            </a:r>
            <a:r>
              <a:rPr lang="de-DE" dirty="0"/>
              <a:t>?</a:t>
            </a:r>
          </a:p>
          <a:p>
            <a:r>
              <a:rPr lang="de-DE" dirty="0" err="1"/>
              <a:t>Why</a:t>
            </a:r>
            <a:r>
              <a:rPr lang="de-DE" dirty="0"/>
              <a:t> </a:t>
            </a:r>
            <a:r>
              <a:rPr lang="de-DE" dirty="0" err="1"/>
              <a:t>reduce</a:t>
            </a:r>
            <a:r>
              <a:rPr lang="de-DE" dirty="0"/>
              <a:t> </a:t>
            </a:r>
            <a:r>
              <a:rPr lang="de-DE" dirty="0" err="1"/>
              <a:t>dropped</a:t>
            </a:r>
            <a:r>
              <a:rPr lang="de-DE" dirty="0"/>
              <a:t> </a:t>
            </a:r>
            <a:r>
              <a:rPr lang="de-DE" dirty="0" err="1"/>
              <a:t>balls</a:t>
            </a:r>
            <a:r>
              <a:rPr lang="de-DE" dirty="0"/>
              <a:t> </a:t>
            </a:r>
            <a:r>
              <a:rPr lang="de-DE" dirty="0" err="1"/>
              <a:t>the</a:t>
            </a:r>
            <a:r>
              <a:rPr lang="de-DE" dirty="0"/>
              <a:t> final </a:t>
            </a:r>
            <a:r>
              <a:rPr lang="de-DE" dirty="0" err="1"/>
              <a:t>result</a:t>
            </a:r>
            <a:r>
              <a:rPr lang="de-DE" dirty="0"/>
              <a:t>? – </a:t>
            </a:r>
            <a:r>
              <a:rPr lang="de-DE" dirty="0" err="1"/>
              <a:t>Meaning</a:t>
            </a:r>
            <a:r>
              <a:rPr lang="de-DE" dirty="0"/>
              <a:t> </a:t>
            </a:r>
            <a:r>
              <a:rPr lang="de-DE" dirty="0" err="1"/>
              <a:t>of</a:t>
            </a:r>
            <a:r>
              <a:rPr lang="de-DE" dirty="0"/>
              <a:t> </a:t>
            </a:r>
            <a:r>
              <a:rPr lang="de-DE" dirty="0" err="1"/>
              <a:t>defect</a:t>
            </a:r>
            <a:r>
              <a:rPr lang="de-DE" dirty="0"/>
              <a:t> </a:t>
            </a:r>
            <a:r>
              <a:rPr lang="de-DE" dirty="0" err="1"/>
              <a:t>handling</a:t>
            </a:r>
            <a:r>
              <a:rPr lang="de-DE" dirty="0"/>
              <a:t>.</a:t>
            </a:r>
          </a:p>
          <a:p>
            <a:r>
              <a:rPr lang="de-DE" dirty="0" err="1"/>
              <a:t>Which</a:t>
            </a:r>
            <a:r>
              <a:rPr lang="de-DE" dirty="0"/>
              <a:t> </a:t>
            </a:r>
            <a:r>
              <a:rPr lang="de-DE" dirty="0" err="1"/>
              <a:t>team</a:t>
            </a:r>
            <a:r>
              <a:rPr lang="de-DE" dirty="0"/>
              <a:t> </a:t>
            </a:r>
            <a:r>
              <a:rPr lang="de-DE" dirty="0" err="1"/>
              <a:t>dynamics</a:t>
            </a:r>
            <a:r>
              <a:rPr lang="de-DE" dirty="0"/>
              <a:t> </a:t>
            </a:r>
            <a:r>
              <a:rPr lang="de-DE" dirty="0" err="1"/>
              <a:t>did</a:t>
            </a:r>
            <a:r>
              <a:rPr lang="de-DE" dirty="0"/>
              <a:t> </a:t>
            </a:r>
            <a:r>
              <a:rPr lang="de-DE" dirty="0" err="1"/>
              <a:t>you</a:t>
            </a:r>
            <a:r>
              <a:rPr lang="de-DE" dirty="0"/>
              <a:t> </a:t>
            </a:r>
            <a:r>
              <a:rPr lang="de-DE" dirty="0" err="1"/>
              <a:t>experience</a:t>
            </a:r>
            <a:r>
              <a:rPr lang="de-DE" dirty="0"/>
              <a:t>?</a:t>
            </a:r>
          </a:p>
          <a:p>
            <a:r>
              <a:rPr lang="de-DE" dirty="0"/>
              <a:t>Update 1.Dez, 2017 – </a:t>
            </a:r>
            <a:r>
              <a:rPr lang="de-DE" dirty="0" err="1"/>
              <a:t>Quotes</a:t>
            </a:r>
            <a:r>
              <a:rPr lang="de-DE" dirty="0"/>
              <a:t> </a:t>
            </a:r>
            <a:r>
              <a:rPr lang="de-DE" dirty="0" err="1"/>
              <a:t>from</a:t>
            </a:r>
            <a:r>
              <a:rPr lang="de-DE" dirty="0"/>
              <a:t> a </a:t>
            </a:r>
            <a:r>
              <a:rPr lang="de-DE" dirty="0" err="1"/>
              <a:t>workshop</a:t>
            </a:r>
            <a:r>
              <a:rPr lang="de-DE" dirty="0"/>
              <a:t> I ran </a:t>
            </a:r>
            <a:r>
              <a:rPr lang="de-DE" dirty="0" err="1"/>
              <a:t>with</a:t>
            </a:r>
            <a:r>
              <a:rPr lang="de-DE" dirty="0"/>
              <a:t> a </a:t>
            </a:r>
            <a:r>
              <a:rPr lang="de-DE" dirty="0" err="1"/>
              <a:t>client</a:t>
            </a:r>
            <a:r>
              <a:rPr lang="de-DE" dirty="0"/>
              <a:t> (in German):</a:t>
            </a:r>
          </a:p>
          <a:p>
            <a:r>
              <a:rPr lang="de-DE" dirty="0"/>
              <a:t>„Erstaunlich schnell hat das Team seine organisatorische Aufstellung alleine gefunden. Mit einem Manager hätte es langsamer gedauert.“</a:t>
            </a:r>
          </a:p>
          <a:p>
            <a:r>
              <a:rPr lang="de-DE" dirty="0"/>
              <a:t>„Ich fühlte mich als Teil des gesamten Teams, obwohl ich auf meinen Bereich fokussiert war.“</a:t>
            </a:r>
          </a:p>
          <a:p>
            <a:r>
              <a:rPr lang="de-DE" dirty="0"/>
              <a:t>„Ab einem bestimmten Punkt war ich in einer Art von Flow.“</a:t>
            </a:r>
          </a:p>
          <a:p>
            <a:r>
              <a:rPr lang="de-DE" dirty="0"/>
              <a:t>„Wichtigstes Learning: die Bedeutung der Retrospektiven zum Lernen und ständigen Verbessern.“</a:t>
            </a:r>
          </a:p>
          <a:p>
            <a:r>
              <a:rPr lang="de-DE" dirty="0"/>
              <a:t>„Obwohl der Spielleiter (Michael) immer höhere Ergebnisse forderte, haben wir uns (als Team) von ihm nicht stressen lassen.“</a:t>
            </a:r>
          </a:p>
          <a:p>
            <a:r>
              <a:rPr lang="de-DE" b="1" dirty="0"/>
              <a:t>Downloads</a:t>
            </a:r>
          </a:p>
          <a:p>
            <a:r>
              <a:rPr lang="de-DE" dirty="0"/>
              <a:t>The </a:t>
            </a:r>
            <a:r>
              <a:rPr lang="de-DE" dirty="0" err="1"/>
              <a:t>ready</a:t>
            </a:r>
            <a:r>
              <a:rPr lang="de-DE" dirty="0"/>
              <a:t> out </a:t>
            </a:r>
            <a:r>
              <a:rPr lang="de-DE" dirty="0" err="1"/>
              <a:t>of</a:t>
            </a:r>
            <a:r>
              <a:rPr lang="de-DE" dirty="0"/>
              <a:t> </a:t>
            </a:r>
            <a:r>
              <a:rPr lang="de-DE" dirty="0" err="1"/>
              <a:t>the</a:t>
            </a:r>
            <a:r>
              <a:rPr lang="de-DE" dirty="0"/>
              <a:t> box Plays-in-Business Ball Point Game Package</a:t>
            </a:r>
          </a:p>
          <a:p>
            <a:r>
              <a:rPr lang="de-DE" dirty="0" err="1">
                <a:hlinkClick r:id="rId12"/>
              </a:rPr>
              <a:t>Full</a:t>
            </a:r>
            <a:r>
              <a:rPr lang="de-DE" dirty="0">
                <a:hlinkClick r:id="rId12"/>
              </a:rPr>
              <a:t> Game </a:t>
            </a:r>
            <a:r>
              <a:rPr lang="de-DE" dirty="0" err="1">
                <a:hlinkClick r:id="rId12"/>
              </a:rPr>
              <a:t>documentation</a:t>
            </a:r>
            <a:r>
              <a:rPr lang="de-DE" dirty="0">
                <a:hlinkClick r:id="rId12"/>
              </a:rPr>
              <a:t> </a:t>
            </a:r>
            <a:r>
              <a:rPr lang="de-DE" dirty="0" err="1">
                <a:hlinkClick r:id="rId12"/>
              </a:rPr>
              <a:t>by</a:t>
            </a:r>
            <a:r>
              <a:rPr lang="de-DE" dirty="0">
                <a:hlinkClick r:id="rId12"/>
              </a:rPr>
              <a:t> Boris Gloger</a:t>
            </a:r>
            <a:endParaRPr lang="de-DE" dirty="0"/>
          </a:p>
          <a:p>
            <a:r>
              <a:rPr lang="de-DE" b="1" dirty="0"/>
              <a:t>Further Readings</a:t>
            </a:r>
          </a:p>
          <a:p>
            <a:r>
              <a:rPr lang="de-DE" dirty="0">
                <a:hlinkClick r:id="rId13"/>
              </a:rPr>
              <a:t>https://scrumology.com/from-the-archives-the-ball-point-game/</a:t>
            </a:r>
            <a:endParaRPr lang="de-DE" dirty="0"/>
          </a:p>
          <a:p>
            <a:r>
              <a:rPr lang="de-DE" dirty="0">
                <a:hlinkClick r:id="rId14"/>
              </a:rPr>
              <a:t>https://www.linkedin.com/pulse/coaching-scrum-ball-point-game-patrick-tanna/</a:t>
            </a:r>
            <a:endParaRPr lang="de-DE" dirty="0"/>
          </a:p>
          <a:p>
            <a:r>
              <a:rPr lang="de-DE" dirty="0">
                <a:hlinkClick r:id="rId15"/>
              </a:rPr>
              <a:t>Excel Spreadsheet &amp; VBA Code </a:t>
            </a:r>
            <a:r>
              <a:rPr lang="de-DE" dirty="0" err="1">
                <a:hlinkClick r:id="rId15"/>
              </a:rPr>
              <a:t>by</a:t>
            </a:r>
            <a:r>
              <a:rPr lang="de-DE" dirty="0">
                <a:hlinkClick r:id="rId15"/>
              </a:rPr>
              <a:t> </a:t>
            </a:r>
            <a:r>
              <a:rPr lang="de-DE" dirty="0" err="1">
                <a:hlinkClick r:id="rId15"/>
              </a:rPr>
              <a:t>Availagility</a:t>
            </a:r>
            <a:r>
              <a:rPr lang="de-DE" dirty="0">
                <a:hlinkClick r:id="rId15"/>
              </a:rPr>
              <a:t>, UK.</a:t>
            </a:r>
            <a:endParaRPr lang="de-DE" dirty="0"/>
          </a:p>
          <a:p>
            <a:r>
              <a:rPr lang="de-DE" dirty="0"/>
              <a:t>A game variant: </a:t>
            </a:r>
            <a:r>
              <a:rPr lang="de-DE" dirty="0">
                <a:hlinkClick r:id="rId16"/>
              </a:rPr>
              <a:t>http://www.scrum-breakfast.com/2009/05/3-player-ball-point-game.html</a:t>
            </a:r>
            <a:endParaRPr lang="de-DE" dirty="0"/>
          </a:p>
          <a:p>
            <a:endParaRPr lang="en-US"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107</a:t>
            </a:fld>
            <a:endParaRPr lang="de-DE" dirty="0"/>
          </a:p>
        </p:txBody>
      </p:sp>
    </p:spTree>
    <p:extLst>
      <p:ext uri="{BB962C8B-B14F-4D97-AF65-F5344CB8AC3E}">
        <p14:creationId xmlns:p14="http://schemas.microsoft.com/office/powerpoint/2010/main" val="117532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Kann ein und dasselbe Vorgehen (Projektmethode) für alle Projekte immer richtig sein? – Nein, da sich die Anforderungen während des Zeitraums der Entwicklung mehr oder weniger (im Extrem: gar nicht) stark ändern werden.</a:t>
            </a:r>
          </a:p>
          <a:p>
            <a:endParaRPr lang="de-DE" dirty="0"/>
          </a:p>
          <a:p>
            <a:r>
              <a:rPr lang="de-DE" dirty="0"/>
              <a:t>Beispiel für eine langsame Änderung der Anforderungen (und daher für Wasserfall geeignet): S-Bahn-Haltestelle München Olympiastadion. Auch wenn das Olympiastadion auch heute noch in Betrieb ist, ist die zu den Olympischen Spielen 1972 gebaute Haltestelle heute eine nicht mehr genutzte Bauruine.</a:t>
            </a:r>
          </a:p>
          <a:p>
            <a:endParaRPr lang="de-DE" dirty="0"/>
          </a:p>
          <a:p>
            <a:r>
              <a:rPr lang="de-DE" dirty="0"/>
              <a:t>Moderne innovative Produkte müssen zwingend agil (=adaptiv) entwickelt werden, da hier von einer starken Lernkurve (=&gt; potentielle Anforderungsänderungen) ausgegangen werden kann.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8</a:t>
            </a:fld>
            <a:endParaRPr lang="de-DE" dirty="0"/>
          </a:p>
        </p:txBody>
      </p:sp>
    </p:spTree>
    <p:extLst>
      <p:ext uri="{BB962C8B-B14F-4D97-AF65-F5344CB8AC3E}">
        <p14:creationId xmlns:p14="http://schemas.microsoft.com/office/powerpoint/2010/main" val="2617599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Relative Größen</a:t>
            </a:r>
            <a:r>
              <a:rPr lang="de-DE" dirty="0"/>
              <a:t>: Die Höhenverhältnis zwischen den einzelnen Gebäuden beträgt 1:1,5:2 </a:t>
            </a:r>
          </a:p>
          <a:p>
            <a:endParaRPr lang="de-DE" dirty="0"/>
          </a:p>
          <a:p>
            <a:r>
              <a:rPr lang="de-DE" b="1" dirty="0"/>
              <a:t>Exaktheit</a:t>
            </a:r>
            <a:r>
              <a:rPr lang="de-DE" dirty="0"/>
              <a:t> (ausreichende Richtigkeit/Präzision: Wieviel km  sind es von Hamburg nach München? 775 km laut Google Maps. Eine Angabe von Nachkommastellen ist unnötig, da es an der Abschätzung der Fahrzeit nichts ändern wird. Außerdem liegt es in der Natur der Sache, dass Schätzungen mehr oder weniger großen Schätzfehlern belegt sind.</a:t>
            </a:r>
          </a:p>
          <a:p>
            <a:endParaRPr lang="de-DE" dirty="0"/>
          </a:p>
          <a:p>
            <a:r>
              <a:rPr lang="de-DE" dirty="0"/>
              <a:t>Ein Beispiel, was man im Seminar nutzen kann: </a:t>
            </a:r>
          </a:p>
          <a:p>
            <a:pPr marL="171450" indent="-171450">
              <a:buFont typeface="Arial" panose="020B0604020202020204" pitchFamily="34" charset="0"/>
              <a:buChar char="•"/>
            </a:pPr>
            <a:r>
              <a:rPr lang="de-DE" dirty="0"/>
              <a:t>Frage 1: Wieviel Meter steht der </a:t>
            </a:r>
            <a:r>
              <a:rPr lang="de-DE" dirty="0" err="1"/>
              <a:t>Beamer</a:t>
            </a:r>
            <a:r>
              <a:rPr lang="de-DE" dirty="0"/>
              <a:t> von der rechten und linken Zimmerwand entfernt?</a:t>
            </a:r>
          </a:p>
          <a:p>
            <a:pPr marL="171450" indent="-171450">
              <a:buFont typeface="Arial" panose="020B0604020202020204" pitchFamily="34" charset="0"/>
              <a:buChar char="•"/>
            </a:pPr>
            <a:r>
              <a:rPr lang="de-DE" dirty="0"/>
              <a:t>Frage 2: Wo befindet sich der </a:t>
            </a:r>
            <a:r>
              <a:rPr lang="de-DE" dirty="0" err="1"/>
              <a:t>Beamer</a:t>
            </a:r>
            <a:r>
              <a:rPr lang="de-DE" dirty="0"/>
              <a:t> relativ zu den beiden Wänden? (Antwort: Etwa in der Mitte.)</a:t>
            </a:r>
          </a:p>
          <a:p>
            <a:endParaRPr lang="de-DE" dirty="0"/>
          </a:p>
          <a:p>
            <a:r>
              <a:rPr lang="de-DE" b="1" dirty="0"/>
              <a:t>Verpflichtung</a:t>
            </a:r>
            <a:r>
              <a:rPr lang="de-DE" dirty="0"/>
              <a:t>: Um das einrechnen von Puffer-Aufwänden zu vermeiden, dürfen die Schätzungen nicht als Basis irgendeiner Erfolgsmessung hergenommen werden. Der einzige Zweck, der erzielt werden soll, ist, dass die Schätzungen über die Zeit besser werden. Daraus lässt sich auch der Tatbestand ableiten, dass Schätzungen nach außen am Besten in Story Points gemacht werden, damit das Umfeld nicht direkt in einen Nachmess- und Bewertungsmodus kommt sowie Idealzeiten mit Kalenderzeiten verwechselt.</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111</a:t>
            </a:fld>
            <a:endParaRPr lang="de-DE" dirty="0"/>
          </a:p>
        </p:txBody>
      </p:sp>
    </p:spTree>
    <p:extLst>
      <p:ext uri="{BB962C8B-B14F-4D97-AF65-F5344CB8AC3E}">
        <p14:creationId xmlns:p14="http://schemas.microsoft.com/office/powerpoint/2010/main" val="2193848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Keine der hier dargestellten Stories stellt eine gute Referenz dar. Die eine ist zu klein, die anderen zu groß. Ideal wäre eine Story der Größe 2 oder 3</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117</a:t>
            </a:fld>
            <a:endParaRPr lang="de-DE" dirty="0"/>
          </a:p>
        </p:txBody>
      </p:sp>
    </p:spTree>
    <p:extLst>
      <p:ext uri="{BB962C8B-B14F-4D97-AF65-F5344CB8AC3E}">
        <p14:creationId xmlns:p14="http://schemas.microsoft.com/office/powerpoint/2010/main" val="3900736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 dass jedes einzelne Teammitglied für sich einzeln Stories gruppiert, kann dies in einem skalierten Umfeld (</a:t>
            </a:r>
            <a:r>
              <a:rPr lang="de-DE" dirty="0" err="1"/>
              <a:t>Scum-of-Scrums</a:t>
            </a:r>
            <a:r>
              <a:rPr lang="de-DE" dirty="0"/>
              <a:t>) auch durch verschiedene Teams gemacht werden.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119</a:t>
            </a:fld>
            <a:endParaRPr lang="de-DE" dirty="0"/>
          </a:p>
        </p:txBody>
      </p:sp>
    </p:spTree>
    <p:extLst>
      <p:ext uri="{BB962C8B-B14F-4D97-AF65-F5344CB8AC3E}">
        <p14:creationId xmlns:p14="http://schemas.microsoft.com/office/powerpoint/2010/main" val="177467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Statt, dass jedes einzelne Teammitglied für sich einzeln Stories gruppiert, kann dies in einem skalierten Umfeld (</a:t>
            </a:r>
            <a:r>
              <a:rPr lang="de-DE" dirty="0" err="1"/>
              <a:t>Scum-of-Scrums</a:t>
            </a:r>
            <a:r>
              <a:rPr lang="de-DE" dirty="0"/>
              <a:t>) auch durch verschiedene Teams gemacht werden.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120</a:t>
            </a:fld>
            <a:endParaRPr lang="de-DE" dirty="0"/>
          </a:p>
        </p:txBody>
      </p:sp>
    </p:spTree>
    <p:extLst>
      <p:ext uri="{BB962C8B-B14F-4D97-AF65-F5344CB8AC3E}">
        <p14:creationId xmlns:p14="http://schemas.microsoft.com/office/powerpoint/2010/main" val="3979192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Team-Kapazität in einem Idealzeitmaß abzuschätzen ist kein größeres Problem. Aber wie kommt das Team auf einen sinnvollen Sprint Backlog, der auf im Sprint mit hoher Wahrscheinlichkeit erfolgreich abgearbeitet werden kann?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123</a:t>
            </a:fld>
            <a:endParaRPr lang="de-DE" dirty="0"/>
          </a:p>
        </p:txBody>
      </p:sp>
    </p:spTree>
    <p:extLst>
      <p:ext uri="{BB962C8B-B14F-4D97-AF65-F5344CB8AC3E}">
        <p14:creationId xmlns:p14="http://schemas.microsoft.com/office/powerpoint/2010/main" val="32204676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nl-NL" dirty="0"/>
              <a:t>Agile flourishes when scrum team members work closely</a:t>
            </a:r>
            <a:r>
              <a:rPr lang="nl-NL" baseline="0" dirty="0"/>
              <a:t> together in an environment that support the process. If at all possible the team should be collocated. Items listed in the slide are encouraged this way.</a:t>
            </a:r>
          </a:p>
          <a:p>
            <a:br>
              <a:rPr lang="nl-NL" baseline="0" dirty="0"/>
            </a:br>
            <a:r>
              <a:rPr lang="nl-NL" baseline="0" dirty="0"/>
              <a:t>Set up a dedicated area and remove distractions...</a:t>
            </a:r>
          </a:p>
          <a:p>
            <a:endParaRPr lang="nl-NL" baseline="0" dirty="0"/>
          </a:p>
          <a:p>
            <a:r>
              <a:rPr lang="nl-NL" sz="2900" dirty="0"/>
              <a:t>Create an Agile Workspace</a:t>
            </a:r>
          </a:p>
          <a:p>
            <a:r>
              <a:rPr lang="nl-NL" sz="2900" dirty="0"/>
              <a:t>Collocated, encourage</a:t>
            </a:r>
          </a:p>
          <a:p>
            <a:pPr lvl="1"/>
            <a:r>
              <a:rPr lang="nl-NL" sz="2500" dirty="0"/>
              <a:t>Communicating face-to-face: Physically standing up</a:t>
            </a:r>
          </a:p>
          <a:p>
            <a:pPr lvl="1"/>
            <a:r>
              <a:rPr lang="nl-NL" sz="2500" dirty="0"/>
              <a:t>Using simple communication tools</a:t>
            </a:r>
          </a:p>
          <a:p>
            <a:pPr marL="475274" lvl="1" defTabSz="950547" fontAlgn="auto">
              <a:defRPr/>
            </a:pPr>
            <a:r>
              <a:rPr lang="nl-NL" sz="2500" dirty="0"/>
              <a:t>Being aware of what others are working on: Getting clarifications from other team members</a:t>
            </a:r>
          </a:p>
          <a:p>
            <a:pPr lvl="1"/>
            <a:r>
              <a:rPr lang="nl-NL" sz="2500" dirty="0"/>
              <a:t>Asking for help: Supporting  others</a:t>
            </a:r>
          </a:p>
          <a:p>
            <a:r>
              <a:rPr lang="nl-NL" sz="2900" dirty="0"/>
              <a:t>Big visible charts and Backlog </a:t>
            </a:r>
          </a:p>
          <a:p>
            <a:r>
              <a:rPr lang="nl-NL" sz="2900" dirty="0"/>
              <a:t>Big white board</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129</a:t>
            </a:fld>
            <a:endParaRPr lang="de-DE" dirty="0"/>
          </a:p>
        </p:txBody>
      </p:sp>
    </p:spTree>
    <p:extLst>
      <p:ext uri="{BB962C8B-B14F-4D97-AF65-F5344CB8AC3E}">
        <p14:creationId xmlns:p14="http://schemas.microsoft.com/office/powerpoint/2010/main" val="3868957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de-DE" sz="1000" dirty="0">
                <a:latin typeface="Calibri" panose="020F0502020204030204" pitchFamily="34" charset="0"/>
                <a:cs typeface="Calibri" panose="020F0502020204030204" pitchFamily="34" charset="0"/>
              </a:rPr>
              <a:t>Technical </a:t>
            </a:r>
            <a:r>
              <a:rPr lang="en-US" sz="1000" dirty="0">
                <a:latin typeface="Calibri" panose="020F0502020204030204" pitchFamily="34" charset="0"/>
                <a:cs typeface="Calibri" panose="020F0502020204030204" pitchFamily="34" charset="0"/>
              </a:rPr>
              <a:t>Debt</a:t>
            </a:r>
            <a:r>
              <a:rPr lang="de-DE" sz="1000" dirty="0">
                <a:latin typeface="Calibri" panose="020F0502020204030204" pitchFamily="34" charset="0"/>
                <a:cs typeface="Calibri" panose="020F0502020204030204" pitchFamily="34" charset="0"/>
              </a:rPr>
              <a:t> = schlechte technische Umsetzung</a:t>
            </a:r>
          </a:p>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132</a:t>
            </a:fld>
            <a:endParaRPr lang="de-DE" dirty="0"/>
          </a:p>
        </p:txBody>
      </p:sp>
    </p:spTree>
    <p:extLst>
      <p:ext uri="{BB962C8B-B14F-4D97-AF65-F5344CB8AC3E}">
        <p14:creationId xmlns:p14="http://schemas.microsoft.com/office/powerpoint/2010/main" val="345225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Information Radiator:</a:t>
            </a:r>
          </a:p>
          <a:p>
            <a:pPr marL="171968" indent="-171968">
              <a:buFont typeface="Arial" panose="020B0604020202020204" pitchFamily="34" charset="0"/>
              <a:buChar char="•"/>
            </a:pPr>
            <a:r>
              <a:rPr lang="en-US" b="1" dirty="0"/>
              <a:t>Simple</a:t>
            </a:r>
            <a:r>
              <a:rPr lang="en-US" dirty="0"/>
              <a:t>: A chart or graph should not require minutes or hours of study. Ensure it is brief and concise. Anything dense or complicated will fail to communicate. Also, don't use highly derivative, biased, weighted information. Simple facts speak more profoundly than clever algorithms.</a:t>
            </a:r>
          </a:p>
          <a:p>
            <a:pPr marL="171968" indent="-171968">
              <a:buFont typeface="Arial" panose="020B0604020202020204" pitchFamily="34" charset="0"/>
              <a:buChar char="•"/>
            </a:pPr>
            <a:r>
              <a:rPr lang="en-US" b="1" dirty="0"/>
              <a:t>Current</a:t>
            </a:r>
            <a:r>
              <a:rPr lang="en-US" dirty="0"/>
              <a:t>: Any information that is not kept current is quickly ignored. Information more than a few days old is too stale to have evocative powers. Preferably: real time updates or end-of-day updates.</a:t>
            </a:r>
          </a:p>
          <a:p>
            <a:pPr marL="171968" indent="-171968">
              <a:buFont typeface="Arial" panose="020B0604020202020204" pitchFamily="34" charset="0"/>
              <a:buChar char="•"/>
            </a:pPr>
            <a:r>
              <a:rPr lang="en-US" b="1" dirty="0"/>
              <a:t>Transient</a:t>
            </a:r>
            <a:r>
              <a:rPr lang="en-US" dirty="0"/>
              <a:t>: Radiators that only expose problems shouldn't be up there long, otherwise it's clear that you aren't solving your problems. Once it's clear the team has gotten the message, and things are back on track, take down the info.</a:t>
            </a:r>
          </a:p>
          <a:p>
            <a:pPr marL="171968" indent="-171968">
              <a:buFont typeface="Arial" panose="020B0604020202020204" pitchFamily="34" charset="0"/>
              <a:buChar char="•"/>
            </a:pPr>
            <a:r>
              <a:rPr lang="en-US" b="1" dirty="0"/>
              <a:t>Influential</a:t>
            </a:r>
            <a:r>
              <a:rPr lang="en-US" dirty="0"/>
              <a:t>: A good information radiator influences the team's daily work. It may also influence managers, customers, developers, or other stakeholders.</a:t>
            </a:r>
          </a:p>
          <a:p>
            <a:pPr marL="171968" indent="-171968">
              <a:buFont typeface="Arial" panose="020B0604020202020204" pitchFamily="34" charset="0"/>
              <a:buChar char="•"/>
            </a:pPr>
            <a:r>
              <a:rPr lang="en-US" b="1" dirty="0"/>
              <a:t>Highly visible</a:t>
            </a:r>
            <a:r>
              <a:rPr lang="en-US" dirty="0"/>
              <a:t>: An effective information radiator needs to not only have information on it, but must transfer it to team members, stakeholders, and passers-by.</a:t>
            </a:r>
          </a:p>
          <a:p>
            <a:pPr marL="171968" indent="-171968">
              <a:buFont typeface="Arial" panose="020B0604020202020204" pitchFamily="34" charset="0"/>
              <a:buChar char="•"/>
            </a:pPr>
            <a:r>
              <a:rPr lang="en-US" b="1" dirty="0"/>
              <a:t>Minimal in number</a:t>
            </a:r>
            <a:r>
              <a:rPr lang="en-US" dirty="0"/>
              <a:t>: Having too many graphs or charts will cause all of the charts to lose evocative power. Also, exposing too many problems on the wall at one time can demoralize any team, so choose either the most important, timely, or fixable problem to highlight, and defer the rest.</a:t>
            </a:r>
          </a:p>
          <a:p>
            <a:r>
              <a:rPr lang="en-US" dirty="0"/>
              <a:t>[based on Information Radiator at agileinaflash.blogspot.nl]</a:t>
            </a:r>
          </a:p>
          <a:p>
            <a:r>
              <a:rPr lang="en-US" dirty="0"/>
              <a:t>----</a:t>
            </a:r>
          </a:p>
          <a:p>
            <a:r>
              <a:rPr lang="en-US" dirty="0"/>
              <a:t>Quelle: https://www.agilealliance.org/glossary/information-radiators/#q=~(filters~(postType~(~%27page~%27post~%27aa_book~%27aa_event_session~%27aa_experience_report~%27aa_glossary~%27aa_research_paper~%27aa_video)~tags~(~%27information*20radiators))~searchTerm~%27~sort~false~sortDirection~%27asc~page~1) 8.8.2017 13:22:</a:t>
            </a:r>
          </a:p>
          <a:p>
            <a:r>
              <a:rPr lang="en-US" dirty="0"/>
              <a:t>"</a:t>
            </a:r>
            <a:r>
              <a:rPr lang="en-US" b="1" dirty="0"/>
              <a:t>Information radiator</a:t>
            </a:r>
            <a:r>
              <a:rPr lang="en-US" dirty="0"/>
              <a:t>" is the generic term for any of a number of handwritten, drawn, printed or electronic displays which a team places in a highly visible location, so that all team members as well as passers-by can see the latest information at a glance: count of automated tests, velocity, incident reports, continuous integration status, and so on.</a:t>
            </a:r>
          </a:p>
          <a:p>
            <a:r>
              <a:rPr lang="en-US" dirty="0"/>
              <a:t>Also Known As</a:t>
            </a:r>
          </a:p>
          <a:p>
            <a:endParaRPr lang="en-US" dirty="0"/>
          </a:p>
          <a:p>
            <a:pPr marL="171450" indent="-171450">
              <a:buFont typeface="Arial" panose="020B0604020202020204" pitchFamily="34" charset="0"/>
              <a:buChar char="•"/>
            </a:pPr>
            <a:r>
              <a:rPr lang="en-US" dirty="0"/>
              <a:t>    a related term, nearly synonymous, is "Big Visible Chart"</a:t>
            </a:r>
          </a:p>
          <a:p>
            <a:pPr marL="171450" indent="-171450">
              <a:buFont typeface="Arial" panose="020B0604020202020204" pitchFamily="34" charset="0"/>
              <a:buChar char="•"/>
            </a:pPr>
            <a:r>
              <a:rPr lang="en-US" dirty="0"/>
              <a:t>    more generally, one speaks of "informative workspaces"</a:t>
            </a:r>
          </a:p>
          <a:p>
            <a:endParaRPr lang="en-US" dirty="0"/>
          </a:p>
          <a:p>
            <a:r>
              <a:rPr lang="en-US" b="1" dirty="0"/>
              <a:t>Expected Benefits</a:t>
            </a:r>
          </a:p>
          <a:p>
            <a:endParaRPr lang="en-US" dirty="0"/>
          </a:p>
          <a:p>
            <a:r>
              <a:rPr lang="en-US" dirty="0"/>
              <a:t>Intensive use of information radiators conveys two messages in addition to the information itself:</a:t>
            </a:r>
          </a:p>
          <a:p>
            <a:endParaRPr lang="en-US" dirty="0"/>
          </a:p>
          <a:p>
            <a:pPr marL="171450" indent="-171450">
              <a:buFont typeface="Arial" panose="020B0604020202020204" pitchFamily="34" charset="0"/>
              <a:buChar char="•"/>
            </a:pPr>
            <a:r>
              <a:rPr lang="en-US" b="0" dirty="0"/>
              <a:t>    the team has nothing to hide from its visitors (customers, stakeholders...)</a:t>
            </a:r>
          </a:p>
          <a:p>
            <a:pPr marL="171450" indent="-171450">
              <a:buFont typeface="Arial" panose="020B0604020202020204" pitchFamily="34" charset="0"/>
              <a:buChar char="•"/>
            </a:pPr>
            <a:r>
              <a:rPr lang="en-US" b="0" dirty="0"/>
              <a:t>    the team has nothing to hide from itself: it acknowledges and confronts problems</a:t>
            </a:r>
          </a:p>
          <a:p>
            <a:endParaRPr lang="en-US" dirty="0"/>
          </a:p>
          <a:p>
            <a:r>
              <a:rPr lang="en-US" dirty="0"/>
              <a:t>The main benefit of the practice is therefore to promote responsibility among the team members. A secondary benefit is that information radiators tend to provoke conversation when outsiders visit, which can yield useful ideas.</a:t>
            </a:r>
          </a:p>
          <a:p>
            <a:endParaRPr lang="en-US" dirty="0"/>
          </a:p>
          <a:p>
            <a:r>
              <a:rPr lang="en-US" b="1" dirty="0"/>
              <a:t>Origins</a:t>
            </a:r>
          </a:p>
          <a:p>
            <a:endParaRPr lang="en-US" dirty="0"/>
          </a:p>
          <a:p>
            <a:pPr marL="171450" indent="-171450">
              <a:buFont typeface="Arial" panose="020B0604020202020204" pitchFamily="34" charset="0"/>
              <a:buChar char="•"/>
            </a:pPr>
            <a:r>
              <a:rPr lang="en-US" dirty="0"/>
              <a:t>1980s: the notion of "visual control" originating in the Toyota Production System is an anticipation of "information radiators"</a:t>
            </a:r>
          </a:p>
          <a:p>
            <a:pPr marL="171450" indent="-171450">
              <a:buFont typeface="Arial" panose="020B0604020202020204" pitchFamily="34" charset="0"/>
              <a:buChar char="•"/>
            </a:pPr>
            <a:r>
              <a:rPr lang="en-US" dirty="0"/>
              <a:t>1999: the term "Big Visible Chart" is coined by Kent Beck in "Extreme Programming Explained", though later attributed by Beck to Martin Fowler</a:t>
            </a:r>
          </a:p>
          <a:p>
            <a:pPr marL="171450" indent="-171450">
              <a:buFont typeface="Arial" panose="020B0604020202020204" pitchFamily="34" charset="0"/>
              <a:buChar char="•"/>
            </a:pPr>
            <a:r>
              <a:rPr lang="en-US" dirty="0"/>
              <a:t>2001: the term "information radiator" is coined by Alistair Cockburn (https://de.wikipedia.org/wiki/Alistair_Cockburn) , part of an extended metaphor which equates the movement of information with the dispersion of heat and gas</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133</a:t>
            </a:fld>
            <a:endParaRPr lang="de-DE" dirty="0"/>
          </a:p>
        </p:txBody>
      </p:sp>
    </p:spTree>
    <p:extLst>
      <p:ext uri="{BB962C8B-B14F-4D97-AF65-F5344CB8AC3E}">
        <p14:creationId xmlns:p14="http://schemas.microsoft.com/office/powerpoint/2010/main" val="26083565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14326">
              <a:defRPr/>
            </a:pPr>
            <a:r>
              <a:rPr lang="de-DE" dirty="0"/>
              <a:t>Quelle:</a:t>
            </a:r>
            <a:r>
              <a:rPr lang="de-DE" baseline="0" dirty="0"/>
              <a:t> http://www.ti.informatik.uni-frankfurt.de/lehre/ss04_wissenschaftliche_dokumentation/book/node17.html 28.2.2015 13:42</a:t>
            </a:r>
            <a:endParaRPr lang="de-DE" dirty="0"/>
          </a:p>
          <a:p>
            <a:endParaRPr lang="de-DE" b="1" dirty="0"/>
          </a:p>
          <a:p>
            <a:r>
              <a:rPr lang="de-DE" b="1" dirty="0"/>
              <a:t>Der Pentium-Bug </a:t>
            </a:r>
          </a:p>
          <a:p>
            <a:r>
              <a:rPr lang="de-DE" dirty="0"/>
              <a:t>Einer der bekanntesten Katastrophen in der Computerindustrie war wohl der Pentium Bug von Intel. Die Kosten dieses Hardwareproblems beliefen sich auf mehr als 400 Millionen U.S. Dollar. Aus dem White Paper des Konzerns zum Problem ist zu entnehmen, dass es bei bestimmten Eingaben zu kleinen Fehlern bei Gleitkommazahlendivision kommt. Intel hat lange Zeit behauptet, dass kein Fehler existiere und später zugegeben, dass der Fehler bei einer von 9 Milliarden Eingaben zustande käme, was den Halbleiterkonzern nicht davor bewahrt hatte Ersatz für den Fehlerhaften Chip zu liefern. Das Problem war, dass der von Intel benutzte Divisions-Algorithmus einen ,,</a:t>
            </a:r>
            <a:r>
              <a:rPr lang="en-US" noProof="0" dirty="0"/>
              <a:t>look-up</a:t>
            </a:r>
            <a:r>
              <a:rPr lang="de-DE" dirty="0"/>
              <a:t> </a:t>
            </a:r>
            <a:r>
              <a:rPr lang="en-US" noProof="0" dirty="0"/>
              <a:t>table</a:t>
            </a:r>
            <a:r>
              <a:rPr lang="de-DE" dirty="0"/>
              <a:t>`` mit 1066 Einträgen benutzt. Durch einen Fehler in einer </a:t>
            </a:r>
            <a:r>
              <a:rPr lang="en-US" noProof="0" dirty="0"/>
              <a:t>For</a:t>
            </a:r>
            <a:r>
              <a:rPr lang="de-DE" dirty="0"/>
              <a:t>-Schleife, kam es bei der Übertragung der Koeffizienten in den PLA (</a:t>
            </a:r>
            <a:r>
              <a:rPr lang="en-US" noProof="0" dirty="0"/>
              <a:t>Programmable</a:t>
            </a:r>
            <a:r>
              <a:rPr lang="de-DE" dirty="0"/>
              <a:t> </a:t>
            </a:r>
            <a:r>
              <a:rPr lang="en-US" noProof="0" dirty="0"/>
              <a:t>Logic</a:t>
            </a:r>
            <a:r>
              <a:rPr lang="de-DE" dirty="0"/>
              <a:t> Array), nur zur Übertragung von 1061 Werten, was bei bestimmten Eingaben zu Rechenungenauigkeiten von vier Stellen hinter dem Komma führt. </a:t>
            </a:r>
            <a:br>
              <a:rPr lang="de-DE" dirty="0"/>
            </a:br>
            <a:r>
              <a:rPr lang="de-DE" dirty="0"/>
              <a:t>Solche oder ähnliche Fehler führten auch schon in der Vergangenheit zu Problemen. Die bislang schwerste Computerpanne in der Medizin, gab es in einem medizinischen Bestrahlungsgerät gegen Krebsleiden, genannt Therac-25. In Kanada kam es deshalb zu mehreren Todesfällen wegen zu hoher Strahlendosen. Der Grund hierfür war mangelnde Qualitätssicherung der Softwareentwickler für das Gerät. Ein umfangreicheres Simulationsprogramm hätte die Fehler vermutlich frühzeitig entdecken können.</a:t>
            </a:r>
          </a:p>
          <a:p>
            <a:endParaRPr lang="de-DE" dirty="0"/>
          </a:p>
          <a:p>
            <a:r>
              <a:rPr lang="de-DE" dirty="0"/>
              <a:t>Bei der ersten </a:t>
            </a:r>
            <a:r>
              <a:rPr lang="de-DE" b="1" dirty="0"/>
              <a:t>Venus Mission der NASA in 1962 </a:t>
            </a:r>
            <a:r>
              <a:rPr lang="de-DE" dirty="0"/>
              <a:t>hat man fälschlicherweise einen Punkt statt einem Komma im FORTRAN-Code der Mariner 1 benutzt, was zum Absturz der Sonde führte. Auf dem Kriegsschiff USS </a:t>
            </a:r>
            <a:r>
              <a:rPr lang="de-DE" dirty="0" err="1"/>
              <a:t>Yorktown</a:t>
            </a:r>
            <a:r>
              <a:rPr lang="de-DE" dirty="0"/>
              <a:t> hat 1998 ein Eingabefehler eine Division durch Null hervorgerufen, was zur Folge hatte, dass das Schiff stundenlang manövrierunfähig im Meer herumtrieb. </a:t>
            </a:r>
          </a:p>
          <a:p>
            <a:endParaRPr lang="de-DE" dirty="0"/>
          </a:p>
          <a:p>
            <a:r>
              <a:rPr lang="de-DE" b="1" dirty="0"/>
              <a:t>Die Ariane 5 Explosion </a:t>
            </a:r>
          </a:p>
          <a:p>
            <a:r>
              <a:rPr lang="de-DE" dirty="0"/>
              <a:t>Die Ariane 5 Explosion im Jahre 1996 bescherte der europäischen Raumfahrt einen herben Rückschlag. Die Weiterentwicklung der Ariane 4 sollte den Europäern die Führung im Weltraumfrachtgeschäft sichern. Der wirtschaftliche Schaden belief sich hier auf mehr als 500 Millionen U.S. Dollar, da die Neuentwicklung der Ariane zwei, drei Tonnen schwere, wissenschaftliche Satelliten an Bord hatte. Ein unscheinbarer Bug, mit dem sicher jeder Informatikstudent im ersten Semester fertig werden muss, führte hier etwa 30 Sekunden nach dem Abheben zur Katastrophe. Eine Untersuchungskommission fand nach kurzer Zeit heraus, dass ein Konvertierungsfehler zur Explosion führte. Die Steuerung der Rakete wurde von einem Bordcomputer übernommen. Einige Zeit nach dem Start begann das sog. Trägheitskontrollsystem wirre Daten an den Bordcomputer zu senden. Eigentlich lieferte das System 64-Bit Gleitkommazahlen zur horizontalen Beschleunigung der Rakete, in Relation zur Startplattform. Mittlerweile empfing der Bordcomputer aber nur noch Fehlermeldungen von der Trägheitskontrolle, mit denen er aber nichts anfangen konnte, und das System abschaltete. Der Grund dafür war, dass ein kleines Unterprogramm der Trägheitskontrolle versuchte 64-Bit Gleitkommazahlen in 16-Bit Integer Zahlen, welche bekanntermaßen Zahlen kleiner 32767 plus Vorzeichen speichern können, zu konvertieren. Dies geschah, da die Raketeningenieure dachten, dass die </a:t>
            </a:r>
            <a:r>
              <a:rPr lang="de-DE" dirty="0" err="1"/>
              <a:t>Integergrenze</a:t>
            </a:r>
            <a:r>
              <a:rPr lang="de-DE" dirty="0"/>
              <a:t> bei diesen Operationen nicht erreicht werden könnte. Dies war zu Zeiten von Ariane 4 wohl noch korrekt, die neuentwickelte Ariane 5 war allerdings schneller. Sekundenbruchteile nach der Abschaltung der Trägheitskontrolle nahm ein redundantes System seine Arbeit auf. Dieses versagte ebenfalls, da die aufgespielte Software identisch mit der des Hauptsystems war. Zu aller Letzt wurde die automatische Selbstzerstörung der Rakete eingeleitet, da der Druck auf die Booster wegen fehlender Kurskorrekturen so groß wurde, dass sie abzubrechen drohten. </a:t>
            </a:r>
            <a:br>
              <a:rPr lang="de-DE" dirty="0"/>
            </a:br>
            <a:r>
              <a:rPr lang="de-DE" dirty="0"/>
              <a:t>Numerische Rechenfehler sind oftmals Ursachen für verheerende Unfälle. Nicht nur die </a:t>
            </a:r>
            <a:r>
              <a:rPr lang="de-DE" dirty="0" err="1"/>
              <a:t>Arianemission</a:t>
            </a:r>
            <a:r>
              <a:rPr lang="de-DE" dirty="0"/>
              <a:t> fand deshalb ihr vorzeitiges aus.</a:t>
            </a:r>
          </a:p>
          <a:p>
            <a:endParaRPr lang="de-DE" dirty="0"/>
          </a:p>
          <a:p>
            <a:r>
              <a:rPr lang="de-DE" dirty="0"/>
              <a:t>Während des ersten </a:t>
            </a:r>
            <a:r>
              <a:rPr lang="de-DE" b="1" dirty="0"/>
              <a:t>Golfkrieges 1991, </a:t>
            </a:r>
            <a:r>
              <a:rPr lang="de-DE" dirty="0"/>
              <a:t>kam eine amerikanische Flugabwehrrakete wegen Rechenungenauigkeiten vom Kurs ab und traf ein U.S. Camp. Bei dem Unglück kamen 28 Soldaten ums Leben. Eine peinliche Stunde für die amerikanische Weltraumorganisation NASA gab es, als bekannt wurde warum sie den Mars Climate Orbiter verlor: Ein beteiligtes Entwicklungsteam benutzte die in der Wissenschaft üblichen metrischen Einheiten, wobei ein anderes Team englische Einheiten (wie etwa Zoll) benutzte. Die Inkompatibilität führte letztlich zum Verlust der Sonde. Das Unterfangen kostete die NASA nach eigenen Angaben ca. 125 Millionen US Dollar. </a:t>
            </a:r>
          </a:p>
          <a:p>
            <a:endParaRPr lang="de-DE" dirty="0"/>
          </a:p>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137</a:t>
            </a:fld>
            <a:endParaRPr lang="de-DE" dirty="0"/>
          </a:p>
        </p:txBody>
      </p:sp>
    </p:spTree>
    <p:extLst>
      <p:ext uri="{BB962C8B-B14F-4D97-AF65-F5344CB8AC3E}">
        <p14:creationId xmlns:p14="http://schemas.microsoft.com/office/powerpoint/2010/main" val="2590481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Zur Grafik:</a:t>
            </a:r>
          </a:p>
          <a:p>
            <a:endParaRPr lang="de-DE" dirty="0"/>
          </a:p>
          <a:p>
            <a:r>
              <a:rPr lang="de-DE" dirty="0"/>
              <a:t>Der Release-Backlog ist für Release 1 und 2 gleich groß. Bei der Abarbeitung des Backlog  für Release 1 zweigt sich, dass es bei der möglichen Entwicklungsgeschwindigkeit nicht möglich ist, das Release zum Wunschtermin (Vorgabe durch das Business) nicht fertig wird. Daraus resultiert ein Termindruck, der zur Anhäufung von technischen Schulden (durch mangelndes Testen, schludrige Arbeit etc.) führt. </a:t>
            </a:r>
          </a:p>
          <a:p>
            <a:endParaRPr lang="de-DE" dirty="0"/>
          </a:p>
          <a:p>
            <a:r>
              <a:rPr lang="de-DE" dirty="0"/>
              <a:t>Aufgrund der notwendigen Bug-Fixes für Release 1 sinkt die Abarbeitungsrate des Backlog  für Release 2. Ein erneuter Termindruck resultiert in einem Anwachsen der technischen Schulden.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143</a:t>
            </a:fld>
            <a:endParaRPr lang="de-DE" dirty="0"/>
          </a:p>
        </p:txBody>
      </p:sp>
    </p:spTree>
    <p:extLst>
      <p:ext uri="{BB962C8B-B14F-4D97-AF65-F5344CB8AC3E}">
        <p14:creationId xmlns:p14="http://schemas.microsoft.com/office/powerpoint/2010/main" val="578418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9</a:t>
            </a:fld>
            <a:endParaRPr lang="de-DE" dirty="0"/>
          </a:p>
        </p:txBody>
      </p:sp>
    </p:spTree>
    <p:extLst>
      <p:ext uri="{BB962C8B-B14F-4D97-AF65-F5344CB8AC3E}">
        <p14:creationId xmlns:p14="http://schemas.microsoft.com/office/powerpoint/2010/main" val="36422161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nl-NL" dirty="0"/>
              <a:t>Burn-down bars can</a:t>
            </a:r>
            <a:r>
              <a:rPr lang="nl-NL" baseline="0" dirty="0"/>
              <a:t> show the changes in the Product Backlog better than normal burn-down charts. </a:t>
            </a:r>
          </a:p>
          <a:p>
            <a:r>
              <a:rPr lang="nl-NL" baseline="0" dirty="0"/>
              <a:t>Completion of the items will be applied to the top of the bars and adding or removing items in the Product Backlog  will be reflected to the bottom of the bars.</a:t>
            </a:r>
            <a:endParaRPr lang="nl-NL" dirty="0"/>
          </a:p>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148</a:t>
            </a:fld>
            <a:endParaRPr lang="de-DE" dirty="0"/>
          </a:p>
        </p:txBody>
      </p:sp>
    </p:spTree>
    <p:extLst>
      <p:ext uri="{BB962C8B-B14F-4D97-AF65-F5344CB8AC3E}">
        <p14:creationId xmlns:p14="http://schemas.microsoft.com/office/powerpoint/2010/main" val="2161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nl-NL" dirty="0"/>
              <a:t>It’s a good idea</a:t>
            </a:r>
            <a:r>
              <a:rPr lang="nl-NL" baseline="0" dirty="0"/>
              <a:t> to monitor the amount of </a:t>
            </a:r>
            <a:r>
              <a:rPr lang="nl-NL" b="1" baseline="0" dirty="0"/>
              <a:t>business value created in each Sprint</a:t>
            </a:r>
            <a:r>
              <a:rPr lang="nl-NL" baseline="0" dirty="0"/>
              <a:t>. It usually goes down, and it’s a good idea to stop the project when the output is not valuable enough.</a:t>
            </a:r>
            <a:endParaRPr lang="nl-NL"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150</a:t>
            </a:fld>
            <a:endParaRPr lang="de-DE" dirty="0"/>
          </a:p>
        </p:txBody>
      </p:sp>
    </p:spTree>
    <p:extLst>
      <p:ext uri="{BB962C8B-B14F-4D97-AF65-F5344CB8AC3E}">
        <p14:creationId xmlns:p14="http://schemas.microsoft.com/office/powerpoint/2010/main" val="10055863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Vertikales Skalieren bedeutet der Aufbau weiterer Entwicklungsteams, um komplexere/umfangreichere Produkte entwickeln zu können.</a:t>
            </a:r>
          </a:p>
          <a:p>
            <a:endParaRPr lang="de-DE" dirty="0"/>
          </a:p>
          <a:p>
            <a:r>
              <a:rPr lang="de-DE" dirty="0"/>
              <a:t>Horizontales Skalieren bedeutet den Aufbau von weiteren Scrum-Teams, um verschiedene Produkte entwickeln zu können. Bei der horizontalen Skalierung geht es insbesondere auch darum, das Verständnis und Vorgehen über alle Scrum-Teams hinweg ausreichend zu harmonisieren, um u.a. die Teammitglieder ohne große Reibungsverluste je nach Anforderung in einzelnen Projekten mitarbeiten lassen zu können.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153</a:t>
            </a:fld>
            <a:endParaRPr lang="de-DE" dirty="0"/>
          </a:p>
        </p:txBody>
      </p:sp>
    </p:spTree>
    <p:extLst>
      <p:ext uri="{BB962C8B-B14F-4D97-AF65-F5344CB8AC3E}">
        <p14:creationId xmlns:p14="http://schemas.microsoft.com/office/powerpoint/2010/main" val="15860062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ctr">
              <a:spcAft>
                <a:spcPts val="1200"/>
              </a:spcAft>
            </a:pPr>
            <a:r>
              <a:rPr lang="de-DE" sz="1050" b="1" dirty="0">
                <a:solidFill>
                  <a:schemeClr val="accent1"/>
                </a:solidFill>
                <a:latin typeface="Calibri" panose="020F0502020204030204" pitchFamily="34" charset="0"/>
                <a:sym typeface="Wingdings" pitchFamily="2" charset="2"/>
              </a:rPr>
              <a:t>Vollständig neue Teams</a:t>
            </a:r>
          </a:p>
          <a:p>
            <a:r>
              <a:rPr lang="de-DE" sz="1000" b="1" dirty="0">
                <a:solidFill>
                  <a:srgbClr val="4D4D4D"/>
                </a:solidFill>
                <a:latin typeface="Calibri" panose="020F0502020204030204" pitchFamily="34" charset="0"/>
                <a:sym typeface="Wingdings" pitchFamily="2" charset="2"/>
              </a:rPr>
              <a:t>Voraussetzungen:</a:t>
            </a:r>
          </a:p>
          <a:p>
            <a:pPr marL="171450" indent="-1714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Die Organisation verfügt über einen hohen Reifegrad </a:t>
            </a:r>
            <a:r>
              <a:rPr lang="en-US" sz="1000" dirty="0">
                <a:solidFill>
                  <a:srgbClr val="4D4D4D"/>
                </a:solidFill>
                <a:latin typeface="Calibri" panose="020F0502020204030204" pitchFamily="34" charset="0"/>
                <a:sym typeface="Wingdings" pitchFamily="2" charset="2"/>
              </a:rPr>
              <a:t>(„is mature“) </a:t>
            </a:r>
            <a:r>
              <a:rPr lang="de-DE" sz="1000" dirty="0">
                <a:solidFill>
                  <a:srgbClr val="4D4D4D"/>
                </a:solidFill>
                <a:latin typeface="Calibri" panose="020F0502020204030204" pitchFamily="34" charset="0"/>
                <a:sym typeface="Wingdings" pitchFamily="2" charset="2"/>
              </a:rPr>
              <a:t>in der Anwendung von agilen Konzepten.</a:t>
            </a:r>
          </a:p>
          <a:p>
            <a:r>
              <a:rPr lang="de-DE" sz="1000" b="1" dirty="0">
                <a:solidFill>
                  <a:srgbClr val="4D4D4D"/>
                </a:solidFill>
                <a:latin typeface="Calibri" panose="020F0502020204030204" pitchFamily="34" charset="0"/>
                <a:sym typeface="Wingdings" pitchFamily="2" charset="2"/>
              </a:rPr>
              <a:t>Problem:</a:t>
            </a:r>
          </a:p>
          <a:p>
            <a:pPr marL="171450" indent="-1714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Die neuen Teams kennen sich im Thema nicht gut aus und sind daher zu Beginn ineffizienter.</a:t>
            </a:r>
          </a:p>
          <a:p>
            <a:pPr marL="171450" indent="-171450">
              <a:buFont typeface="Arial" panose="020B0604020202020204" pitchFamily="34" charset="0"/>
              <a:buChar char="•"/>
            </a:pPr>
            <a:endParaRPr lang="de-DE" sz="1000" dirty="0">
              <a:solidFill>
                <a:srgbClr val="4D4D4D"/>
              </a:solidFill>
              <a:latin typeface="Calibri" panose="020F0502020204030204" pitchFamily="34" charset="0"/>
              <a:sym typeface="Wingdings" pitchFamily="2" charset="2"/>
            </a:endParaRPr>
          </a:p>
          <a:p>
            <a:pPr marL="0" marR="0" lvl="0" indent="0" algn="ctr"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accent1"/>
                </a:solidFill>
                <a:latin typeface="Calibri" panose="020F0502020204030204" pitchFamily="34" charset="0"/>
                <a:sym typeface="Wingdings" pitchFamily="2" charset="2"/>
              </a:rPr>
              <a:t>Grow-and-Split</a:t>
            </a:r>
            <a:r>
              <a:rPr lang="de-DE" sz="1000" b="1" dirty="0">
                <a:solidFill>
                  <a:schemeClr val="accent1"/>
                </a:solidFill>
                <a:latin typeface="Calibri" panose="020F0502020204030204" pitchFamily="34" charset="0"/>
                <a:sym typeface="Wingdings" pitchFamily="2" charset="2"/>
              </a:rPr>
              <a:t>-Modell</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Auffüllen des Originalteams mit neuen Mitgliedern bis zum Maximum.</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Nach Know-how-Transfer Aufteilung in zwei Teams.</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Sinnvoll einzusetzen beim Übergang aus einem Pilotprojekt in ein Produktivprojekt</a:t>
            </a:r>
          </a:p>
          <a:p>
            <a:r>
              <a:rPr lang="de-DE" sz="1000" b="1" dirty="0">
                <a:solidFill>
                  <a:srgbClr val="4D4D4D"/>
                </a:solidFill>
                <a:latin typeface="Calibri" panose="020F0502020204030204" pitchFamily="34" charset="0"/>
                <a:sym typeface="Wingdings" pitchFamily="2" charset="2"/>
              </a:rPr>
              <a:t>Vorteile</a:t>
            </a:r>
            <a:r>
              <a:rPr lang="de-DE" sz="1000" dirty="0">
                <a:solidFill>
                  <a:srgbClr val="4D4D4D"/>
                </a:solidFill>
                <a:latin typeface="Calibri" panose="020F0502020204030204" pitchFamily="34" charset="0"/>
                <a:sym typeface="Wingdings" pitchFamily="2" charset="2"/>
              </a:rPr>
              <a:t>:</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Das Originalteam bleibt erhalten.</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Das vorhandene Wissen wird in alle neuen Teams eingebracht.</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Die Teamentwicklung läuft mit weniger Problemen.</a:t>
            </a:r>
          </a:p>
          <a:p>
            <a:r>
              <a:rPr lang="de-DE" sz="1000" b="1" dirty="0">
                <a:solidFill>
                  <a:srgbClr val="4D4D4D"/>
                </a:solidFill>
                <a:latin typeface="Calibri" panose="020F0502020204030204" pitchFamily="34" charset="0"/>
                <a:sym typeface="Wingdings" pitchFamily="2" charset="2"/>
              </a:rPr>
              <a:t>Nachteil:</a:t>
            </a:r>
            <a:endParaRPr lang="de-DE" sz="1000" dirty="0">
              <a:solidFill>
                <a:srgbClr val="4D4D4D"/>
              </a:solidFill>
              <a:latin typeface="Calibri" panose="020F0502020204030204" pitchFamily="34" charset="0"/>
              <a:sym typeface="Wingdings" pitchFamily="2" charset="2"/>
            </a:endParaRP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Zeitaufwendig (wenn mehr als 2 Teams gebildet werden sollen)</a:t>
            </a:r>
          </a:p>
          <a:p>
            <a:pPr marL="0" indent="0">
              <a:buFont typeface="Arial" panose="020B0604020202020204" pitchFamily="34" charset="0"/>
              <a:buNone/>
            </a:pPr>
            <a:endParaRPr lang="de-DE" sz="1000" dirty="0">
              <a:solidFill>
                <a:srgbClr val="4D4D4D"/>
              </a:solidFill>
              <a:latin typeface="Calibri" panose="020F0502020204030204" pitchFamily="34" charset="0"/>
              <a:sym typeface="Wingdings" pitchFamily="2" charset="2"/>
            </a:endParaRPr>
          </a:p>
          <a:p>
            <a:pPr marL="0" marR="0" lvl="0" indent="0" algn="ctr"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accent1"/>
                </a:solidFill>
                <a:latin typeface="Calibri" panose="020F0502020204030204" pitchFamily="34" charset="0"/>
                <a:sym typeface="Wingdings" pitchFamily="2" charset="2"/>
              </a:rPr>
              <a:t>Split-and-Seed-</a:t>
            </a:r>
            <a:r>
              <a:rPr lang="de-DE" sz="1000" b="1" dirty="0">
                <a:solidFill>
                  <a:schemeClr val="accent1"/>
                </a:solidFill>
                <a:latin typeface="Calibri" panose="020F0502020204030204" pitchFamily="34" charset="0"/>
                <a:sym typeface="Wingdings" pitchFamily="2" charset="2"/>
              </a:rPr>
              <a:t>Modell</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Aufteilung des Erstteams in benötigte Anzahl von Teams und Auffüllen der neuen Teams mit Ressourcen</a:t>
            </a:r>
          </a:p>
          <a:p>
            <a:r>
              <a:rPr lang="de-DE" sz="1000" b="1" dirty="0">
                <a:solidFill>
                  <a:srgbClr val="4D4D4D"/>
                </a:solidFill>
                <a:latin typeface="Calibri" panose="020F0502020204030204" pitchFamily="34" charset="0"/>
                <a:sym typeface="Wingdings" pitchFamily="2" charset="2"/>
              </a:rPr>
              <a:t>Vorteil</a:t>
            </a:r>
            <a:r>
              <a:rPr lang="de-DE" sz="1000" dirty="0">
                <a:solidFill>
                  <a:srgbClr val="4D4D4D"/>
                </a:solidFill>
                <a:latin typeface="Calibri" panose="020F0502020204030204" pitchFamily="34" charset="0"/>
                <a:sym typeface="Wingdings" pitchFamily="2" charset="2"/>
              </a:rPr>
              <a:t>:</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Das vorhandene Wissen wird in alle neuen Teams eingebracht.</a:t>
            </a:r>
          </a:p>
          <a:p>
            <a:r>
              <a:rPr lang="de-DE" sz="1000" b="1" dirty="0">
                <a:solidFill>
                  <a:srgbClr val="4D4D4D"/>
                </a:solidFill>
                <a:latin typeface="Calibri" panose="020F0502020204030204" pitchFamily="34" charset="0"/>
                <a:sym typeface="Wingdings" pitchFamily="2" charset="2"/>
              </a:rPr>
              <a:t>Nachteile:</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Das Originalteam existiert nicht mehr.</a:t>
            </a:r>
          </a:p>
          <a:p>
            <a:pPr marL="285750" indent="-285750">
              <a:buFont typeface="Arial" panose="020B0604020202020204" pitchFamily="34" charset="0"/>
              <a:buChar char="•"/>
            </a:pPr>
            <a:r>
              <a:rPr lang="de-DE" sz="1000" dirty="0">
                <a:solidFill>
                  <a:srgbClr val="4D4D4D"/>
                </a:solidFill>
                <a:latin typeface="Calibri" panose="020F0502020204030204" pitchFamily="34" charset="0"/>
                <a:sym typeface="Wingdings" pitchFamily="2" charset="2"/>
              </a:rPr>
              <a:t>Aufwand für Teambildung</a:t>
            </a:r>
            <a:endParaRPr lang="de-DE" sz="1000" b="1" dirty="0">
              <a:solidFill>
                <a:schemeClr val="accent1"/>
              </a:solidFill>
              <a:latin typeface="Calibri" panose="020F0502020204030204" pitchFamily="34" charset="0"/>
              <a:sym typeface="Wingdings" pitchFamily="2" charset="2"/>
            </a:endParaRPr>
          </a:p>
          <a:p>
            <a:pPr marL="0" indent="0">
              <a:buFont typeface="Arial" panose="020B0604020202020204" pitchFamily="34" charset="0"/>
              <a:buNone/>
            </a:pPr>
            <a:endParaRPr lang="de-DE" sz="1000" dirty="0">
              <a:solidFill>
                <a:srgbClr val="4D4D4D"/>
              </a:solidFill>
              <a:latin typeface="Calibri" panose="020F0502020204030204" pitchFamily="34" charset="0"/>
              <a:sym typeface="Wingdings" pitchFamily="2" charset="2"/>
            </a:endParaRPr>
          </a:p>
          <a:p>
            <a:pPr marL="0" indent="0">
              <a:buFont typeface="Arial" panose="020B0604020202020204" pitchFamily="34" charset="0"/>
              <a:buNone/>
            </a:pPr>
            <a:endParaRPr lang="de-DE" sz="1000" dirty="0">
              <a:solidFill>
                <a:srgbClr val="4D4D4D"/>
              </a:solidFill>
              <a:latin typeface="Calibri" panose="020F0502020204030204" pitchFamily="34" charset="0"/>
              <a:sym typeface="Wingdings" pitchFamily="2" charset="2"/>
            </a:endParaRPr>
          </a:p>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154</a:t>
            </a:fld>
            <a:endParaRPr lang="de-DE" dirty="0"/>
          </a:p>
        </p:txBody>
      </p:sp>
    </p:spTree>
    <p:extLst>
      <p:ext uri="{BB962C8B-B14F-4D97-AF65-F5344CB8AC3E}">
        <p14:creationId xmlns:p14="http://schemas.microsoft.com/office/powerpoint/2010/main" val="12642131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Definition </a:t>
            </a:r>
            <a:r>
              <a:rPr lang="de-DE" dirty="0" err="1"/>
              <a:t>of</a:t>
            </a:r>
            <a:r>
              <a:rPr lang="de-DE" dirty="0"/>
              <a:t> Ready (</a:t>
            </a:r>
            <a:r>
              <a:rPr lang="de-DE" dirty="0" err="1"/>
              <a:t>DoR</a:t>
            </a:r>
            <a:r>
              <a:rPr lang="de-DE" dirty="0"/>
              <a:t>) und Definition </a:t>
            </a:r>
            <a:r>
              <a:rPr lang="de-DE" dirty="0" err="1"/>
              <a:t>of</a:t>
            </a:r>
            <a:r>
              <a:rPr lang="de-DE" dirty="0"/>
              <a:t> </a:t>
            </a:r>
            <a:r>
              <a:rPr lang="de-DE" dirty="0" err="1"/>
              <a:t>Done</a:t>
            </a:r>
            <a:r>
              <a:rPr lang="de-DE" dirty="0"/>
              <a:t> (</a:t>
            </a:r>
            <a:r>
              <a:rPr lang="de-DE" dirty="0" err="1"/>
              <a:t>DoD</a:t>
            </a:r>
            <a:r>
              <a:rPr lang="de-DE" dirty="0"/>
              <a:t>) müssen für alle Teams soweit wie sinnvoll übereinstimmen, damit die Qualität des Produktes gewährleistet werden kann.</a:t>
            </a:r>
          </a:p>
          <a:p>
            <a:endParaRPr lang="de-DE" dirty="0"/>
          </a:p>
          <a:p>
            <a:r>
              <a:rPr lang="de-DE" dirty="0"/>
              <a:t>Hinweis: die Farbkodierung (rot, gelb, grün) zieht sich über die nächsten Folien durch und erklärt bestimmte Themen des Zusammenarbeit/Team-Koordination.</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155</a:t>
            </a:fld>
            <a:endParaRPr lang="de-DE" dirty="0"/>
          </a:p>
        </p:txBody>
      </p:sp>
    </p:spTree>
    <p:extLst>
      <p:ext uri="{BB962C8B-B14F-4D97-AF65-F5344CB8AC3E}">
        <p14:creationId xmlns:p14="http://schemas.microsoft.com/office/powerpoint/2010/main" val="2037182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156</a:t>
            </a:fld>
            <a:endParaRPr lang="de-DE" dirty="0"/>
          </a:p>
        </p:txBody>
      </p:sp>
    </p:spTree>
    <p:extLst>
      <p:ext uri="{BB962C8B-B14F-4D97-AF65-F5344CB8AC3E}">
        <p14:creationId xmlns:p14="http://schemas.microsoft.com/office/powerpoint/2010/main" val="16906397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Sprints haben die gleiche Länge.</a:t>
            </a:r>
          </a:p>
          <a:p>
            <a:r>
              <a:rPr lang="de-DE" dirty="0"/>
              <a:t>Bei der Release Planung kommen alle(!!) Teammitglieder zusammen (=&gt; u.U. wird ein sehr großer Raum benötigt)</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157</a:t>
            </a:fld>
            <a:endParaRPr lang="de-DE" dirty="0"/>
          </a:p>
        </p:txBody>
      </p:sp>
    </p:spTree>
    <p:extLst>
      <p:ext uri="{BB962C8B-B14F-4D97-AF65-F5344CB8AC3E}">
        <p14:creationId xmlns:p14="http://schemas.microsoft.com/office/powerpoint/2010/main" val="238229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nl-NL" b="1" dirty="0"/>
              <a:t>Core Hours </a:t>
            </a:r>
            <a:r>
              <a:rPr lang="nl-NL" dirty="0"/>
              <a:t>are the hours when everyone can</a:t>
            </a:r>
            <a:r>
              <a:rPr lang="nl-NL" baseline="0" dirty="0"/>
              <a:t> commit to being in the (virtual) team space. </a:t>
            </a:r>
            <a:r>
              <a:rPr lang="nl-NL" dirty="0"/>
              <a:t>In this example there</a:t>
            </a:r>
            <a:r>
              <a:rPr lang="nl-NL" baseline="0" dirty="0"/>
              <a:t> are only 1.5 ‘core hours’ in the afternoon (3 PM - 4:30). A core schedule helps to set a sense of balance and cohesiveness.</a:t>
            </a:r>
          </a:p>
          <a:p>
            <a:endParaRPr lang="nl-NL" baseline="0" dirty="0"/>
          </a:p>
          <a:p>
            <a:r>
              <a:rPr lang="en-US" dirty="0"/>
              <a:t>One of the biggest challenges to overcome when implementing Scrum within a distributed team environment is that of communication.  As you may be aware, within a formal Scrum environment, everyday person-to-person conversation is a valued part of the process. </a:t>
            </a:r>
          </a:p>
          <a:p>
            <a:endParaRPr lang="en-US" dirty="0"/>
          </a:p>
          <a:p>
            <a:r>
              <a:rPr lang="en-US" dirty="0"/>
              <a:t>Consequently, it is important to have that face-to-face time during vital points in the project - such as the beginning, planning phase of the project.  Release Planning should be collocated. At this time, all of the team members can get acquainted with one another. As a result of working directly with one another, a sense of cohesiveness can develop.</a:t>
            </a:r>
            <a:endParaRPr lang="nl-NL"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159</a:t>
            </a:fld>
            <a:endParaRPr lang="de-DE" dirty="0"/>
          </a:p>
        </p:txBody>
      </p:sp>
    </p:spTree>
    <p:extLst>
      <p:ext uri="{BB962C8B-B14F-4D97-AF65-F5344CB8AC3E}">
        <p14:creationId xmlns:p14="http://schemas.microsoft.com/office/powerpoint/2010/main" val="41454547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Software configuration management (SCM) is known as a method of bringing control to the software development process, and thus, proper application of SCM is a key component in the development of quality software.</a:t>
            </a:r>
          </a:p>
          <a:p>
            <a:endParaRPr lang="en-US" dirty="0"/>
          </a:p>
          <a:p>
            <a:r>
              <a:rPr lang="en-US" dirty="0"/>
              <a:t>FDD and DSDM take software configuration management explicitly into account. In FDD, SCM is one of the method's "best practices" that among others needs to be included in order to obtain the greatest benefit from the method.</a:t>
            </a:r>
          </a:p>
          <a:p>
            <a:endParaRPr lang="en-US" dirty="0"/>
          </a:p>
          <a:p>
            <a:r>
              <a:rPr lang="en-US" dirty="0"/>
              <a:t>XP's approach to SCM can be seen as implicit. The method does not require software configuration management to be conducted. However, there is a practice in XP depicted on the next slide that can be considered good practice.</a:t>
            </a:r>
          </a:p>
          <a:p>
            <a:endParaRPr lang="en-US" dirty="0"/>
          </a:p>
          <a:p>
            <a:r>
              <a:rPr lang="en-US" dirty="0"/>
              <a:t>In Scrum it is not explicitly addressed.</a:t>
            </a:r>
            <a:endParaRPr lang="nl-NL"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172</a:t>
            </a:fld>
            <a:endParaRPr lang="de-DE" dirty="0"/>
          </a:p>
        </p:txBody>
      </p:sp>
    </p:spTree>
    <p:extLst>
      <p:ext uri="{BB962C8B-B14F-4D97-AF65-F5344CB8AC3E}">
        <p14:creationId xmlns:p14="http://schemas.microsoft.com/office/powerpoint/2010/main" val="28934111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Code refactoring</a:t>
            </a:r>
            <a:r>
              <a:rPr lang="en-US" dirty="0"/>
              <a:t> is the process of restructuring existing computer code – changing the </a:t>
            </a:r>
            <a:r>
              <a:rPr lang="en-US" i="1" dirty="0"/>
              <a:t>factoring</a:t>
            </a:r>
            <a:r>
              <a:rPr lang="en-US" dirty="0"/>
              <a:t> – without changing its external behavior. Refactoring improves nonfunctional attributes of the software. Advantages include improved code readability and reduced complexity to improve source code maintainability, and create a more expressive internal architecture or object model to improve extensibility.</a:t>
            </a:r>
          </a:p>
          <a:p>
            <a:endParaRPr lang="en-US" dirty="0"/>
          </a:p>
          <a:p>
            <a:r>
              <a:rPr lang="en-US" dirty="0"/>
              <a:t>Typically, refactoring applies a series of standardized basic </a:t>
            </a:r>
            <a:r>
              <a:rPr lang="en-US" i="1" dirty="0"/>
              <a:t>micro-</a:t>
            </a:r>
            <a:r>
              <a:rPr lang="en-US" i="1" noProof="0" dirty="0" err="1"/>
              <a:t>refactorings</a:t>
            </a:r>
            <a:r>
              <a:rPr lang="en-US" dirty="0"/>
              <a:t>, each of which is (usually) a tiny change in a computer program's source code that either preserves the behavior of the software, or at least does not modify its conformance to functional requirements. Many development environments provide automated support for performing the mechanical aspects of these basic </a:t>
            </a:r>
            <a:r>
              <a:rPr lang="en-US" dirty="0" err="1"/>
              <a:t>refactorings</a:t>
            </a:r>
            <a:r>
              <a:rPr lang="en-US" dirty="0"/>
              <a:t>.</a:t>
            </a:r>
          </a:p>
          <a:p>
            <a:endParaRPr lang="en-US" dirty="0"/>
          </a:p>
          <a:p>
            <a:r>
              <a:rPr lang="en-US" dirty="0"/>
              <a:t>There are two general categories of benefits to the activity of refactoring.</a:t>
            </a:r>
          </a:p>
          <a:p>
            <a:pPr marL="178228" indent="-178228">
              <a:buFont typeface="Arial" panose="020B0604020202020204" pitchFamily="34" charset="0"/>
              <a:buChar char="•"/>
            </a:pPr>
            <a:r>
              <a:rPr lang="en-US" dirty="0"/>
              <a:t>Maintainability. It is easier to fix bugs because the source code is easy to read and the intent of its author is easy to grasp</a:t>
            </a:r>
          </a:p>
          <a:p>
            <a:pPr marL="178228" indent="-178228">
              <a:buFont typeface="Arial" panose="020B0604020202020204" pitchFamily="34" charset="0"/>
              <a:buChar char="•"/>
            </a:pPr>
            <a:r>
              <a:rPr lang="en-US" dirty="0"/>
              <a:t>Extensibility. It is easier to extend the capabilities of the application if it uses recognizable design patterns, and it provides some flexibility where none before may have existed. </a:t>
            </a:r>
          </a:p>
          <a:p>
            <a:r>
              <a:rPr lang="en-US" b="1" dirty="0"/>
              <a:t>Extensibility</a:t>
            </a:r>
            <a:r>
              <a:rPr lang="en-US" dirty="0"/>
              <a:t> is a software design principle defined as a system’s ability to have new functionality extended, in which the system’s internal structure and data flow are minimally or not affected, particularly that recompiling or changing the original source code is unnecessary when changing a system’s behavior, either by the creator or other programmers</a:t>
            </a:r>
          </a:p>
        </p:txBody>
      </p:sp>
      <p:sp>
        <p:nvSpPr>
          <p:cNvPr id="4" name="Foliennummernplatzhalter 3"/>
          <p:cNvSpPr>
            <a:spLocks noGrp="1"/>
          </p:cNvSpPr>
          <p:nvPr>
            <p:ph type="sldNum" sz="quarter" idx="10"/>
          </p:nvPr>
        </p:nvSpPr>
        <p:spPr/>
        <p:txBody>
          <a:bodyPr/>
          <a:lstStyle/>
          <a:p>
            <a:fld id="{344D948E-9DFB-4D11-9791-F4900BE77D7B}" type="slidenum">
              <a:rPr lang="de-DE" smtClean="0"/>
              <a:pPr/>
              <a:t>174</a:t>
            </a:fld>
            <a:endParaRPr lang="de-DE" dirty="0"/>
          </a:p>
        </p:txBody>
      </p:sp>
    </p:spTree>
    <p:extLst>
      <p:ext uri="{BB962C8B-B14F-4D97-AF65-F5344CB8AC3E}">
        <p14:creationId xmlns:p14="http://schemas.microsoft.com/office/powerpoint/2010/main" val="4068123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10</a:t>
            </a:fld>
            <a:endParaRPr lang="de-DE" dirty="0"/>
          </a:p>
        </p:txBody>
      </p:sp>
    </p:spTree>
    <p:extLst>
      <p:ext uri="{BB962C8B-B14F-4D97-AF65-F5344CB8AC3E}">
        <p14:creationId xmlns:p14="http://schemas.microsoft.com/office/powerpoint/2010/main" val="3251138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de-DE" dirty="0"/>
              <a:t>Hinweis: Im Rahmen der Auflösung eines Teams folgt die letztes die </a:t>
            </a:r>
            <a:r>
              <a:rPr lang="de-DE" dirty="0" err="1"/>
              <a:t>Adjourning</a:t>
            </a:r>
            <a:r>
              <a:rPr lang="de-DE" dirty="0"/>
              <a:t>-Phase</a:t>
            </a:r>
          </a:p>
        </p:txBody>
      </p:sp>
      <p:sp>
        <p:nvSpPr>
          <p:cNvPr id="4" name="Foliennummernplatzhalter 3"/>
          <p:cNvSpPr>
            <a:spLocks noGrp="1"/>
          </p:cNvSpPr>
          <p:nvPr>
            <p:ph type="sldNum" sz="quarter" idx="5"/>
          </p:nvPr>
        </p:nvSpPr>
        <p:spPr/>
        <p:txBody>
          <a:bodyPr/>
          <a:lstStyle/>
          <a:p>
            <a:fld id="{344D948E-9DFB-4D11-9791-F4900BE77D7B}" type="slidenum">
              <a:rPr lang="de-DE" smtClean="0"/>
              <a:pPr/>
              <a:t>177</a:t>
            </a:fld>
            <a:endParaRPr lang="de-DE" dirty="0"/>
          </a:p>
        </p:txBody>
      </p:sp>
    </p:spTree>
    <p:extLst>
      <p:ext uri="{BB962C8B-B14F-4D97-AF65-F5344CB8AC3E}">
        <p14:creationId xmlns:p14="http://schemas.microsoft.com/office/powerpoint/2010/main" val="340401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11</a:t>
            </a:fld>
            <a:endParaRPr lang="de-DE" dirty="0"/>
          </a:p>
        </p:txBody>
      </p:sp>
    </p:spTree>
    <p:extLst>
      <p:ext uri="{BB962C8B-B14F-4D97-AF65-F5344CB8AC3E}">
        <p14:creationId xmlns:p14="http://schemas.microsoft.com/office/powerpoint/2010/main" val="123545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Quelle: https://de.wikipedia.org/wiki/Intel_4004 10.September 2017 18:20</a:t>
            </a:r>
          </a:p>
          <a:p>
            <a:r>
              <a:rPr lang="de-DE" dirty="0"/>
              <a:t>Der </a:t>
            </a:r>
            <a:r>
              <a:rPr lang="de-DE" b="1" dirty="0"/>
              <a:t>Intel 4004</a:t>
            </a:r>
            <a:r>
              <a:rPr lang="de-DE" dirty="0"/>
              <a:t> ist ein 4-</a:t>
            </a:r>
            <a:r>
              <a:rPr lang="de-DE" dirty="0">
                <a:hlinkClick r:id="rId3" tooltip="Bit"/>
              </a:rPr>
              <a:t>Bit</a:t>
            </a:r>
            <a:r>
              <a:rPr lang="de-DE" dirty="0"/>
              <a:t>-</a:t>
            </a:r>
            <a:r>
              <a:rPr lang="de-DE" dirty="0">
                <a:hlinkClick r:id="rId4" tooltip="Mikroprozessor"/>
              </a:rPr>
              <a:t>Mikroprozessor</a:t>
            </a:r>
            <a:r>
              <a:rPr lang="de-DE" dirty="0"/>
              <a:t> des Mikrochipherstellers </a:t>
            </a:r>
            <a:r>
              <a:rPr lang="de-DE" dirty="0">
                <a:hlinkClick r:id="rId5" tooltip="Intel"/>
              </a:rPr>
              <a:t>Intel</a:t>
            </a:r>
            <a:r>
              <a:rPr lang="de-DE" dirty="0"/>
              <a:t>, der am 15. November 1971 auf den Markt kam. Er gilt als der erste Ein-Chip-Mikroprozessor, der in Serie produziert und am freien Markt vertrieben wurde. Meist wird er auch als erster Mikroprozessor überhaupt bezeichnet, was aber nicht richtig ist, da bei </a:t>
            </a:r>
            <a:r>
              <a:rPr lang="de-DE" dirty="0">
                <a:hlinkClick r:id="rId6" tooltip="Texas Instruments"/>
              </a:rPr>
              <a:t>Texas Instruments</a:t>
            </a:r>
            <a:r>
              <a:rPr lang="de-DE" dirty="0"/>
              <a:t> bereits 1968 ein Mikroprozessor als Auftragsarbeit entwickelt wurde, der aber nie in Serie ging.</a:t>
            </a:r>
            <a:endParaRPr lang="en-US" dirty="0"/>
          </a:p>
        </p:txBody>
      </p:sp>
      <p:sp>
        <p:nvSpPr>
          <p:cNvPr id="4" name="Foliennummernplatzhalter 3"/>
          <p:cNvSpPr>
            <a:spLocks noGrp="1"/>
          </p:cNvSpPr>
          <p:nvPr>
            <p:ph type="sldNum" sz="quarter" idx="10"/>
          </p:nvPr>
        </p:nvSpPr>
        <p:spPr/>
        <p:txBody>
          <a:bodyPr/>
          <a:lstStyle/>
          <a:p>
            <a:fld id="{344D948E-9DFB-4D11-9791-F4900BE77D7B}" type="slidenum">
              <a:rPr lang="de-DE" smtClean="0"/>
              <a:pPr/>
              <a:t>12</a:t>
            </a:fld>
            <a:endParaRPr lang="de-DE" dirty="0"/>
          </a:p>
        </p:txBody>
      </p:sp>
    </p:spTree>
    <p:extLst>
      <p:ext uri="{BB962C8B-B14F-4D97-AF65-F5344CB8AC3E}">
        <p14:creationId xmlns:p14="http://schemas.microsoft.com/office/powerpoint/2010/main" val="3031836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Volltext">
    <p:spTree>
      <p:nvGrpSpPr>
        <p:cNvPr id="1" name=""/>
        <p:cNvGrpSpPr/>
        <p:nvPr/>
      </p:nvGrpSpPr>
      <p:grpSpPr>
        <a:xfrm>
          <a:off x="0" y="0"/>
          <a:ext cx="0" cy="0"/>
          <a:chOff x="0" y="0"/>
          <a:chExt cx="0" cy="0"/>
        </a:xfrm>
      </p:grpSpPr>
      <p:sp>
        <p:nvSpPr>
          <p:cNvPr id="7" name="SyllabusID">
            <a:extLst>
              <a:ext uri="{FF2B5EF4-FFF2-40B4-BE49-F238E27FC236}">
                <a16:creationId xmlns:a16="http://schemas.microsoft.com/office/drawing/2014/main" id="{A37B1A7C-B5ED-4E29-BB29-8C3EA8A14B50}"/>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6" name="Textplatzhalter 5">
            <a:extLst>
              <a:ext uri="{FF2B5EF4-FFF2-40B4-BE49-F238E27FC236}">
                <a16:creationId xmlns:a16="http://schemas.microsoft.com/office/drawing/2014/main" id="{549C315C-B8CC-4A95-B81A-66B8F52B7F40}"/>
              </a:ext>
            </a:extLst>
          </p:cNvPr>
          <p:cNvSpPr>
            <a:spLocks noGrp="1"/>
          </p:cNvSpPr>
          <p:nvPr>
            <p:ph type="body" sz="quarter" idx="13"/>
          </p:nvPr>
        </p:nvSpPr>
        <p:spPr>
          <a:xfrm>
            <a:off x="246063" y="1033463"/>
            <a:ext cx="8650287"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Titel 12">
            <a:extLst>
              <a:ext uri="{FF2B5EF4-FFF2-40B4-BE49-F238E27FC236}">
                <a16:creationId xmlns:a16="http://schemas.microsoft.com/office/drawing/2014/main" id="{3B63F318-0247-470E-A8C5-74FF91757A34}"/>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Tree>
    <p:extLst>
      <p:ext uri="{BB962C8B-B14F-4D97-AF65-F5344CB8AC3E}">
        <p14:creationId xmlns:p14="http://schemas.microsoft.com/office/powerpoint/2010/main" val="3876184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39EC75-FFF0-46AF-A15B-89A2FF8E8DE1}"/>
              </a:ext>
            </a:extLst>
          </p:cNvPr>
          <p:cNvSpPr>
            <a:spLocks noGrp="1"/>
          </p:cNvSpPr>
          <p:nvPr>
            <p:ph type="ctrTitle"/>
          </p:nvPr>
        </p:nvSpPr>
        <p:spPr>
          <a:xfrm>
            <a:off x="1143000" y="1122363"/>
            <a:ext cx="6858000" cy="2387600"/>
          </a:xfrm>
        </p:spPr>
        <p:txBody>
          <a:bodyPr anchor="b"/>
          <a:lstStyle>
            <a:lvl1pPr algn="ctr">
              <a:defRPr sz="4500"/>
            </a:lvl1pPr>
          </a:lstStyle>
          <a:p>
            <a:r>
              <a:rPr lang="de-DE"/>
              <a:t>Mastertitelformat bearbeiten</a:t>
            </a:r>
          </a:p>
        </p:txBody>
      </p:sp>
      <p:sp>
        <p:nvSpPr>
          <p:cNvPr id="3" name="Untertitel 2">
            <a:extLst>
              <a:ext uri="{FF2B5EF4-FFF2-40B4-BE49-F238E27FC236}">
                <a16:creationId xmlns:a16="http://schemas.microsoft.com/office/drawing/2014/main" id="{C8ACDD29-0AF4-4C5C-AD7E-91606C4E160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p>
        </p:txBody>
      </p:sp>
      <p:sp>
        <p:nvSpPr>
          <p:cNvPr id="4" name="Datumsplatzhalter 3">
            <a:extLst>
              <a:ext uri="{FF2B5EF4-FFF2-40B4-BE49-F238E27FC236}">
                <a16:creationId xmlns:a16="http://schemas.microsoft.com/office/drawing/2014/main" id="{D2CA4AE0-A637-450E-A36A-437CF5EB2CCC}"/>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FE4D9A3F-354B-4AD3-A8AA-29174396A8D2}"/>
              </a:ext>
            </a:extLst>
          </p:cNvPr>
          <p:cNvSpPr>
            <a:spLocks noGrp="1"/>
          </p:cNvSpPr>
          <p:nvPr>
            <p:ph type="ftr" sz="quarter" idx="11"/>
          </p:nvPr>
        </p:nvSpPr>
        <p:spPr/>
        <p:txBody>
          <a:bodyPr/>
          <a:lstStyle/>
          <a:p>
            <a:r>
              <a:rPr lang="fr-FR"/>
              <a:t>itedas Scrum Practitioner Open Base v syl3.x de01.00</a:t>
            </a:r>
            <a:endParaRPr lang="de-DE"/>
          </a:p>
        </p:txBody>
      </p:sp>
      <p:sp>
        <p:nvSpPr>
          <p:cNvPr id="6" name="Foliennummernplatzhalter 5">
            <a:extLst>
              <a:ext uri="{FF2B5EF4-FFF2-40B4-BE49-F238E27FC236}">
                <a16:creationId xmlns:a16="http://schemas.microsoft.com/office/drawing/2014/main" id="{830D88F1-29F4-4D2E-AA68-C4232040AAF6}"/>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177500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CB54BC-F1C7-43E8-9D5F-3F9C70E59EB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D9CB992-C068-4375-8EBD-D0E11D9835B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848215E-F8A3-4974-91C9-2D46CD599524}"/>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4EEC93ED-851B-4FC8-B497-1E291DAFF86F}"/>
              </a:ext>
            </a:extLst>
          </p:cNvPr>
          <p:cNvSpPr>
            <a:spLocks noGrp="1"/>
          </p:cNvSpPr>
          <p:nvPr>
            <p:ph type="ftr" sz="quarter" idx="11"/>
          </p:nvPr>
        </p:nvSpPr>
        <p:spPr/>
        <p:txBody>
          <a:bodyPr/>
          <a:lstStyle/>
          <a:p>
            <a:r>
              <a:rPr lang="fr-FR"/>
              <a:t>itedas Scrum Practitioner Open Base v syl3.x de01.00</a:t>
            </a:r>
            <a:endParaRPr lang="de-DE"/>
          </a:p>
        </p:txBody>
      </p:sp>
      <p:sp>
        <p:nvSpPr>
          <p:cNvPr id="6" name="Foliennummernplatzhalter 5">
            <a:extLst>
              <a:ext uri="{FF2B5EF4-FFF2-40B4-BE49-F238E27FC236}">
                <a16:creationId xmlns:a16="http://schemas.microsoft.com/office/drawing/2014/main" id="{03BA5D2A-17B1-4AEB-B891-78E9AF9C2465}"/>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3686914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43DAB-CC0D-49FD-B6B9-BDF421812DB8}"/>
              </a:ext>
            </a:extLst>
          </p:cNvPr>
          <p:cNvSpPr>
            <a:spLocks noGrp="1"/>
          </p:cNvSpPr>
          <p:nvPr>
            <p:ph type="title"/>
          </p:nvPr>
        </p:nvSpPr>
        <p:spPr>
          <a:xfrm>
            <a:off x="623888" y="1709739"/>
            <a:ext cx="7886700" cy="2852737"/>
          </a:xfrm>
        </p:spPr>
        <p:txBody>
          <a:bodyPr anchor="b"/>
          <a:lstStyle>
            <a:lvl1pPr>
              <a:defRPr sz="4500"/>
            </a:lvl1pPr>
          </a:lstStyle>
          <a:p>
            <a:r>
              <a:rPr lang="de-DE"/>
              <a:t>Mastertitelformat bearbeiten</a:t>
            </a:r>
          </a:p>
        </p:txBody>
      </p:sp>
      <p:sp>
        <p:nvSpPr>
          <p:cNvPr id="3" name="Textplatzhalter 2">
            <a:extLst>
              <a:ext uri="{FF2B5EF4-FFF2-40B4-BE49-F238E27FC236}">
                <a16:creationId xmlns:a16="http://schemas.microsoft.com/office/drawing/2014/main" id="{179ADEC4-36EB-45B8-B110-461A12B380A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7AB68E18-E422-411A-869B-534164A2070A}"/>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253AB653-50F8-4BD1-BD82-5512EACF6F27}"/>
              </a:ext>
            </a:extLst>
          </p:cNvPr>
          <p:cNvSpPr>
            <a:spLocks noGrp="1"/>
          </p:cNvSpPr>
          <p:nvPr>
            <p:ph type="ftr" sz="quarter" idx="11"/>
          </p:nvPr>
        </p:nvSpPr>
        <p:spPr/>
        <p:txBody>
          <a:bodyPr/>
          <a:lstStyle/>
          <a:p>
            <a:r>
              <a:rPr lang="fr-FR"/>
              <a:t>itedas Scrum Practitioner Open Base v syl3.x de01.00</a:t>
            </a:r>
            <a:endParaRPr lang="de-DE"/>
          </a:p>
        </p:txBody>
      </p:sp>
      <p:sp>
        <p:nvSpPr>
          <p:cNvPr id="6" name="Foliennummernplatzhalter 5">
            <a:extLst>
              <a:ext uri="{FF2B5EF4-FFF2-40B4-BE49-F238E27FC236}">
                <a16:creationId xmlns:a16="http://schemas.microsoft.com/office/drawing/2014/main" id="{59F702A6-3793-45A5-88E9-3023BC1FB7D1}"/>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350068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C119A2-E1F5-41CE-9BC7-E27481DEC4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A0FBA42-B21B-4283-B2F9-3D462DE5C8C2}"/>
              </a:ext>
            </a:extLst>
          </p:cNvPr>
          <p:cNvSpPr>
            <a:spLocks noGrp="1"/>
          </p:cNvSpPr>
          <p:nvPr>
            <p:ph sz="half" idx="1"/>
          </p:nvPr>
        </p:nvSpPr>
        <p:spPr>
          <a:xfrm>
            <a:off x="6286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EA0E4FB-EAB6-400A-BC3C-CE0A54C05996}"/>
              </a:ext>
            </a:extLst>
          </p:cNvPr>
          <p:cNvSpPr>
            <a:spLocks noGrp="1"/>
          </p:cNvSpPr>
          <p:nvPr>
            <p:ph sz="half" idx="2"/>
          </p:nvPr>
        </p:nvSpPr>
        <p:spPr>
          <a:xfrm>
            <a:off x="46291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FCF66BE-80DA-451A-81A8-4E76680B40AE}"/>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B317C113-32CC-4451-92BD-B66C4B2657C6}"/>
              </a:ext>
            </a:extLst>
          </p:cNvPr>
          <p:cNvSpPr>
            <a:spLocks noGrp="1"/>
          </p:cNvSpPr>
          <p:nvPr>
            <p:ph type="ftr" sz="quarter" idx="11"/>
          </p:nvPr>
        </p:nvSpPr>
        <p:spPr/>
        <p:txBody>
          <a:bodyPr/>
          <a:lstStyle/>
          <a:p>
            <a:r>
              <a:rPr lang="fr-FR"/>
              <a:t>itedas Scrum Practitioner Open Base v syl3.x de01.00</a:t>
            </a:r>
            <a:endParaRPr lang="de-DE"/>
          </a:p>
        </p:txBody>
      </p:sp>
      <p:sp>
        <p:nvSpPr>
          <p:cNvPr id="7" name="Foliennummernplatzhalter 6">
            <a:extLst>
              <a:ext uri="{FF2B5EF4-FFF2-40B4-BE49-F238E27FC236}">
                <a16:creationId xmlns:a16="http://schemas.microsoft.com/office/drawing/2014/main" id="{5E3BCA2A-7CC3-434E-8F57-C10D7F5DB82E}"/>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2501394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CB41B3-A11A-4C2E-9CEF-90A66118E2B6}"/>
              </a:ext>
            </a:extLst>
          </p:cNvPr>
          <p:cNvSpPr>
            <a:spLocks noGrp="1"/>
          </p:cNvSpPr>
          <p:nvPr>
            <p:ph type="title"/>
          </p:nvPr>
        </p:nvSpPr>
        <p:spPr>
          <a:xfrm>
            <a:off x="629841" y="365126"/>
            <a:ext cx="78867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C719614-5EAE-476B-9F12-DE57EB680A2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Inhaltsplatzhalter 3">
            <a:extLst>
              <a:ext uri="{FF2B5EF4-FFF2-40B4-BE49-F238E27FC236}">
                <a16:creationId xmlns:a16="http://schemas.microsoft.com/office/drawing/2014/main" id="{04BA3B1C-647E-4165-9094-69A6935A9324}"/>
              </a:ext>
            </a:extLst>
          </p:cNvPr>
          <p:cNvSpPr>
            <a:spLocks noGrp="1"/>
          </p:cNvSpPr>
          <p:nvPr>
            <p:ph sz="half" idx="2"/>
          </p:nvPr>
        </p:nvSpPr>
        <p:spPr>
          <a:xfrm>
            <a:off x="629842" y="2505075"/>
            <a:ext cx="3868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CD4E82F9-A848-4BAE-A12C-E07F857B54E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Inhaltsplatzhalter 5">
            <a:extLst>
              <a:ext uri="{FF2B5EF4-FFF2-40B4-BE49-F238E27FC236}">
                <a16:creationId xmlns:a16="http://schemas.microsoft.com/office/drawing/2014/main" id="{61C5CF9A-00AE-4F42-B02A-E04C5C76CB64}"/>
              </a:ext>
            </a:extLst>
          </p:cNvPr>
          <p:cNvSpPr>
            <a:spLocks noGrp="1"/>
          </p:cNvSpPr>
          <p:nvPr>
            <p:ph sz="quarter" idx="4"/>
          </p:nvPr>
        </p:nvSpPr>
        <p:spPr>
          <a:xfrm>
            <a:off x="4629150" y="2505075"/>
            <a:ext cx="3887391"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14CD87E-EC1A-49AA-8FF5-9156964EB6CA}"/>
              </a:ext>
            </a:extLst>
          </p:cNvPr>
          <p:cNvSpPr>
            <a:spLocks noGrp="1"/>
          </p:cNvSpPr>
          <p:nvPr>
            <p:ph type="dt" sz="half" idx="10"/>
          </p:nvPr>
        </p:nvSpPr>
        <p:spPr/>
        <p:txBody>
          <a:bodyPr/>
          <a:lstStyle/>
          <a:p>
            <a:endParaRPr lang="de-DE"/>
          </a:p>
        </p:txBody>
      </p:sp>
      <p:sp>
        <p:nvSpPr>
          <p:cNvPr id="8" name="Fußzeilenplatzhalter 7">
            <a:extLst>
              <a:ext uri="{FF2B5EF4-FFF2-40B4-BE49-F238E27FC236}">
                <a16:creationId xmlns:a16="http://schemas.microsoft.com/office/drawing/2014/main" id="{18F8370C-7DC0-472C-B4AA-6443D28A6BA2}"/>
              </a:ext>
            </a:extLst>
          </p:cNvPr>
          <p:cNvSpPr>
            <a:spLocks noGrp="1"/>
          </p:cNvSpPr>
          <p:nvPr>
            <p:ph type="ftr" sz="quarter" idx="11"/>
          </p:nvPr>
        </p:nvSpPr>
        <p:spPr/>
        <p:txBody>
          <a:bodyPr/>
          <a:lstStyle/>
          <a:p>
            <a:r>
              <a:rPr lang="fr-FR"/>
              <a:t>itedas Scrum Practitioner Open Base v syl3.x de01.00</a:t>
            </a:r>
            <a:endParaRPr lang="de-DE"/>
          </a:p>
        </p:txBody>
      </p:sp>
      <p:sp>
        <p:nvSpPr>
          <p:cNvPr id="9" name="Foliennummernplatzhalter 8">
            <a:extLst>
              <a:ext uri="{FF2B5EF4-FFF2-40B4-BE49-F238E27FC236}">
                <a16:creationId xmlns:a16="http://schemas.microsoft.com/office/drawing/2014/main" id="{CF6F2748-C6B3-49D7-82EE-3DC7C2C4E5A0}"/>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1832023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E723B7-5078-4240-B857-C31DDC09427A}"/>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6FE13B7-CDF8-4495-8060-17F465A85973}"/>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D744D9EE-E80F-441D-ACE9-9BCED047169D}"/>
              </a:ext>
            </a:extLst>
          </p:cNvPr>
          <p:cNvSpPr>
            <a:spLocks noGrp="1"/>
          </p:cNvSpPr>
          <p:nvPr>
            <p:ph type="ftr" sz="quarter" idx="11"/>
          </p:nvPr>
        </p:nvSpPr>
        <p:spPr/>
        <p:txBody>
          <a:bodyPr/>
          <a:lstStyle/>
          <a:p>
            <a:r>
              <a:rPr lang="fr-FR"/>
              <a:t>itedas Scrum Practitioner Open Base v syl3.x de01.00</a:t>
            </a:r>
            <a:endParaRPr lang="de-DE"/>
          </a:p>
        </p:txBody>
      </p:sp>
      <p:sp>
        <p:nvSpPr>
          <p:cNvPr id="5" name="Foliennummernplatzhalter 4">
            <a:extLst>
              <a:ext uri="{FF2B5EF4-FFF2-40B4-BE49-F238E27FC236}">
                <a16:creationId xmlns:a16="http://schemas.microsoft.com/office/drawing/2014/main" id="{B4E056AA-31B7-4246-A3A9-26856F7C5EA9}"/>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1802885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1DD2B26-49D7-4E66-B828-AB04DB4E1AFB}"/>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956DFDFA-E8B9-4161-8D5E-0183A3BEB396}"/>
              </a:ext>
            </a:extLst>
          </p:cNvPr>
          <p:cNvSpPr>
            <a:spLocks noGrp="1"/>
          </p:cNvSpPr>
          <p:nvPr>
            <p:ph type="ftr" sz="quarter" idx="11"/>
          </p:nvPr>
        </p:nvSpPr>
        <p:spPr/>
        <p:txBody>
          <a:bodyPr/>
          <a:lstStyle/>
          <a:p>
            <a:r>
              <a:rPr lang="fr-FR"/>
              <a:t>itedas Scrum Practitioner Open Base v syl3.x de01.00</a:t>
            </a:r>
            <a:endParaRPr lang="de-DE"/>
          </a:p>
        </p:txBody>
      </p:sp>
      <p:sp>
        <p:nvSpPr>
          <p:cNvPr id="4" name="Foliennummernplatzhalter 3">
            <a:extLst>
              <a:ext uri="{FF2B5EF4-FFF2-40B4-BE49-F238E27FC236}">
                <a16:creationId xmlns:a16="http://schemas.microsoft.com/office/drawing/2014/main" id="{69EA4AEC-A552-4AD1-8E93-BD01136B6981}"/>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2368249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32850C-A4C6-4F1F-97BA-1E8B61349A37}"/>
              </a:ext>
            </a:extLst>
          </p:cNvPr>
          <p:cNvSpPr>
            <a:spLocks noGrp="1"/>
          </p:cNvSpPr>
          <p:nvPr>
            <p:ph type="title"/>
          </p:nvPr>
        </p:nvSpPr>
        <p:spPr>
          <a:xfrm>
            <a:off x="629841" y="457200"/>
            <a:ext cx="2949178" cy="1600200"/>
          </a:xfrm>
        </p:spPr>
        <p:txBody>
          <a:bodyPr anchor="b"/>
          <a:lstStyle>
            <a:lvl1pPr>
              <a:defRPr sz="2400"/>
            </a:lvl1pPr>
          </a:lstStyle>
          <a:p>
            <a:r>
              <a:rPr lang="de-DE"/>
              <a:t>Mastertitelformat bearbeiten</a:t>
            </a:r>
          </a:p>
        </p:txBody>
      </p:sp>
      <p:sp>
        <p:nvSpPr>
          <p:cNvPr id="3" name="Inhaltsplatzhalter 2">
            <a:extLst>
              <a:ext uri="{FF2B5EF4-FFF2-40B4-BE49-F238E27FC236}">
                <a16:creationId xmlns:a16="http://schemas.microsoft.com/office/drawing/2014/main" id="{9F378EEA-30AC-4404-A478-AFC838BF86E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CA3FC16-9867-4314-AD6B-9D8E3CE7D11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umsplatzhalter 4">
            <a:extLst>
              <a:ext uri="{FF2B5EF4-FFF2-40B4-BE49-F238E27FC236}">
                <a16:creationId xmlns:a16="http://schemas.microsoft.com/office/drawing/2014/main" id="{00C2192E-2FD1-4259-A422-25956A95B428}"/>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1109E8E5-81DC-426F-9D57-E5FAF357DC4F}"/>
              </a:ext>
            </a:extLst>
          </p:cNvPr>
          <p:cNvSpPr>
            <a:spLocks noGrp="1"/>
          </p:cNvSpPr>
          <p:nvPr>
            <p:ph type="ftr" sz="quarter" idx="11"/>
          </p:nvPr>
        </p:nvSpPr>
        <p:spPr/>
        <p:txBody>
          <a:bodyPr/>
          <a:lstStyle/>
          <a:p>
            <a:r>
              <a:rPr lang="fr-FR"/>
              <a:t>itedas Scrum Practitioner Open Base v syl3.x de01.00</a:t>
            </a:r>
            <a:endParaRPr lang="de-DE"/>
          </a:p>
        </p:txBody>
      </p:sp>
      <p:sp>
        <p:nvSpPr>
          <p:cNvPr id="7" name="Foliennummernplatzhalter 6">
            <a:extLst>
              <a:ext uri="{FF2B5EF4-FFF2-40B4-BE49-F238E27FC236}">
                <a16:creationId xmlns:a16="http://schemas.microsoft.com/office/drawing/2014/main" id="{6CEF1F61-A632-4D16-9D16-F9ECD1EFE499}"/>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637686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F10B7F-7C9C-4DDB-99AD-DABAB512632F}"/>
              </a:ext>
            </a:extLst>
          </p:cNvPr>
          <p:cNvSpPr>
            <a:spLocks noGrp="1"/>
          </p:cNvSpPr>
          <p:nvPr>
            <p:ph type="title"/>
          </p:nvPr>
        </p:nvSpPr>
        <p:spPr>
          <a:xfrm>
            <a:off x="629841" y="457200"/>
            <a:ext cx="2949178" cy="1600200"/>
          </a:xfrm>
        </p:spPr>
        <p:txBody>
          <a:bodyPr anchor="b"/>
          <a:lstStyle>
            <a:lvl1pPr>
              <a:defRPr sz="2400"/>
            </a:lvl1pPr>
          </a:lstStyle>
          <a:p>
            <a:r>
              <a:rPr lang="de-DE"/>
              <a:t>Mastertitelformat bearbeiten</a:t>
            </a:r>
          </a:p>
        </p:txBody>
      </p:sp>
      <p:sp>
        <p:nvSpPr>
          <p:cNvPr id="3" name="Bildplatzhalter 2">
            <a:extLst>
              <a:ext uri="{FF2B5EF4-FFF2-40B4-BE49-F238E27FC236}">
                <a16:creationId xmlns:a16="http://schemas.microsoft.com/office/drawing/2014/main" id="{46C2725B-AC6D-4FC4-ABE9-09F52632CA4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DE"/>
          </a:p>
        </p:txBody>
      </p:sp>
      <p:sp>
        <p:nvSpPr>
          <p:cNvPr id="4" name="Textplatzhalter 3">
            <a:extLst>
              <a:ext uri="{FF2B5EF4-FFF2-40B4-BE49-F238E27FC236}">
                <a16:creationId xmlns:a16="http://schemas.microsoft.com/office/drawing/2014/main" id="{A54E480E-F04B-4220-8CC3-0C23F161E88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umsplatzhalter 4">
            <a:extLst>
              <a:ext uri="{FF2B5EF4-FFF2-40B4-BE49-F238E27FC236}">
                <a16:creationId xmlns:a16="http://schemas.microsoft.com/office/drawing/2014/main" id="{BDB6B27E-F13D-4287-BA61-CCD638378061}"/>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0C83A239-BA05-4F3E-AF25-7CB7209E45E2}"/>
              </a:ext>
            </a:extLst>
          </p:cNvPr>
          <p:cNvSpPr>
            <a:spLocks noGrp="1"/>
          </p:cNvSpPr>
          <p:nvPr>
            <p:ph type="ftr" sz="quarter" idx="11"/>
          </p:nvPr>
        </p:nvSpPr>
        <p:spPr/>
        <p:txBody>
          <a:bodyPr/>
          <a:lstStyle/>
          <a:p>
            <a:r>
              <a:rPr lang="fr-FR"/>
              <a:t>itedas Scrum Practitioner Open Base v syl3.x de01.00</a:t>
            </a:r>
            <a:endParaRPr lang="de-DE"/>
          </a:p>
        </p:txBody>
      </p:sp>
      <p:sp>
        <p:nvSpPr>
          <p:cNvPr id="7" name="Foliennummernplatzhalter 6">
            <a:extLst>
              <a:ext uri="{FF2B5EF4-FFF2-40B4-BE49-F238E27FC236}">
                <a16:creationId xmlns:a16="http://schemas.microsoft.com/office/drawing/2014/main" id="{EF49D330-86E4-41F4-A1A7-0E76AC81978D}"/>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2437950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870ACC-D4D0-4CA4-86B2-D917518D42C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94A44CE-4F55-48AA-9167-1208EAEFA03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1D78987-77E2-44EB-9EB0-6E8CABCF4A83}"/>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02B4C40A-B029-4AC6-ABB2-E877C6437BFA}"/>
              </a:ext>
            </a:extLst>
          </p:cNvPr>
          <p:cNvSpPr>
            <a:spLocks noGrp="1"/>
          </p:cNvSpPr>
          <p:nvPr>
            <p:ph type="ftr" sz="quarter" idx="11"/>
          </p:nvPr>
        </p:nvSpPr>
        <p:spPr/>
        <p:txBody>
          <a:bodyPr/>
          <a:lstStyle/>
          <a:p>
            <a:r>
              <a:rPr lang="fr-FR"/>
              <a:t>itedas Scrum Practitioner Open Base v syl3.x de01.00</a:t>
            </a:r>
            <a:endParaRPr lang="de-DE"/>
          </a:p>
        </p:txBody>
      </p:sp>
      <p:sp>
        <p:nvSpPr>
          <p:cNvPr id="6" name="Foliennummernplatzhalter 5">
            <a:extLst>
              <a:ext uri="{FF2B5EF4-FFF2-40B4-BE49-F238E27FC236}">
                <a16:creationId xmlns:a16="http://schemas.microsoft.com/office/drawing/2014/main" id="{58BA5362-73C5-44CE-8B29-5DA4BD6FABD5}"/>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281648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Zweispalter">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6" name="Textplatzhalter 5">
            <a:extLst>
              <a:ext uri="{FF2B5EF4-FFF2-40B4-BE49-F238E27FC236}">
                <a16:creationId xmlns:a16="http://schemas.microsoft.com/office/drawing/2014/main" id="{549C315C-B8CC-4A95-B81A-66B8F52B7F40}"/>
              </a:ext>
            </a:extLst>
          </p:cNvPr>
          <p:cNvSpPr>
            <a:spLocks noGrp="1"/>
          </p:cNvSpPr>
          <p:nvPr>
            <p:ph type="body" sz="quarter" idx="13"/>
          </p:nvPr>
        </p:nvSpPr>
        <p:spPr>
          <a:xfrm>
            <a:off x="246063" y="1033463"/>
            <a:ext cx="4161345"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Textplatzhalter 5">
            <a:extLst>
              <a:ext uri="{FF2B5EF4-FFF2-40B4-BE49-F238E27FC236}">
                <a16:creationId xmlns:a16="http://schemas.microsoft.com/office/drawing/2014/main" id="{1E8D97A0-321A-4461-A693-7659C66B9919}"/>
              </a:ext>
            </a:extLst>
          </p:cNvPr>
          <p:cNvSpPr>
            <a:spLocks noGrp="1"/>
          </p:cNvSpPr>
          <p:nvPr>
            <p:ph type="body" sz="quarter" idx="14"/>
          </p:nvPr>
        </p:nvSpPr>
        <p:spPr>
          <a:xfrm>
            <a:off x="4764025" y="1033463"/>
            <a:ext cx="4132458"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itel 12">
            <a:extLst>
              <a:ext uri="{FF2B5EF4-FFF2-40B4-BE49-F238E27FC236}">
                <a16:creationId xmlns:a16="http://schemas.microsoft.com/office/drawing/2014/main" id="{F2A56F8A-6E8B-4BE5-AB4A-46B215241294}"/>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
        <p:nvSpPr>
          <p:cNvPr id="15" name="SyllabusID">
            <a:extLst>
              <a:ext uri="{FF2B5EF4-FFF2-40B4-BE49-F238E27FC236}">
                <a16:creationId xmlns:a16="http://schemas.microsoft.com/office/drawing/2014/main" id="{A119ABE9-44FB-4C0F-9B19-DDEDB7D1D912}"/>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Tree>
    <p:extLst>
      <p:ext uri="{BB962C8B-B14F-4D97-AF65-F5344CB8AC3E}">
        <p14:creationId xmlns:p14="http://schemas.microsoft.com/office/powerpoint/2010/main" val="258977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443F946-DC64-47D4-BD7D-CFDAF5AF914E}"/>
              </a:ext>
            </a:extLst>
          </p:cNvPr>
          <p:cNvSpPr>
            <a:spLocks noGrp="1"/>
          </p:cNvSpPr>
          <p:nvPr>
            <p:ph type="title" orient="vert"/>
          </p:nvPr>
        </p:nvSpPr>
        <p:spPr>
          <a:xfrm>
            <a:off x="6543675" y="365125"/>
            <a:ext cx="1971675"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304B299-56E3-464B-B09D-1761B3C2332F}"/>
              </a:ext>
            </a:extLst>
          </p:cNvPr>
          <p:cNvSpPr>
            <a:spLocks noGrp="1"/>
          </p:cNvSpPr>
          <p:nvPr>
            <p:ph type="body" orient="vert" idx="1"/>
          </p:nvPr>
        </p:nvSpPr>
        <p:spPr>
          <a:xfrm>
            <a:off x="628650" y="365125"/>
            <a:ext cx="5800725"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9CCFABD-3C92-4D1C-8302-40EBA8884509}"/>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E80F76BA-45E8-4514-8207-7650312882AD}"/>
              </a:ext>
            </a:extLst>
          </p:cNvPr>
          <p:cNvSpPr>
            <a:spLocks noGrp="1"/>
          </p:cNvSpPr>
          <p:nvPr>
            <p:ph type="ftr" sz="quarter" idx="11"/>
          </p:nvPr>
        </p:nvSpPr>
        <p:spPr/>
        <p:txBody>
          <a:bodyPr/>
          <a:lstStyle/>
          <a:p>
            <a:r>
              <a:rPr lang="fr-FR"/>
              <a:t>itedas Scrum Practitioner Open Base v syl3.x de01.00</a:t>
            </a:r>
            <a:endParaRPr lang="de-DE"/>
          </a:p>
        </p:txBody>
      </p:sp>
      <p:sp>
        <p:nvSpPr>
          <p:cNvPr id="6" name="Foliennummernplatzhalter 5">
            <a:extLst>
              <a:ext uri="{FF2B5EF4-FFF2-40B4-BE49-F238E27FC236}">
                <a16:creationId xmlns:a16="http://schemas.microsoft.com/office/drawing/2014/main" id="{1975F8C9-B63D-4E66-B5FA-5C6E5D5D14BA}"/>
              </a:ext>
            </a:extLst>
          </p:cNvPr>
          <p:cNvSpPr>
            <a:spLocks noGrp="1"/>
          </p:cNvSpPr>
          <p:nvPr>
            <p:ph type="sldNum" sz="quarter" idx="12"/>
          </p:nvPr>
        </p:nvSpPr>
        <p:spPr/>
        <p:txBody>
          <a:bodyPr/>
          <a:lstStyle/>
          <a:p>
            <a:fld id="{E285FA95-446D-4063-8E21-D1265A175727}" type="slidenum">
              <a:rPr lang="de-DE" smtClean="0"/>
              <a:t>‹Nr.›</a:t>
            </a:fld>
            <a:endParaRPr lang="de-DE"/>
          </a:p>
        </p:txBody>
      </p:sp>
    </p:spTree>
    <p:extLst>
      <p:ext uri="{BB962C8B-B14F-4D97-AF65-F5344CB8AC3E}">
        <p14:creationId xmlns:p14="http://schemas.microsoft.com/office/powerpoint/2010/main" val="1120535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Titel">
    <p:bg>
      <p:bgPr>
        <a:solidFill>
          <a:schemeClr val="bg1"/>
        </a:solidFill>
        <a:effectLst/>
      </p:bgPr>
    </p:bg>
    <p:spTree>
      <p:nvGrpSpPr>
        <p:cNvPr id="1" name=""/>
        <p:cNvGrpSpPr/>
        <p:nvPr/>
      </p:nvGrpSpPr>
      <p:grpSpPr>
        <a:xfrm>
          <a:off x="0" y="0"/>
          <a:ext cx="0" cy="0"/>
          <a:chOff x="0" y="0"/>
          <a:chExt cx="0" cy="0"/>
        </a:xfrm>
      </p:grpSpPr>
      <p:sp>
        <p:nvSpPr>
          <p:cNvPr id="14" name="Rectangle 5"/>
          <p:cNvSpPr>
            <a:spLocks noGrp="1" noChangeArrowheads="1"/>
          </p:cNvSpPr>
          <p:nvPr>
            <p:ph type="ftr" sz="quarter" idx="3"/>
          </p:nvPr>
        </p:nvSpPr>
        <p:spPr bwMode="auto">
          <a:xfrm>
            <a:off x="5330837" y="6684501"/>
            <a:ext cx="3046114" cy="13324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17" name="Rectangle 6"/>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19" name="Textplatzhalter 18">
            <a:extLst>
              <a:ext uri="{FF2B5EF4-FFF2-40B4-BE49-F238E27FC236}">
                <a16:creationId xmlns:a16="http://schemas.microsoft.com/office/drawing/2014/main" id="{2F82F8E9-550C-4E02-B40E-CA6399482077}"/>
              </a:ext>
            </a:extLst>
          </p:cNvPr>
          <p:cNvSpPr>
            <a:spLocks noGrp="1"/>
          </p:cNvSpPr>
          <p:nvPr>
            <p:ph type="body" sz="quarter" idx="13" hasCustomPrompt="1"/>
          </p:nvPr>
        </p:nvSpPr>
        <p:spPr>
          <a:xfrm>
            <a:off x="150813" y="2386013"/>
            <a:ext cx="7886700" cy="1427162"/>
          </a:xfrm>
          <a:prstGeom prst="rect">
            <a:avLst/>
          </a:prstGeom>
        </p:spPr>
        <p:txBody>
          <a:bodyPr/>
          <a:lstStyle>
            <a:lvl1pPr marL="0" indent="0">
              <a:buNone/>
              <a:defRPr sz="2400">
                <a:solidFill>
                  <a:schemeClr val="accent1"/>
                </a:solidFill>
                <a:latin typeface="Calibri Light" panose="020F0302020204030204" pitchFamily="34" charset="0"/>
                <a:cs typeface="Calibri Light" panose="020F0302020204030204" pitchFamily="34" charset="0"/>
              </a:defRPr>
            </a:lvl1pPr>
          </a:lstStyle>
          <a:p>
            <a:pPr lvl="0"/>
            <a:r>
              <a:rPr lang="de-DE" dirty="0" err="1"/>
              <a:t>Subtitel</a:t>
            </a:r>
            <a:endParaRPr lang="de-DE" dirty="0"/>
          </a:p>
        </p:txBody>
      </p:sp>
      <p:sp>
        <p:nvSpPr>
          <p:cNvPr id="35" name="Titel 34">
            <a:extLst>
              <a:ext uri="{FF2B5EF4-FFF2-40B4-BE49-F238E27FC236}">
                <a16:creationId xmlns:a16="http://schemas.microsoft.com/office/drawing/2014/main" id="{77FAC1C4-39D5-496D-96D9-679A9AABBAC1}"/>
              </a:ext>
            </a:extLst>
          </p:cNvPr>
          <p:cNvSpPr>
            <a:spLocks noGrp="1"/>
          </p:cNvSpPr>
          <p:nvPr>
            <p:ph type="title"/>
          </p:nvPr>
        </p:nvSpPr>
        <p:spPr>
          <a:xfrm>
            <a:off x="150813" y="1617567"/>
            <a:ext cx="7886700" cy="631571"/>
          </a:xfrm>
          <a:prstGeom prst="rect">
            <a:avLst/>
          </a:prstGeom>
        </p:spPr>
        <p:txBody>
          <a:bodyPr/>
          <a:lstStyle>
            <a:lvl1pPr>
              <a:defRPr sz="40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Tree>
    <p:extLst>
      <p:ext uri="{BB962C8B-B14F-4D97-AF65-F5344CB8AC3E}">
        <p14:creationId xmlns:p14="http://schemas.microsoft.com/office/powerpoint/2010/main" val="1022215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Volltext">
    <p:spTree>
      <p:nvGrpSpPr>
        <p:cNvPr id="1" name=""/>
        <p:cNvGrpSpPr/>
        <p:nvPr/>
      </p:nvGrpSpPr>
      <p:grpSpPr>
        <a:xfrm>
          <a:off x="0" y="0"/>
          <a:ext cx="0" cy="0"/>
          <a:chOff x="0" y="0"/>
          <a:chExt cx="0" cy="0"/>
        </a:xfrm>
      </p:grpSpPr>
      <p:sp>
        <p:nvSpPr>
          <p:cNvPr id="7" name="SyllabusID">
            <a:extLst>
              <a:ext uri="{FF2B5EF4-FFF2-40B4-BE49-F238E27FC236}">
                <a16:creationId xmlns:a16="http://schemas.microsoft.com/office/drawing/2014/main" id="{A37B1A7C-B5ED-4E29-BB29-8C3EA8A14B50}"/>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6" name="Textplatzhalter 5">
            <a:extLst>
              <a:ext uri="{FF2B5EF4-FFF2-40B4-BE49-F238E27FC236}">
                <a16:creationId xmlns:a16="http://schemas.microsoft.com/office/drawing/2014/main" id="{549C315C-B8CC-4A95-B81A-66B8F52B7F40}"/>
              </a:ext>
            </a:extLst>
          </p:cNvPr>
          <p:cNvSpPr>
            <a:spLocks noGrp="1"/>
          </p:cNvSpPr>
          <p:nvPr>
            <p:ph type="body" sz="quarter" idx="13"/>
          </p:nvPr>
        </p:nvSpPr>
        <p:spPr>
          <a:xfrm>
            <a:off x="246063" y="1033463"/>
            <a:ext cx="8650287"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Titel 12">
            <a:extLst>
              <a:ext uri="{FF2B5EF4-FFF2-40B4-BE49-F238E27FC236}">
                <a16:creationId xmlns:a16="http://schemas.microsoft.com/office/drawing/2014/main" id="{3B63F318-0247-470E-A8C5-74FF91757A34}"/>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Tree>
    <p:extLst>
      <p:ext uri="{BB962C8B-B14F-4D97-AF65-F5344CB8AC3E}">
        <p14:creationId xmlns:p14="http://schemas.microsoft.com/office/powerpoint/2010/main" val="1701309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Zweispalter">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6" name="Textplatzhalter 5">
            <a:extLst>
              <a:ext uri="{FF2B5EF4-FFF2-40B4-BE49-F238E27FC236}">
                <a16:creationId xmlns:a16="http://schemas.microsoft.com/office/drawing/2014/main" id="{549C315C-B8CC-4A95-B81A-66B8F52B7F40}"/>
              </a:ext>
            </a:extLst>
          </p:cNvPr>
          <p:cNvSpPr>
            <a:spLocks noGrp="1"/>
          </p:cNvSpPr>
          <p:nvPr>
            <p:ph type="body" sz="quarter" idx="13"/>
          </p:nvPr>
        </p:nvSpPr>
        <p:spPr>
          <a:xfrm>
            <a:off x="246063" y="1033463"/>
            <a:ext cx="4161345"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Textplatzhalter 5">
            <a:extLst>
              <a:ext uri="{FF2B5EF4-FFF2-40B4-BE49-F238E27FC236}">
                <a16:creationId xmlns:a16="http://schemas.microsoft.com/office/drawing/2014/main" id="{1E8D97A0-321A-4461-A693-7659C66B9919}"/>
              </a:ext>
            </a:extLst>
          </p:cNvPr>
          <p:cNvSpPr>
            <a:spLocks noGrp="1"/>
          </p:cNvSpPr>
          <p:nvPr>
            <p:ph type="body" sz="quarter" idx="14"/>
          </p:nvPr>
        </p:nvSpPr>
        <p:spPr>
          <a:xfrm>
            <a:off x="4764025" y="1033463"/>
            <a:ext cx="4132458"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itel 12">
            <a:extLst>
              <a:ext uri="{FF2B5EF4-FFF2-40B4-BE49-F238E27FC236}">
                <a16:creationId xmlns:a16="http://schemas.microsoft.com/office/drawing/2014/main" id="{F2A56F8A-6E8B-4BE5-AB4A-46B215241294}"/>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
        <p:nvSpPr>
          <p:cNvPr id="15" name="SyllabusID">
            <a:extLst>
              <a:ext uri="{FF2B5EF4-FFF2-40B4-BE49-F238E27FC236}">
                <a16:creationId xmlns:a16="http://schemas.microsoft.com/office/drawing/2014/main" id="{A119ABE9-44FB-4C0F-9B19-DDEDB7D1D912}"/>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Tree>
    <p:extLst>
      <p:ext uri="{BB962C8B-B14F-4D97-AF65-F5344CB8AC3E}">
        <p14:creationId xmlns:p14="http://schemas.microsoft.com/office/powerpoint/2010/main" val="1954061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Neues Kapitel">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24" name="SyllabusID">
            <a:extLst>
              <a:ext uri="{FF2B5EF4-FFF2-40B4-BE49-F238E27FC236}">
                <a16:creationId xmlns:a16="http://schemas.microsoft.com/office/drawing/2014/main" id="{DE37E3EF-8082-4228-8FF4-6ED76EF8DEF9}"/>
              </a:ext>
            </a:extLst>
          </p:cNvPr>
          <p:cNvSpPr>
            <a:spLocks noGrp="1"/>
          </p:cNvSpPr>
          <p:nvPr>
            <p:ph type="body" sz="quarter" idx="11" hasCustomPrompt="1"/>
          </p:nvPr>
        </p:nvSpPr>
        <p:spPr>
          <a:xfrm>
            <a:off x="246063" y="6679125"/>
            <a:ext cx="3621087" cy="144000"/>
          </a:xfrm>
          <a:prstGeom prst="rect">
            <a:avLst/>
          </a:prstGeom>
        </p:spPr>
        <p:txBody>
          <a:bodyPr l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
        <p:nvSpPr>
          <p:cNvPr id="25" name="Titel 12">
            <a:extLst>
              <a:ext uri="{FF2B5EF4-FFF2-40B4-BE49-F238E27FC236}">
                <a16:creationId xmlns:a16="http://schemas.microsoft.com/office/drawing/2014/main" id="{7437587B-E7F6-4229-B1E5-3917A616DE52}"/>
              </a:ext>
            </a:extLst>
          </p:cNvPr>
          <p:cNvSpPr>
            <a:spLocks noGrp="1"/>
          </p:cNvSpPr>
          <p:nvPr>
            <p:ph type="title"/>
          </p:nvPr>
        </p:nvSpPr>
        <p:spPr>
          <a:xfrm>
            <a:off x="246194" y="1692566"/>
            <a:ext cx="8650155" cy="482831"/>
          </a:xfrm>
          <a:prstGeom prst="rect">
            <a:avLst/>
          </a:prstGeom>
        </p:spPr>
        <p:txBody>
          <a:bodyPr lIns="0"/>
          <a:lstStyle>
            <a:lvl1pPr>
              <a:defRPr sz="2800">
                <a:solidFill>
                  <a:schemeClr val="accent1"/>
                </a:solidFill>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6" name="Textplatzhalter 5">
            <a:extLst>
              <a:ext uri="{FF2B5EF4-FFF2-40B4-BE49-F238E27FC236}">
                <a16:creationId xmlns:a16="http://schemas.microsoft.com/office/drawing/2014/main" id="{841B061E-5F5B-4680-B587-728F3347501A}"/>
              </a:ext>
            </a:extLst>
          </p:cNvPr>
          <p:cNvSpPr>
            <a:spLocks noGrp="1"/>
          </p:cNvSpPr>
          <p:nvPr>
            <p:ph type="body" sz="quarter" idx="12" hasCustomPrompt="1"/>
          </p:nvPr>
        </p:nvSpPr>
        <p:spPr>
          <a:xfrm>
            <a:off x="246063" y="2440605"/>
            <a:ext cx="8650287" cy="1709738"/>
          </a:xfrm>
          <a:prstGeom prst="rect">
            <a:avLst/>
          </a:prstGeom>
        </p:spPr>
        <p:txBody>
          <a:bodyPr lIns="0"/>
          <a:lstStyle>
            <a:lvl1pPr marL="0" indent="0">
              <a:buNone/>
              <a:defRPr sz="2400">
                <a:solidFill>
                  <a:schemeClr val="accent1"/>
                </a:solidFill>
                <a:latin typeface="Calibri Light" panose="020F0302020204030204" pitchFamily="34" charset="0"/>
                <a:cs typeface="Calibri Light" panose="020F0302020204030204" pitchFamily="34" charset="0"/>
              </a:defRPr>
            </a:lvl1pPr>
          </a:lstStyle>
          <a:p>
            <a:pPr lvl="0"/>
            <a:r>
              <a:rPr lang="de-DE" dirty="0"/>
              <a:t>Themenliste</a:t>
            </a:r>
          </a:p>
        </p:txBody>
      </p:sp>
    </p:spTree>
    <p:extLst>
      <p:ext uri="{BB962C8B-B14F-4D97-AF65-F5344CB8AC3E}">
        <p14:creationId xmlns:p14="http://schemas.microsoft.com/office/powerpoint/2010/main" val="30541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up)">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 grpId="0" build="p">
        <p:tmplLst>
          <p:tmpl lvl="1">
            <p:tnLst>
              <p:par>
                <p:cTn presetID="22" presetClass="entr" presetSubtype="1"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el only">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14" name="Titel 12">
            <a:extLst>
              <a:ext uri="{FF2B5EF4-FFF2-40B4-BE49-F238E27FC236}">
                <a16:creationId xmlns:a16="http://schemas.microsoft.com/office/drawing/2014/main" id="{D3E5DE68-E358-4A5C-AAC5-7036EB1EFADB}"/>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
        <p:nvSpPr>
          <p:cNvPr id="13" name="SyllabusID">
            <a:extLst>
              <a:ext uri="{FF2B5EF4-FFF2-40B4-BE49-F238E27FC236}">
                <a16:creationId xmlns:a16="http://schemas.microsoft.com/office/drawing/2014/main" id="{8A3FF3AD-87FA-4B97-BC2F-FECFB9A2B733}"/>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Tree>
    <p:extLst>
      <p:ext uri="{BB962C8B-B14F-4D97-AF65-F5344CB8AC3E}">
        <p14:creationId xmlns:p14="http://schemas.microsoft.com/office/powerpoint/2010/main" val="28886345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ext mit Grafik">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6" name="Textplatzhalter 5">
            <a:extLst>
              <a:ext uri="{FF2B5EF4-FFF2-40B4-BE49-F238E27FC236}">
                <a16:creationId xmlns:a16="http://schemas.microsoft.com/office/drawing/2014/main" id="{549C315C-B8CC-4A95-B81A-66B8F52B7F40}"/>
              </a:ext>
            </a:extLst>
          </p:cNvPr>
          <p:cNvSpPr>
            <a:spLocks noGrp="1"/>
          </p:cNvSpPr>
          <p:nvPr>
            <p:ph type="body" sz="quarter" idx="13"/>
          </p:nvPr>
        </p:nvSpPr>
        <p:spPr>
          <a:xfrm>
            <a:off x="246063" y="1033463"/>
            <a:ext cx="4161345"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itel 12">
            <a:extLst>
              <a:ext uri="{FF2B5EF4-FFF2-40B4-BE49-F238E27FC236}">
                <a16:creationId xmlns:a16="http://schemas.microsoft.com/office/drawing/2014/main" id="{FC51260E-C85B-46FE-8C1F-24568DA4B4FE}"/>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
        <p:nvSpPr>
          <p:cNvPr id="13" name="SyllabusID">
            <a:extLst>
              <a:ext uri="{FF2B5EF4-FFF2-40B4-BE49-F238E27FC236}">
                <a16:creationId xmlns:a16="http://schemas.microsoft.com/office/drawing/2014/main" id="{8D0147B5-7F04-4D12-8499-0FC4349FC6F6}"/>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Tree>
    <p:extLst>
      <p:ext uri="{BB962C8B-B14F-4D97-AF65-F5344CB8AC3E}">
        <p14:creationId xmlns:p14="http://schemas.microsoft.com/office/powerpoint/2010/main" val="23987669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Zusammenfassung">
    <p:spTree>
      <p:nvGrpSpPr>
        <p:cNvPr id="1" name=""/>
        <p:cNvGrpSpPr/>
        <p:nvPr/>
      </p:nvGrpSpPr>
      <p:grpSpPr>
        <a:xfrm>
          <a:off x="0" y="0"/>
          <a:ext cx="0" cy="0"/>
          <a:chOff x="0" y="0"/>
          <a:chExt cx="0" cy="0"/>
        </a:xfrm>
      </p:grpSpPr>
      <p:sp>
        <p:nvSpPr>
          <p:cNvPr id="7" name="SyllabusID">
            <a:extLst>
              <a:ext uri="{FF2B5EF4-FFF2-40B4-BE49-F238E27FC236}">
                <a16:creationId xmlns:a16="http://schemas.microsoft.com/office/drawing/2014/main" id="{A37B1A7C-B5ED-4E29-BB29-8C3EA8A14B50}"/>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6" name="Textplatzhalter 5">
            <a:extLst>
              <a:ext uri="{FF2B5EF4-FFF2-40B4-BE49-F238E27FC236}">
                <a16:creationId xmlns:a16="http://schemas.microsoft.com/office/drawing/2014/main" id="{549C315C-B8CC-4A95-B81A-66B8F52B7F40}"/>
              </a:ext>
            </a:extLst>
          </p:cNvPr>
          <p:cNvSpPr>
            <a:spLocks noGrp="1"/>
          </p:cNvSpPr>
          <p:nvPr>
            <p:ph type="body" sz="quarter" idx="13"/>
          </p:nvPr>
        </p:nvSpPr>
        <p:spPr>
          <a:xfrm>
            <a:off x="246063" y="1033463"/>
            <a:ext cx="8650287"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Titel 12">
            <a:extLst>
              <a:ext uri="{FF2B5EF4-FFF2-40B4-BE49-F238E27FC236}">
                <a16:creationId xmlns:a16="http://schemas.microsoft.com/office/drawing/2014/main" id="{3B63F318-0247-470E-A8C5-74FF91757A34}"/>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Tree>
    <p:extLst>
      <p:ext uri="{BB962C8B-B14F-4D97-AF65-F5344CB8AC3E}">
        <p14:creationId xmlns:p14="http://schemas.microsoft.com/office/powerpoint/2010/main" val="3934804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Übung">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grpSp>
        <p:nvGrpSpPr>
          <p:cNvPr id="13" name="Gruppieren 12">
            <a:extLst>
              <a:ext uri="{FF2B5EF4-FFF2-40B4-BE49-F238E27FC236}">
                <a16:creationId xmlns:a16="http://schemas.microsoft.com/office/drawing/2014/main" id="{D6AB39FB-68F9-4EB5-A7ED-EDCA52D6B738}"/>
              </a:ext>
            </a:extLst>
          </p:cNvPr>
          <p:cNvGrpSpPr/>
          <p:nvPr userDrawn="1"/>
        </p:nvGrpSpPr>
        <p:grpSpPr>
          <a:xfrm>
            <a:off x="-5490943" y="1809719"/>
            <a:ext cx="4740442" cy="2761114"/>
            <a:chOff x="2015288" y="1504921"/>
            <a:chExt cx="4740442" cy="2761114"/>
          </a:xfrm>
        </p:grpSpPr>
        <p:pic>
          <p:nvPicPr>
            <p:cNvPr id="14" name="Grafik 13">
              <a:extLst>
                <a:ext uri="{FF2B5EF4-FFF2-40B4-BE49-F238E27FC236}">
                  <a16:creationId xmlns:a16="http://schemas.microsoft.com/office/drawing/2014/main" id="{A7065AC3-9F31-45E1-A4BE-C8E3F5E49763}"/>
                </a:ext>
              </a:extLst>
            </p:cNvPr>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2092823" y="1504921"/>
              <a:ext cx="4585372" cy="2053228"/>
            </a:xfrm>
            <a:prstGeom prst="rect">
              <a:avLst/>
            </a:prstGeom>
          </p:spPr>
        </p:pic>
        <p:sp>
          <p:nvSpPr>
            <p:cNvPr id="15" name="Textfeld 14">
              <a:extLst>
                <a:ext uri="{FF2B5EF4-FFF2-40B4-BE49-F238E27FC236}">
                  <a16:creationId xmlns:a16="http://schemas.microsoft.com/office/drawing/2014/main" id="{08900F34-8A69-44ED-AA00-88841562BF91}"/>
                </a:ext>
              </a:extLst>
            </p:cNvPr>
            <p:cNvSpPr txBox="1"/>
            <p:nvPr/>
          </p:nvSpPr>
          <p:spPr>
            <a:xfrm>
              <a:off x="2015288" y="3558149"/>
              <a:ext cx="4740442" cy="707886"/>
            </a:xfrm>
            <a:prstGeom prst="rect">
              <a:avLst/>
            </a:prstGeom>
            <a:noFill/>
          </p:spPr>
          <p:txBody>
            <a:bodyPr wrap="square" rtlCol="0">
              <a:spAutoFit/>
            </a:bodyPr>
            <a:lstStyle/>
            <a:p>
              <a:pPr algn="ctr"/>
              <a:r>
                <a:rPr lang="de-DE" sz="4000" dirty="0">
                  <a:solidFill>
                    <a:srgbClr val="A1C8C5"/>
                  </a:solidFill>
                  <a:latin typeface="Kristen ITC" panose="03050502040202030202" pitchFamily="66" charset="0"/>
                  <a:sym typeface="Wingdings" pitchFamily="2" charset="2"/>
                </a:rPr>
                <a:t>Gruppenarbeit</a:t>
              </a:r>
            </a:p>
          </p:txBody>
        </p:sp>
      </p:grpSp>
      <p:sp>
        <p:nvSpPr>
          <p:cNvPr id="16" name="Titel 12">
            <a:extLst>
              <a:ext uri="{FF2B5EF4-FFF2-40B4-BE49-F238E27FC236}">
                <a16:creationId xmlns:a16="http://schemas.microsoft.com/office/drawing/2014/main" id="{BDA85E6D-88EB-4853-AC39-8D1B92004C0E}"/>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
        <p:nvSpPr>
          <p:cNvPr id="18" name="Textplatzhalter 5">
            <a:extLst>
              <a:ext uri="{FF2B5EF4-FFF2-40B4-BE49-F238E27FC236}">
                <a16:creationId xmlns:a16="http://schemas.microsoft.com/office/drawing/2014/main" id="{B48A8C03-9568-4CAB-8161-88F2AFCAE773}"/>
              </a:ext>
            </a:extLst>
          </p:cNvPr>
          <p:cNvSpPr>
            <a:spLocks noGrp="1"/>
          </p:cNvSpPr>
          <p:nvPr>
            <p:ph type="body" sz="quarter" idx="13"/>
          </p:nvPr>
        </p:nvSpPr>
        <p:spPr>
          <a:xfrm>
            <a:off x="246063" y="1033463"/>
            <a:ext cx="8650287" cy="5486400"/>
          </a:xfrm>
          <a:prstGeom prst="rect">
            <a:avLst/>
          </a:prstGeom>
          <a:noFill/>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SyllabusID">
            <a:extLst>
              <a:ext uri="{FF2B5EF4-FFF2-40B4-BE49-F238E27FC236}">
                <a16:creationId xmlns:a16="http://schemas.microsoft.com/office/drawing/2014/main" id="{51DA00E5-BF1C-4C8F-83D5-0757EABA9792}"/>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Tree>
    <p:extLst>
      <p:ext uri="{BB962C8B-B14F-4D97-AF65-F5344CB8AC3E}">
        <p14:creationId xmlns:p14="http://schemas.microsoft.com/office/powerpoint/2010/main" val="245506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xt mit Grafik">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6" name="Textplatzhalter 5">
            <a:extLst>
              <a:ext uri="{FF2B5EF4-FFF2-40B4-BE49-F238E27FC236}">
                <a16:creationId xmlns:a16="http://schemas.microsoft.com/office/drawing/2014/main" id="{549C315C-B8CC-4A95-B81A-66B8F52B7F40}"/>
              </a:ext>
            </a:extLst>
          </p:cNvPr>
          <p:cNvSpPr>
            <a:spLocks noGrp="1"/>
          </p:cNvSpPr>
          <p:nvPr>
            <p:ph type="body" sz="quarter" idx="13"/>
          </p:nvPr>
        </p:nvSpPr>
        <p:spPr>
          <a:xfrm>
            <a:off x="246063" y="1033463"/>
            <a:ext cx="4161345"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itel 12">
            <a:extLst>
              <a:ext uri="{FF2B5EF4-FFF2-40B4-BE49-F238E27FC236}">
                <a16:creationId xmlns:a16="http://schemas.microsoft.com/office/drawing/2014/main" id="{FC51260E-C85B-46FE-8C1F-24568DA4B4FE}"/>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
        <p:nvSpPr>
          <p:cNvPr id="13" name="SyllabusID">
            <a:extLst>
              <a:ext uri="{FF2B5EF4-FFF2-40B4-BE49-F238E27FC236}">
                <a16:creationId xmlns:a16="http://schemas.microsoft.com/office/drawing/2014/main" id="{8D0147B5-7F04-4D12-8499-0FC4349FC6F6}"/>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Tree>
    <p:extLst>
      <p:ext uri="{BB962C8B-B14F-4D97-AF65-F5344CB8AC3E}">
        <p14:creationId xmlns:p14="http://schemas.microsoft.com/office/powerpoint/2010/main" val="4160051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only">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14" name="Titel 12">
            <a:extLst>
              <a:ext uri="{FF2B5EF4-FFF2-40B4-BE49-F238E27FC236}">
                <a16:creationId xmlns:a16="http://schemas.microsoft.com/office/drawing/2014/main" id="{D3E5DE68-E358-4A5C-AAC5-7036EB1EFADB}"/>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
        <p:nvSpPr>
          <p:cNvPr id="13" name="SyllabusID">
            <a:extLst>
              <a:ext uri="{FF2B5EF4-FFF2-40B4-BE49-F238E27FC236}">
                <a16:creationId xmlns:a16="http://schemas.microsoft.com/office/drawing/2014/main" id="{8A3FF3AD-87FA-4B97-BC2F-FECFB9A2B733}"/>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Tree>
    <p:extLst>
      <p:ext uri="{BB962C8B-B14F-4D97-AF65-F5344CB8AC3E}">
        <p14:creationId xmlns:p14="http://schemas.microsoft.com/office/powerpoint/2010/main" val="1860150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Übung">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grpSp>
        <p:nvGrpSpPr>
          <p:cNvPr id="13" name="Gruppieren 12">
            <a:extLst>
              <a:ext uri="{FF2B5EF4-FFF2-40B4-BE49-F238E27FC236}">
                <a16:creationId xmlns:a16="http://schemas.microsoft.com/office/drawing/2014/main" id="{D6AB39FB-68F9-4EB5-A7ED-EDCA52D6B738}"/>
              </a:ext>
            </a:extLst>
          </p:cNvPr>
          <p:cNvGrpSpPr/>
          <p:nvPr userDrawn="1"/>
        </p:nvGrpSpPr>
        <p:grpSpPr>
          <a:xfrm>
            <a:off x="-5490943" y="1809719"/>
            <a:ext cx="4740442" cy="2761114"/>
            <a:chOff x="2015288" y="1504921"/>
            <a:chExt cx="4740442" cy="2761114"/>
          </a:xfrm>
        </p:grpSpPr>
        <p:pic>
          <p:nvPicPr>
            <p:cNvPr id="14" name="Grafik 13">
              <a:extLst>
                <a:ext uri="{FF2B5EF4-FFF2-40B4-BE49-F238E27FC236}">
                  <a16:creationId xmlns:a16="http://schemas.microsoft.com/office/drawing/2014/main" id="{A7065AC3-9F31-45E1-A4BE-C8E3F5E49763}"/>
                </a:ext>
              </a:extLst>
            </p:cNvPr>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2092823" y="1504921"/>
              <a:ext cx="4585372" cy="2053228"/>
            </a:xfrm>
            <a:prstGeom prst="rect">
              <a:avLst/>
            </a:prstGeom>
          </p:spPr>
        </p:pic>
        <p:sp>
          <p:nvSpPr>
            <p:cNvPr id="15" name="Textfeld 14">
              <a:extLst>
                <a:ext uri="{FF2B5EF4-FFF2-40B4-BE49-F238E27FC236}">
                  <a16:creationId xmlns:a16="http://schemas.microsoft.com/office/drawing/2014/main" id="{08900F34-8A69-44ED-AA00-88841562BF91}"/>
                </a:ext>
              </a:extLst>
            </p:cNvPr>
            <p:cNvSpPr txBox="1"/>
            <p:nvPr/>
          </p:nvSpPr>
          <p:spPr>
            <a:xfrm>
              <a:off x="2015288" y="3558149"/>
              <a:ext cx="4740442" cy="707886"/>
            </a:xfrm>
            <a:prstGeom prst="rect">
              <a:avLst/>
            </a:prstGeom>
            <a:noFill/>
          </p:spPr>
          <p:txBody>
            <a:bodyPr wrap="square" rtlCol="0">
              <a:spAutoFit/>
            </a:bodyPr>
            <a:lstStyle/>
            <a:p>
              <a:pPr algn="ctr"/>
              <a:r>
                <a:rPr lang="de-DE" sz="4000" dirty="0">
                  <a:solidFill>
                    <a:srgbClr val="A1C8C5"/>
                  </a:solidFill>
                  <a:latin typeface="Kristen ITC" panose="03050502040202030202" pitchFamily="66" charset="0"/>
                  <a:sym typeface="Wingdings" pitchFamily="2" charset="2"/>
                </a:rPr>
                <a:t>Gruppenarbeit</a:t>
              </a:r>
            </a:p>
          </p:txBody>
        </p:sp>
      </p:grpSp>
      <p:sp>
        <p:nvSpPr>
          <p:cNvPr id="16" name="Titel 12">
            <a:extLst>
              <a:ext uri="{FF2B5EF4-FFF2-40B4-BE49-F238E27FC236}">
                <a16:creationId xmlns:a16="http://schemas.microsoft.com/office/drawing/2014/main" id="{BDA85E6D-88EB-4853-AC39-8D1B92004C0E}"/>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
        <p:nvSpPr>
          <p:cNvPr id="18" name="Textplatzhalter 5">
            <a:extLst>
              <a:ext uri="{FF2B5EF4-FFF2-40B4-BE49-F238E27FC236}">
                <a16:creationId xmlns:a16="http://schemas.microsoft.com/office/drawing/2014/main" id="{B48A8C03-9568-4CAB-8161-88F2AFCAE773}"/>
              </a:ext>
            </a:extLst>
          </p:cNvPr>
          <p:cNvSpPr>
            <a:spLocks noGrp="1"/>
          </p:cNvSpPr>
          <p:nvPr>
            <p:ph type="body" sz="quarter" idx="13"/>
          </p:nvPr>
        </p:nvSpPr>
        <p:spPr>
          <a:xfrm>
            <a:off x="246063" y="1033463"/>
            <a:ext cx="8650287" cy="5486400"/>
          </a:xfrm>
          <a:prstGeom prst="rect">
            <a:avLst/>
          </a:prstGeom>
          <a:noFill/>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SyllabusID">
            <a:extLst>
              <a:ext uri="{FF2B5EF4-FFF2-40B4-BE49-F238E27FC236}">
                <a16:creationId xmlns:a16="http://schemas.microsoft.com/office/drawing/2014/main" id="{51DA00E5-BF1C-4C8F-83D5-0757EABA9792}"/>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Tree>
    <p:extLst>
      <p:ext uri="{BB962C8B-B14F-4D97-AF65-F5344CB8AC3E}">
        <p14:creationId xmlns:p14="http://schemas.microsoft.com/office/powerpoint/2010/main" val="4233507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iX_Impressum">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28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el">
    <p:bg>
      <p:bgPr>
        <a:solidFill>
          <a:schemeClr val="bg1"/>
        </a:solidFill>
        <a:effectLst/>
      </p:bgPr>
    </p:bg>
    <p:spTree>
      <p:nvGrpSpPr>
        <p:cNvPr id="1" name=""/>
        <p:cNvGrpSpPr/>
        <p:nvPr/>
      </p:nvGrpSpPr>
      <p:grpSpPr>
        <a:xfrm>
          <a:off x="0" y="0"/>
          <a:ext cx="0" cy="0"/>
          <a:chOff x="0" y="0"/>
          <a:chExt cx="0" cy="0"/>
        </a:xfrm>
      </p:grpSpPr>
      <p:sp>
        <p:nvSpPr>
          <p:cNvPr id="14" name="Rectangle 5"/>
          <p:cNvSpPr>
            <a:spLocks noGrp="1" noChangeArrowheads="1"/>
          </p:cNvSpPr>
          <p:nvPr>
            <p:ph type="ftr" sz="quarter" idx="3"/>
          </p:nvPr>
        </p:nvSpPr>
        <p:spPr bwMode="auto">
          <a:xfrm>
            <a:off x="5330837" y="6684501"/>
            <a:ext cx="3046114" cy="13324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17" name="Rectangle 6"/>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19" name="Textplatzhalter 18">
            <a:extLst>
              <a:ext uri="{FF2B5EF4-FFF2-40B4-BE49-F238E27FC236}">
                <a16:creationId xmlns:a16="http://schemas.microsoft.com/office/drawing/2014/main" id="{2F82F8E9-550C-4E02-B40E-CA6399482077}"/>
              </a:ext>
            </a:extLst>
          </p:cNvPr>
          <p:cNvSpPr>
            <a:spLocks noGrp="1"/>
          </p:cNvSpPr>
          <p:nvPr>
            <p:ph type="body" sz="quarter" idx="13" hasCustomPrompt="1"/>
          </p:nvPr>
        </p:nvSpPr>
        <p:spPr>
          <a:xfrm>
            <a:off x="150813" y="2386013"/>
            <a:ext cx="7886700" cy="1427162"/>
          </a:xfrm>
          <a:prstGeom prst="rect">
            <a:avLst/>
          </a:prstGeom>
        </p:spPr>
        <p:txBody>
          <a:bodyPr/>
          <a:lstStyle>
            <a:lvl1pPr marL="0" indent="0">
              <a:buNone/>
              <a:defRPr sz="2400">
                <a:solidFill>
                  <a:schemeClr val="accent1"/>
                </a:solidFill>
                <a:latin typeface="Calibri Light" panose="020F0302020204030204" pitchFamily="34" charset="0"/>
                <a:cs typeface="Calibri Light" panose="020F0302020204030204" pitchFamily="34" charset="0"/>
              </a:defRPr>
            </a:lvl1pPr>
          </a:lstStyle>
          <a:p>
            <a:pPr lvl="0"/>
            <a:r>
              <a:rPr lang="de-DE" dirty="0" err="1"/>
              <a:t>Subtitel</a:t>
            </a:r>
            <a:endParaRPr lang="de-DE" dirty="0"/>
          </a:p>
        </p:txBody>
      </p:sp>
      <p:sp>
        <p:nvSpPr>
          <p:cNvPr id="35" name="Titel 34">
            <a:extLst>
              <a:ext uri="{FF2B5EF4-FFF2-40B4-BE49-F238E27FC236}">
                <a16:creationId xmlns:a16="http://schemas.microsoft.com/office/drawing/2014/main" id="{77FAC1C4-39D5-496D-96D9-679A9AABBAC1}"/>
              </a:ext>
            </a:extLst>
          </p:cNvPr>
          <p:cNvSpPr>
            <a:spLocks noGrp="1"/>
          </p:cNvSpPr>
          <p:nvPr>
            <p:ph type="title"/>
          </p:nvPr>
        </p:nvSpPr>
        <p:spPr>
          <a:xfrm>
            <a:off x="150813" y="1617567"/>
            <a:ext cx="7886700" cy="631571"/>
          </a:xfrm>
          <a:prstGeom prst="rect">
            <a:avLst/>
          </a:prstGeom>
        </p:spPr>
        <p:txBody>
          <a:bodyPr/>
          <a:lstStyle>
            <a:lvl1pPr>
              <a:defRPr sz="40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Tree>
    <p:extLst>
      <p:ext uri="{BB962C8B-B14F-4D97-AF65-F5344CB8AC3E}">
        <p14:creationId xmlns:p14="http://schemas.microsoft.com/office/powerpoint/2010/main" val="317210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Neues Kapitel">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24" name="SyllabusID">
            <a:extLst>
              <a:ext uri="{FF2B5EF4-FFF2-40B4-BE49-F238E27FC236}">
                <a16:creationId xmlns:a16="http://schemas.microsoft.com/office/drawing/2014/main" id="{DE37E3EF-8082-4228-8FF4-6ED76EF8DEF9}"/>
              </a:ext>
            </a:extLst>
          </p:cNvPr>
          <p:cNvSpPr>
            <a:spLocks noGrp="1"/>
          </p:cNvSpPr>
          <p:nvPr>
            <p:ph type="body" sz="quarter" idx="11" hasCustomPrompt="1"/>
          </p:nvPr>
        </p:nvSpPr>
        <p:spPr>
          <a:xfrm>
            <a:off x="246063" y="6679125"/>
            <a:ext cx="3621087" cy="144000"/>
          </a:xfrm>
          <a:prstGeom prst="rect">
            <a:avLst/>
          </a:prstGeom>
        </p:spPr>
        <p:txBody>
          <a:bodyPr l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
        <p:nvSpPr>
          <p:cNvPr id="25" name="Titel 12">
            <a:extLst>
              <a:ext uri="{FF2B5EF4-FFF2-40B4-BE49-F238E27FC236}">
                <a16:creationId xmlns:a16="http://schemas.microsoft.com/office/drawing/2014/main" id="{7437587B-E7F6-4229-B1E5-3917A616DE52}"/>
              </a:ext>
            </a:extLst>
          </p:cNvPr>
          <p:cNvSpPr>
            <a:spLocks noGrp="1"/>
          </p:cNvSpPr>
          <p:nvPr>
            <p:ph type="title"/>
          </p:nvPr>
        </p:nvSpPr>
        <p:spPr>
          <a:xfrm>
            <a:off x="246194" y="1692566"/>
            <a:ext cx="8650155" cy="482831"/>
          </a:xfrm>
          <a:prstGeom prst="rect">
            <a:avLst/>
          </a:prstGeom>
        </p:spPr>
        <p:txBody>
          <a:bodyPr lIns="0"/>
          <a:lstStyle>
            <a:lvl1pPr>
              <a:defRPr sz="2800">
                <a:solidFill>
                  <a:schemeClr val="accent1"/>
                </a:solidFill>
                <a:latin typeface="Calibri" panose="020F0502020204030204" pitchFamily="34" charset="0"/>
                <a:cs typeface="Calibri" panose="020F0502020204030204" pitchFamily="34" charset="0"/>
              </a:defRPr>
            </a:lvl1pPr>
          </a:lstStyle>
          <a:p>
            <a:r>
              <a:rPr lang="de-DE" dirty="0"/>
              <a:t>Titelmasterformat durch Klicken bearbeiten</a:t>
            </a:r>
          </a:p>
        </p:txBody>
      </p:sp>
      <p:sp>
        <p:nvSpPr>
          <p:cNvPr id="6" name="Textplatzhalter 5">
            <a:extLst>
              <a:ext uri="{FF2B5EF4-FFF2-40B4-BE49-F238E27FC236}">
                <a16:creationId xmlns:a16="http://schemas.microsoft.com/office/drawing/2014/main" id="{841B061E-5F5B-4680-B587-728F3347501A}"/>
              </a:ext>
            </a:extLst>
          </p:cNvPr>
          <p:cNvSpPr>
            <a:spLocks noGrp="1"/>
          </p:cNvSpPr>
          <p:nvPr>
            <p:ph type="body" sz="quarter" idx="12" hasCustomPrompt="1"/>
          </p:nvPr>
        </p:nvSpPr>
        <p:spPr>
          <a:xfrm>
            <a:off x="246063" y="2440605"/>
            <a:ext cx="8650287" cy="1709738"/>
          </a:xfrm>
          <a:prstGeom prst="rect">
            <a:avLst/>
          </a:prstGeom>
        </p:spPr>
        <p:txBody>
          <a:bodyPr lIns="0"/>
          <a:lstStyle>
            <a:lvl1pPr marL="0" indent="0">
              <a:buNone/>
              <a:defRPr sz="2400">
                <a:solidFill>
                  <a:schemeClr val="accent1"/>
                </a:solidFill>
                <a:latin typeface="Calibri Light" panose="020F0302020204030204" pitchFamily="34" charset="0"/>
                <a:cs typeface="Calibri Light" panose="020F0302020204030204" pitchFamily="34" charset="0"/>
              </a:defRPr>
            </a:lvl1pPr>
          </a:lstStyle>
          <a:p>
            <a:pPr lvl="0"/>
            <a:r>
              <a:rPr lang="de-DE" dirty="0"/>
              <a:t>Themenliste</a:t>
            </a:r>
          </a:p>
        </p:txBody>
      </p:sp>
    </p:spTree>
    <p:extLst>
      <p:ext uri="{BB962C8B-B14F-4D97-AF65-F5344CB8AC3E}">
        <p14:creationId xmlns:p14="http://schemas.microsoft.com/office/powerpoint/2010/main" val="278257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up)">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 grpId="0" build="p">
        <p:tmplLst>
          <p:tmpl lvl="1">
            <p:tnLst>
              <p:par>
                <p:cTn presetID="22" presetClass="entr" presetSubtype="1"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up)">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Zusammenfassung">
    <p:spTree>
      <p:nvGrpSpPr>
        <p:cNvPr id="1" name=""/>
        <p:cNvGrpSpPr/>
        <p:nvPr/>
      </p:nvGrpSpPr>
      <p:grpSpPr>
        <a:xfrm>
          <a:off x="0" y="0"/>
          <a:ext cx="0" cy="0"/>
          <a:chOff x="0" y="0"/>
          <a:chExt cx="0" cy="0"/>
        </a:xfrm>
      </p:grpSpPr>
      <p:sp>
        <p:nvSpPr>
          <p:cNvPr id="7" name="SyllabusID">
            <a:extLst>
              <a:ext uri="{FF2B5EF4-FFF2-40B4-BE49-F238E27FC236}">
                <a16:creationId xmlns:a16="http://schemas.microsoft.com/office/drawing/2014/main" id="{A37B1A7C-B5ED-4E29-BB29-8C3EA8A14B50}"/>
              </a:ext>
            </a:extLst>
          </p:cNvPr>
          <p:cNvSpPr>
            <a:spLocks noGrp="1"/>
          </p:cNvSpPr>
          <p:nvPr>
            <p:ph type="body" sz="quarter" idx="11" hasCustomPrompt="1"/>
          </p:nvPr>
        </p:nvSpPr>
        <p:spPr>
          <a:xfrm>
            <a:off x="246063" y="6679125"/>
            <a:ext cx="3621087" cy="144000"/>
          </a:xfrm>
          <a:prstGeom prst="rect">
            <a:avLst/>
          </a:prstGeom>
        </p:spPr>
        <p:txBody>
          <a:bodyPr lIns="0" tIns="0"/>
          <a:lstStyle>
            <a:lvl1pPr marL="0" indent="0">
              <a:spcBef>
                <a:spcPts val="0"/>
              </a:spcBef>
              <a:buNone/>
              <a:defRPr sz="800">
                <a:latin typeface="Calibri" panose="020F0502020204030204" pitchFamily="34" charset="0"/>
                <a:cs typeface="Calibri" panose="020F0502020204030204" pitchFamily="34" charset="0"/>
              </a:defRPr>
            </a:lvl1pPr>
          </a:lstStyle>
          <a:p>
            <a:pPr lvl="0"/>
            <a:r>
              <a:rPr lang="de-DE" dirty="0" err="1"/>
              <a:t>SyllabusID</a:t>
            </a:r>
            <a:endParaRPr lang="de-DE" dirty="0"/>
          </a:p>
        </p:txBody>
      </p:sp>
      <p:sp>
        <p:nvSpPr>
          <p:cNvPr id="3" name="copyright">
            <a:extLst>
              <a:ext uri="{FF2B5EF4-FFF2-40B4-BE49-F238E27FC236}">
                <a16:creationId xmlns:a16="http://schemas.microsoft.com/office/drawing/2014/main" id="{FDD44874-BBEE-499F-B848-6FF98956890E}"/>
              </a:ext>
            </a:extLst>
          </p:cNvPr>
          <p:cNvSpPr>
            <a:spLocks noGrp="1" noChangeArrowheads="1"/>
          </p:cNvSpPr>
          <p:nvPr>
            <p:ph type="ftr" sz="quarter" idx="3"/>
          </p:nvPr>
        </p:nvSpPr>
        <p:spPr bwMode="auto">
          <a:xfrm>
            <a:off x="5330837" y="6679125"/>
            <a:ext cx="3046114" cy="144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a:latin typeface="Calibri" panose="020F0502020204030204" pitchFamily="34" charset="0"/>
              </a:defRPr>
            </a:lvl1pPr>
          </a:lstStyle>
          <a:p>
            <a:r>
              <a:rPr lang="fr-FR"/>
              <a:t>itedas Scrum Practitioner Open Base v syl3.x de01.00</a:t>
            </a:r>
            <a:endParaRPr lang="de-DE" dirty="0"/>
          </a:p>
        </p:txBody>
      </p:sp>
      <p:sp>
        <p:nvSpPr>
          <p:cNvPr id="4" name="Foliennr">
            <a:extLst>
              <a:ext uri="{FF2B5EF4-FFF2-40B4-BE49-F238E27FC236}">
                <a16:creationId xmlns:a16="http://schemas.microsoft.com/office/drawing/2014/main" id="{57A517A4-17D1-43E3-A97C-E690BCE70F55}"/>
              </a:ext>
            </a:extLst>
          </p:cNvPr>
          <p:cNvSpPr>
            <a:spLocks noGrp="1" noChangeArrowheads="1"/>
          </p:cNvSpPr>
          <p:nvPr>
            <p:ph type="sldNum" sz="quarter" idx="4"/>
          </p:nvPr>
        </p:nvSpPr>
        <p:spPr bwMode="auto">
          <a:xfrm>
            <a:off x="8460431" y="6661125"/>
            <a:ext cx="597843" cy="180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a:latin typeface="Calibri" panose="020F0502020204030204" pitchFamily="34" charset="0"/>
              </a:defRPr>
            </a:lvl1pPr>
          </a:lstStyle>
          <a:p>
            <a:fld id="{BD587C3E-324D-4846-9F44-5C3ACF20A720}" type="slidenum">
              <a:rPr lang="de-DE" smtClean="0"/>
              <a:pPr/>
              <a:t>‹Nr.›</a:t>
            </a:fld>
            <a:endParaRPr lang="de-DE" dirty="0"/>
          </a:p>
        </p:txBody>
      </p:sp>
      <p:sp>
        <p:nvSpPr>
          <p:cNvPr id="6" name="Textplatzhalter 5">
            <a:extLst>
              <a:ext uri="{FF2B5EF4-FFF2-40B4-BE49-F238E27FC236}">
                <a16:creationId xmlns:a16="http://schemas.microsoft.com/office/drawing/2014/main" id="{549C315C-B8CC-4A95-B81A-66B8F52B7F40}"/>
              </a:ext>
            </a:extLst>
          </p:cNvPr>
          <p:cNvSpPr>
            <a:spLocks noGrp="1"/>
          </p:cNvSpPr>
          <p:nvPr>
            <p:ph type="body" sz="quarter" idx="13"/>
          </p:nvPr>
        </p:nvSpPr>
        <p:spPr>
          <a:xfrm>
            <a:off x="246063" y="1033463"/>
            <a:ext cx="8650287" cy="5486400"/>
          </a:xfrm>
          <a:prstGeom prst="rect">
            <a:avLst/>
          </a:prstGeom>
        </p:spPr>
        <p:txBody>
          <a:bodyPr lIns="0"/>
          <a:lstStyle>
            <a:lvl1pPr marL="182563" indent="-182563">
              <a:defRPr>
                <a:latin typeface="Calibri" panose="020F0502020204030204" pitchFamily="34" charset="0"/>
                <a:cs typeface="Calibri" panose="020F0502020204030204" pitchFamily="34" charset="0"/>
              </a:defRPr>
            </a:lvl1pPr>
            <a:lvl2pPr marL="539750" indent="-285750">
              <a:defRPr>
                <a:latin typeface="Calibri" panose="020F0502020204030204" pitchFamily="34" charset="0"/>
                <a:cs typeface="Calibri" panose="020F0502020204030204" pitchFamily="34" charset="0"/>
              </a:defRPr>
            </a:lvl2pPr>
            <a:lvl3pPr marL="804863" indent="-228600">
              <a:defRPr>
                <a:latin typeface="Calibri" panose="020F0502020204030204" pitchFamily="34" charset="0"/>
                <a:cs typeface="Calibri" panose="020F0502020204030204" pitchFamily="34" charset="0"/>
              </a:defRPr>
            </a:lvl3pPr>
            <a:lvl4pPr marL="1079500" indent="-228600">
              <a:tabLst>
                <a:tab pos="1435100" algn="l"/>
              </a:tabLst>
              <a:defRPr>
                <a:latin typeface="Calibri" panose="020F0502020204030204" pitchFamily="34" charset="0"/>
                <a:cs typeface="Calibri" panose="020F0502020204030204" pitchFamily="34" charset="0"/>
              </a:defRPr>
            </a:lvl4pPr>
            <a:lvl5pPr marL="1344613" indent="-228600">
              <a:defRPr>
                <a:latin typeface="Calibri" panose="020F0502020204030204" pitchFamily="34" charset="0"/>
                <a:cs typeface="Calibri" panose="020F050202020403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Titel 12">
            <a:extLst>
              <a:ext uri="{FF2B5EF4-FFF2-40B4-BE49-F238E27FC236}">
                <a16:creationId xmlns:a16="http://schemas.microsoft.com/office/drawing/2014/main" id="{3B63F318-0247-470E-A8C5-74FF91757A34}"/>
              </a:ext>
            </a:extLst>
          </p:cNvPr>
          <p:cNvSpPr>
            <a:spLocks noGrp="1"/>
          </p:cNvSpPr>
          <p:nvPr>
            <p:ph type="title"/>
          </p:nvPr>
        </p:nvSpPr>
        <p:spPr>
          <a:xfrm>
            <a:off x="246194" y="410845"/>
            <a:ext cx="8650155" cy="482831"/>
          </a:xfrm>
          <a:prstGeom prst="rect">
            <a:avLst/>
          </a:prstGeom>
        </p:spPr>
        <p:txBody>
          <a:bodyPr lIns="0"/>
          <a:lstStyle>
            <a:lvl1pPr>
              <a:defRPr sz="2400">
                <a:solidFill>
                  <a:schemeClr val="accent1"/>
                </a:solidFill>
                <a:latin typeface="Calibri" panose="020F0502020204030204" pitchFamily="34" charset="0"/>
                <a:cs typeface="Calibri" panose="020F0502020204030204" pitchFamily="34" charset="0"/>
              </a:defRPr>
            </a:lvl1pPr>
          </a:lstStyle>
          <a:p>
            <a:r>
              <a:rPr lang="de-DE"/>
              <a:t>Titelmasterformat durch Klicken bearbeiten</a:t>
            </a:r>
            <a:endParaRPr lang="de-DE" dirty="0"/>
          </a:p>
        </p:txBody>
      </p:sp>
    </p:spTree>
    <p:extLst>
      <p:ext uri="{BB962C8B-B14F-4D97-AF65-F5344CB8AC3E}">
        <p14:creationId xmlns:p14="http://schemas.microsoft.com/office/powerpoint/2010/main" val="1480351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1.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4A7DB506-9876-43E7-B87E-E08387086428}"/>
              </a:ext>
            </a:extLst>
          </p:cNvPr>
          <p:cNvGrpSpPr/>
          <p:nvPr userDrawn="1"/>
        </p:nvGrpSpPr>
        <p:grpSpPr>
          <a:xfrm>
            <a:off x="0" y="99541"/>
            <a:ext cx="9144001" cy="6770032"/>
            <a:chOff x="0" y="99541"/>
            <a:chExt cx="9144001" cy="6770032"/>
          </a:xfrm>
        </p:grpSpPr>
        <p:grpSp>
          <p:nvGrpSpPr>
            <p:cNvPr id="3" name="Hintergrund X">
              <a:extLst>
                <a:ext uri="{FF2B5EF4-FFF2-40B4-BE49-F238E27FC236}">
                  <a16:creationId xmlns:a16="http://schemas.microsoft.com/office/drawing/2014/main" id="{0CE3EEB0-70B3-42EC-AAA8-127C2ECC1598}"/>
                </a:ext>
              </a:extLst>
            </p:cNvPr>
            <p:cNvGrpSpPr/>
            <p:nvPr/>
          </p:nvGrpSpPr>
          <p:grpSpPr>
            <a:xfrm>
              <a:off x="4815068" y="99541"/>
              <a:ext cx="4328933" cy="5480641"/>
              <a:chOff x="5150734" y="127322"/>
              <a:chExt cx="3316935" cy="4199402"/>
            </a:xfrm>
          </p:grpSpPr>
          <p:pic>
            <p:nvPicPr>
              <p:cNvPr id="5" name="X">
                <a:extLst>
                  <a:ext uri="{FF2B5EF4-FFF2-40B4-BE49-F238E27FC236}">
                    <a16:creationId xmlns:a16="http://schemas.microsoft.com/office/drawing/2014/main" id="{06414526-C84D-4D56-995C-46BCEFA112CD}"/>
                  </a:ext>
                </a:extLst>
              </p:cNvPr>
              <p:cNvPicPr>
                <a:picLocks noChangeAspect="1"/>
              </p:cNvPicPr>
              <p:nvPr/>
            </p:nvPicPr>
            <p:blipFill rotWithShape="1">
              <a:blip r:embed="rId11">
                <a:duotone>
                  <a:srgbClr val="EEECE1">
                    <a:shade val="45000"/>
                    <a:satMod val="135000"/>
                  </a:srgbClr>
                  <a:prstClr val="white"/>
                </a:duotone>
                <a:extLst>
                  <a:ext uri="{28A0092B-C50C-407E-A947-70E740481C1C}">
                    <a14:useLocalDpi xmlns:a14="http://schemas.microsoft.com/office/drawing/2010/main" val="0"/>
                  </a:ext>
                </a:extLst>
              </a:blip>
              <a:srcRect l="8152" t="13752" r="18847" b="25473"/>
              <a:stretch/>
            </p:blipFill>
            <p:spPr>
              <a:xfrm>
                <a:off x="5150734" y="127322"/>
                <a:ext cx="3316934" cy="4198457"/>
              </a:xfrm>
              <a:prstGeom prst="rect">
                <a:avLst/>
              </a:prstGeom>
            </p:spPr>
          </p:pic>
          <p:sp>
            <p:nvSpPr>
              <p:cNvPr id="6" name="Rechteck 5">
                <a:extLst>
                  <a:ext uri="{FF2B5EF4-FFF2-40B4-BE49-F238E27FC236}">
                    <a16:creationId xmlns:a16="http://schemas.microsoft.com/office/drawing/2014/main" id="{8F5B7F75-EB9A-4CC8-932B-E701ED2B7A6E}"/>
                  </a:ext>
                </a:extLst>
              </p:cNvPr>
              <p:cNvSpPr/>
              <p:nvPr/>
            </p:nvSpPr>
            <p:spPr>
              <a:xfrm>
                <a:off x="5241329" y="150724"/>
                <a:ext cx="3226340" cy="4176000"/>
              </a:xfrm>
              <a:prstGeom prst="rect">
                <a:avLst/>
              </a:prstGeom>
              <a:solidFill>
                <a:srgbClr val="FFFFFF">
                  <a:alpha val="94902"/>
                </a:srgbClr>
              </a:solidFill>
              <a:ln>
                <a:noFill/>
              </a:ln>
            </p:spPr>
            <p:txBody>
              <a:bodyPr wrap="square"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pic>
          <p:nvPicPr>
            <p:cNvPr id="4" name="Bubble hintergrund">
              <a:extLst>
                <a:ext uri="{FF2B5EF4-FFF2-40B4-BE49-F238E27FC236}">
                  <a16:creationId xmlns:a16="http://schemas.microsoft.com/office/drawing/2014/main" id="{94F3E26F-2136-425F-A657-710D5DC0D0A2}"/>
                </a:ext>
              </a:extLst>
            </p:cNvPr>
            <p:cNvPicPr>
              <a:picLocks noChangeAspect="1"/>
            </p:cNvPicPr>
            <p:nvPr/>
          </p:nvPicPr>
          <p:blipFill rotWithShape="1">
            <a:blip r:embed="rId12">
              <a:duotone>
                <a:schemeClr val="bg2">
                  <a:shade val="45000"/>
                  <a:satMod val="135000"/>
                </a:schemeClr>
                <a:prstClr val="white"/>
              </a:duotone>
            </a:blip>
            <a:srcRect l="1511" r="2171"/>
            <a:stretch/>
          </p:blipFill>
          <p:spPr>
            <a:xfrm>
              <a:off x="0" y="4583574"/>
              <a:ext cx="9144000" cy="2285999"/>
            </a:xfrm>
            <a:prstGeom prst="rect">
              <a:avLst/>
            </a:prstGeom>
          </p:spPr>
        </p:pic>
      </p:gr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7" r:id="rId3"/>
    <p:sldLayoutId id="2147483666" r:id="rId4"/>
    <p:sldLayoutId id="2147483668" r:id="rId5"/>
    <p:sldLayoutId id="2147483671" r:id="rId6"/>
    <p:sldLayoutId id="2147483672" r:id="rId7"/>
    <p:sldLayoutId id="2147483673" r:id="rId8"/>
    <p:sldLayoutId id="2147483674" r:id="rId9"/>
  </p:sldLayoutIdLst>
  <p:hf hdr="0" dt="0"/>
  <p:txStyles>
    <p:titleStyle>
      <a:lvl1pPr algn="l" rtl="0" eaLnBrk="1" fontAlgn="base" hangingPunct="1">
        <a:spcBef>
          <a:spcPct val="0"/>
        </a:spcBef>
        <a:spcAft>
          <a:spcPct val="0"/>
        </a:spcAft>
        <a:defRPr sz="2000" b="1">
          <a:solidFill>
            <a:srgbClr val="4D4D4D"/>
          </a:solidFill>
          <a:latin typeface="+mj-lt"/>
          <a:ea typeface="+mj-ea"/>
          <a:cs typeface="+mj-cs"/>
        </a:defRPr>
      </a:lvl1pPr>
      <a:lvl2pPr algn="l" rtl="0" eaLnBrk="1" fontAlgn="base" hangingPunct="1">
        <a:spcBef>
          <a:spcPct val="0"/>
        </a:spcBef>
        <a:spcAft>
          <a:spcPct val="0"/>
        </a:spcAft>
        <a:defRPr sz="2000" b="1">
          <a:solidFill>
            <a:srgbClr val="4D4D4D"/>
          </a:solidFill>
          <a:latin typeface="Arial" charset="0"/>
        </a:defRPr>
      </a:lvl2pPr>
      <a:lvl3pPr algn="l" rtl="0" eaLnBrk="1" fontAlgn="base" hangingPunct="1">
        <a:spcBef>
          <a:spcPct val="0"/>
        </a:spcBef>
        <a:spcAft>
          <a:spcPct val="0"/>
        </a:spcAft>
        <a:defRPr sz="2000" b="1">
          <a:solidFill>
            <a:srgbClr val="4D4D4D"/>
          </a:solidFill>
          <a:latin typeface="Arial" charset="0"/>
        </a:defRPr>
      </a:lvl3pPr>
      <a:lvl4pPr algn="l" rtl="0" eaLnBrk="1" fontAlgn="base" hangingPunct="1">
        <a:spcBef>
          <a:spcPct val="0"/>
        </a:spcBef>
        <a:spcAft>
          <a:spcPct val="0"/>
        </a:spcAft>
        <a:defRPr sz="2000" b="1">
          <a:solidFill>
            <a:srgbClr val="4D4D4D"/>
          </a:solidFill>
          <a:latin typeface="Arial" charset="0"/>
        </a:defRPr>
      </a:lvl4pPr>
      <a:lvl5pPr algn="l" rtl="0" eaLnBrk="1" fontAlgn="base" hangingPunct="1">
        <a:spcBef>
          <a:spcPct val="0"/>
        </a:spcBef>
        <a:spcAft>
          <a:spcPct val="0"/>
        </a:spcAft>
        <a:defRPr sz="2000" b="1">
          <a:solidFill>
            <a:srgbClr val="4D4D4D"/>
          </a:solidFill>
          <a:latin typeface="Arial" charset="0"/>
        </a:defRPr>
      </a:lvl5pPr>
      <a:lvl6pPr marL="457200" algn="l" rtl="0" eaLnBrk="1" fontAlgn="base" hangingPunct="1">
        <a:spcBef>
          <a:spcPct val="0"/>
        </a:spcBef>
        <a:spcAft>
          <a:spcPct val="0"/>
        </a:spcAft>
        <a:defRPr sz="2000" b="1">
          <a:solidFill>
            <a:srgbClr val="4D4D4D"/>
          </a:solidFill>
          <a:latin typeface="Arial" charset="0"/>
        </a:defRPr>
      </a:lvl6pPr>
      <a:lvl7pPr marL="914400" algn="l" rtl="0" eaLnBrk="1" fontAlgn="base" hangingPunct="1">
        <a:spcBef>
          <a:spcPct val="0"/>
        </a:spcBef>
        <a:spcAft>
          <a:spcPct val="0"/>
        </a:spcAft>
        <a:defRPr sz="2000" b="1">
          <a:solidFill>
            <a:srgbClr val="4D4D4D"/>
          </a:solidFill>
          <a:latin typeface="Arial" charset="0"/>
        </a:defRPr>
      </a:lvl7pPr>
      <a:lvl8pPr marL="1371600" algn="l" rtl="0" eaLnBrk="1" fontAlgn="base" hangingPunct="1">
        <a:spcBef>
          <a:spcPct val="0"/>
        </a:spcBef>
        <a:spcAft>
          <a:spcPct val="0"/>
        </a:spcAft>
        <a:defRPr sz="2000" b="1">
          <a:solidFill>
            <a:srgbClr val="4D4D4D"/>
          </a:solidFill>
          <a:latin typeface="Arial" charset="0"/>
        </a:defRPr>
      </a:lvl8pPr>
      <a:lvl9pPr marL="1828800" algn="l" rtl="0" eaLnBrk="1" fontAlgn="base" hangingPunct="1">
        <a:spcBef>
          <a:spcPct val="0"/>
        </a:spcBef>
        <a:spcAft>
          <a:spcPct val="0"/>
        </a:spcAft>
        <a:defRPr sz="2000" b="1">
          <a:solidFill>
            <a:srgbClr val="4D4D4D"/>
          </a:solidFill>
          <a:latin typeface="Arial" charset="0"/>
        </a:defRPr>
      </a:lvl9pPr>
    </p:titleStyle>
    <p:bodyStyle>
      <a:lvl1pPr marL="342900" indent="-342900" algn="l" rtl="0" eaLnBrk="1" fontAlgn="base" hangingPunct="1">
        <a:spcBef>
          <a:spcPct val="20000"/>
        </a:spcBef>
        <a:spcAft>
          <a:spcPct val="0"/>
        </a:spcAft>
        <a:buChar char="•"/>
        <a:defRPr sz="1600">
          <a:solidFill>
            <a:srgbClr val="4D4D4D"/>
          </a:solidFill>
          <a:latin typeface="+mn-lt"/>
          <a:ea typeface="+mn-ea"/>
          <a:cs typeface="+mn-cs"/>
        </a:defRPr>
      </a:lvl1pPr>
      <a:lvl2pPr marL="742950" indent="-285750" algn="l" rtl="0" eaLnBrk="1" fontAlgn="base" hangingPunct="1">
        <a:spcBef>
          <a:spcPct val="20000"/>
        </a:spcBef>
        <a:spcAft>
          <a:spcPct val="0"/>
        </a:spcAft>
        <a:buChar char="–"/>
        <a:defRPr sz="1600">
          <a:solidFill>
            <a:srgbClr val="4D4D4D"/>
          </a:solidFill>
          <a:latin typeface="+mn-lt"/>
        </a:defRPr>
      </a:lvl2pPr>
      <a:lvl3pPr marL="1143000" indent="-228600" algn="l" rtl="0" eaLnBrk="1" fontAlgn="base" hangingPunct="1">
        <a:spcBef>
          <a:spcPct val="20000"/>
        </a:spcBef>
        <a:spcAft>
          <a:spcPct val="0"/>
        </a:spcAft>
        <a:buChar char="•"/>
        <a:defRPr sz="1600">
          <a:solidFill>
            <a:srgbClr val="4D4D4D"/>
          </a:solidFill>
          <a:latin typeface="+mn-lt"/>
        </a:defRPr>
      </a:lvl3pPr>
      <a:lvl4pPr marL="1600200" indent="-228600" algn="l" rtl="0" eaLnBrk="1" fontAlgn="base" hangingPunct="1">
        <a:spcBef>
          <a:spcPct val="20000"/>
        </a:spcBef>
        <a:spcAft>
          <a:spcPct val="0"/>
        </a:spcAft>
        <a:buChar char="–"/>
        <a:defRPr sz="1600">
          <a:solidFill>
            <a:srgbClr val="4D4D4D"/>
          </a:solidFill>
          <a:latin typeface="+mn-lt"/>
        </a:defRPr>
      </a:lvl4pPr>
      <a:lvl5pPr marL="2057400" indent="-228600" algn="l" rtl="0" eaLnBrk="1" fontAlgn="base" hangingPunct="1">
        <a:spcBef>
          <a:spcPct val="20000"/>
        </a:spcBef>
        <a:spcAft>
          <a:spcPct val="0"/>
        </a:spcAft>
        <a:buChar char="»"/>
        <a:defRPr sz="1600">
          <a:solidFill>
            <a:srgbClr val="4D4D4D"/>
          </a:solidFill>
          <a:latin typeface="+mn-lt"/>
        </a:defRPr>
      </a:lvl5pPr>
      <a:lvl6pPr marL="2514600" indent="-228600" algn="l" rtl="0" eaLnBrk="1" fontAlgn="base" hangingPunct="1">
        <a:spcBef>
          <a:spcPct val="20000"/>
        </a:spcBef>
        <a:spcAft>
          <a:spcPct val="0"/>
        </a:spcAft>
        <a:buChar char="»"/>
        <a:defRPr sz="1600">
          <a:solidFill>
            <a:srgbClr val="4D4D4D"/>
          </a:solidFill>
          <a:latin typeface="+mn-lt"/>
        </a:defRPr>
      </a:lvl6pPr>
      <a:lvl7pPr marL="2971800" indent="-228600" algn="l" rtl="0" eaLnBrk="1" fontAlgn="base" hangingPunct="1">
        <a:spcBef>
          <a:spcPct val="20000"/>
        </a:spcBef>
        <a:spcAft>
          <a:spcPct val="0"/>
        </a:spcAft>
        <a:buChar char="»"/>
        <a:defRPr sz="1600">
          <a:solidFill>
            <a:srgbClr val="4D4D4D"/>
          </a:solidFill>
          <a:latin typeface="+mn-lt"/>
        </a:defRPr>
      </a:lvl7pPr>
      <a:lvl8pPr marL="3429000" indent="-228600" algn="l" rtl="0" eaLnBrk="1" fontAlgn="base" hangingPunct="1">
        <a:spcBef>
          <a:spcPct val="20000"/>
        </a:spcBef>
        <a:spcAft>
          <a:spcPct val="0"/>
        </a:spcAft>
        <a:buChar char="»"/>
        <a:defRPr sz="1600">
          <a:solidFill>
            <a:srgbClr val="4D4D4D"/>
          </a:solidFill>
          <a:latin typeface="+mn-lt"/>
        </a:defRPr>
      </a:lvl8pPr>
      <a:lvl9pPr marL="3886200" indent="-228600" algn="l" rtl="0" eaLnBrk="1" fontAlgn="base" hangingPunct="1">
        <a:spcBef>
          <a:spcPct val="20000"/>
        </a:spcBef>
        <a:spcAft>
          <a:spcPct val="0"/>
        </a:spcAft>
        <a:buChar char="»"/>
        <a:defRPr sz="1600">
          <a:solidFill>
            <a:srgbClr val="4D4D4D"/>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4FBF00D-031E-47DD-8730-E3ED600E5DC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933D3A5-12E9-4548-98B1-42D9B413F1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F46915D-85FA-4A2E-AFD0-D4CB5FEE9ED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de-DE"/>
          </a:p>
        </p:txBody>
      </p:sp>
      <p:sp>
        <p:nvSpPr>
          <p:cNvPr id="5" name="Fußzeilenplatzhalter 4">
            <a:extLst>
              <a:ext uri="{FF2B5EF4-FFF2-40B4-BE49-F238E27FC236}">
                <a16:creationId xmlns:a16="http://schemas.microsoft.com/office/drawing/2014/main" id="{407D0F16-5CFF-4F27-B2FD-0C060D15688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fr-FR"/>
              <a:t>itedas Scrum Practitioner Open Base v syl3.x de01.00</a:t>
            </a:r>
            <a:endParaRPr lang="de-DE"/>
          </a:p>
        </p:txBody>
      </p:sp>
      <p:sp>
        <p:nvSpPr>
          <p:cNvPr id="6" name="Foliennummernplatzhalter 5">
            <a:extLst>
              <a:ext uri="{FF2B5EF4-FFF2-40B4-BE49-F238E27FC236}">
                <a16:creationId xmlns:a16="http://schemas.microsoft.com/office/drawing/2014/main" id="{46FC4BDE-AB23-4046-A583-C9098A09BE7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285FA95-446D-4063-8E21-D1265A175727}" type="slidenum">
              <a:rPr lang="de-DE" smtClean="0"/>
              <a:t>‹Nr.›</a:t>
            </a:fld>
            <a:endParaRPr lang="de-DE"/>
          </a:p>
        </p:txBody>
      </p:sp>
      <p:grpSp>
        <p:nvGrpSpPr>
          <p:cNvPr id="7" name="Gruppieren 6">
            <a:extLst>
              <a:ext uri="{FF2B5EF4-FFF2-40B4-BE49-F238E27FC236}">
                <a16:creationId xmlns:a16="http://schemas.microsoft.com/office/drawing/2014/main" id="{9BFDC0F8-7CC3-4AE5-9515-735B052D61FE}"/>
              </a:ext>
            </a:extLst>
          </p:cNvPr>
          <p:cNvGrpSpPr/>
          <p:nvPr userDrawn="1"/>
        </p:nvGrpSpPr>
        <p:grpSpPr>
          <a:xfrm>
            <a:off x="0" y="99541"/>
            <a:ext cx="9144001" cy="6770032"/>
            <a:chOff x="0" y="99541"/>
            <a:chExt cx="9144001" cy="6770032"/>
          </a:xfrm>
        </p:grpSpPr>
        <p:grpSp>
          <p:nvGrpSpPr>
            <p:cNvPr id="8" name="Hintergrund X">
              <a:extLst>
                <a:ext uri="{FF2B5EF4-FFF2-40B4-BE49-F238E27FC236}">
                  <a16:creationId xmlns:a16="http://schemas.microsoft.com/office/drawing/2014/main" id="{7BC89938-26AF-498C-825B-F93E09CE3B48}"/>
                </a:ext>
              </a:extLst>
            </p:cNvPr>
            <p:cNvGrpSpPr/>
            <p:nvPr/>
          </p:nvGrpSpPr>
          <p:grpSpPr>
            <a:xfrm>
              <a:off x="4815068" y="99541"/>
              <a:ext cx="4328933" cy="5480641"/>
              <a:chOff x="5150734" y="127322"/>
              <a:chExt cx="3316935" cy="4199402"/>
            </a:xfrm>
          </p:grpSpPr>
          <p:pic>
            <p:nvPicPr>
              <p:cNvPr id="10" name="X">
                <a:extLst>
                  <a:ext uri="{FF2B5EF4-FFF2-40B4-BE49-F238E27FC236}">
                    <a16:creationId xmlns:a16="http://schemas.microsoft.com/office/drawing/2014/main" id="{062B184E-07B6-4BDD-B5FF-433949FEA5E4}"/>
                  </a:ext>
                </a:extLst>
              </p:cNvPr>
              <p:cNvPicPr>
                <a:picLocks noChangeAspect="1"/>
              </p:cNvPicPr>
              <p:nvPr/>
            </p:nvPicPr>
            <p:blipFill rotWithShape="1">
              <a:blip r:embed="rId21">
                <a:duotone>
                  <a:srgbClr val="EEECE1">
                    <a:shade val="45000"/>
                    <a:satMod val="135000"/>
                  </a:srgbClr>
                  <a:prstClr val="white"/>
                </a:duotone>
                <a:extLst>
                  <a:ext uri="{28A0092B-C50C-407E-A947-70E740481C1C}">
                    <a14:useLocalDpi xmlns:a14="http://schemas.microsoft.com/office/drawing/2010/main" val="0"/>
                  </a:ext>
                </a:extLst>
              </a:blip>
              <a:srcRect l="8152" t="13752" r="18847" b="25473"/>
              <a:stretch/>
            </p:blipFill>
            <p:spPr>
              <a:xfrm>
                <a:off x="5150734" y="127322"/>
                <a:ext cx="3316934" cy="4198457"/>
              </a:xfrm>
              <a:prstGeom prst="rect">
                <a:avLst/>
              </a:prstGeom>
            </p:spPr>
          </p:pic>
          <p:sp>
            <p:nvSpPr>
              <p:cNvPr id="11" name="Rechteck 10">
                <a:extLst>
                  <a:ext uri="{FF2B5EF4-FFF2-40B4-BE49-F238E27FC236}">
                    <a16:creationId xmlns:a16="http://schemas.microsoft.com/office/drawing/2014/main" id="{2384579C-3695-4EFC-8507-33FE524B46A5}"/>
                  </a:ext>
                </a:extLst>
              </p:cNvPr>
              <p:cNvSpPr/>
              <p:nvPr/>
            </p:nvSpPr>
            <p:spPr>
              <a:xfrm>
                <a:off x="5241329" y="150724"/>
                <a:ext cx="3226340" cy="4176000"/>
              </a:xfrm>
              <a:prstGeom prst="rect">
                <a:avLst/>
              </a:prstGeom>
              <a:solidFill>
                <a:srgbClr val="FFFFFF">
                  <a:alpha val="94902"/>
                </a:srgbClr>
              </a:solidFill>
              <a:ln>
                <a:noFill/>
              </a:ln>
            </p:spPr>
            <p:txBody>
              <a:bodyPr wrap="square"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pic>
          <p:nvPicPr>
            <p:cNvPr id="9" name="Bubble hintergrund">
              <a:extLst>
                <a:ext uri="{FF2B5EF4-FFF2-40B4-BE49-F238E27FC236}">
                  <a16:creationId xmlns:a16="http://schemas.microsoft.com/office/drawing/2014/main" id="{FC483457-BDDD-4984-AB40-2F79125057C4}"/>
                </a:ext>
              </a:extLst>
            </p:cNvPr>
            <p:cNvPicPr>
              <a:picLocks noChangeAspect="1"/>
            </p:cNvPicPr>
            <p:nvPr/>
          </p:nvPicPr>
          <p:blipFill rotWithShape="1">
            <a:blip r:embed="rId22">
              <a:duotone>
                <a:schemeClr val="bg2">
                  <a:shade val="45000"/>
                  <a:satMod val="135000"/>
                </a:schemeClr>
                <a:prstClr val="white"/>
              </a:duotone>
            </a:blip>
            <a:srcRect l="1511" r="2171"/>
            <a:stretch/>
          </p:blipFill>
          <p:spPr>
            <a:xfrm>
              <a:off x="0" y="4583574"/>
              <a:ext cx="9144000" cy="2285999"/>
            </a:xfrm>
            <a:prstGeom prst="rect">
              <a:avLst/>
            </a:prstGeom>
          </p:spPr>
        </p:pic>
      </p:grpSp>
    </p:spTree>
    <p:extLst>
      <p:ext uri="{BB962C8B-B14F-4D97-AF65-F5344CB8AC3E}">
        <p14:creationId xmlns:p14="http://schemas.microsoft.com/office/powerpoint/2010/main" val="233873909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itedas.org/" TargetMode="External"/><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5.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0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5.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0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17.emf"/><Relationship Id="rId1" Type="http://schemas.openxmlformats.org/officeDocument/2006/relationships/slideLayout" Target="../slideLayouts/slideLayout25.xml"/><Relationship Id="rId5" Type="http://schemas.openxmlformats.org/officeDocument/2006/relationships/image" Target="../media/image16.emf"/><Relationship Id="rId4" Type="http://schemas.openxmlformats.org/officeDocument/2006/relationships/image" Target="../media/image15.emf"/></Relationships>
</file>

<file path=ppt/slides/_rels/slide10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5.emf"/><Relationship Id="rId7" Type="http://schemas.openxmlformats.org/officeDocument/2006/relationships/image" Target="../media/image20.emf"/><Relationship Id="rId12" Type="http://schemas.openxmlformats.org/officeDocument/2006/relationships/image" Target="../media/image25.emf"/><Relationship Id="rId2" Type="http://schemas.openxmlformats.org/officeDocument/2006/relationships/image" Target="../media/image17.emf"/><Relationship Id="rId1" Type="http://schemas.openxmlformats.org/officeDocument/2006/relationships/slideLayout" Target="../slideLayouts/slideLayout25.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0" Type="http://schemas.openxmlformats.org/officeDocument/2006/relationships/image" Target="../media/image23.emf"/><Relationship Id="rId4" Type="http://schemas.openxmlformats.org/officeDocument/2006/relationships/image" Target="../media/image16.emf"/><Relationship Id="rId9" Type="http://schemas.openxmlformats.org/officeDocument/2006/relationships/image" Target="../media/image22.emf"/></Relationships>
</file>

<file path=ppt/slides/_rels/slide10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emf"/><Relationship Id="rId1" Type="http://schemas.openxmlformats.org/officeDocument/2006/relationships/slideLayout" Target="../slideLayouts/slideLayout25.xml"/><Relationship Id="rId4" Type="http://schemas.openxmlformats.org/officeDocument/2006/relationships/image" Target="../media/image16.emf"/></Relationships>
</file>

<file path=ppt/slides/_rels/slide10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0.xml"/><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0.xml.rels><?xml version="1.0" encoding="UTF-8" standalone="yes"?>
<Relationships xmlns="http://schemas.openxmlformats.org/package/2006/relationships"><Relationship Id="rId2" Type="http://schemas.openxmlformats.org/officeDocument/2006/relationships/image" Target="../media/image58.png&amp;ehk=Pv7tbDky3Sd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1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138.xml.rels><?xml version="1.0" encoding="UTF-8" standalone="yes"?>
<Relationships xmlns="http://schemas.openxmlformats.org/package/2006/relationships"><Relationship Id="rId2" Type="http://schemas.openxmlformats.org/officeDocument/2006/relationships/hyperlink" Target="http://de.wikipedia.org/wiki/Programmfehler" TargetMode="External"/><Relationship Id="rId1" Type="http://schemas.openxmlformats.org/officeDocument/2006/relationships/slideLayout" Target="../slideLayouts/slideLayout25.xml"/></Relationships>
</file>

<file path=ppt/slides/_rels/slide1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1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5.xml"/></Relationships>
</file>

<file path=ppt/slides/_rels/slide14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5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2.xml"/><Relationship Id="rId1" Type="http://schemas.openxmlformats.org/officeDocument/2006/relationships/slideLayout" Target="../slideLayouts/slideLayout25.xml"/><Relationship Id="rId6" Type="http://schemas.openxmlformats.org/officeDocument/2006/relationships/image" Target="../media/image16.emf"/><Relationship Id="rId5" Type="http://schemas.openxmlformats.org/officeDocument/2006/relationships/image" Target="../media/image23.emf"/><Relationship Id="rId4" Type="http://schemas.openxmlformats.org/officeDocument/2006/relationships/image" Target="../media/image15.emf"/></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15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4.xml"/><Relationship Id="rId1" Type="http://schemas.openxmlformats.org/officeDocument/2006/relationships/slideLayout" Target="../slideLayouts/slideLayout25.xml"/><Relationship Id="rId4" Type="http://schemas.openxmlformats.org/officeDocument/2006/relationships/image" Target="../media/image17.emf"/></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15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6.xml"/><Relationship Id="rId1" Type="http://schemas.openxmlformats.org/officeDocument/2006/relationships/slideLayout" Target="../slideLayouts/slideLayout25.xml"/><Relationship Id="rId4" Type="http://schemas.openxmlformats.org/officeDocument/2006/relationships/image" Target="../media/image22.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5.xml"/><Relationship Id="rId4" Type="http://schemas.openxmlformats.org/officeDocument/2006/relationships/hyperlink" Target="https://www.scrum.org/resources/nexus-guide"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4.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2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5.xml"/></Relationships>
</file>

<file path=ppt/slides/_rels/slide17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1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7.emf"/><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21.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hyperlink" Target="http://starwars.wikia.com/wiki/Yod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16.emf"/><Relationship Id="rId12"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22.emf"/><Relationship Id="rId11" Type="http://schemas.openxmlformats.org/officeDocument/2006/relationships/image" Target="../media/image32.emf"/><Relationship Id="rId5" Type="http://schemas.openxmlformats.org/officeDocument/2006/relationships/image" Target="../media/image21.emf"/><Relationship Id="rId10" Type="http://schemas.openxmlformats.org/officeDocument/2006/relationships/image" Target="../media/image31.emf"/><Relationship Id="rId4" Type="http://schemas.openxmlformats.org/officeDocument/2006/relationships/image" Target="../media/image20.emf"/><Relationship Id="rId9" Type="http://schemas.openxmlformats.org/officeDocument/2006/relationships/image" Target="../media/image30.emf"/></Relationships>
</file>

<file path=ppt/slides/_rels/slide4.xml.rels><?xml version="1.0" encoding="UTF-8" standalone="yes"?>
<Relationships xmlns="http://schemas.openxmlformats.org/package/2006/relationships"><Relationship Id="rId8" Type="http://schemas.openxmlformats.org/officeDocument/2006/relationships/hyperlink" Target="http://www.itedas.org/" TargetMode="External"/><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5.xml"/><Relationship Id="rId4" Type="http://schemas.openxmlformats.org/officeDocument/2006/relationships/image" Target="../media/image1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5.emf"/><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diagramColors" Target="../diagrams/colors1.xml"/><Relationship Id="rId11" Type="http://schemas.openxmlformats.org/officeDocument/2006/relationships/image" Target="../media/image16.emf"/><Relationship Id="rId5" Type="http://schemas.openxmlformats.org/officeDocument/2006/relationships/diagramQuickStyle" Target="../diagrams/quickStyle1.xml"/><Relationship Id="rId10" Type="http://schemas.openxmlformats.org/officeDocument/2006/relationships/image" Target="../media/image31.emf"/><Relationship Id="rId4" Type="http://schemas.openxmlformats.org/officeDocument/2006/relationships/diagramLayout" Target="../diagrams/layout1.xml"/><Relationship Id="rId9" Type="http://schemas.openxmlformats.org/officeDocument/2006/relationships/image" Target="../media/image32.emf"/></Relationships>
</file>

<file path=ppt/slides/_rels/slide4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25.xml"/><Relationship Id="rId5" Type="http://schemas.openxmlformats.org/officeDocument/2006/relationships/image" Target="../media/image17.emf"/><Relationship Id="rId4" Type="http://schemas.openxmlformats.org/officeDocument/2006/relationships/image" Target="../media/image1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34.xml"/><Relationship Id="rId7" Type="http://schemas.openxmlformats.org/officeDocument/2006/relationships/image" Target="../media/image17.emf"/><Relationship Id="rId2" Type="http://schemas.openxmlformats.org/officeDocument/2006/relationships/slideLayout" Target="../slideLayouts/slideLayout25.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image" Target="../media/image32.emf"/><Relationship Id="rId10" Type="http://schemas.openxmlformats.org/officeDocument/2006/relationships/image" Target="../media/image36.wmf"/><Relationship Id="rId4" Type="http://schemas.openxmlformats.org/officeDocument/2006/relationships/image" Target="../media/image31.emf"/><Relationship Id="rId9"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hyperlink" Target="https://www.flickr.com/photos/davegray/147874576" TargetMode="External"/><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hyperlink" Target="https://www.flickr.com/photos/davegray/147874576" TargetMode="External"/><Relationship Id="rId2" Type="http://schemas.openxmlformats.org/officeDocument/2006/relationships/image" Target="../media/image38.jpeg"/><Relationship Id="rId1" Type="http://schemas.openxmlformats.org/officeDocument/2006/relationships/slideLayout" Target="../slideLayouts/slideLayout25.xml"/><Relationship Id="rId6" Type="http://schemas.openxmlformats.org/officeDocument/2006/relationships/image" Target="../media/image32.emf"/><Relationship Id="rId5" Type="http://schemas.openxmlformats.org/officeDocument/2006/relationships/image" Target="../media/image15.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hyperlink" Target="https://www.flickr.com/photos/davegray/147874576" TargetMode="External"/><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1.xml"/><Relationship Id="rId1" Type="http://schemas.openxmlformats.org/officeDocument/2006/relationships/slideLayout" Target="../slideLayouts/slideLayout25.xml"/><Relationship Id="rId5" Type="http://schemas.openxmlformats.org/officeDocument/2006/relationships/image" Target="../media/image32.emf"/><Relationship Id="rId4" Type="http://schemas.openxmlformats.org/officeDocument/2006/relationships/image" Target="../media/image1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40.png"/><Relationship Id="rId7" Type="http://schemas.openxmlformats.org/officeDocument/2006/relationships/image" Target="../media/image16.emf"/><Relationship Id="rId2" Type="http://schemas.openxmlformats.org/officeDocument/2006/relationships/image" Target="../media/image39.png"/><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2.emf"/></Relationships>
</file>

<file path=ppt/slides/_rels/slide8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hyperlink" Target="https://de.wikipedia.org/wiki/Kadenz_(Harmonielehre)" TargetMode="Externa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20.emf"/><Relationship Id="rId7" Type="http://schemas.openxmlformats.org/officeDocument/2006/relationships/image" Target="../media/image16.emf"/><Relationship Id="rId2" Type="http://schemas.openxmlformats.org/officeDocument/2006/relationships/notesSlide" Target="../notesSlides/notesSlide44.xml"/><Relationship Id="rId1" Type="http://schemas.openxmlformats.org/officeDocument/2006/relationships/slideLayout" Target="../slideLayouts/slideLayout25.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1.emf"/><Relationship Id="rId9" Type="http://schemas.openxmlformats.org/officeDocument/2006/relationships/image" Target="../media/image17.emf"/></Relationships>
</file>

<file path=ppt/slides/_rels/slide9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45.png"/><Relationship Id="rId7" Type="http://schemas.openxmlformats.org/officeDocument/2006/relationships/image" Target="../media/image15.emf"/><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16.emf"/><Relationship Id="rId5" Type="http://schemas.openxmlformats.org/officeDocument/2006/relationships/image" Target="../media/image46.png"/><Relationship Id="rId10" Type="http://schemas.openxmlformats.org/officeDocument/2006/relationships/image" Target="../media/image48.png"/><Relationship Id="rId4" Type="http://schemas.microsoft.com/office/2007/relationships/hdphoto" Target="../media/hdphoto2.wdp"/><Relationship Id="rId9"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3" Type="http://schemas.openxmlformats.org/officeDocument/2006/relationships/hyperlink" Target="https://www.flickr.com/photos/davegray/147874576" TargetMode="External"/><Relationship Id="rId2" Type="http://schemas.openxmlformats.org/officeDocument/2006/relationships/image" Target="../media/image38.jpe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F08887F-0641-4BE6-B3BA-219A1C17BD89}"/>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919A968-B2AA-44EC-9BD7-3CC816A654A7}"/>
              </a:ext>
            </a:extLst>
          </p:cNvPr>
          <p:cNvSpPr>
            <a:spLocks noGrp="1"/>
          </p:cNvSpPr>
          <p:nvPr>
            <p:ph type="sldNum" sz="quarter" idx="4"/>
          </p:nvPr>
        </p:nvSpPr>
        <p:spPr/>
        <p:txBody>
          <a:bodyPr/>
          <a:lstStyle/>
          <a:p>
            <a:fld id="{BD587C3E-324D-4846-9F44-5C3ACF20A720}" type="slidenum">
              <a:rPr lang="de-DE" smtClean="0"/>
              <a:pPr/>
              <a:t>1</a:t>
            </a:fld>
            <a:endParaRPr lang="de-DE" dirty="0"/>
          </a:p>
        </p:txBody>
      </p:sp>
      <p:sp>
        <p:nvSpPr>
          <p:cNvPr id="12" name="Textplatzhalter 11">
            <a:extLst>
              <a:ext uri="{FF2B5EF4-FFF2-40B4-BE49-F238E27FC236}">
                <a16:creationId xmlns:a16="http://schemas.microsoft.com/office/drawing/2014/main" id="{3A1DAB66-9DD8-457B-A947-71A9836E0C81}"/>
              </a:ext>
            </a:extLst>
          </p:cNvPr>
          <p:cNvSpPr>
            <a:spLocks noGrp="1"/>
          </p:cNvSpPr>
          <p:nvPr>
            <p:ph type="body" sz="quarter" idx="13"/>
          </p:nvPr>
        </p:nvSpPr>
        <p:spPr/>
        <p:txBody>
          <a:bodyPr/>
          <a:lstStyle/>
          <a:p>
            <a:br>
              <a:rPr lang="de-DE" sz="1600" dirty="0"/>
            </a:br>
            <a:endParaRPr lang="de-DE" dirty="0"/>
          </a:p>
        </p:txBody>
      </p:sp>
      <p:sp>
        <p:nvSpPr>
          <p:cNvPr id="20" name="Titel 19">
            <a:extLst>
              <a:ext uri="{FF2B5EF4-FFF2-40B4-BE49-F238E27FC236}">
                <a16:creationId xmlns:a16="http://schemas.microsoft.com/office/drawing/2014/main" id="{2A3B7DD0-40EE-4B2F-8869-2C2CA135132C}"/>
              </a:ext>
            </a:extLst>
          </p:cNvPr>
          <p:cNvSpPr>
            <a:spLocks noGrp="1"/>
          </p:cNvSpPr>
          <p:nvPr>
            <p:ph type="title"/>
          </p:nvPr>
        </p:nvSpPr>
        <p:spPr>
          <a:xfrm>
            <a:off x="150813" y="348609"/>
            <a:ext cx="7886700" cy="631571"/>
          </a:xfrm>
        </p:spPr>
        <p:txBody>
          <a:bodyPr>
            <a:normAutofit fontScale="90000"/>
          </a:bodyPr>
          <a:lstStyle/>
          <a:p>
            <a:r>
              <a:rPr lang="de-DE" dirty="0"/>
              <a:t>itedas Certified </a:t>
            </a:r>
            <a:r>
              <a:rPr lang="de-DE" dirty="0" err="1"/>
              <a:t>Scrum</a:t>
            </a:r>
            <a:r>
              <a:rPr lang="de-DE" dirty="0"/>
              <a:t> </a:t>
            </a:r>
            <a:r>
              <a:rPr lang="de-DE" dirty="0" err="1"/>
              <a:t>Practitioner</a:t>
            </a:r>
            <a:br>
              <a:rPr lang="de-DE" dirty="0"/>
            </a:br>
            <a:r>
              <a:rPr lang="de-DE" dirty="0"/>
              <a:t>Open Base Slide Deck</a:t>
            </a:r>
          </a:p>
        </p:txBody>
      </p:sp>
      <p:sp>
        <p:nvSpPr>
          <p:cNvPr id="6" name="Textfeld 5">
            <a:extLst>
              <a:ext uri="{FF2B5EF4-FFF2-40B4-BE49-F238E27FC236}">
                <a16:creationId xmlns:a16="http://schemas.microsoft.com/office/drawing/2014/main" id="{D290F54D-ECDE-4BE3-BF65-E4C35DC80850}"/>
              </a:ext>
            </a:extLst>
          </p:cNvPr>
          <p:cNvSpPr txBox="1"/>
          <p:nvPr/>
        </p:nvSpPr>
        <p:spPr>
          <a:xfrm rot="21359492">
            <a:off x="738341" y="3786640"/>
            <a:ext cx="7237026" cy="2585323"/>
          </a:xfrm>
          <a:prstGeom prst="rect">
            <a:avLst/>
          </a:prstGeom>
          <a:noFill/>
          <a:ln w="38100">
            <a:solidFill>
              <a:schemeClr val="accent2"/>
            </a:solidFill>
          </a:ln>
        </p:spPr>
        <p:txBody>
          <a:bodyPr wrap="square" rtlCol="0">
            <a:spAutoFit/>
          </a:bodyPr>
          <a:lstStyle/>
          <a:p>
            <a:r>
              <a:rPr lang="de-DE" dirty="0"/>
              <a:t>Note: </a:t>
            </a:r>
          </a:p>
          <a:p>
            <a:pPr marL="285750" indent="-285750">
              <a:buFont typeface="Arial" panose="020B0604020202020204" pitchFamily="34" charset="0"/>
              <a:buChar char="•"/>
            </a:pPr>
            <a:r>
              <a:rPr lang="de-DE" dirty="0"/>
              <a:t>Der Foliensatz dient nur als Vorschlag zum Erstellen eines eigenen Foliensatzes.</a:t>
            </a:r>
          </a:p>
          <a:p>
            <a:pPr marL="285750" indent="-285750">
              <a:buFont typeface="Arial" panose="020B0604020202020204" pitchFamily="34" charset="0"/>
              <a:buChar char="•"/>
            </a:pPr>
            <a:r>
              <a:rPr lang="de-DE" dirty="0"/>
              <a:t>Darüber hinaus kann er auch als ein Element zum Selbststudium genutzt werden. </a:t>
            </a:r>
          </a:p>
          <a:p>
            <a:pPr marL="285750" indent="-285750">
              <a:buFont typeface="Arial" panose="020B0604020202020204" pitchFamily="34" charset="0"/>
              <a:buChar char="•"/>
            </a:pPr>
            <a:r>
              <a:rPr lang="de-DE" dirty="0"/>
              <a:t>Weitere Materialen zum Download und Informationen zu Prüfung finden sich auf </a:t>
            </a:r>
            <a:r>
              <a:rPr lang="de-DE" dirty="0">
                <a:hlinkClick r:id="rId3"/>
              </a:rPr>
              <a:t>www.itedas.org</a:t>
            </a:r>
            <a:r>
              <a:rPr lang="de-DE" dirty="0"/>
              <a:t> </a:t>
            </a:r>
          </a:p>
          <a:p>
            <a:pPr marL="285750" indent="-285750">
              <a:buFont typeface="Arial" panose="020B0604020202020204" pitchFamily="34" charset="0"/>
              <a:buChar char="•"/>
            </a:pPr>
            <a:r>
              <a:rPr lang="de-DE" dirty="0"/>
              <a:t>Alle Bilder und Icons können urheberrechtlich geschützt werden. Überprüfen Sie es daher vor dem Gebrauch</a:t>
            </a:r>
            <a:r>
              <a:rPr lang="en-US" dirty="0"/>
              <a:t>.</a:t>
            </a:r>
            <a:endParaRPr lang="de-DE" dirty="0"/>
          </a:p>
        </p:txBody>
      </p:sp>
      <p:pic>
        <p:nvPicPr>
          <p:cNvPr id="5" name="Grafik 4">
            <a:extLst>
              <a:ext uri="{FF2B5EF4-FFF2-40B4-BE49-F238E27FC236}">
                <a16:creationId xmlns:a16="http://schemas.microsoft.com/office/drawing/2014/main" id="{783ECA0A-2438-45C2-B530-A227A34597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385021">
            <a:off x="3137271" y="2268419"/>
            <a:ext cx="2520000" cy="758231"/>
          </a:xfrm>
          <a:prstGeom prst="rect">
            <a:avLst/>
          </a:prstGeom>
        </p:spPr>
      </p:pic>
      <p:pic>
        <p:nvPicPr>
          <p:cNvPr id="9" name="Grafik 8">
            <a:extLst>
              <a:ext uri="{FF2B5EF4-FFF2-40B4-BE49-F238E27FC236}">
                <a16:creationId xmlns:a16="http://schemas.microsoft.com/office/drawing/2014/main" id="{BCEB4BB3-6035-4D79-8EDD-23138D879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385021">
            <a:off x="6070388" y="2268419"/>
            <a:ext cx="2520000" cy="758231"/>
          </a:xfrm>
          <a:prstGeom prst="rect">
            <a:avLst/>
          </a:prstGeom>
        </p:spPr>
      </p:pic>
      <p:pic>
        <p:nvPicPr>
          <p:cNvPr id="11" name="Grafik 10">
            <a:extLst>
              <a:ext uri="{FF2B5EF4-FFF2-40B4-BE49-F238E27FC236}">
                <a16:creationId xmlns:a16="http://schemas.microsoft.com/office/drawing/2014/main" id="{F54E1402-2280-47F9-8F41-C0968FE3E9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385021">
            <a:off x="204154" y="2268419"/>
            <a:ext cx="2520000" cy="758230"/>
          </a:xfrm>
          <a:prstGeom prst="rect">
            <a:avLst/>
          </a:prstGeom>
        </p:spPr>
      </p:pic>
      <p:sp>
        <p:nvSpPr>
          <p:cNvPr id="4" name="Textfeld 3">
            <a:extLst>
              <a:ext uri="{FF2B5EF4-FFF2-40B4-BE49-F238E27FC236}">
                <a16:creationId xmlns:a16="http://schemas.microsoft.com/office/drawing/2014/main" id="{EF5A26CD-F1FA-487B-8664-15BC6CE783B8}"/>
              </a:ext>
            </a:extLst>
          </p:cNvPr>
          <p:cNvSpPr txBox="1"/>
          <p:nvPr/>
        </p:nvSpPr>
        <p:spPr>
          <a:xfrm>
            <a:off x="303934" y="1317831"/>
            <a:ext cx="7701715" cy="369332"/>
          </a:xfrm>
          <a:prstGeom prst="rect">
            <a:avLst/>
          </a:prstGeom>
          <a:noFill/>
        </p:spPr>
        <p:txBody>
          <a:bodyPr wrap="square" rtlCol="0">
            <a:spAutoFit/>
          </a:bodyPr>
          <a:lstStyle/>
          <a:p>
            <a:r>
              <a:rPr lang="de-DE"/>
              <a:t>Dieser Foliensatz deckt die Inhalte aller drei Zertifizierungsseminare ab</a:t>
            </a:r>
            <a:endParaRPr lang="de-DE" dirty="0"/>
          </a:p>
        </p:txBody>
      </p:sp>
    </p:spTree>
    <p:extLst>
      <p:ext uri="{BB962C8B-B14F-4D97-AF65-F5344CB8AC3E}">
        <p14:creationId xmlns:p14="http://schemas.microsoft.com/office/powerpoint/2010/main" val="2071231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uppieren 38">
            <a:extLst>
              <a:ext uri="{FF2B5EF4-FFF2-40B4-BE49-F238E27FC236}">
                <a16:creationId xmlns:a16="http://schemas.microsoft.com/office/drawing/2014/main" id="{B0C92010-0216-46B2-9990-0C0FFD2A61DA}"/>
              </a:ext>
            </a:extLst>
          </p:cNvPr>
          <p:cNvGrpSpPr/>
          <p:nvPr/>
        </p:nvGrpSpPr>
        <p:grpSpPr>
          <a:xfrm>
            <a:off x="2214905" y="2129740"/>
            <a:ext cx="5944448" cy="3952091"/>
            <a:chOff x="2214905" y="2129740"/>
            <a:chExt cx="5944448" cy="3952091"/>
          </a:xfrm>
        </p:grpSpPr>
        <p:cxnSp>
          <p:nvCxnSpPr>
            <p:cNvPr id="11" name="Gerader Verbinder 10">
              <a:extLst>
                <a:ext uri="{FF2B5EF4-FFF2-40B4-BE49-F238E27FC236}">
                  <a16:creationId xmlns:a16="http://schemas.microsoft.com/office/drawing/2014/main" id="{86C41BE6-7780-453C-9933-F8DEB07B1888}"/>
                </a:ext>
              </a:extLst>
            </p:cNvPr>
            <p:cNvCxnSpPr/>
            <p:nvPr/>
          </p:nvCxnSpPr>
          <p:spPr bwMode="auto">
            <a:xfrm>
              <a:off x="2214905" y="2129740"/>
              <a:ext cx="0" cy="3952091"/>
            </a:xfrm>
            <a:prstGeom prst="line">
              <a:avLst/>
            </a:prstGeom>
            <a:solidFill>
              <a:schemeClr val="accent1"/>
            </a:solidFill>
            <a:ln w="12700" cap="sq" cmpd="sng" algn="ctr">
              <a:solidFill>
                <a:schemeClr val="accent1"/>
              </a:solidFill>
              <a:prstDash val="dash"/>
              <a:round/>
              <a:headEnd type="none" w="sm" len="sm"/>
              <a:tailEnd type="none" w="sm" len="sm"/>
            </a:ln>
            <a:effectLst/>
          </p:spPr>
        </p:cxnSp>
        <p:sp>
          <p:nvSpPr>
            <p:cNvPr id="22" name="Textfeld 21">
              <a:extLst>
                <a:ext uri="{FF2B5EF4-FFF2-40B4-BE49-F238E27FC236}">
                  <a16:creationId xmlns:a16="http://schemas.microsoft.com/office/drawing/2014/main" id="{2BE13258-C98D-4CE1-9C3C-028A49922FF7}"/>
                </a:ext>
              </a:extLst>
            </p:cNvPr>
            <p:cNvSpPr txBox="1"/>
            <p:nvPr/>
          </p:nvSpPr>
          <p:spPr>
            <a:xfrm>
              <a:off x="2738071" y="3181422"/>
              <a:ext cx="2446036"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früherer Teilnutzen</a:t>
              </a:r>
            </a:p>
          </p:txBody>
        </p:sp>
        <p:cxnSp>
          <p:nvCxnSpPr>
            <p:cNvPr id="38" name="Gerader Verbinder 37">
              <a:extLst>
                <a:ext uri="{FF2B5EF4-FFF2-40B4-BE49-F238E27FC236}">
                  <a16:creationId xmlns:a16="http://schemas.microsoft.com/office/drawing/2014/main" id="{4F1DFBF1-B241-43DA-A2C2-223D522BC5C5}"/>
                </a:ext>
              </a:extLst>
            </p:cNvPr>
            <p:cNvCxnSpPr/>
            <p:nvPr/>
          </p:nvCxnSpPr>
          <p:spPr bwMode="auto">
            <a:xfrm>
              <a:off x="2224864" y="3465513"/>
              <a:ext cx="5934489" cy="0"/>
            </a:xfrm>
            <a:prstGeom prst="line">
              <a:avLst/>
            </a:prstGeom>
            <a:solidFill>
              <a:schemeClr val="accent1"/>
            </a:solidFill>
            <a:ln w="12700" cap="sq" cmpd="sng" algn="ctr">
              <a:solidFill>
                <a:schemeClr val="accent1"/>
              </a:solidFill>
              <a:prstDash val="dash"/>
              <a:round/>
              <a:headEnd type="triangle" w="med" len="med"/>
              <a:tailEnd type="triangle" w="med" len="med"/>
            </a:ln>
            <a:effectLst/>
          </p:spPr>
        </p:cxnSp>
      </p:grpSp>
      <p:sp>
        <p:nvSpPr>
          <p:cNvPr id="3" name="Fußzeilenplatzhalter 2">
            <a:extLst>
              <a:ext uri="{FF2B5EF4-FFF2-40B4-BE49-F238E27FC236}">
                <a16:creationId xmlns:a16="http://schemas.microsoft.com/office/drawing/2014/main" id="{B04EAD85-CC51-46A5-9B59-2340D164BC7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91DC70C-84C6-49B1-9818-A256AC1590E8}"/>
              </a:ext>
            </a:extLst>
          </p:cNvPr>
          <p:cNvSpPr>
            <a:spLocks noGrp="1"/>
          </p:cNvSpPr>
          <p:nvPr>
            <p:ph type="sldNum" sz="quarter" idx="4"/>
          </p:nvPr>
        </p:nvSpPr>
        <p:spPr/>
        <p:txBody>
          <a:bodyPr/>
          <a:lstStyle/>
          <a:p>
            <a:fld id="{BD587C3E-324D-4846-9F44-5C3ACF20A720}" type="slidenum">
              <a:rPr lang="de-DE" smtClean="0"/>
              <a:pPr/>
              <a:t>10</a:t>
            </a:fld>
            <a:endParaRPr lang="de-DE" dirty="0"/>
          </a:p>
        </p:txBody>
      </p:sp>
      <p:sp>
        <p:nvSpPr>
          <p:cNvPr id="7" name="Titel 6">
            <a:extLst>
              <a:ext uri="{FF2B5EF4-FFF2-40B4-BE49-F238E27FC236}">
                <a16:creationId xmlns:a16="http://schemas.microsoft.com/office/drawing/2014/main" id="{0C2C8C2A-C061-4892-8970-D080EDE9DA86}"/>
              </a:ext>
            </a:extLst>
          </p:cNvPr>
          <p:cNvSpPr>
            <a:spLocks noGrp="1"/>
          </p:cNvSpPr>
          <p:nvPr>
            <p:ph type="title"/>
          </p:nvPr>
        </p:nvSpPr>
        <p:spPr/>
        <p:txBody>
          <a:bodyPr/>
          <a:lstStyle/>
          <a:p>
            <a:r>
              <a:rPr lang="de-DE"/>
              <a:t>Plangesteuertes Vorgehen (Wasserfall)/agiles Vorgehen</a:t>
            </a:r>
            <a:endParaRPr lang="de-DE" dirty="0"/>
          </a:p>
        </p:txBody>
      </p:sp>
      <p:sp>
        <p:nvSpPr>
          <p:cNvPr id="9" name="Textplatzhalter 8">
            <a:extLst>
              <a:ext uri="{FF2B5EF4-FFF2-40B4-BE49-F238E27FC236}">
                <a16:creationId xmlns:a16="http://schemas.microsoft.com/office/drawing/2014/main" id="{4ABA591C-A337-48EA-A834-31D1C6F84A7A}"/>
              </a:ext>
            </a:extLst>
          </p:cNvPr>
          <p:cNvSpPr>
            <a:spLocks noGrp="1"/>
          </p:cNvSpPr>
          <p:nvPr>
            <p:ph type="body" sz="quarter" idx="11"/>
          </p:nvPr>
        </p:nvSpPr>
        <p:spPr/>
        <p:txBody>
          <a:bodyPr>
            <a:normAutofit fontScale="92500"/>
          </a:bodyPr>
          <a:lstStyle/>
          <a:p>
            <a:r>
              <a:rPr lang="de-DE" dirty="0"/>
              <a:t>Syl_ID_1.3</a:t>
            </a:r>
          </a:p>
        </p:txBody>
      </p:sp>
      <p:sp>
        <p:nvSpPr>
          <p:cNvPr id="10" name="Textfeld 9">
            <a:extLst>
              <a:ext uri="{FF2B5EF4-FFF2-40B4-BE49-F238E27FC236}">
                <a16:creationId xmlns:a16="http://schemas.microsoft.com/office/drawing/2014/main" id="{DAE30BFF-6591-4782-BDA1-72D1F9A573FF}"/>
              </a:ext>
            </a:extLst>
          </p:cNvPr>
          <p:cNvSpPr txBox="1"/>
          <p:nvPr/>
        </p:nvSpPr>
        <p:spPr>
          <a:xfrm>
            <a:off x="234905" y="998060"/>
            <a:ext cx="1980000" cy="540000"/>
          </a:xfrm>
          <a:prstGeom prst="rect">
            <a:avLst/>
          </a:prstGeom>
          <a:solidFill>
            <a:schemeClr val="tx2">
              <a:lumMod val="20000"/>
              <a:lumOff val="80000"/>
            </a:schemeClr>
          </a:solidFill>
          <a:ln>
            <a:solidFill>
              <a:schemeClr val="tx1"/>
            </a:solidFill>
            <a:headEnd type="none" w="med" len="med"/>
            <a:tailEnd type="none" w="med" len="med"/>
          </a:ln>
        </p:spPr>
        <p:txBody>
          <a:bodyPr wrap="square" rtlCol="0" anchor="ctr">
            <a:spAutoFit/>
          </a:bodyPr>
          <a:lstStyle/>
          <a:p>
            <a:pPr algn="ctr"/>
            <a:r>
              <a:rPr lang="de-DE" sz="1600" b="1" dirty="0">
                <a:solidFill>
                  <a:srgbClr val="4D4D4D"/>
                </a:solidFill>
                <a:latin typeface="Calibri" panose="020F0502020204030204" pitchFamily="34" charset="0"/>
                <a:sym typeface="Wingdings" pitchFamily="2" charset="2"/>
              </a:rPr>
              <a:t>Analyse</a:t>
            </a:r>
          </a:p>
        </p:txBody>
      </p:sp>
      <p:sp>
        <p:nvSpPr>
          <p:cNvPr id="12" name="Textfeld 11">
            <a:extLst>
              <a:ext uri="{FF2B5EF4-FFF2-40B4-BE49-F238E27FC236}">
                <a16:creationId xmlns:a16="http://schemas.microsoft.com/office/drawing/2014/main" id="{C5D291CC-CAF4-4688-B924-AD012AF4FD18}"/>
              </a:ext>
            </a:extLst>
          </p:cNvPr>
          <p:cNvSpPr txBox="1"/>
          <p:nvPr/>
        </p:nvSpPr>
        <p:spPr>
          <a:xfrm>
            <a:off x="2216341" y="1539016"/>
            <a:ext cx="1980000" cy="540000"/>
          </a:xfrm>
          <a:prstGeom prst="rect">
            <a:avLst/>
          </a:prstGeom>
          <a:solidFill>
            <a:schemeClr val="tx2">
              <a:lumMod val="20000"/>
              <a:lumOff val="80000"/>
            </a:schemeClr>
          </a:solidFill>
          <a:ln>
            <a:solidFill>
              <a:schemeClr val="tx1"/>
            </a:solidFill>
            <a:headEnd type="none" w="med" len="med"/>
            <a:tailEnd type="none" w="med" len="med"/>
          </a:ln>
        </p:spPr>
        <p:txBody>
          <a:bodyPr wrap="square" rtlCol="0" anchor="ctr">
            <a:spAutoFit/>
          </a:bodyPr>
          <a:lstStyle/>
          <a:p>
            <a:pPr algn="ctr"/>
            <a:r>
              <a:rPr lang="de-DE" sz="1600" b="1" dirty="0">
                <a:solidFill>
                  <a:srgbClr val="4D4D4D"/>
                </a:solidFill>
                <a:latin typeface="Calibri" panose="020F0502020204030204" pitchFamily="34" charset="0"/>
                <a:sym typeface="Wingdings" pitchFamily="2" charset="2"/>
              </a:rPr>
              <a:t>Design</a:t>
            </a:r>
          </a:p>
        </p:txBody>
      </p:sp>
      <p:sp>
        <p:nvSpPr>
          <p:cNvPr id="13" name="Textfeld 12">
            <a:extLst>
              <a:ext uri="{FF2B5EF4-FFF2-40B4-BE49-F238E27FC236}">
                <a16:creationId xmlns:a16="http://schemas.microsoft.com/office/drawing/2014/main" id="{C3932D44-8DDD-47CD-AFB6-74EA98AE7052}"/>
              </a:ext>
            </a:extLst>
          </p:cNvPr>
          <p:cNvSpPr txBox="1"/>
          <p:nvPr/>
        </p:nvSpPr>
        <p:spPr>
          <a:xfrm>
            <a:off x="4194107" y="2075605"/>
            <a:ext cx="1980000" cy="540000"/>
          </a:xfrm>
          <a:prstGeom prst="rect">
            <a:avLst/>
          </a:prstGeom>
          <a:solidFill>
            <a:schemeClr val="tx2">
              <a:lumMod val="20000"/>
              <a:lumOff val="80000"/>
            </a:schemeClr>
          </a:solidFill>
          <a:ln>
            <a:solidFill>
              <a:schemeClr val="tx1"/>
            </a:solidFill>
            <a:headEnd type="none" w="med" len="med"/>
            <a:tailEnd type="none" w="med" len="med"/>
          </a:ln>
        </p:spPr>
        <p:txBody>
          <a:bodyPr wrap="square" rtlCol="0" anchor="ctr">
            <a:spAutoFit/>
          </a:bodyPr>
          <a:lstStyle/>
          <a:p>
            <a:pPr algn="ctr"/>
            <a:r>
              <a:rPr lang="de-DE" sz="1600" b="1" dirty="0">
                <a:solidFill>
                  <a:srgbClr val="4D4D4D"/>
                </a:solidFill>
                <a:latin typeface="Calibri" panose="020F0502020204030204" pitchFamily="34" charset="0"/>
                <a:sym typeface="Wingdings" pitchFamily="2" charset="2"/>
              </a:rPr>
              <a:t>Program­mierung</a:t>
            </a:r>
          </a:p>
        </p:txBody>
      </p:sp>
      <p:sp>
        <p:nvSpPr>
          <p:cNvPr id="14" name="Textfeld 13">
            <a:extLst>
              <a:ext uri="{FF2B5EF4-FFF2-40B4-BE49-F238E27FC236}">
                <a16:creationId xmlns:a16="http://schemas.microsoft.com/office/drawing/2014/main" id="{483B133A-A07F-4F50-98A3-01E028D7A81F}"/>
              </a:ext>
            </a:extLst>
          </p:cNvPr>
          <p:cNvSpPr txBox="1"/>
          <p:nvPr/>
        </p:nvSpPr>
        <p:spPr>
          <a:xfrm>
            <a:off x="6179353" y="2615863"/>
            <a:ext cx="1980000" cy="540000"/>
          </a:xfrm>
          <a:prstGeom prst="rect">
            <a:avLst/>
          </a:prstGeom>
          <a:solidFill>
            <a:schemeClr val="tx2">
              <a:lumMod val="20000"/>
              <a:lumOff val="80000"/>
            </a:schemeClr>
          </a:solidFill>
          <a:ln>
            <a:solidFill>
              <a:schemeClr val="tx1"/>
            </a:solidFill>
            <a:headEnd type="none" w="med" len="med"/>
            <a:tailEnd type="none" w="med" len="med"/>
          </a:ln>
        </p:spPr>
        <p:txBody>
          <a:bodyPr wrap="square" rtlCol="0" anchor="ctr">
            <a:spAutoFit/>
          </a:bodyPr>
          <a:lstStyle/>
          <a:p>
            <a:pPr algn="ctr"/>
            <a:r>
              <a:rPr lang="de-DE" sz="1600" b="1" dirty="0">
                <a:solidFill>
                  <a:srgbClr val="4D4D4D"/>
                </a:solidFill>
                <a:latin typeface="Calibri" panose="020F0502020204030204" pitchFamily="34" charset="0"/>
                <a:sym typeface="Wingdings" pitchFamily="2" charset="2"/>
              </a:rPr>
              <a:t>Test</a:t>
            </a:r>
          </a:p>
        </p:txBody>
      </p:sp>
      <p:grpSp>
        <p:nvGrpSpPr>
          <p:cNvPr id="2" name="Gruppieren 1">
            <a:extLst>
              <a:ext uri="{FF2B5EF4-FFF2-40B4-BE49-F238E27FC236}">
                <a16:creationId xmlns:a16="http://schemas.microsoft.com/office/drawing/2014/main" id="{2AE166CE-EC55-4452-8F93-7D9C0F4A2B0D}"/>
              </a:ext>
            </a:extLst>
          </p:cNvPr>
          <p:cNvGrpSpPr/>
          <p:nvPr/>
        </p:nvGrpSpPr>
        <p:grpSpPr>
          <a:xfrm>
            <a:off x="54152" y="4103708"/>
            <a:ext cx="2615822" cy="1834259"/>
            <a:chOff x="246063" y="3695802"/>
            <a:chExt cx="2615822" cy="1834259"/>
          </a:xfrm>
        </p:grpSpPr>
        <p:cxnSp>
          <p:nvCxnSpPr>
            <p:cNvPr id="27" name="Gerader Verbinder 26">
              <a:extLst>
                <a:ext uri="{FF2B5EF4-FFF2-40B4-BE49-F238E27FC236}">
                  <a16:creationId xmlns:a16="http://schemas.microsoft.com/office/drawing/2014/main" id="{9685D9FD-EA38-4B3D-8078-4115318E699D}"/>
                </a:ext>
              </a:extLst>
            </p:cNvPr>
            <p:cNvCxnSpPr>
              <a:cxnSpLocks/>
            </p:cNvCxnSpPr>
            <p:nvPr/>
          </p:nvCxnSpPr>
          <p:spPr bwMode="auto">
            <a:xfrm flipV="1">
              <a:off x="2416775" y="4205024"/>
              <a:ext cx="0" cy="815814"/>
            </a:xfrm>
            <a:prstGeom prst="line">
              <a:avLst/>
            </a:prstGeom>
            <a:solidFill>
              <a:schemeClr val="accent1"/>
            </a:solidFill>
            <a:ln w="12700" cap="sq" cmpd="sng" algn="ctr">
              <a:solidFill>
                <a:schemeClr val="accent5">
                  <a:lumMod val="75000"/>
                </a:schemeClr>
              </a:solidFill>
              <a:prstDash val="solid"/>
              <a:round/>
              <a:headEnd type="none" w="med" len="med"/>
              <a:tailEnd type="none" w="med" len="med"/>
            </a:ln>
            <a:effectLst/>
          </p:spPr>
        </p:cxnSp>
        <p:cxnSp>
          <p:nvCxnSpPr>
            <p:cNvPr id="35" name="Gerader Verbinder 34">
              <a:extLst>
                <a:ext uri="{FF2B5EF4-FFF2-40B4-BE49-F238E27FC236}">
                  <a16:creationId xmlns:a16="http://schemas.microsoft.com/office/drawing/2014/main" id="{935A4E5D-DC9F-4872-AE1D-6F3A0A995584}"/>
                </a:ext>
              </a:extLst>
            </p:cNvPr>
            <p:cNvCxnSpPr>
              <a:cxnSpLocks/>
            </p:cNvCxnSpPr>
            <p:nvPr/>
          </p:nvCxnSpPr>
          <p:spPr bwMode="auto">
            <a:xfrm>
              <a:off x="691173" y="4205024"/>
              <a:ext cx="0" cy="815814"/>
            </a:xfrm>
            <a:prstGeom prst="line">
              <a:avLst/>
            </a:prstGeom>
            <a:solidFill>
              <a:schemeClr val="accent1"/>
            </a:solidFill>
            <a:ln w="12700" cap="sq" cmpd="sng" algn="ctr">
              <a:solidFill>
                <a:schemeClr val="accent5">
                  <a:lumMod val="75000"/>
                </a:schemeClr>
              </a:solidFill>
              <a:prstDash val="solid"/>
              <a:round/>
              <a:headEnd type="none" w="med" len="med"/>
              <a:tailEnd type="none" w="med" len="med"/>
            </a:ln>
            <a:effectLst/>
          </p:spPr>
        </p:cxnSp>
        <p:sp>
          <p:nvSpPr>
            <p:cNvPr id="16" name="Textfeld 15">
              <a:extLst>
                <a:ext uri="{FF2B5EF4-FFF2-40B4-BE49-F238E27FC236}">
                  <a16:creationId xmlns:a16="http://schemas.microsoft.com/office/drawing/2014/main" id="{ED3A968F-E596-44DD-8DA1-9C88BA1DDBA2}"/>
                </a:ext>
              </a:extLst>
            </p:cNvPr>
            <p:cNvSpPr txBox="1"/>
            <p:nvPr/>
          </p:nvSpPr>
          <p:spPr>
            <a:xfrm>
              <a:off x="246063" y="3695802"/>
              <a:ext cx="1116000" cy="540000"/>
            </a:xfrm>
            <a:prstGeom prst="rect">
              <a:avLst/>
            </a:prstGeom>
            <a:solidFill>
              <a:schemeClr val="bg1"/>
            </a:solidFill>
            <a:ln>
              <a:solidFill>
                <a:schemeClr val="accent5">
                  <a:lumMod val="75000"/>
                </a:schemeClr>
              </a:solidFill>
              <a:headEnd type="none" w="med" len="med"/>
              <a:tailEnd type="none" w="med" len="med"/>
            </a:ln>
          </p:spPr>
          <p:txBody>
            <a:bodyPr wrap="square" rtlCol="0" anchor="ctr">
              <a:spAutoFit/>
            </a:bodyPr>
            <a:lstStyle/>
            <a:p>
              <a:pPr algn="ctr"/>
              <a:r>
                <a:rPr lang="de-DE" sz="1600" dirty="0">
                  <a:solidFill>
                    <a:srgbClr val="4D4D4D"/>
                  </a:solidFill>
                  <a:latin typeface="Calibri" panose="020F0502020204030204" pitchFamily="34" charset="0"/>
                  <a:sym typeface="Wingdings" pitchFamily="2" charset="2"/>
                </a:rPr>
                <a:t>Analyse</a:t>
              </a:r>
            </a:p>
          </p:txBody>
        </p:sp>
        <p:sp>
          <p:nvSpPr>
            <p:cNvPr id="17" name="Textfeld 16">
              <a:extLst>
                <a:ext uri="{FF2B5EF4-FFF2-40B4-BE49-F238E27FC236}">
                  <a16:creationId xmlns:a16="http://schemas.microsoft.com/office/drawing/2014/main" id="{2AA690AB-AE74-4EAF-AF83-26D5576D163F}"/>
                </a:ext>
              </a:extLst>
            </p:cNvPr>
            <p:cNvSpPr txBox="1"/>
            <p:nvPr/>
          </p:nvSpPr>
          <p:spPr>
            <a:xfrm>
              <a:off x="1745885" y="3695802"/>
              <a:ext cx="1116000" cy="540000"/>
            </a:xfrm>
            <a:prstGeom prst="rect">
              <a:avLst/>
            </a:prstGeom>
            <a:solidFill>
              <a:schemeClr val="bg1"/>
            </a:solidFill>
            <a:ln>
              <a:solidFill>
                <a:schemeClr val="accent5">
                  <a:lumMod val="75000"/>
                </a:schemeClr>
              </a:solidFill>
              <a:headEnd type="none" w="med" len="med"/>
              <a:tailEnd type="none" w="med" len="med"/>
            </a:ln>
          </p:spPr>
          <p:txBody>
            <a:bodyPr wrap="square" rtlCol="0" anchor="ctr">
              <a:spAutoFit/>
            </a:bodyPr>
            <a:lstStyle/>
            <a:p>
              <a:pPr algn="ctr"/>
              <a:r>
                <a:rPr lang="de-DE" sz="1600" dirty="0">
                  <a:solidFill>
                    <a:srgbClr val="4D4D4D"/>
                  </a:solidFill>
                  <a:latin typeface="Calibri" panose="020F0502020204030204" pitchFamily="34" charset="0"/>
                  <a:sym typeface="Wingdings" pitchFamily="2" charset="2"/>
                </a:rPr>
                <a:t>Design</a:t>
              </a:r>
            </a:p>
          </p:txBody>
        </p:sp>
        <p:sp>
          <p:nvSpPr>
            <p:cNvPr id="18" name="Textfeld 17">
              <a:extLst>
                <a:ext uri="{FF2B5EF4-FFF2-40B4-BE49-F238E27FC236}">
                  <a16:creationId xmlns:a16="http://schemas.microsoft.com/office/drawing/2014/main" id="{6DDA8171-EBDD-4C76-B799-B9B4EB7521D8}"/>
                </a:ext>
              </a:extLst>
            </p:cNvPr>
            <p:cNvSpPr txBox="1"/>
            <p:nvPr/>
          </p:nvSpPr>
          <p:spPr>
            <a:xfrm>
              <a:off x="246063" y="4990061"/>
              <a:ext cx="1116000" cy="540000"/>
            </a:xfrm>
            <a:prstGeom prst="rect">
              <a:avLst/>
            </a:prstGeom>
            <a:solidFill>
              <a:schemeClr val="bg1"/>
            </a:solidFill>
            <a:ln>
              <a:solidFill>
                <a:schemeClr val="accent5">
                  <a:lumMod val="75000"/>
                </a:schemeClr>
              </a:solidFill>
              <a:headEnd type="none" w="med" len="med"/>
              <a:tailEnd type="none" w="med" len="med"/>
            </a:ln>
          </p:spPr>
          <p:txBody>
            <a:bodyPr wrap="square" rtlCol="0" anchor="ctr">
              <a:spAutoFit/>
            </a:bodyPr>
            <a:lstStyle/>
            <a:p>
              <a:pPr algn="ctr"/>
              <a:r>
                <a:rPr lang="de-DE" sz="1600" dirty="0">
                  <a:solidFill>
                    <a:srgbClr val="4D4D4D"/>
                  </a:solidFill>
                  <a:latin typeface="Calibri" panose="020F0502020204030204" pitchFamily="34" charset="0"/>
                  <a:sym typeface="Wingdings" pitchFamily="2" charset="2"/>
                </a:rPr>
                <a:t>Program­mierung</a:t>
              </a:r>
            </a:p>
          </p:txBody>
        </p:sp>
        <p:sp>
          <p:nvSpPr>
            <p:cNvPr id="21" name="Textfeld 20">
              <a:extLst>
                <a:ext uri="{FF2B5EF4-FFF2-40B4-BE49-F238E27FC236}">
                  <a16:creationId xmlns:a16="http://schemas.microsoft.com/office/drawing/2014/main" id="{FEB40592-E65A-4AF9-9F69-395769C4CB92}"/>
                </a:ext>
              </a:extLst>
            </p:cNvPr>
            <p:cNvSpPr txBox="1"/>
            <p:nvPr/>
          </p:nvSpPr>
          <p:spPr>
            <a:xfrm>
              <a:off x="1745885" y="4990061"/>
              <a:ext cx="1116000" cy="540000"/>
            </a:xfrm>
            <a:prstGeom prst="rect">
              <a:avLst/>
            </a:prstGeom>
            <a:solidFill>
              <a:schemeClr val="bg1"/>
            </a:solidFill>
            <a:ln>
              <a:solidFill>
                <a:schemeClr val="accent5">
                  <a:lumMod val="75000"/>
                </a:schemeClr>
              </a:solidFill>
              <a:headEnd type="none" w="med" len="med"/>
              <a:tailEnd type="none" w="med" len="med"/>
            </a:ln>
          </p:spPr>
          <p:txBody>
            <a:bodyPr wrap="square" rtlCol="0" anchor="ctr">
              <a:spAutoFit/>
            </a:bodyPr>
            <a:lstStyle/>
            <a:p>
              <a:pPr algn="ctr"/>
              <a:r>
                <a:rPr lang="de-DE" sz="1600" dirty="0">
                  <a:solidFill>
                    <a:srgbClr val="4D4D4D"/>
                  </a:solidFill>
                  <a:latin typeface="Calibri" panose="020F0502020204030204" pitchFamily="34" charset="0"/>
                  <a:sym typeface="Wingdings" pitchFamily="2" charset="2"/>
                </a:rPr>
                <a:t>Inte­gration</a:t>
              </a:r>
            </a:p>
          </p:txBody>
        </p:sp>
        <p:cxnSp>
          <p:nvCxnSpPr>
            <p:cNvPr id="25" name="Gerader Verbinder 24">
              <a:extLst>
                <a:ext uri="{FF2B5EF4-FFF2-40B4-BE49-F238E27FC236}">
                  <a16:creationId xmlns:a16="http://schemas.microsoft.com/office/drawing/2014/main" id="{39C7761C-1029-4084-8AA9-CE739F73D247}"/>
                </a:ext>
              </a:extLst>
            </p:cNvPr>
            <p:cNvCxnSpPr>
              <a:stCxn id="18" idx="3"/>
              <a:endCxn id="21" idx="1"/>
            </p:cNvCxnSpPr>
            <p:nvPr/>
          </p:nvCxnSpPr>
          <p:spPr bwMode="auto">
            <a:xfrm>
              <a:off x="1362063" y="5260061"/>
              <a:ext cx="383822" cy="0"/>
            </a:xfrm>
            <a:prstGeom prst="line">
              <a:avLst/>
            </a:prstGeom>
            <a:solidFill>
              <a:schemeClr val="accent1"/>
            </a:solidFill>
            <a:ln w="12700" cap="sq" cmpd="sng" algn="ctr">
              <a:solidFill>
                <a:schemeClr val="accent5">
                  <a:lumMod val="75000"/>
                </a:schemeClr>
              </a:solidFill>
              <a:prstDash val="solid"/>
              <a:round/>
              <a:headEnd type="none" w="med" len="med"/>
              <a:tailEnd type="none" w="med" len="med"/>
            </a:ln>
            <a:effectLst/>
          </p:spPr>
        </p:cxnSp>
        <p:cxnSp>
          <p:nvCxnSpPr>
            <p:cNvPr id="29" name="Gerader Verbinder 28">
              <a:extLst>
                <a:ext uri="{FF2B5EF4-FFF2-40B4-BE49-F238E27FC236}">
                  <a16:creationId xmlns:a16="http://schemas.microsoft.com/office/drawing/2014/main" id="{18CF1A76-31B1-4124-9769-C0CA7645B425}"/>
                </a:ext>
              </a:extLst>
            </p:cNvPr>
            <p:cNvCxnSpPr>
              <a:stCxn id="21" idx="0"/>
              <a:endCxn id="16" idx="2"/>
            </p:cNvCxnSpPr>
            <p:nvPr/>
          </p:nvCxnSpPr>
          <p:spPr bwMode="auto">
            <a:xfrm flipH="1" flipV="1">
              <a:off x="804063" y="4235802"/>
              <a:ext cx="1499822" cy="754259"/>
            </a:xfrm>
            <a:prstGeom prst="line">
              <a:avLst/>
            </a:prstGeom>
            <a:solidFill>
              <a:schemeClr val="accent1"/>
            </a:solidFill>
            <a:ln w="12700" cap="sq" cmpd="sng" algn="ctr">
              <a:solidFill>
                <a:schemeClr val="accent5">
                  <a:lumMod val="75000"/>
                </a:schemeClr>
              </a:solidFill>
              <a:prstDash val="solid"/>
              <a:round/>
              <a:headEnd type="none" w="med" len="med"/>
              <a:tailEnd type="none" w="med" len="med"/>
            </a:ln>
            <a:effectLst/>
          </p:spPr>
        </p:cxnSp>
        <p:cxnSp>
          <p:nvCxnSpPr>
            <p:cNvPr id="31" name="Gerade Verbindung mit Pfeil 30">
              <a:extLst>
                <a:ext uri="{FF2B5EF4-FFF2-40B4-BE49-F238E27FC236}">
                  <a16:creationId xmlns:a16="http://schemas.microsoft.com/office/drawing/2014/main" id="{17A9D141-A31F-4F00-8211-2515BDB0B426}"/>
                </a:ext>
              </a:extLst>
            </p:cNvPr>
            <p:cNvCxnSpPr>
              <a:stCxn id="18" idx="0"/>
              <a:endCxn id="17" idx="2"/>
            </p:cNvCxnSpPr>
            <p:nvPr/>
          </p:nvCxnSpPr>
          <p:spPr bwMode="auto">
            <a:xfrm flipV="1">
              <a:off x="804063" y="4235802"/>
              <a:ext cx="1499822" cy="754259"/>
            </a:xfrm>
            <a:prstGeom prst="straightConnector1">
              <a:avLst/>
            </a:prstGeom>
            <a:solidFill>
              <a:schemeClr val="accent1"/>
            </a:solidFill>
            <a:ln w="12700" cap="sq" cmpd="sng" algn="ctr">
              <a:solidFill>
                <a:schemeClr val="accent5">
                  <a:lumMod val="75000"/>
                </a:schemeClr>
              </a:solidFill>
              <a:prstDash val="solid"/>
              <a:round/>
              <a:headEnd type="none" w="med" len="med"/>
              <a:tailEnd type="none" w="med" len="med"/>
            </a:ln>
            <a:effectLst/>
          </p:spPr>
        </p:cxnSp>
        <p:cxnSp>
          <p:nvCxnSpPr>
            <p:cNvPr id="33" name="Gerader Verbinder 32">
              <a:extLst>
                <a:ext uri="{FF2B5EF4-FFF2-40B4-BE49-F238E27FC236}">
                  <a16:creationId xmlns:a16="http://schemas.microsoft.com/office/drawing/2014/main" id="{F5233965-64B7-45BE-AC73-5E680C650763}"/>
                </a:ext>
              </a:extLst>
            </p:cNvPr>
            <p:cNvCxnSpPr>
              <a:stCxn id="16" idx="3"/>
              <a:endCxn id="17" idx="1"/>
            </p:cNvCxnSpPr>
            <p:nvPr/>
          </p:nvCxnSpPr>
          <p:spPr bwMode="auto">
            <a:xfrm>
              <a:off x="1362063" y="3965802"/>
              <a:ext cx="383822" cy="0"/>
            </a:xfrm>
            <a:prstGeom prst="line">
              <a:avLst/>
            </a:prstGeom>
            <a:solidFill>
              <a:schemeClr val="accent1"/>
            </a:solidFill>
            <a:ln w="12700" cap="sq" cmpd="sng" algn="ctr">
              <a:solidFill>
                <a:schemeClr val="accent5">
                  <a:lumMod val="75000"/>
                </a:schemeClr>
              </a:solidFill>
              <a:prstDash val="solid"/>
              <a:round/>
              <a:headEnd type="none" w="med" len="med"/>
              <a:tailEnd type="none" w="med" len="med"/>
            </a:ln>
            <a:effectLst/>
          </p:spPr>
        </p:cxnSp>
        <p:sp>
          <p:nvSpPr>
            <p:cNvPr id="19" name="Textfeld 18">
              <a:extLst>
                <a:ext uri="{FF2B5EF4-FFF2-40B4-BE49-F238E27FC236}">
                  <a16:creationId xmlns:a16="http://schemas.microsoft.com/office/drawing/2014/main" id="{D2ED7759-1652-4466-B5B8-8002F3C47AE0}"/>
                </a:ext>
              </a:extLst>
            </p:cNvPr>
            <p:cNvSpPr txBox="1"/>
            <p:nvPr/>
          </p:nvSpPr>
          <p:spPr>
            <a:xfrm>
              <a:off x="995974" y="4342931"/>
              <a:ext cx="1116000" cy="540000"/>
            </a:xfrm>
            <a:prstGeom prst="rect">
              <a:avLst/>
            </a:prstGeom>
            <a:solidFill>
              <a:schemeClr val="bg1"/>
            </a:solidFill>
            <a:ln>
              <a:solidFill>
                <a:schemeClr val="accent5">
                  <a:lumMod val="75000"/>
                </a:schemeClr>
              </a:solidFill>
              <a:headEnd type="none" w="med" len="med"/>
              <a:tailEnd type="none" w="med" len="med"/>
            </a:ln>
          </p:spPr>
          <p:txBody>
            <a:bodyPr wrap="square" rtlCol="0" anchor="ctr">
              <a:spAutoFit/>
            </a:bodyPr>
            <a:lstStyle/>
            <a:p>
              <a:pPr algn="ctr"/>
              <a:r>
                <a:rPr lang="de-DE" sz="1600" dirty="0">
                  <a:solidFill>
                    <a:srgbClr val="4D4D4D"/>
                  </a:solidFill>
                  <a:latin typeface="Calibri" panose="020F0502020204030204" pitchFamily="34" charset="0"/>
                  <a:sym typeface="Wingdings" pitchFamily="2" charset="2"/>
                </a:rPr>
                <a:t>Test</a:t>
              </a:r>
            </a:p>
          </p:txBody>
        </p:sp>
      </p:grpSp>
      <p:sp>
        <p:nvSpPr>
          <p:cNvPr id="26" name="Textfeld 25">
            <a:extLst>
              <a:ext uri="{FF2B5EF4-FFF2-40B4-BE49-F238E27FC236}">
                <a16:creationId xmlns:a16="http://schemas.microsoft.com/office/drawing/2014/main" id="{86A4852F-BCBF-4CD0-B1D8-7EB6E193B1F9}"/>
              </a:ext>
            </a:extLst>
          </p:cNvPr>
          <p:cNvSpPr txBox="1"/>
          <p:nvPr/>
        </p:nvSpPr>
        <p:spPr>
          <a:xfrm>
            <a:off x="8159353" y="3170233"/>
            <a:ext cx="984647" cy="540000"/>
          </a:xfrm>
          <a:prstGeom prst="homePlate">
            <a:avLst/>
          </a:prstGeom>
          <a:solidFill>
            <a:schemeClr val="tx2">
              <a:lumMod val="20000"/>
              <a:lumOff val="80000"/>
            </a:schemeClr>
          </a:solidFill>
          <a:ln>
            <a:solidFill>
              <a:schemeClr val="tx1"/>
            </a:solidFill>
            <a:headEnd type="none" w="med" len="med"/>
            <a:tailEnd type="none" w="med" len="med"/>
          </a:ln>
        </p:spPr>
        <p:txBody>
          <a:bodyPr wrap="square" rtlCol="0" anchor="ctr">
            <a:spAutoFit/>
          </a:bodyPr>
          <a:lstStyle/>
          <a:p>
            <a:pPr algn="ctr"/>
            <a:r>
              <a:rPr lang="de-DE" sz="1600" b="1" dirty="0">
                <a:solidFill>
                  <a:srgbClr val="4D4D4D"/>
                </a:solidFill>
                <a:latin typeface="Calibri" panose="020F0502020204030204" pitchFamily="34" charset="0"/>
                <a:sym typeface="Wingdings" pitchFamily="2" charset="2"/>
              </a:rPr>
              <a:t>Betrieb</a:t>
            </a:r>
          </a:p>
        </p:txBody>
      </p:sp>
      <p:sp>
        <p:nvSpPr>
          <p:cNvPr id="5" name="Rechteck 4">
            <a:extLst>
              <a:ext uri="{FF2B5EF4-FFF2-40B4-BE49-F238E27FC236}">
                <a16:creationId xmlns:a16="http://schemas.microsoft.com/office/drawing/2014/main" id="{0D51BCC5-1C47-4F2C-AA24-E03939A7DA2B}"/>
              </a:ext>
            </a:extLst>
          </p:cNvPr>
          <p:cNvSpPr/>
          <p:nvPr/>
        </p:nvSpPr>
        <p:spPr>
          <a:xfrm>
            <a:off x="2224865" y="5967471"/>
            <a:ext cx="6552000" cy="180000"/>
          </a:xfrm>
          <a:prstGeom prst="rect">
            <a:avLst/>
          </a:prstGeom>
          <a:solidFill>
            <a:srgbClr val="B6E7F4"/>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8" name="Rechteck 27">
            <a:extLst>
              <a:ext uri="{FF2B5EF4-FFF2-40B4-BE49-F238E27FC236}">
                <a16:creationId xmlns:a16="http://schemas.microsoft.com/office/drawing/2014/main" id="{CB17ECF3-FD72-48A7-A8E0-0D5829D5D008}"/>
              </a:ext>
            </a:extLst>
          </p:cNvPr>
          <p:cNvSpPr/>
          <p:nvPr/>
        </p:nvSpPr>
        <p:spPr>
          <a:xfrm>
            <a:off x="4184634" y="6149497"/>
            <a:ext cx="4752000" cy="180000"/>
          </a:xfrm>
          <a:prstGeom prst="rect">
            <a:avLst/>
          </a:prstGeom>
          <a:solidFill>
            <a:srgbClr val="B6E7F4"/>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0" name="Rechteck 29">
            <a:extLst>
              <a:ext uri="{FF2B5EF4-FFF2-40B4-BE49-F238E27FC236}">
                <a16:creationId xmlns:a16="http://schemas.microsoft.com/office/drawing/2014/main" id="{3D1BAA4E-3E89-4624-BE9D-657FA2AEF9F6}"/>
              </a:ext>
            </a:extLst>
          </p:cNvPr>
          <p:cNvSpPr/>
          <p:nvPr/>
        </p:nvSpPr>
        <p:spPr>
          <a:xfrm>
            <a:off x="6144403" y="6328857"/>
            <a:ext cx="2664000" cy="180000"/>
          </a:xfrm>
          <a:prstGeom prst="rect">
            <a:avLst/>
          </a:prstGeom>
          <a:solidFill>
            <a:srgbClr val="B6E7F4"/>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0" name="Textfeld 19">
            <a:extLst>
              <a:ext uri="{FF2B5EF4-FFF2-40B4-BE49-F238E27FC236}">
                <a16:creationId xmlns:a16="http://schemas.microsoft.com/office/drawing/2014/main" id="{38251F36-42E7-42F7-B0F2-BD98A65CDDE4}"/>
              </a:ext>
            </a:extLst>
          </p:cNvPr>
          <p:cNvSpPr txBox="1"/>
          <p:nvPr/>
        </p:nvSpPr>
        <p:spPr>
          <a:xfrm>
            <a:off x="8037129" y="5968269"/>
            <a:ext cx="1116000" cy="540000"/>
          </a:xfrm>
          <a:prstGeom prst="homePlate">
            <a:avLst/>
          </a:prstGeom>
          <a:solidFill>
            <a:srgbClr val="B6E7F4"/>
          </a:solidFill>
          <a:ln>
            <a:noFill/>
            <a:headEnd type="none" w="med" len="med"/>
            <a:tailEnd type="none" w="med" len="med"/>
          </a:ln>
        </p:spPr>
        <p:txBody>
          <a:bodyPr wrap="square" rtlCol="0" anchor="ctr">
            <a:spAutoFit/>
          </a:bodyPr>
          <a:lstStyle/>
          <a:p>
            <a:pPr algn="ctr"/>
            <a:r>
              <a:rPr lang="de-DE" sz="1600" b="1" dirty="0">
                <a:solidFill>
                  <a:srgbClr val="4D4D4D"/>
                </a:solidFill>
                <a:latin typeface="Calibri" panose="020F0502020204030204" pitchFamily="34" charset="0"/>
                <a:sym typeface="Wingdings" pitchFamily="2" charset="2"/>
              </a:rPr>
              <a:t>Betrieb</a:t>
            </a:r>
          </a:p>
        </p:txBody>
      </p:sp>
    </p:spTree>
    <p:extLst>
      <p:ext uri="{BB962C8B-B14F-4D97-AF65-F5344CB8AC3E}">
        <p14:creationId xmlns:p14="http://schemas.microsoft.com/office/powerpoint/2010/main" val="27235804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C744716-56E9-418E-9B92-19AA87366E3E}"/>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BD7F84C4-A090-4A05-A55C-20E93701BBCE}"/>
              </a:ext>
            </a:extLst>
          </p:cNvPr>
          <p:cNvSpPr>
            <a:spLocks noGrp="1"/>
          </p:cNvSpPr>
          <p:nvPr>
            <p:ph type="sldNum" sz="quarter" idx="4"/>
          </p:nvPr>
        </p:nvSpPr>
        <p:spPr/>
        <p:txBody>
          <a:bodyPr/>
          <a:lstStyle/>
          <a:p>
            <a:fld id="{BD587C3E-324D-4846-9F44-5C3ACF20A720}" type="slidenum">
              <a:rPr lang="de-DE" smtClean="0"/>
              <a:pPr/>
              <a:t>100</a:t>
            </a:fld>
            <a:endParaRPr lang="de-DE" dirty="0"/>
          </a:p>
        </p:txBody>
      </p:sp>
      <p:sp>
        <p:nvSpPr>
          <p:cNvPr id="4" name="Titel 3">
            <a:extLst>
              <a:ext uri="{FF2B5EF4-FFF2-40B4-BE49-F238E27FC236}">
                <a16:creationId xmlns:a16="http://schemas.microsoft.com/office/drawing/2014/main" id="{0ECE06FE-86A2-472C-B28A-F04C8056787D}"/>
              </a:ext>
            </a:extLst>
          </p:cNvPr>
          <p:cNvSpPr>
            <a:spLocks noGrp="1"/>
          </p:cNvSpPr>
          <p:nvPr>
            <p:ph type="title"/>
          </p:nvPr>
        </p:nvSpPr>
        <p:spPr/>
        <p:txBody>
          <a:bodyPr/>
          <a:lstStyle/>
          <a:p>
            <a:r>
              <a:rPr lang="en-US" dirty="0"/>
              <a:t>Flow-Management</a:t>
            </a:r>
          </a:p>
        </p:txBody>
      </p:sp>
      <p:sp>
        <p:nvSpPr>
          <p:cNvPr id="5" name="Textplatzhalter 4">
            <a:extLst>
              <a:ext uri="{FF2B5EF4-FFF2-40B4-BE49-F238E27FC236}">
                <a16:creationId xmlns:a16="http://schemas.microsoft.com/office/drawing/2014/main" id="{F40B45B3-7E73-46BF-85AC-34E0F7EAE0DD}"/>
              </a:ext>
            </a:extLst>
          </p:cNvPr>
          <p:cNvSpPr>
            <a:spLocks noGrp="1"/>
          </p:cNvSpPr>
          <p:nvPr>
            <p:ph type="body" sz="quarter" idx="11"/>
          </p:nvPr>
        </p:nvSpPr>
        <p:spPr/>
        <p:txBody>
          <a:bodyPr>
            <a:normAutofit fontScale="92500"/>
          </a:bodyPr>
          <a:lstStyle/>
          <a:p>
            <a:endParaRPr lang="en-US"/>
          </a:p>
        </p:txBody>
      </p:sp>
      <p:sp>
        <p:nvSpPr>
          <p:cNvPr id="7" name="Textfeld 6">
            <a:extLst>
              <a:ext uri="{FF2B5EF4-FFF2-40B4-BE49-F238E27FC236}">
                <a16:creationId xmlns:a16="http://schemas.microsoft.com/office/drawing/2014/main" id="{FDD5012B-DD66-4819-84AF-6E49BB0A2585}"/>
              </a:ext>
            </a:extLst>
          </p:cNvPr>
          <p:cNvSpPr txBox="1"/>
          <p:nvPr/>
        </p:nvSpPr>
        <p:spPr>
          <a:xfrm>
            <a:off x="436568" y="1200400"/>
            <a:ext cx="1404000" cy="338554"/>
          </a:xfrm>
          <a:prstGeom prst="rect">
            <a:avLst/>
          </a:prstGeom>
          <a:noFill/>
        </p:spPr>
        <p:txBody>
          <a:bodyPr wrap="square" rtlCol="0">
            <a:spAutoFit/>
          </a:bodyPr>
          <a:lstStyle/>
          <a:p>
            <a:pPr algn="r"/>
            <a:r>
              <a:rPr lang="en-US" sz="1600" dirty="0">
                <a:solidFill>
                  <a:srgbClr val="4D4D4D"/>
                </a:solidFill>
                <a:latin typeface="Calibri" panose="020F0502020204030204" pitchFamily="34" charset="0"/>
                <a:sym typeface="Wingdings" pitchFamily="2" charset="2"/>
              </a:rPr>
              <a:t>Single Tasking</a:t>
            </a:r>
          </a:p>
        </p:txBody>
      </p:sp>
      <p:sp>
        <p:nvSpPr>
          <p:cNvPr id="8" name="Textfeld 7">
            <a:extLst>
              <a:ext uri="{FF2B5EF4-FFF2-40B4-BE49-F238E27FC236}">
                <a16:creationId xmlns:a16="http://schemas.microsoft.com/office/drawing/2014/main" id="{E1A1C824-EB90-4A23-B9E3-D0F05FC4F3D0}"/>
              </a:ext>
            </a:extLst>
          </p:cNvPr>
          <p:cNvSpPr txBox="1"/>
          <p:nvPr/>
        </p:nvSpPr>
        <p:spPr>
          <a:xfrm>
            <a:off x="436568" y="2013177"/>
            <a:ext cx="1404000" cy="338554"/>
          </a:xfrm>
          <a:prstGeom prst="rect">
            <a:avLst/>
          </a:prstGeom>
          <a:noFill/>
        </p:spPr>
        <p:txBody>
          <a:bodyPr wrap="square" rtlCol="0">
            <a:spAutoFit/>
          </a:bodyPr>
          <a:lstStyle/>
          <a:p>
            <a:pPr algn="r"/>
            <a:r>
              <a:rPr lang="en-US" sz="1600" dirty="0">
                <a:solidFill>
                  <a:srgbClr val="4D4D4D"/>
                </a:solidFill>
                <a:latin typeface="Calibri" panose="020F0502020204030204" pitchFamily="34" charset="0"/>
                <a:sym typeface="Wingdings" pitchFamily="2" charset="2"/>
              </a:rPr>
              <a:t>Multi Tasking</a:t>
            </a:r>
          </a:p>
        </p:txBody>
      </p:sp>
      <p:sp>
        <p:nvSpPr>
          <p:cNvPr id="9" name="Textfeld 8">
            <a:extLst>
              <a:ext uri="{FF2B5EF4-FFF2-40B4-BE49-F238E27FC236}">
                <a16:creationId xmlns:a16="http://schemas.microsoft.com/office/drawing/2014/main" id="{B225082C-9D8C-4C3D-B136-45509891E580}"/>
              </a:ext>
            </a:extLst>
          </p:cNvPr>
          <p:cNvSpPr txBox="1"/>
          <p:nvPr/>
        </p:nvSpPr>
        <p:spPr>
          <a:xfrm>
            <a:off x="436567" y="2903105"/>
            <a:ext cx="1404000" cy="338554"/>
          </a:xfrm>
          <a:prstGeom prst="rect">
            <a:avLst/>
          </a:prstGeom>
          <a:noFill/>
        </p:spPr>
        <p:txBody>
          <a:bodyPr wrap="square" rtlCol="0">
            <a:spAutoFit/>
          </a:bodyPr>
          <a:lstStyle/>
          <a:p>
            <a:pPr algn="r"/>
            <a:r>
              <a:rPr lang="en-US" sz="1600" dirty="0">
                <a:solidFill>
                  <a:srgbClr val="4D4D4D"/>
                </a:solidFill>
                <a:latin typeface="Calibri" panose="020F0502020204030204" pitchFamily="34" charset="0"/>
                <a:sym typeface="Wingdings" pitchFamily="2" charset="2"/>
              </a:rPr>
              <a:t>Task Switching</a:t>
            </a:r>
          </a:p>
        </p:txBody>
      </p:sp>
      <p:sp>
        <p:nvSpPr>
          <p:cNvPr id="10" name="Rechteck 9">
            <a:extLst>
              <a:ext uri="{FF2B5EF4-FFF2-40B4-BE49-F238E27FC236}">
                <a16:creationId xmlns:a16="http://schemas.microsoft.com/office/drawing/2014/main" id="{D6981BEF-0D44-4163-B33A-DE0060D85562}"/>
              </a:ext>
            </a:extLst>
          </p:cNvPr>
          <p:cNvSpPr/>
          <p:nvPr/>
        </p:nvSpPr>
        <p:spPr>
          <a:xfrm>
            <a:off x="2028824" y="1231177"/>
            <a:ext cx="1440000" cy="307777"/>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Wohnung putzen</a:t>
            </a:r>
          </a:p>
        </p:txBody>
      </p:sp>
      <p:sp>
        <p:nvSpPr>
          <p:cNvPr id="11" name="Rechteck 10">
            <a:extLst>
              <a:ext uri="{FF2B5EF4-FFF2-40B4-BE49-F238E27FC236}">
                <a16:creationId xmlns:a16="http://schemas.microsoft.com/office/drawing/2014/main" id="{18DB4872-8C9B-42F4-8BE3-EDE4BEEA63C7}"/>
              </a:ext>
            </a:extLst>
          </p:cNvPr>
          <p:cNvSpPr/>
          <p:nvPr/>
        </p:nvSpPr>
        <p:spPr>
          <a:xfrm>
            <a:off x="3459299" y="1231177"/>
            <a:ext cx="1440000" cy="307777"/>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de-DE" sz="1400">
                <a:solidFill>
                  <a:schemeClr val="tx2">
                    <a:lumMod val="50000"/>
                  </a:schemeClr>
                </a:solidFill>
                <a:latin typeface="Calibri" panose="020F0502020204030204" pitchFamily="34" charset="0"/>
              </a:rPr>
              <a:t>Fernsehen</a:t>
            </a:r>
          </a:p>
        </p:txBody>
      </p:sp>
      <p:sp>
        <p:nvSpPr>
          <p:cNvPr id="12" name="Rechteck 11">
            <a:extLst>
              <a:ext uri="{FF2B5EF4-FFF2-40B4-BE49-F238E27FC236}">
                <a16:creationId xmlns:a16="http://schemas.microsoft.com/office/drawing/2014/main" id="{9874C3F6-0E4E-490C-993A-B6F4D5DDCF5E}"/>
              </a:ext>
            </a:extLst>
          </p:cNvPr>
          <p:cNvSpPr/>
          <p:nvPr/>
        </p:nvSpPr>
        <p:spPr>
          <a:xfrm>
            <a:off x="4901482" y="1231177"/>
            <a:ext cx="1440000" cy="307777"/>
          </a:xfrm>
          <a:prstGeom prst="rect">
            <a:avLst/>
          </a:prstGeom>
          <a:solidFill>
            <a:srgbClr val="B7AC9A"/>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Radio hören</a:t>
            </a:r>
          </a:p>
        </p:txBody>
      </p:sp>
      <p:sp>
        <p:nvSpPr>
          <p:cNvPr id="13" name="Rechteck 12">
            <a:extLst>
              <a:ext uri="{FF2B5EF4-FFF2-40B4-BE49-F238E27FC236}">
                <a16:creationId xmlns:a16="http://schemas.microsoft.com/office/drawing/2014/main" id="{B0FB32A0-591D-42A0-8ACB-472F7D07458C}"/>
              </a:ext>
            </a:extLst>
          </p:cNvPr>
          <p:cNvSpPr/>
          <p:nvPr/>
        </p:nvSpPr>
        <p:spPr>
          <a:xfrm>
            <a:off x="2028824" y="1881425"/>
            <a:ext cx="1440000" cy="307777"/>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Wohnung putzen</a:t>
            </a:r>
          </a:p>
        </p:txBody>
      </p:sp>
      <p:sp>
        <p:nvSpPr>
          <p:cNvPr id="14" name="Rechteck 13">
            <a:extLst>
              <a:ext uri="{FF2B5EF4-FFF2-40B4-BE49-F238E27FC236}">
                <a16:creationId xmlns:a16="http://schemas.microsoft.com/office/drawing/2014/main" id="{1B94F11C-4E0D-4282-BE18-2458BC6C5DF6}"/>
              </a:ext>
            </a:extLst>
          </p:cNvPr>
          <p:cNvSpPr/>
          <p:nvPr/>
        </p:nvSpPr>
        <p:spPr>
          <a:xfrm>
            <a:off x="2028824" y="2191824"/>
            <a:ext cx="1440000" cy="307777"/>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Fernsehen</a:t>
            </a:r>
          </a:p>
        </p:txBody>
      </p:sp>
      <p:sp>
        <p:nvSpPr>
          <p:cNvPr id="15" name="Rechteck 14">
            <a:extLst>
              <a:ext uri="{FF2B5EF4-FFF2-40B4-BE49-F238E27FC236}">
                <a16:creationId xmlns:a16="http://schemas.microsoft.com/office/drawing/2014/main" id="{DF3C8197-552D-49DB-9B77-058F3C48D302}"/>
              </a:ext>
            </a:extLst>
          </p:cNvPr>
          <p:cNvSpPr/>
          <p:nvPr/>
        </p:nvSpPr>
        <p:spPr>
          <a:xfrm>
            <a:off x="6095215" y="1881425"/>
            <a:ext cx="1440000" cy="307777"/>
          </a:xfrm>
          <a:prstGeom prst="rect">
            <a:avLst/>
          </a:prstGeom>
          <a:solidFill>
            <a:srgbClr val="B7AC9A"/>
          </a:solidFill>
          <a:ln>
            <a:solidFill>
              <a:schemeClr val="tx2">
                <a:lumMod val="50000"/>
              </a:schemeClr>
            </a:solidFill>
          </a:ln>
        </p:spPr>
        <p:txBody>
          <a:bodyPr rtlCol="0" anchor="ctr">
            <a:spAutoFit/>
          </a:bodyPr>
          <a:lstStyle/>
          <a:p>
            <a:pPr algn="ctr">
              <a:tabLst>
                <a:tab pos="174625" algn="l"/>
              </a:tabLst>
            </a:pPr>
            <a:r>
              <a:rPr lang="de-DE" sz="1400">
                <a:solidFill>
                  <a:schemeClr val="tx2">
                    <a:lumMod val="50000"/>
                  </a:schemeClr>
                </a:solidFill>
                <a:latin typeface="Calibri" panose="020F0502020204030204" pitchFamily="34" charset="0"/>
              </a:rPr>
              <a:t>Radio hören</a:t>
            </a:r>
          </a:p>
        </p:txBody>
      </p:sp>
      <p:sp>
        <p:nvSpPr>
          <p:cNvPr id="16" name="Rechteck 15">
            <a:extLst>
              <a:ext uri="{FF2B5EF4-FFF2-40B4-BE49-F238E27FC236}">
                <a16:creationId xmlns:a16="http://schemas.microsoft.com/office/drawing/2014/main" id="{6F2204E3-366C-494B-B21E-F40EBD653407}"/>
              </a:ext>
            </a:extLst>
          </p:cNvPr>
          <p:cNvSpPr/>
          <p:nvPr/>
        </p:nvSpPr>
        <p:spPr>
          <a:xfrm>
            <a:off x="4062018" y="1881425"/>
            <a:ext cx="1440000" cy="307777"/>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Wohnung putzen</a:t>
            </a:r>
          </a:p>
        </p:txBody>
      </p:sp>
      <p:sp>
        <p:nvSpPr>
          <p:cNvPr id="17" name="Rechteck 16">
            <a:extLst>
              <a:ext uri="{FF2B5EF4-FFF2-40B4-BE49-F238E27FC236}">
                <a16:creationId xmlns:a16="http://schemas.microsoft.com/office/drawing/2014/main" id="{F9D87CB8-7D29-4EE1-940C-6DDEB2465CD4}"/>
              </a:ext>
            </a:extLst>
          </p:cNvPr>
          <p:cNvSpPr/>
          <p:nvPr/>
        </p:nvSpPr>
        <p:spPr>
          <a:xfrm>
            <a:off x="4062018" y="2191824"/>
            <a:ext cx="1440000" cy="307777"/>
          </a:xfrm>
          <a:prstGeom prst="rect">
            <a:avLst/>
          </a:prstGeom>
          <a:solidFill>
            <a:srgbClr val="B7AC9A"/>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Radio hören</a:t>
            </a:r>
          </a:p>
        </p:txBody>
      </p:sp>
      <p:sp>
        <p:nvSpPr>
          <p:cNvPr id="19" name="Rechteck 18">
            <a:extLst>
              <a:ext uri="{FF2B5EF4-FFF2-40B4-BE49-F238E27FC236}">
                <a16:creationId xmlns:a16="http://schemas.microsoft.com/office/drawing/2014/main" id="{C8ED1955-CCA4-4855-9B19-A0DF46232641}"/>
              </a:ext>
            </a:extLst>
          </p:cNvPr>
          <p:cNvSpPr/>
          <p:nvPr/>
        </p:nvSpPr>
        <p:spPr>
          <a:xfrm>
            <a:off x="6095215" y="2191824"/>
            <a:ext cx="1440000" cy="307777"/>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de-DE" sz="1400">
                <a:solidFill>
                  <a:schemeClr val="tx2">
                    <a:lumMod val="50000"/>
                  </a:schemeClr>
                </a:solidFill>
                <a:latin typeface="Calibri" panose="020F0502020204030204" pitchFamily="34" charset="0"/>
              </a:rPr>
              <a:t>Fernsehen</a:t>
            </a:r>
          </a:p>
        </p:txBody>
      </p:sp>
      <p:sp>
        <p:nvSpPr>
          <p:cNvPr id="20" name="Rechteck 19">
            <a:extLst>
              <a:ext uri="{FF2B5EF4-FFF2-40B4-BE49-F238E27FC236}">
                <a16:creationId xmlns:a16="http://schemas.microsoft.com/office/drawing/2014/main" id="{3470BBA2-5274-4496-ACF6-B863E9EAC34A}"/>
              </a:ext>
            </a:extLst>
          </p:cNvPr>
          <p:cNvSpPr/>
          <p:nvPr/>
        </p:nvSpPr>
        <p:spPr>
          <a:xfrm>
            <a:off x="2019299" y="2892752"/>
            <a:ext cx="720000" cy="307777"/>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de-DE" sz="1400" dirty="0" err="1">
                <a:solidFill>
                  <a:schemeClr val="tx2">
                    <a:lumMod val="50000"/>
                  </a:schemeClr>
                </a:solidFill>
                <a:latin typeface="Calibri" panose="020F0502020204030204" pitchFamily="34" charset="0"/>
              </a:rPr>
              <a:t>Wp</a:t>
            </a:r>
            <a:endParaRPr lang="de-DE" sz="1400" dirty="0">
              <a:solidFill>
                <a:schemeClr val="tx2">
                  <a:lumMod val="50000"/>
                </a:schemeClr>
              </a:solidFill>
              <a:latin typeface="Calibri" panose="020F0502020204030204" pitchFamily="34" charset="0"/>
            </a:endParaRPr>
          </a:p>
        </p:txBody>
      </p:sp>
      <p:sp>
        <p:nvSpPr>
          <p:cNvPr id="21" name="Rechteck 20">
            <a:extLst>
              <a:ext uri="{FF2B5EF4-FFF2-40B4-BE49-F238E27FC236}">
                <a16:creationId xmlns:a16="http://schemas.microsoft.com/office/drawing/2014/main" id="{3F3D136D-FF62-497D-9DE2-EF7F0D4C0BD5}"/>
              </a:ext>
            </a:extLst>
          </p:cNvPr>
          <p:cNvSpPr/>
          <p:nvPr/>
        </p:nvSpPr>
        <p:spPr>
          <a:xfrm>
            <a:off x="2742640" y="2892752"/>
            <a:ext cx="720000" cy="307777"/>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F</a:t>
            </a:r>
          </a:p>
        </p:txBody>
      </p:sp>
      <p:sp>
        <p:nvSpPr>
          <p:cNvPr id="22" name="Rechteck 21">
            <a:extLst>
              <a:ext uri="{FF2B5EF4-FFF2-40B4-BE49-F238E27FC236}">
                <a16:creationId xmlns:a16="http://schemas.microsoft.com/office/drawing/2014/main" id="{27793DBF-9072-4A34-A780-B63F725BAE22}"/>
              </a:ext>
            </a:extLst>
          </p:cNvPr>
          <p:cNvSpPr/>
          <p:nvPr/>
        </p:nvSpPr>
        <p:spPr>
          <a:xfrm>
            <a:off x="3465981" y="2892752"/>
            <a:ext cx="720000" cy="307777"/>
          </a:xfrm>
          <a:prstGeom prst="rect">
            <a:avLst/>
          </a:prstGeom>
          <a:solidFill>
            <a:srgbClr val="B7AC9A"/>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Rh</a:t>
            </a:r>
          </a:p>
        </p:txBody>
      </p:sp>
      <p:sp>
        <p:nvSpPr>
          <p:cNvPr id="23" name="Rechteck 22">
            <a:extLst>
              <a:ext uri="{FF2B5EF4-FFF2-40B4-BE49-F238E27FC236}">
                <a16:creationId xmlns:a16="http://schemas.microsoft.com/office/drawing/2014/main" id="{3FB4ABF1-91A5-44EE-A65A-F55706AD36B5}"/>
              </a:ext>
            </a:extLst>
          </p:cNvPr>
          <p:cNvSpPr/>
          <p:nvPr/>
        </p:nvSpPr>
        <p:spPr>
          <a:xfrm>
            <a:off x="4189601" y="2892752"/>
            <a:ext cx="720000" cy="307777"/>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de-DE" sz="1400" dirty="0" err="1">
                <a:solidFill>
                  <a:schemeClr val="tx2">
                    <a:lumMod val="50000"/>
                  </a:schemeClr>
                </a:solidFill>
                <a:latin typeface="Calibri" panose="020F0502020204030204" pitchFamily="34" charset="0"/>
              </a:rPr>
              <a:t>Wp</a:t>
            </a:r>
            <a:endParaRPr lang="de-DE" sz="1400" dirty="0">
              <a:solidFill>
                <a:schemeClr val="tx2">
                  <a:lumMod val="50000"/>
                </a:schemeClr>
              </a:solidFill>
              <a:latin typeface="Calibri" panose="020F0502020204030204" pitchFamily="34" charset="0"/>
            </a:endParaRPr>
          </a:p>
        </p:txBody>
      </p:sp>
      <p:sp>
        <p:nvSpPr>
          <p:cNvPr id="24" name="Rechteck 23">
            <a:extLst>
              <a:ext uri="{FF2B5EF4-FFF2-40B4-BE49-F238E27FC236}">
                <a16:creationId xmlns:a16="http://schemas.microsoft.com/office/drawing/2014/main" id="{6B078EE9-8E2C-4994-B428-F92C57A758CE}"/>
              </a:ext>
            </a:extLst>
          </p:cNvPr>
          <p:cNvSpPr/>
          <p:nvPr/>
        </p:nvSpPr>
        <p:spPr>
          <a:xfrm>
            <a:off x="4913221" y="2892752"/>
            <a:ext cx="720000" cy="307777"/>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F</a:t>
            </a:r>
          </a:p>
        </p:txBody>
      </p:sp>
      <p:sp>
        <p:nvSpPr>
          <p:cNvPr id="25" name="Rechteck 24">
            <a:extLst>
              <a:ext uri="{FF2B5EF4-FFF2-40B4-BE49-F238E27FC236}">
                <a16:creationId xmlns:a16="http://schemas.microsoft.com/office/drawing/2014/main" id="{DB94F3E8-A89D-4F55-8315-E25BFD4AF066}"/>
              </a:ext>
            </a:extLst>
          </p:cNvPr>
          <p:cNvSpPr/>
          <p:nvPr/>
        </p:nvSpPr>
        <p:spPr>
          <a:xfrm>
            <a:off x="5636841" y="2892752"/>
            <a:ext cx="720000" cy="307777"/>
          </a:xfrm>
          <a:prstGeom prst="rect">
            <a:avLst/>
          </a:prstGeom>
          <a:solidFill>
            <a:srgbClr val="B7AC9A"/>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Rh</a:t>
            </a:r>
          </a:p>
        </p:txBody>
      </p:sp>
      <p:grpSp>
        <p:nvGrpSpPr>
          <p:cNvPr id="33" name="Gruppieren 32">
            <a:extLst>
              <a:ext uri="{FF2B5EF4-FFF2-40B4-BE49-F238E27FC236}">
                <a16:creationId xmlns:a16="http://schemas.microsoft.com/office/drawing/2014/main" id="{BF15D26A-3C05-4843-BE41-AA445D5457CF}"/>
              </a:ext>
            </a:extLst>
          </p:cNvPr>
          <p:cNvGrpSpPr/>
          <p:nvPr/>
        </p:nvGrpSpPr>
        <p:grpSpPr>
          <a:xfrm>
            <a:off x="1876424" y="885825"/>
            <a:ext cx="7038975" cy="2533650"/>
            <a:chOff x="2019299" y="971550"/>
            <a:chExt cx="7038975" cy="2533650"/>
          </a:xfrm>
        </p:grpSpPr>
        <p:cxnSp>
          <p:nvCxnSpPr>
            <p:cNvPr id="30" name="Gerade Verbindung mit Pfeil 29">
              <a:extLst>
                <a:ext uri="{FF2B5EF4-FFF2-40B4-BE49-F238E27FC236}">
                  <a16:creationId xmlns:a16="http://schemas.microsoft.com/office/drawing/2014/main" id="{5D307D3D-B1D3-4358-965A-354BCF24DB26}"/>
                </a:ext>
              </a:extLst>
            </p:cNvPr>
            <p:cNvCxnSpPr/>
            <p:nvPr/>
          </p:nvCxnSpPr>
          <p:spPr bwMode="auto">
            <a:xfrm>
              <a:off x="2019299" y="3505200"/>
              <a:ext cx="7038975"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2" name="Gerader Verbinder 31">
              <a:extLst>
                <a:ext uri="{FF2B5EF4-FFF2-40B4-BE49-F238E27FC236}">
                  <a16:creationId xmlns:a16="http://schemas.microsoft.com/office/drawing/2014/main" id="{9EBB4BA6-E702-480D-9687-1110C4AA10AC}"/>
                </a:ext>
              </a:extLst>
            </p:cNvPr>
            <p:cNvCxnSpPr/>
            <p:nvPr/>
          </p:nvCxnSpPr>
          <p:spPr bwMode="auto">
            <a:xfrm flipV="1">
              <a:off x="2019299" y="971550"/>
              <a:ext cx="0" cy="2533650"/>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
        <p:nvSpPr>
          <p:cNvPr id="34" name="Textfeld 33">
            <a:extLst>
              <a:ext uri="{FF2B5EF4-FFF2-40B4-BE49-F238E27FC236}">
                <a16:creationId xmlns:a16="http://schemas.microsoft.com/office/drawing/2014/main" id="{1EA5D879-98FD-4DD9-8A3F-CD5A4F90EE7B}"/>
              </a:ext>
            </a:extLst>
          </p:cNvPr>
          <p:cNvSpPr txBox="1"/>
          <p:nvPr/>
        </p:nvSpPr>
        <p:spPr>
          <a:xfrm>
            <a:off x="1854122" y="3508710"/>
            <a:ext cx="3869345" cy="3231654"/>
          </a:xfrm>
          <a:prstGeom prst="rect">
            <a:avLst/>
          </a:prstGeom>
          <a:noFill/>
        </p:spPr>
        <p:txBody>
          <a:bodyPr wrap="square" rtlCol="0">
            <a:spAutoFit/>
          </a:bodyPr>
          <a:lstStyle/>
          <a:p>
            <a:r>
              <a:rPr lang="de-DE" sz="1200" b="1" dirty="0">
                <a:solidFill>
                  <a:srgbClr val="4D4D4D"/>
                </a:solidFill>
                <a:latin typeface="Calibri" panose="020F0502020204030204" pitchFamily="34" charset="0"/>
                <a:sym typeface="Wingdings" pitchFamily="2" charset="2"/>
              </a:rPr>
              <a:t>Selbsttest: Wie viel kostet </a:t>
            </a:r>
            <a:r>
              <a:rPr lang="en-US" sz="1200" b="1" dirty="0">
                <a:solidFill>
                  <a:srgbClr val="4D4D4D"/>
                </a:solidFill>
                <a:latin typeface="Calibri" panose="020F0502020204030204" pitchFamily="34" charset="0"/>
                <a:sym typeface="Wingdings" pitchFamily="2" charset="2"/>
              </a:rPr>
              <a:t>Task-Switching</a:t>
            </a:r>
          </a:p>
          <a:p>
            <a:endParaRPr lang="de-DE" sz="1200" dirty="0">
              <a:solidFill>
                <a:srgbClr val="4D4D4D"/>
              </a:solidFill>
              <a:latin typeface="Calibri" panose="020F0502020204030204" pitchFamily="34" charset="0"/>
              <a:sym typeface="Wingdings" pitchFamily="2" charset="2"/>
            </a:endParaRPr>
          </a:p>
          <a:p>
            <a:r>
              <a:rPr lang="de-DE" sz="1200" dirty="0">
                <a:solidFill>
                  <a:srgbClr val="4D4D4D"/>
                </a:solidFill>
                <a:latin typeface="Calibri" panose="020F0502020204030204" pitchFamily="34" charset="0"/>
                <a:sym typeface="Wingdings" pitchFamily="2" charset="2"/>
              </a:rPr>
              <a:t>Schrieben Sie folgende Zahlenreihen so schnell sie können. </a:t>
            </a:r>
          </a:p>
          <a:p>
            <a:endParaRPr lang="de-DE" sz="1200" dirty="0">
              <a:solidFill>
                <a:srgbClr val="4D4D4D"/>
              </a:solidFill>
              <a:latin typeface="Calibri" panose="020F0502020204030204" pitchFamily="34" charset="0"/>
              <a:sym typeface="Wingdings" pitchFamily="2" charset="2"/>
            </a:endParaRPr>
          </a:p>
          <a:p>
            <a:r>
              <a:rPr lang="de-DE" sz="1200" dirty="0">
                <a:solidFill>
                  <a:srgbClr val="4D4D4D"/>
                </a:solidFill>
                <a:latin typeface="Calibri" panose="020F0502020204030204" pitchFamily="34" charset="0"/>
                <a:sym typeface="Wingdings" pitchFamily="2" charset="2"/>
              </a:rPr>
              <a:t>Gruppe A: Zeilenweise (1, A, I – 2, B, II – 3, C, III … 10,J,X)</a:t>
            </a:r>
          </a:p>
          <a:p>
            <a:r>
              <a:rPr lang="de-DE" sz="1200" dirty="0">
                <a:solidFill>
                  <a:srgbClr val="4D4D4D"/>
                </a:solidFill>
                <a:latin typeface="Calibri" panose="020F0502020204030204" pitchFamily="34" charset="0"/>
                <a:sym typeface="Wingdings" pitchFamily="2" charset="2"/>
              </a:rPr>
              <a:t>Gruppe B: Spaltenweise (1,2,3 … 10, A,B,C … J, I, II, III … X)</a:t>
            </a:r>
          </a:p>
          <a:p>
            <a:endParaRPr lang="de-DE" sz="1200" dirty="0">
              <a:solidFill>
                <a:srgbClr val="4D4D4D"/>
              </a:solidFill>
              <a:latin typeface="Calibri" panose="020F0502020204030204" pitchFamily="34" charset="0"/>
              <a:sym typeface="Wingdings" pitchFamily="2" charset="2"/>
            </a:endParaRP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1	A	I</a:t>
            </a: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2	B	II</a:t>
            </a: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3	C	III</a:t>
            </a: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4	D	IV</a:t>
            </a: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5	E	V</a:t>
            </a: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6	F	VI</a:t>
            </a: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7	G	VII</a:t>
            </a: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8	H	VIII</a:t>
            </a: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9	I	IX</a:t>
            </a:r>
          </a:p>
          <a:p>
            <a:pPr marL="628650" defTabSz="538163">
              <a:tabLst>
                <a:tab pos="1076325" algn="l"/>
                <a:tab pos="1524000" algn="l"/>
              </a:tabLst>
            </a:pPr>
            <a:r>
              <a:rPr lang="de-DE" sz="1200" b="1" dirty="0">
                <a:solidFill>
                  <a:srgbClr val="4D4D4D"/>
                </a:solidFill>
                <a:latin typeface="Calibri" panose="020F0502020204030204" pitchFamily="34" charset="0"/>
                <a:sym typeface="Wingdings" pitchFamily="2" charset="2"/>
              </a:rPr>
              <a:t>10	J	X</a:t>
            </a:r>
          </a:p>
        </p:txBody>
      </p:sp>
      <p:sp>
        <p:nvSpPr>
          <p:cNvPr id="35" name="Textfeld 34">
            <a:extLst>
              <a:ext uri="{FF2B5EF4-FFF2-40B4-BE49-F238E27FC236}">
                <a16:creationId xmlns:a16="http://schemas.microsoft.com/office/drawing/2014/main" id="{F8ADFA3F-F59B-4F1B-A813-D0520EDE6D40}"/>
              </a:ext>
            </a:extLst>
          </p:cNvPr>
          <p:cNvSpPr txBox="1"/>
          <p:nvPr/>
        </p:nvSpPr>
        <p:spPr>
          <a:xfrm rot="20436269">
            <a:off x="4867475" y="5096263"/>
            <a:ext cx="4052980" cy="738664"/>
          </a:xfrm>
          <a:prstGeom prst="rect">
            <a:avLst/>
          </a:prstGeom>
          <a:noFill/>
        </p:spPr>
        <p:txBody>
          <a:bodyPr wrap="square" rtlCol="0">
            <a:spAutoFit/>
          </a:bodyPr>
          <a:lstStyle/>
          <a:p>
            <a:r>
              <a:rPr lang="en-US" sz="1600" dirty="0">
                <a:solidFill>
                  <a:srgbClr val="4D4D4D"/>
                </a:solidFill>
                <a:latin typeface="Calibri" panose="020F0502020204030204" pitchFamily="34" charset="0"/>
                <a:sym typeface="Wingdings" pitchFamily="2" charset="2"/>
              </a:rPr>
              <a:t>Switching "</a:t>
            </a:r>
            <a:r>
              <a:rPr lang="en-US" sz="1600" i="1" dirty="0">
                <a:solidFill>
                  <a:srgbClr val="4D4D4D"/>
                </a:solidFill>
                <a:latin typeface="Calibri" panose="020F0502020204030204" pitchFamily="34" charset="0"/>
                <a:sym typeface="Wingdings" pitchFamily="2" charset="2"/>
              </a:rPr>
              <a:t>between tasks </a:t>
            </a:r>
            <a:r>
              <a:rPr lang="en-US" sz="1600" b="1" i="1" dirty="0">
                <a:solidFill>
                  <a:schemeClr val="accent1"/>
                </a:solidFill>
                <a:latin typeface="Calibri" panose="020F0502020204030204" pitchFamily="34" charset="0"/>
                <a:sym typeface="Wingdings" pitchFamily="2" charset="2"/>
              </a:rPr>
              <a:t>can cost </a:t>
            </a:r>
            <a:r>
              <a:rPr lang="en-US" sz="1600" i="1" dirty="0">
                <a:solidFill>
                  <a:srgbClr val="4D4D4D"/>
                </a:solidFill>
                <a:latin typeface="Calibri" panose="020F0502020204030204" pitchFamily="34" charset="0"/>
                <a:sym typeface="Wingdings" pitchFamily="2" charset="2"/>
              </a:rPr>
              <a:t>as much as </a:t>
            </a:r>
            <a:r>
              <a:rPr lang="en-US" sz="1600" b="1" i="1" dirty="0">
                <a:solidFill>
                  <a:schemeClr val="accent1"/>
                </a:solidFill>
                <a:latin typeface="Calibri" panose="020F0502020204030204" pitchFamily="34" charset="0"/>
                <a:sym typeface="Wingdings" pitchFamily="2" charset="2"/>
              </a:rPr>
              <a:t>40 percent of </a:t>
            </a:r>
            <a:r>
              <a:rPr lang="en-US" sz="1600" i="1" dirty="0">
                <a:solidFill>
                  <a:srgbClr val="4D4D4D"/>
                </a:solidFill>
                <a:latin typeface="Calibri" panose="020F0502020204030204" pitchFamily="34" charset="0"/>
                <a:sym typeface="Wingdings" pitchFamily="2" charset="2"/>
              </a:rPr>
              <a:t>someone's </a:t>
            </a:r>
            <a:r>
              <a:rPr lang="en-US" sz="1600" b="1" i="1" dirty="0">
                <a:solidFill>
                  <a:schemeClr val="accent1"/>
                </a:solidFill>
                <a:latin typeface="Calibri" panose="020F0502020204030204" pitchFamily="34" charset="0"/>
                <a:sym typeface="Wingdings" pitchFamily="2" charset="2"/>
              </a:rPr>
              <a:t>productive time</a:t>
            </a:r>
            <a:r>
              <a:rPr lang="en-US" sz="1600" i="1" dirty="0">
                <a:solidFill>
                  <a:srgbClr val="4D4D4D"/>
                </a:solidFill>
                <a:latin typeface="Calibri" panose="020F0502020204030204" pitchFamily="34" charset="0"/>
                <a:sym typeface="Wingdings" pitchFamily="2" charset="2"/>
              </a:rPr>
              <a:t>.</a:t>
            </a:r>
            <a:r>
              <a:rPr lang="en-US" sz="1600" dirty="0">
                <a:solidFill>
                  <a:srgbClr val="4D4D4D"/>
                </a:solidFill>
                <a:latin typeface="Calibri" panose="020F0502020204030204" pitchFamily="34" charset="0"/>
                <a:sym typeface="Wingdings" pitchFamily="2" charset="2"/>
              </a:rPr>
              <a:t>"</a:t>
            </a:r>
          </a:p>
          <a:p>
            <a:r>
              <a:rPr lang="en-US" sz="1000" dirty="0">
                <a:solidFill>
                  <a:srgbClr val="4D4D4D"/>
                </a:solidFill>
                <a:latin typeface="Calibri" panose="020F0502020204030204" pitchFamily="34" charset="0"/>
                <a:sym typeface="Wingdings" pitchFamily="2" charset="2"/>
              </a:rPr>
              <a:t>Quelle: http://www.apa.org/research/action/multitask.aspx</a:t>
            </a:r>
          </a:p>
        </p:txBody>
      </p:sp>
      <p:sp>
        <p:nvSpPr>
          <p:cNvPr id="18" name="Textfeld 17">
            <a:extLst>
              <a:ext uri="{FF2B5EF4-FFF2-40B4-BE49-F238E27FC236}">
                <a16:creationId xmlns:a16="http://schemas.microsoft.com/office/drawing/2014/main" id="{C48F6665-8F82-4B10-813C-E37DCC723868}"/>
              </a:ext>
            </a:extLst>
          </p:cNvPr>
          <p:cNvSpPr txBox="1"/>
          <p:nvPr/>
        </p:nvSpPr>
        <p:spPr>
          <a:xfrm>
            <a:off x="3476251" y="2013177"/>
            <a:ext cx="576000" cy="338554"/>
          </a:xfrm>
          <a:prstGeom prst="rect">
            <a:avLst/>
          </a:prstGeom>
          <a:noFill/>
        </p:spPr>
        <p:txBody>
          <a:bodyPr wrap="square" rtlCol="0">
            <a:spAutoFit/>
          </a:bodyPr>
          <a:lstStyle/>
          <a:p>
            <a:pPr algn="ctr"/>
            <a:r>
              <a:rPr lang="en-US" sz="1600" dirty="0" err="1">
                <a:solidFill>
                  <a:srgbClr val="4D4D4D"/>
                </a:solidFill>
                <a:latin typeface="Calibri" panose="020F0502020204030204" pitchFamily="34" charset="0"/>
                <a:sym typeface="Wingdings" pitchFamily="2" charset="2"/>
              </a:rPr>
              <a:t>oder</a:t>
            </a:r>
            <a:endParaRPr lang="en-US" sz="1600" dirty="0">
              <a:solidFill>
                <a:srgbClr val="4D4D4D"/>
              </a:solidFill>
              <a:latin typeface="Calibri" panose="020F0502020204030204" pitchFamily="34" charset="0"/>
              <a:sym typeface="Wingdings" pitchFamily="2" charset="2"/>
            </a:endParaRPr>
          </a:p>
        </p:txBody>
      </p:sp>
      <p:sp>
        <p:nvSpPr>
          <p:cNvPr id="36" name="Textfeld 35">
            <a:extLst>
              <a:ext uri="{FF2B5EF4-FFF2-40B4-BE49-F238E27FC236}">
                <a16:creationId xmlns:a16="http://schemas.microsoft.com/office/drawing/2014/main" id="{45BE6995-EDE4-4EC9-91C2-092601FA8168}"/>
              </a:ext>
            </a:extLst>
          </p:cNvPr>
          <p:cNvSpPr txBox="1"/>
          <p:nvPr/>
        </p:nvSpPr>
        <p:spPr>
          <a:xfrm>
            <a:off x="5510536" y="2021372"/>
            <a:ext cx="576000" cy="338554"/>
          </a:xfrm>
          <a:prstGeom prst="rect">
            <a:avLst/>
          </a:prstGeom>
          <a:noFill/>
        </p:spPr>
        <p:txBody>
          <a:bodyPr wrap="square" rtlCol="0">
            <a:spAutoFit/>
          </a:bodyPr>
          <a:lstStyle/>
          <a:p>
            <a:pPr algn="ctr"/>
            <a:r>
              <a:rPr lang="en-US" sz="1600" dirty="0" err="1">
                <a:solidFill>
                  <a:srgbClr val="4D4D4D"/>
                </a:solidFill>
                <a:latin typeface="Calibri" panose="020F0502020204030204" pitchFamily="34" charset="0"/>
                <a:sym typeface="Wingdings" pitchFamily="2" charset="2"/>
              </a:rPr>
              <a:t>oder</a:t>
            </a:r>
            <a:endParaRPr lang="en-US" sz="1600" dirty="0">
              <a:solidFill>
                <a:srgbClr val="4D4D4D"/>
              </a:solidFill>
              <a:latin typeface="Calibri" panose="020F0502020204030204" pitchFamily="34" charset="0"/>
              <a:sym typeface="Wingdings" pitchFamily="2" charset="2"/>
            </a:endParaRPr>
          </a:p>
        </p:txBody>
      </p:sp>
    </p:spTree>
    <p:extLst>
      <p:ext uri="{BB962C8B-B14F-4D97-AF65-F5344CB8AC3E}">
        <p14:creationId xmlns:p14="http://schemas.microsoft.com/office/powerpoint/2010/main" val="35449028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uppieren 144">
            <a:extLst>
              <a:ext uri="{FF2B5EF4-FFF2-40B4-BE49-F238E27FC236}">
                <a16:creationId xmlns:a16="http://schemas.microsoft.com/office/drawing/2014/main" id="{50965A66-232A-4AEE-BC83-6089FBA67F5E}"/>
              </a:ext>
            </a:extLst>
          </p:cNvPr>
          <p:cNvGrpSpPr/>
          <p:nvPr/>
        </p:nvGrpSpPr>
        <p:grpSpPr>
          <a:xfrm>
            <a:off x="1804812" y="3418099"/>
            <a:ext cx="7036321" cy="2278393"/>
            <a:chOff x="1804812" y="2950962"/>
            <a:chExt cx="7036321" cy="2278393"/>
          </a:xfrm>
        </p:grpSpPr>
        <p:grpSp>
          <p:nvGrpSpPr>
            <p:cNvPr id="88" name="Gruppieren 87">
              <a:extLst>
                <a:ext uri="{FF2B5EF4-FFF2-40B4-BE49-F238E27FC236}">
                  <a16:creationId xmlns:a16="http://schemas.microsoft.com/office/drawing/2014/main" id="{C891B73F-476F-43A1-BA02-50AEA84AA9FE}"/>
                </a:ext>
              </a:extLst>
            </p:cNvPr>
            <p:cNvGrpSpPr/>
            <p:nvPr/>
          </p:nvGrpSpPr>
          <p:grpSpPr>
            <a:xfrm>
              <a:off x="1804812" y="2950962"/>
              <a:ext cx="6679096" cy="2278393"/>
              <a:chOff x="1188587" y="3219316"/>
              <a:chExt cx="6679096" cy="2278393"/>
            </a:xfrm>
          </p:grpSpPr>
          <p:sp>
            <p:nvSpPr>
              <p:cNvPr id="69" name="Textfeld 68">
                <a:extLst>
                  <a:ext uri="{FF2B5EF4-FFF2-40B4-BE49-F238E27FC236}">
                    <a16:creationId xmlns:a16="http://schemas.microsoft.com/office/drawing/2014/main" id="{FCA5895A-871B-4912-9A91-B74410B4B11E}"/>
                  </a:ext>
                </a:extLst>
              </p:cNvPr>
              <p:cNvSpPr txBox="1"/>
              <p:nvPr/>
            </p:nvSpPr>
            <p:spPr>
              <a:xfrm>
                <a:off x="1188587" y="3219316"/>
                <a:ext cx="6679096" cy="307777"/>
              </a:xfrm>
              <a:prstGeom prst="rect">
                <a:avLst/>
              </a:prstGeom>
              <a:noFill/>
            </p:spPr>
            <p:txBody>
              <a:bodyPr wrap="square" rtlCol="0">
                <a:spAutoFit/>
              </a:bodyPr>
              <a:lstStyle/>
              <a:p>
                <a:pPr defTabSz="360000"/>
                <a:r>
                  <a:rPr lang="en-US" sz="1400" dirty="0">
                    <a:solidFill>
                      <a:srgbClr val="4D4D4D"/>
                    </a:solidFill>
                    <a:latin typeface="Calibri" panose="020F0502020204030204" pitchFamily="34" charset="0"/>
                    <a:sym typeface="Wingdings" pitchFamily="2" charset="2"/>
                  </a:rPr>
                  <a:t>1	2	3	4	5	6	7	8	9	10	11	12	13	14	15	16	17</a:t>
                </a:r>
              </a:p>
            </p:txBody>
          </p:sp>
          <p:cxnSp>
            <p:nvCxnSpPr>
              <p:cNvPr id="71" name="Gerader Verbinder 70">
                <a:extLst>
                  <a:ext uri="{FF2B5EF4-FFF2-40B4-BE49-F238E27FC236}">
                    <a16:creationId xmlns:a16="http://schemas.microsoft.com/office/drawing/2014/main" id="{6BF5F9D3-9A5C-45BA-851D-537203ED9CE9}"/>
                  </a:ext>
                </a:extLst>
              </p:cNvPr>
              <p:cNvCxnSpPr/>
              <p:nvPr/>
            </p:nvCxnSpPr>
            <p:spPr bwMode="auto">
              <a:xfrm>
                <a:off x="1321237"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2" name="Gerader Verbinder 71">
                <a:extLst>
                  <a:ext uri="{FF2B5EF4-FFF2-40B4-BE49-F238E27FC236}">
                    <a16:creationId xmlns:a16="http://schemas.microsoft.com/office/drawing/2014/main" id="{39648C6F-4945-438D-A519-54FA5819DB81}"/>
                  </a:ext>
                </a:extLst>
              </p:cNvPr>
              <p:cNvCxnSpPr/>
              <p:nvPr/>
            </p:nvCxnSpPr>
            <p:spPr bwMode="auto">
              <a:xfrm>
                <a:off x="1684651"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3" name="Gerader Verbinder 72">
                <a:extLst>
                  <a:ext uri="{FF2B5EF4-FFF2-40B4-BE49-F238E27FC236}">
                    <a16:creationId xmlns:a16="http://schemas.microsoft.com/office/drawing/2014/main" id="{39553FF3-5FF0-4B7F-8135-6865885C50C0}"/>
                  </a:ext>
                </a:extLst>
              </p:cNvPr>
              <p:cNvCxnSpPr/>
              <p:nvPr/>
            </p:nvCxnSpPr>
            <p:spPr bwMode="auto">
              <a:xfrm>
                <a:off x="2048065"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4" name="Gerader Verbinder 73">
                <a:extLst>
                  <a:ext uri="{FF2B5EF4-FFF2-40B4-BE49-F238E27FC236}">
                    <a16:creationId xmlns:a16="http://schemas.microsoft.com/office/drawing/2014/main" id="{B0E42002-412C-4918-9EFE-2A959FA922DB}"/>
                  </a:ext>
                </a:extLst>
              </p:cNvPr>
              <p:cNvCxnSpPr/>
              <p:nvPr/>
            </p:nvCxnSpPr>
            <p:spPr bwMode="auto">
              <a:xfrm>
                <a:off x="2411479"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5" name="Gerader Verbinder 74">
                <a:extLst>
                  <a:ext uri="{FF2B5EF4-FFF2-40B4-BE49-F238E27FC236}">
                    <a16:creationId xmlns:a16="http://schemas.microsoft.com/office/drawing/2014/main" id="{1F9CD72E-21F6-46DA-AA2F-22DF37E375CF}"/>
                  </a:ext>
                </a:extLst>
              </p:cNvPr>
              <p:cNvCxnSpPr/>
              <p:nvPr/>
            </p:nvCxnSpPr>
            <p:spPr bwMode="auto">
              <a:xfrm>
                <a:off x="2774893"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6" name="Gerader Verbinder 75">
                <a:extLst>
                  <a:ext uri="{FF2B5EF4-FFF2-40B4-BE49-F238E27FC236}">
                    <a16:creationId xmlns:a16="http://schemas.microsoft.com/office/drawing/2014/main" id="{3B9E407A-EEB8-4B88-9452-806B31212311}"/>
                  </a:ext>
                </a:extLst>
              </p:cNvPr>
              <p:cNvCxnSpPr/>
              <p:nvPr/>
            </p:nvCxnSpPr>
            <p:spPr bwMode="auto">
              <a:xfrm>
                <a:off x="3138307"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7" name="Gerader Verbinder 76">
                <a:extLst>
                  <a:ext uri="{FF2B5EF4-FFF2-40B4-BE49-F238E27FC236}">
                    <a16:creationId xmlns:a16="http://schemas.microsoft.com/office/drawing/2014/main" id="{52CBE269-1F3D-418D-8BB0-D938FA1B85DD}"/>
                  </a:ext>
                </a:extLst>
              </p:cNvPr>
              <p:cNvCxnSpPr/>
              <p:nvPr/>
            </p:nvCxnSpPr>
            <p:spPr bwMode="auto">
              <a:xfrm>
                <a:off x="3501721"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8" name="Gerader Verbinder 77">
                <a:extLst>
                  <a:ext uri="{FF2B5EF4-FFF2-40B4-BE49-F238E27FC236}">
                    <a16:creationId xmlns:a16="http://schemas.microsoft.com/office/drawing/2014/main" id="{9042683C-BA9A-4D4C-8763-349D120DAA2D}"/>
                  </a:ext>
                </a:extLst>
              </p:cNvPr>
              <p:cNvCxnSpPr/>
              <p:nvPr/>
            </p:nvCxnSpPr>
            <p:spPr bwMode="auto">
              <a:xfrm>
                <a:off x="3865135"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9" name="Gerader Verbinder 78">
                <a:extLst>
                  <a:ext uri="{FF2B5EF4-FFF2-40B4-BE49-F238E27FC236}">
                    <a16:creationId xmlns:a16="http://schemas.microsoft.com/office/drawing/2014/main" id="{4FBB8431-F10A-4F08-8918-DBFA97D871A4}"/>
                  </a:ext>
                </a:extLst>
              </p:cNvPr>
              <p:cNvCxnSpPr/>
              <p:nvPr/>
            </p:nvCxnSpPr>
            <p:spPr bwMode="auto">
              <a:xfrm>
                <a:off x="4228549"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80" name="Gerader Verbinder 79">
                <a:extLst>
                  <a:ext uri="{FF2B5EF4-FFF2-40B4-BE49-F238E27FC236}">
                    <a16:creationId xmlns:a16="http://schemas.microsoft.com/office/drawing/2014/main" id="{CAC0FD8C-EB2B-4AB8-8964-64B83FA5AE59}"/>
                  </a:ext>
                </a:extLst>
              </p:cNvPr>
              <p:cNvCxnSpPr/>
              <p:nvPr/>
            </p:nvCxnSpPr>
            <p:spPr bwMode="auto">
              <a:xfrm>
                <a:off x="4591963"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81" name="Gerader Verbinder 80">
                <a:extLst>
                  <a:ext uri="{FF2B5EF4-FFF2-40B4-BE49-F238E27FC236}">
                    <a16:creationId xmlns:a16="http://schemas.microsoft.com/office/drawing/2014/main" id="{F06CE66F-81FC-44A0-807A-50366AC03767}"/>
                  </a:ext>
                </a:extLst>
              </p:cNvPr>
              <p:cNvCxnSpPr/>
              <p:nvPr/>
            </p:nvCxnSpPr>
            <p:spPr bwMode="auto">
              <a:xfrm>
                <a:off x="4955377"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82" name="Gerader Verbinder 81">
                <a:extLst>
                  <a:ext uri="{FF2B5EF4-FFF2-40B4-BE49-F238E27FC236}">
                    <a16:creationId xmlns:a16="http://schemas.microsoft.com/office/drawing/2014/main" id="{ECCABD88-A46E-44C3-8698-63B8BA15CE57}"/>
                  </a:ext>
                </a:extLst>
              </p:cNvPr>
              <p:cNvCxnSpPr/>
              <p:nvPr/>
            </p:nvCxnSpPr>
            <p:spPr bwMode="auto">
              <a:xfrm>
                <a:off x="5318791"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83" name="Gerader Verbinder 82">
                <a:extLst>
                  <a:ext uri="{FF2B5EF4-FFF2-40B4-BE49-F238E27FC236}">
                    <a16:creationId xmlns:a16="http://schemas.microsoft.com/office/drawing/2014/main" id="{D922E9B6-B171-4D78-A8F3-ECFA6F5EFA5D}"/>
                  </a:ext>
                </a:extLst>
              </p:cNvPr>
              <p:cNvCxnSpPr/>
              <p:nvPr/>
            </p:nvCxnSpPr>
            <p:spPr bwMode="auto">
              <a:xfrm>
                <a:off x="5682205"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84" name="Gerader Verbinder 83">
                <a:extLst>
                  <a:ext uri="{FF2B5EF4-FFF2-40B4-BE49-F238E27FC236}">
                    <a16:creationId xmlns:a16="http://schemas.microsoft.com/office/drawing/2014/main" id="{221973BF-4F41-459F-9DAB-834F55757B48}"/>
                  </a:ext>
                </a:extLst>
              </p:cNvPr>
              <p:cNvCxnSpPr/>
              <p:nvPr/>
            </p:nvCxnSpPr>
            <p:spPr bwMode="auto">
              <a:xfrm>
                <a:off x="6045619"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85" name="Gerader Verbinder 84">
                <a:extLst>
                  <a:ext uri="{FF2B5EF4-FFF2-40B4-BE49-F238E27FC236}">
                    <a16:creationId xmlns:a16="http://schemas.microsoft.com/office/drawing/2014/main" id="{8B01C973-8A4A-4525-991B-EB4B00B5DDAA}"/>
                  </a:ext>
                </a:extLst>
              </p:cNvPr>
              <p:cNvCxnSpPr/>
              <p:nvPr/>
            </p:nvCxnSpPr>
            <p:spPr bwMode="auto">
              <a:xfrm>
                <a:off x="6409033"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86" name="Gerader Verbinder 85">
                <a:extLst>
                  <a:ext uri="{FF2B5EF4-FFF2-40B4-BE49-F238E27FC236}">
                    <a16:creationId xmlns:a16="http://schemas.microsoft.com/office/drawing/2014/main" id="{EE418F60-8D86-43D3-8C26-40C1E59C3964}"/>
                  </a:ext>
                </a:extLst>
              </p:cNvPr>
              <p:cNvCxnSpPr/>
              <p:nvPr/>
            </p:nvCxnSpPr>
            <p:spPr bwMode="auto">
              <a:xfrm>
                <a:off x="6772447"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87" name="Gerader Verbinder 86">
                <a:extLst>
                  <a:ext uri="{FF2B5EF4-FFF2-40B4-BE49-F238E27FC236}">
                    <a16:creationId xmlns:a16="http://schemas.microsoft.com/office/drawing/2014/main" id="{1E29F953-CF65-4EFE-8601-E5F5DB694F27}"/>
                  </a:ext>
                </a:extLst>
              </p:cNvPr>
              <p:cNvCxnSpPr/>
              <p:nvPr/>
            </p:nvCxnSpPr>
            <p:spPr bwMode="auto">
              <a:xfrm>
                <a:off x="7135859" y="3448201"/>
                <a:ext cx="0" cy="2049508"/>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
          <p:nvSpPr>
            <p:cNvPr id="144" name="Textfeld 143">
              <a:extLst>
                <a:ext uri="{FF2B5EF4-FFF2-40B4-BE49-F238E27FC236}">
                  <a16:creationId xmlns:a16="http://schemas.microsoft.com/office/drawing/2014/main" id="{E28D2DFC-3456-4216-9E8D-03E7B7EE9057}"/>
                </a:ext>
              </a:extLst>
            </p:cNvPr>
            <p:cNvSpPr txBox="1"/>
            <p:nvPr/>
          </p:nvSpPr>
          <p:spPr>
            <a:xfrm>
              <a:off x="7849847" y="2974952"/>
              <a:ext cx="991286" cy="261610"/>
            </a:xfrm>
            <a:prstGeom prst="rect">
              <a:avLst/>
            </a:prstGeom>
            <a:noFill/>
          </p:spPr>
          <p:txBody>
            <a:bodyPr wrap="square" rtlCol="0">
              <a:spAutoFit/>
            </a:bodyPr>
            <a:lstStyle/>
            <a:p>
              <a:r>
                <a:rPr lang="de-DE" sz="1100" dirty="0">
                  <a:solidFill>
                    <a:srgbClr val="4D4D4D"/>
                  </a:solidFill>
                  <a:latin typeface="Calibri" panose="020F0502020204030204" pitchFamily="34" charset="0"/>
                  <a:sym typeface="Wingdings" pitchFamily="2" charset="2"/>
                </a:rPr>
                <a:t>Wochen</a:t>
              </a:r>
            </a:p>
          </p:txBody>
        </p:sp>
      </p:grpSp>
      <p:sp>
        <p:nvSpPr>
          <p:cNvPr id="2" name="Fußzeilenplatzhalter 1">
            <a:extLst>
              <a:ext uri="{FF2B5EF4-FFF2-40B4-BE49-F238E27FC236}">
                <a16:creationId xmlns:a16="http://schemas.microsoft.com/office/drawing/2014/main" id="{FC0CACA6-6858-4A3B-B19C-A436466D8D64}"/>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F22F706-6C4D-4810-BB8B-BCD788349F64}"/>
              </a:ext>
            </a:extLst>
          </p:cNvPr>
          <p:cNvSpPr>
            <a:spLocks noGrp="1"/>
          </p:cNvSpPr>
          <p:nvPr>
            <p:ph type="sldNum" sz="quarter" idx="4"/>
          </p:nvPr>
        </p:nvSpPr>
        <p:spPr/>
        <p:txBody>
          <a:bodyPr/>
          <a:lstStyle/>
          <a:p>
            <a:fld id="{BD587C3E-324D-4846-9F44-5C3ACF20A720}" type="slidenum">
              <a:rPr lang="de-DE" smtClean="0"/>
              <a:pPr/>
              <a:t>101</a:t>
            </a:fld>
            <a:endParaRPr lang="de-DE" dirty="0"/>
          </a:p>
        </p:txBody>
      </p:sp>
      <p:sp>
        <p:nvSpPr>
          <p:cNvPr id="4" name="Titel 3">
            <a:extLst>
              <a:ext uri="{FF2B5EF4-FFF2-40B4-BE49-F238E27FC236}">
                <a16:creationId xmlns:a16="http://schemas.microsoft.com/office/drawing/2014/main" id="{55D020E7-C7EB-44E8-AFDC-AF81AC840183}"/>
              </a:ext>
            </a:extLst>
          </p:cNvPr>
          <p:cNvSpPr>
            <a:spLocks noGrp="1"/>
          </p:cNvSpPr>
          <p:nvPr>
            <p:ph type="title"/>
          </p:nvPr>
        </p:nvSpPr>
        <p:spPr/>
        <p:txBody>
          <a:bodyPr/>
          <a:lstStyle/>
          <a:p>
            <a:r>
              <a:rPr lang="en-US" dirty="0"/>
              <a:t>Flow-Management und WIP-Limit</a:t>
            </a:r>
          </a:p>
        </p:txBody>
      </p:sp>
      <p:sp>
        <p:nvSpPr>
          <p:cNvPr id="5" name="Textplatzhalter 4">
            <a:extLst>
              <a:ext uri="{FF2B5EF4-FFF2-40B4-BE49-F238E27FC236}">
                <a16:creationId xmlns:a16="http://schemas.microsoft.com/office/drawing/2014/main" id="{2E67CC47-5194-4173-9B13-F3E048B2228F}"/>
              </a:ext>
            </a:extLst>
          </p:cNvPr>
          <p:cNvSpPr>
            <a:spLocks noGrp="1"/>
          </p:cNvSpPr>
          <p:nvPr>
            <p:ph type="body" sz="quarter" idx="11"/>
          </p:nvPr>
        </p:nvSpPr>
        <p:spPr/>
        <p:txBody>
          <a:bodyPr>
            <a:normAutofit fontScale="92500"/>
          </a:bodyPr>
          <a:lstStyle/>
          <a:p>
            <a:endParaRPr lang="en-US"/>
          </a:p>
        </p:txBody>
      </p:sp>
      <p:sp>
        <p:nvSpPr>
          <p:cNvPr id="8" name="Textfeld 7">
            <a:extLst>
              <a:ext uri="{FF2B5EF4-FFF2-40B4-BE49-F238E27FC236}">
                <a16:creationId xmlns:a16="http://schemas.microsoft.com/office/drawing/2014/main" id="{FF352152-F42D-4CEC-94CD-8F941647970C}"/>
              </a:ext>
            </a:extLst>
          </p:cNvPr>
          <p:cNvSpPr txBox="1"/>
          <p:nvPr/>
        </p:nvSpPr>
        <p:spPr>
          <a:xfrm>
            <a:off x="170461" y="1138969"/>
            <a:ext cx="6854431" cy="1815882"/>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Die Situation: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3 identische Projekte (P1, P2, P3); identische Priorität und Dringlichkeit</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3 Ressourcen (A, B, C)</a:t>
            </a:r>
          </a:p>
          <a:p>
            <a:pPr marL="742950" lvl="1"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A benötigt 2 Wochen</a:t>
            </a:r>
          </a:p>
          <a:p>
            <a:pPr marL="742950" lvl="1"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B benötigt 3 Wochen</a:t>
            </a:r>
          </a:p>
          <a:p>
            <a:pPr marL="742950" lvl="1"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C benötigt 2 Wochen</a:t>
            </a:r>
          </a:p>
          <a:p>
            <a:pPr marL="742950" lvl="1"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die Bearbeitungsreihenfolge ist A, B, C</a:t>
            </a:r>
          </a:p>
        </p:txBody>
      </p:sp>
      <p:grpSp>
        <p:nvGrpSpPr>
          <p:cNvPr id="146" name="Gruppieren 145">
            <a:extLst>
              <a:ext uri="{FF2B5EF4-FFF2-40B4-BE49-F238E27FC236}">
                <a16:creationId xmlns:a16="http://schemas.microsoft.com/office/drawing/2014/main" id="{F0ABACCC-7782-48C6-8A0F-3AD5B9D7A882}"/>
              </a:ext>
            </a:extLst>
          </p:cNvPr>
          <p:cNvGrpSpPr/>
          <p:nvPr/>
        </p:nvGrpSpPr>
        <p:grpSpPr>
          <a:xfrm>
            <a:off x="1575662" y="4864342"/>
            <a:ext cx="2539561" cy="252000"/>
            <a:chOff x="1575662" y="4397205"/>
            <a:chExt cx="2539561" cy="252000"/>
          </a:xfrm>
        </p:grpSpPr>
        <p:sp>
          <p:nvSpPr>
            <p:cNvPr id="32" name="Rechteck 31">
              <a:extLst>
                <a:ext uri="{FF2B5EF4-FFF2-40B4-BE49-F238E27FC236}">
                  <a16:creationId xmlns:a16="http://schemas.microsoft.com/office/drawing/2014/main" id="{840BE7B9-1D1C-4759-AF52-A9D075A01F29}"/>
                </a:ext>
              </a:extLst>
            </p:cNvPr>
            <p:cNvSpPr/>
            <p:nvPr/>
          </p:nvSpPr>
          <p:spPr>
            <a:xfrm>
              <a:off x="1575662" y="4397205"/>
              <a:ext cx="720000" cy="252000"/>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A</a:t>
              </a:r>
            </a:p>
          </p:txBody>
        </p:sp>
        <p:sp>
          <p:nvSpPr>
            <p:cNvPr id="33" name="Rechteck 32">
              <a:extLst>
                <a:ext uri="{FF2B5EF4-FFF2-40B4-BE49-F238E27FC236}">
                  <a16:creationId xmlns:a16="http://schemas.microsoft.com/office/drawing/2014/main" id="{F0CB0785-54D7-481C-A17B-042129DEB2D1}"/>
                </a:ext>
              </a:extLst>
            </p:cNvPr>
            <p:cNvSpPr/>
            <p:nvPr/>
          </p:nvSpPr>
          <p:spPr>
            <a:xfrm>
              <a:off x="2310412" y="4397205"/>
              <a:ext cx="108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34" name="Rechteck 33">
              <a:extLst>
                <a:ext uri="{FF2B5EF4-FFF2-40B4-BE49-F238E27FC236}">
                  <a16:creationId xmlns:a16="http://schemas.microsoft.com/office/drawing/2014/main" id="{178A7C27-EAB3-4C32-82C7-AE96C5E092C0}"/>
                </a:ext>
              </a:extLst>
            </p:cNvPr>
            <p:cNvSpPr/>
            <p:nvPr/>
          </p:nvSpPr>
          <p:spPr>
            <a:xfrm>
              <a:off x="3395223" y="4397205"/>
              <a:ext cx="720000" cy="252000"/>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C</a:t>
              </a:r>
            </a:p>
          </p:txBody>
        </p:sp>
      </p:grpSp>
      <p:sp>
        <p:nvSpPr>
          <p:cNvPr id="10" name="Rechteck 9">
            <a:extLst>
              <a:ext uri="{FF2B5EF4-FFF2-40B4-BE49-F238E27FC236}">
                <a16:creationId xmlns:a16="http://schemas.microsoft.com/office/drawing/2014/main" id="{F117A0E9-8FE9-4D96-8FC5-795910706D3F}"/>
              </a:ext>
            </a:extLst>
          </p:cNvPr>
          <p:cNvSpPr/>
          <p:nvPr/>
        </p:nvSpPr>
        <p:spPr>
          <a:xfrm>
            <a:off x="1576456" y="3714387"/>
            <a:ext cx="360000" cy="252000"/>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A</a:t>
            </a:r>
          </a:p>
        </p:txBody>
      </p:sp>
      <p:sp>
        <p:nvSpPr>
          <p:cNvPr id="11" name="Rechteck 10">
            <a:extLst>
              <a:ext uri="{FF2B5EF4-FFF2-40B4-BE49-F238E27FC236}">
                <a16:creationId xmlns:a16="http://schemas.microsoft.com/office/drawing/2014/main" id="{7ACA908A-B347-4793-9154-840F34811BB7}"/>
              </a:ext>
            </a:extLst>
          </p:cNvPr>
          <p:cNvSpPr/>
          <p:nvPr/>
        </p:nvSpPr>
        <p:spPr>
          <a:xfrm>
            <a:off x="5211056" y="3714387"/>
            <a:ext cx="36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17" name="Rechteck 16">
            <a:extLst>
              <a:ext uri="{FF2B5EF4-FFF2-40B4-BE49-F238E27FC236}">
                <a16:creationId xmlns:a16="http://schemas.microsoft.com/office/drawing/2014/main" id="{F356FF21-8161-428A-85C2-7535AB2FB137}"/>
              </a:ext>
            </a:extLst>
          </p:cNvPr>
          <p:cNvSpPr/>
          <p:nvPr/>
        </p:nvSpPr>
        <p:spPr>
          <a:xfrm>
            <a:off x="2666836" y="3714387"/>
            <a:ext cx="360000" cy="252000"/>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A</a:t>
            </a:r>
          </a:p>
        </p:txBody>
      </p:sp>
      <p:sp>
        <p:nvSpPr>
          <p:cNvPr id="90" name="Rechteck 89">
            <a:extLst>
              <a:ext uri="{FF2B5EF4-FFF2-40B4-BE49-F238E27FC236}">
                <a16:creationId xmlns:a16="http://schemas.microsoft.com/office/drawing/2014/main" id="{4F8F9C9D-CB03-4C95-9EB3-EEFEE9655E60}"/>
              </a:ext>
            </a:extLst>
          </p:cNvPr>
          <p:cNvSpPr/>
          <p:nvPr/>
        </p:nvSpPr>
        <p:spPr>
          <a:xfrm>
            <a:off x="3030296" y="3714387"/>
            <a:ext cx="36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92" name="Rechteck 91">
            <a:extLst>
              <a:ext uri="{FF2B5EF4-FFF2-40B4-BE49-F238E27FC236}">
                <a16:creationId xmlns:a16="http://schemas.microsoft.com/office/drawing/2014/main" id="{57389055-7F9B-40CB-8207-7631C5A09B89}"/>
              </a:ext>
            </a:extLst>
          </p:cNvPr>
          <p:cNvSpPr/>
          <p:nvPr/>
        </p:nvSpPr>
        <p:spPr>
          <a:xfrm>
            <a:off x="4120676" y="3714387"/>
            <a:ext cx="36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94" name="Rechteck 93">
            <a:extLst>
              <a:ext uri="{FF2B5EF4-FFF2-40B4-BE49-F238E27FC236}">
                <a16:creationId xmlns:a16="http://schemas.microsoft.com/office/drawing/2014/main" id="{A0314F09-E193-4E89-8385-6240D27EC53F}"/>
              </a:ext>
            </a:extLst>
          </p:cNvPr>
          <p:cNvSpPr/>
          <p:nvPr/>
        </p:nvSpPr>
        <p:spPr>
          <a:xfrm>
            <a:off x="5574516" y="3714387"/>
            <a:ext cx="360000" cy="252000"/>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C</a:t>
            </a:r>
          </a:p>
        </p:txBody>
      </p:sp>
      <p:sp>
        <p:nvSpPr>
          <p:cNvPr id="96" name="Rechteck 95">
            <a:extLst>
              <a:ext uri="{FF2B5EF4-FFF2-40B4-BE49-F238E27FC236}">
                <a16:creationId xmlns:a16="http://schemas.microsoft.com/office/drawing/2014/main" id="{4A256306-EC8C-4402-9B17-9552A5B54F34}"/>
              </a:ext>
            </a:extLst>
          </p:cNvPr>
          <p:cNvSpPr/>
          <p:nvPr/>
        </p:nvSpPr>
        <p:spPr>
          <a:xfrm>
            <a:off x="6664893" y="3714387"/>
            <a:ext cx="360000" cy="252000"/>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C</a:t>
            </a:r>
          </a:p>
        </p:txBody>
      </p:sp>
      <p:sp>
        <p:nvSpPr>
          <p:cNvPr id="99" name="Rechteck 98">
            <a:extLst>
              <a:ext uri="{FF2B5EF4-FFF2-40B4-BE49-F238E27FC236}">
                <a16:creationId xmlns:a16="http://schemas.microsoft.com/office/drawing/2014/main" id="{9DE5FD62-454D-44F0-8CB0-FB2B021BB968}"/>
              </a:ext>
            </a:extLst>
          </p:cNvPr>
          <p:cNvSpPr/>
          <p:nvPr/>
        </p:nvSpPr>
        <p:spPr>
          <a:xfrm>
            <a:off x="1940235" y="3993626"/>
            <a:ext cx="360000" cy="252000"/>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A</a:t>
            </a:r>
          </a:p>
        </p:txBody>
      </p:sp>
      <p:sp>
        <p:nvSpPr>
          <p:cNvPr id="100" name="Rechteck 99">
            <a:extLst>
              <a:ext uri="{FF2B5EF4-FFF2-40B4-BE49-F238E27FC236}">
                <a16:creationId xmlns:a16="http://schemas.microsoft.com/office/drawing/2014/main" id="{66DB1E21-E119-4C31-B8B6-CC66B0B14172}"/>
              </a:ext>
            </a:extLst>
          </p:cNvPr>
          <p:cNvSpPr/>
          <p:nvPr/>
        </p:nvSpPr>
        <p:spPr>
          <a:xfrm>
            <a:off x="5574835" y="3993626"/>
            <a:ext cx="36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102" name="Rechteck 101">
            <a:extLst>
              <a:ext uri="{FF2B5EF4-FFF2-40B4-BE49-F238E27FC236}">
                <a16:creationId xmlns:a16="http://schemas.microsoft.com/office/drawing/2014/main" id="{12AE296F-AAC0-43E1-B8E6-3CEC2021DC8E}"/>
              </a:ext>
            </a:extLst>
          </p:cNvPr>
          <p:cNvSpPr/>
          <p:nvPr/>
        </p:nvSpPr>
        <p:spPr>
          <a:xfrm>
            <a:off x="3030615" y="3993626"/>
            <a:ext cx="360000" cy="252000"/>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A</a:t>
            </a:r>
          </a:p>
        </p:txBody>
      </p:sp>
      <p:sp>
        <p:nvSpPr>
          <p:cNvPr id="107" name="Rechteck 106">
            <a:extLst>
              <a:ext uri="{FF2B5EF4-FFF2-40B4-BE49-F238E27FC236}">
                <a16:creationId xmlns:a16="http://schemas.microsoft.com/office/drawing/2014/main" id="{60C951F6-C1BF-410C-B6EC-DFEE551A8424}"/>
              </a:ext>
            </a:extLst>
          </p:cNvPr>
          <p:cNvSpPr/>
          <p:nvPr/>
        </p:nvSpPr>
        <p:spPr>
          <a:xfrm>
            <a:off x="3394075" y="3993626"/>
            <a:ext cx="36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109" name="Rechteck 108">
            <a:extLst>
              <a:ext uri="{FF2B5EF4-FFF2-40B4-BE49-F238E27FC236}">
                <a16:creationId xmlns:a16="http://schemas.microsoft.com/office/drawing/2014/main" id="{5E693512-CAC7-40D9-A91B-3915CEB02246}"/>
              </a:ext>
            </a:extLst>
          </p:cNvPr>
          <p:cNvSpPr/>
          <p:nvPr/>
        </p:nvSpPr>
        <p:spPr>
          <a:xfrm>
            <a:off x="4484455" y="3993626"/>
            <a:ext cx="36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111" name="Rechteck 110">
            <a:extLst>
              <a:ext uri="{FF2B5EF4-FFF2-40B4-BE49-F238E27FC236}">
                <a16:creationId xmlns:a16="http://schemas.microsoft.com/office/drawing/2014/main" id="{E96B18FD-BBE6-4FCC-B416-BB095F5F7619}"/>
              </a:ext>
            </a:extLst>
          </p:cNvPr>
          <p:cNvSpPr/>
          <p:nvPr/>
        </p:nvSpPr>
        <p:spPr>
          <a:xfrm>
            <a:off x="5938295" y="3993626"/>
            <a:ext cx="360000" cy="252000"/>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C</a:t>
            </a:r>
          </a:p>
        </p:txBody>
      </p:sp>
      <p:sp>
        <p:nvSpPr>
          <p:cNvPr id="113" name="Rechteck 112">
            <a:extLst>
              <a:ext uri="{FF2B5EF4-FFF2-40B4-BE49-F238E27FC236}">
                <a16:creationId xmlns:a16="http://schemas.microsoft.com/office/drawing/2014/main" id="{6C036B5C-E0DE-4CE2-B888-807B274947EC}"/>
              </a:ext>
            </a:extLst>
          </p:cNvPr>
          <p:cNvSpPr/>
          <p:nvPr/>
        </p:nvSpPr>
        <p:spPr>
          <a:xfrm>
            <a:off x="7028672" y="3993626"/>
            <a:ext cx="360000" cy="252000"/>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C</a:t>
            </a:r>
          </a:p>
        </p:txBody>
      </p:sp>
      <p:sp>
        <p:nvSpPr>
          <p:cNvPr id="115" name="Rechteck 114">
            <a:extLst>
              <a:ext uri="{FF2B5EF4-FFF2-40B4-BE49-F238E27FC236}">
                <a16:creationId xmlns:a16="http://schemas.microsoft.com/office/drawing/2014/main" id="{EFA24A09-47B8-4731-ACA3-D148D0E3CED6}"/>
              </a:ext>
            </a:extLst>
          </p:cNvPr>
          <p:cNvSpPr/>
          <p:nvPr/>
        </p:nvSpPr>
        <p:spPr>
          <a:xfrm>
            <a:off x="2305329" y="4274291"/>
            <a:ext cx="360000" cy="252000"/>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A</a:t>
            </a:r>
          </a:p>
        </p:txBody>
      </p:sp>
      <p:sp>
        <p:nvSpPr>
          <p:cNvPr id="116" name="Rechteck 115">
            <a:extLst>
              <a:ext uri="{FF2B5EF4-FFF2-40B4-BE49-F238E27FC236}">
                <a16:creationId xmlns:a16="http://schemas.microsoft.com/office/drawing/2014/main" id="{0DA11C5A-CD5F-4038-8AC0-BDF307D878E4}"/>
              </a:ext>
            </a:extLst>
          </p:cNvPr>
          <p:cNvSpPr/>
          <p:nvPr/>
        </p:nvSpPr>
        <p:spPr>
          <a:xfrm>
            <a:off x="5939929" y="4274291"/>
            <a:ext cx="36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118" name="Rechteck 117">
            <a:extLst>
              <a:ext uri="{FF2B5EF4-FFF2-40B4-BE49-F238E27FC236}">
                <a16:creationId xmlns:a16="http://schemas.microsoft.com/office/drawing/2014/main" id="{B1820F46-EA07-43AD-9F5D-7077AC088D24}"/>
              </a:ext>
            </a:extLst>
          </p:cNvPr>
          <p:cNvSpPr/>
          <p:nvPr/>
        </p:nvSpPr>
        <p:spPr>
          <a:xfrm>
            <a:off x="3395709" y="4274291"/>
            <a:ext cx="360000" cy="252000"/>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A</a:t>
            </a:r>
          </a:p>
        </p:txBody>
      </p:sp>
      <p:sp>
        <p:nvSpPr>
          <p:cNvPr id="123" name="Rechteck 122">
            <a:extLst>
              <a:ext uri="{FF2B5EF4-FFF2-40B4-BE49-F238E27FC236}">
                <a16:creationId xmlns:a16="http://schemas.microsoft.com/office/drawing/2014/main" id="{EA03468E-2BA5-47FC-97CB-1BF64F822FAD}"/>
              </a:ext>
            </a:extLst>
          </p:cNvPr>
          <p:cNvSpPr/>
          <p:nvPr/>
        </p:nvSpPr>
        <p:spPr>
          <a:xfrm>
            <a:off x="3759169" y="4274291"/>
            <a:ext cx="36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125" name="Rechteck 124">
            <a:extLst>
              <a:ext uri="{FF2B5EF4-FFF2-40B4-BE49-F238E27FC236}">
                <a16:creationId xmlns:a16="http://schemas.microsoft.com/office/drawing/2014/main" id="{C48D94BC-63B5-4A6C-B79B-CE51FFAF788E}"/>
              </a:ext>
            </a:extLst>
          </p:cNvPr>
          <p:cNvSpPr/>
          <p:nvPr/>
        </p:nvSpPr>
        <p:spPr>
          <a:xfrm>
            <a:off x="4849549" y="4274291"/>
            <a:ext cx="36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127" name="Rechteck 126">
            <a:extLst>
              <a:ext uri="{FF2B5EF4-FFF2-40B4-BE49-F238E27FC236}">
                <a16:creationId xmlns:a16="http://schemas.microsoft.com/office/drawing/2014/main" id="{6542733B-72FE-4543-A06A-EE96E7D58730}"/>
              </a:ext>
            </a:extLst>
          </p:cNvPr>
          <p:cNvSpPr/>
          <p:nvPr/>
        </p:nvSpPr>
        <p:spPr>
          <a:xfrm>
            <a:off x="6303389" y="4274291"/>
            <a:ext cx="360000" cy="252000"/>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C</a:t>
            </a:r>
          </a:p>
        </p:txBody>
      </p:sp>
      <p:sp>
        <p:nvSpPr>
          <p:cNvPr id="129" name="Rechteck 128">
            <a:extLst>
              <a:ext uri="{FF2B5EF4-FFF2-40B4-BE49-F238E27FC236}">
                <a16:creationId xmlns:a16="http://schemas.microsoft.com/office/drawing/2014/main" id="{A4369010-E59A-4A4C-B878-9018E6A5DE18}"/>
              </a:ext>
            </a:extLst>
          </p:cNvPr>
          <p:cNvSpPr/>
          <p:nvPr/>
        </p:nvSpPr>
        <p:spPr>
          <a:xfrm>
            <a:off x="7393766" y="4274291"/>
            <a:ext cx="360000" cy="252000"/>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C</a:t>
            </a:r>
          </a:p>
        </p:txBody>
      </p:sp>
      <p:grpSp>
        <p:nvGrpSpPr>
          <p:cNvPr id="147" name="Gruppieren 146">
            <a:extLst>
              <a:ext uri="{FF2B5EF4-FFF2-40B4-BE49-F238E27FC236}">
                <a16:creationId xmlns:a16="http://schemas.microsoft.com/office/drawing/2014/main" id="{4AF167E6-5806-4014-87D3-E54B0F2BD2BD}"/>
              </a:ext>
            </a:extLst>
          </p:cNvPr>
          <p:cNvGrpSpPr/>
          <p:nvPr/>
        </p:nvGrpSpPr>
        <p:grpSpPr>
          <a:xfrm>
            <a:off x="2306966" y="5144478"/>
            <a:ext cx="2891572" cy="252000"/>
            <a:chOff x="2306966" y="4677341"/>
            <a:chExt cx="2891572" cy="252000"/>
          </a:xfrm>
        </p:grpSpPr>
        <p:sp>
          <p:nvSpPr>
            <p:cNvPr id="132" name="Rechteck 131">
              <a:extLst>
                <a:ext uri="{FF2B5EF4-FFF2-40B4-BE49-F238E27FC236}">
                  <a16:creationId xmlns:a16="http://schemas.microsoft.com/office/drawing/2014/main" id="{6E2CB68C-ACC8-44B0-8B70-17905A694D43}"/>
                </a:ext>
              </a:extLst>
            </p:cNvPr>
            <p:cNvSpPr/>
            <p:nvPr/>
          </p:nvSpPr>
          <p:spPr>
            <a:xfrm>
              <a:off x="2306966" y="4677341"/>
              <a:ext cx="720000" cy="252000"/>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A</a:t>
              </a:r>
            </a:p>
          </p:txBody>
        </p:sp>
        <p:sp>
          <p:nvSpPr>
            <p:cNvPr id="133" name="Rechteck 132">
              <a:extLst>
                <a:ext uri="{FF2B5EF4-FFF2-40B4-BE49-F238E27FC236}">
                  <a16:creationId xmlns:a16="http://schemas.microsoft.com/office/drawing/2014/main" id="{1271744F-0EEA-4ADA-A023-ABBEDA945CDF}"/>
                </a:ext>
              </a:extLst>
            </p:cNvPr>
            <p:cNvSpPr/>
            <p:nvPr/>
          </p:nvSpPr>
          <p:spPr>
            <a:xfrm>
              <a:off x="3393727" y="4677341"/>
              <a:ext cx="108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134" name="Rechteck 133">
              <a:extLst>
                <a:ext uri="{FF2B5EF4-FFF2-40B4-BE49-F238E27FC236}">
                  <a16:creationId xmlns:a16="http://schemas.microsoft.com/office/drawing/2014/main" id="{E5F8A9C1-D723-4583-B36E-FC1250B48937}"/>
                </a:ext>
              </a:extLst>
            </p:cNvPr>
            <p:cNvSpPr/>
            <p:nvPr/>
          </p:nvSpPr>
          <p:spPr>
            <a:xfrm>
              <a:off x="4478538" y="4677341"/>
              <a:ext cx="720000" cy="252000"/>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C</a:t>
              </a:r>
            </a:p>
          </p:txBody>
        </p:sp>
      </p:grpSp>
      <p:grpSp>
        <p:nvGrpSpPr>
          <p:cNvPr id="148" name="Gruppieren 147">
            <a:extLst>
              <a:ext uri="{FF2B5EF4-FFF2-40B4-BE49-F238E27FC236}">
                <a16:creationId xmlns:a16="http://schemas.microsoft.com/office/drawing/2014/main" id="{1598F152-F946-43E9-BA36-8F73E7150948}"/>
              </a:ext>
            </a:extLst>
          </p:cNvPr>
          <p:cNvGrpSpPr/>
          <p:nvPr/>
        </p:nvGrpSpPr>
        <p:grpSpPr>
          <a:xfrm>
            <a:off x="3036381" y="5424576"/>
            <a:ext cx="3253522" cy="252000"/>
            <a:chOff x="3036381" y="4957439"/>
            <a:chExt cx="3253522" cy="252000"/>
          </a:xfrm>
        </p:grpSpPr>
        <p:sp>
          <p:nvSpPr>
            <p:cNvPr id="136" name="Rechteck 135">
              <a:extLst>
                <a:ext uri="{FF2B5EF4-FFF2-40B4-BE49-F238E27FC236}">
                  <a16:creationId xmlns:a16="http://schemas.microsoft.com/office/drawing/2014/main" id="{E8BAE120-7CEB-47FF-B5BE-AC326BA3F52C}"/>
                </a:ext>
              </a:extLst>
            </p:cNvPr>
            <p:cNvSpPr/>
            <p:nvPr/>
          </p:nvSpPr>
          <p:spPr>
            <a:xfrm>
              <a:off x="3036381" y="4957439"/>
              <a:ext cx="720000" cy="252000"/>
            </a:xfrm>
            <a:prstGeom prst="rect">
              <a:avLst/>
            </a:prstGeom>
            <a:solidFill>
              <a:srgbClr val="A3D4FF"/>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A</a:t>
              </a:r>
            </a:p>
          </p:txBody>
        </p:sp>
        <p:sp>
          <p:nvSpPr>
            <p:cNvPr id="137" name="Rechteck 136">
              <a:extLst>
                <a:ext uri="{FF2B5EF4-FFF2-40B4-BE49-F238E27FC236}">
                  <a16:creationId xmlns:a16="http://schemas.microsoft.com/office/drawing/2014/main" id="{B50340CE-B7E0-40E3-B15C-C2D0FA1FC689}"/>
                </a:ext>
              </a:extLst>
            </p:cNvPr>
            <p:cNvSpPr/>
            <p:nvPr/>
          </p:nvSpPr>
          <p:spPr>
            <a:xfrm>
              <a:off x="4485092" y="4957439"/>
              <a:ext cx="1080000" cy="252000"/>
            </a:xfrm>
            <a:prstGeom prst="rect">
              <a:avLst/>
            </a:prstGeom>
            <a:solidFill>
              <a:srgbClr val="B2B2B2"/>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B</a:t>
              </a:r>
            </a:p>
          </p:txBody>
        </p:sp>
        <p:sp>
          <p:nvSpPr>
            <p:cNvPr id="138" name="Rechteck 137">
              <a:extLst>
                <a:ext uri="{FF2B5EF4-FFF2-40B4-BE49-F238E27FC236}">
                  <a16:creationId xmlns:a16="http://schemas.microsoft.com/office/drawing/2014/main" id="{2156E79E-AB5E-4FAA-AD3C-4328134BBBD1}"/>
                </a:ext>
              </a:extLst>
            </p:cNvPr>
            <p:cNvSpPr/>
            <p:nvPr/>
          </p:nvSpPr>
          <p:spPr>
            <a:xfrm>
              <a:off x="5569903" y="4957439"/>
              <a:ext cx="720000" cy="252000"/>
            </a:xfrm>
            <a:prstGeom prst="rect">
              <a:avLst/>
            </a:prstGeom>
            <a:solidFill>
              <a:srgbClr val="A1C8C5"/>
            </a:solidFill>
            <a:ln>
              <a:solidFill>
                <a:schemeClr val="tx2">
                  <a:lumMod val="50000"/>
                </a:schemeClr>
              </a:solidFill>
            </a:ln>
          </p:spPr>
          <p:txBody>
            <a:bodyPr rtlCol="0" anchor="ctr">
              <a:spAutoFit/>
            </a:bodyPr>
            <a:lstStyle/>
            <a:p>
              <a:pPr algn="ctr">
                <a:tabLst>
                  <a:tab pos="174625" algn="l"/>
                </a:tabLst>
              </a:pPr>
              <a:r>
                <a:rPr lang="en-US" sz="1400" dirty="0">
                  <a:solidFill>
                    <a:schemeClr val="tx2">
                      <a:lumMod val="50000"/>
                    </a:schemeClr>
                  </a:solidFill>
                  <a:latin typeface="Calibri" panose="020F0502020204030204" pitchFamily="34" charset="0"/>
                </a:rPr>
                <a:t>C</a:t>
              </a:r>
            </a:p>
          </p:txBody>
        </p:sp>
      </p:grpSp>
      <p:sp>
        <p:nvSpPr>
          <p:cNvPr id="139" name="Textfeld 138">
            <a:extLst>
              <a:ext uri="{FF2B5EF4-FFF2-40B4-BE49-F238E27FC236}">
                <a16:creationId xmlns:a16="http://schemas.microsoft.com/office/drawing/2014/main" id="{39078C11-5D25-4827-9ADA-C57D97BF3B55}"/>
              </a:ext>
            </a:extLst>
          </p:cNvPr>
          <p:cNvSpPr txBox="1"/>
          <p:nvPr/>
        </p:nvSpPr>
        <p:spPr>
          <a:xfrm rot="16200000">
            <a:off x="248313" y="3781072"/>
            <a:ext cx="1172817" cy="677108"/>
          </a:xfrm>
          <a:prstGeom prst="rect">
            <a:avLst/>
          </a:prstGeom>
          <a:noFill/>
        </p:spPr>
        <p:txBody>
          <a:bodyPr wrap="square" rtlCol="0">
            <a:spAutoFit/>
          </a:bodyPr>
          <a:lstStyle/>
          <a:p>
            <a:pPr algn="ctr"/>
            <a:r>
              <a:rPr lang="en-US" sz="1400" b="1" dirty="0">
                <a:solidFill>
                  <a:schemeClr val="accent1"/>
                </a:solidFill>
                <a:latin typeface="Calibri" panose="020F0502020204030204" pitchFamily="34" charset="0"/>
                <a:sym typeface="Wingdings" pitchFamily="2" charset="2"/>
              </a:rPr>
              <a:t>WIP=3</a:t>
            </a:r>
            <a:br>
              <a:rPr lang="en-US" sz="1200" b="1" dirty="0">
                <a:solidFill>
                  <a:srgbClr val="4D4D4D"/>
                </a:solidFill>
                <a:latin typeface="Calibri" panose="020F0502020204030204" pitchFamily="34" charset="0"/>
                <a:sym typeface="Wingdings" pitchFamily="2" charset="2"/>
              </a:rPr>
            </a:br>
            <a:r>
              <a:rPr lang="en-US" sz="1200" dirty="0">
                <a:solidFill>
                  <a:srgbClr val="4D4D4D"/>
                </a:solidFill>
                <a:latin typeface="Calibri" panose="020F0502020204030204" pitchFamily="34" charset="0"/>
                <a:sym typeface="Wingdings" pitchFamily="2" charset="2"/>
              </a:rPr>
              <a:t>Task-Switching-Mode</a:t>
            </a:r>
          </a:p>
        </p:txBody>
      </p:sp>
      <p:sp>
        <p:nvSpPr>
          <p:cNvPr id="140" name="Textfeld 139">
            <a:extLst>
              <a:ext uri="{FF2B5EF4-FFF2-40B4-BE49-F238E27FC236}">
                <a16:creationId xmlns:a16="http://schemas.microsoft.com/office/drawing/2014/main" id="{C250F905-B3FC-4048-B609-028CF384BA6A}"/>
              </a:ext>
            </a:extLst>
          </p:cNvPr>
          <p:cNvSpPr txBox="1"/>
          <p:nvPr/>
        </p:nvSpPr>
        <p:spPr>
          <a:xfrm rot="16200000">
            <a:off x="248314" y="4954950"/>
            <a:ext cx="1172817" cy="677108"/>
          </a:xfrm>
          <a:prstGeom prst="rect">
            <a:avLst/>
          </a:prstGeom>
          <a:noFill/>
        </p:spPr>
        <p:txBody>
          <a:bodyPr wrap="square" rtlCol="0">
            <a:spAutoFit/>
          </a:bodyPr>
          <a:lstStyle/>
          <a:p>
            <a:pPr algn="ctr"/>
            <a:r>
              <a:rPr lang="en-US" sz="1400" b="1" dirty="0">
                <a:solidFill>
                  <a:schemeClr val="accent1"/>
                </a:solidFill>
                <a:latin typeface="Calibri" panose="020F0502020204030204" pitchFamily="34" charset="0"/>
                <a:sym typeface="Wingdings" pitchFamily="2" charset="2"/>
              </a:rPr>
              <a:t>WIP=1</a:t>
            </a:r>
          </a:p>
          <a:p>
            <a:pPr algn="ctr"/>
            <a:r>
              <a:rPr lang="en-US" sz="1200" dirty="0">
                <a:solidFill>
                  <a:srgbClr val="4D4D4D"/>
                </a:solidFill>
                <a:latin typeface="Calibri" panose="020F0502020204030204" pitchFamily="34" charset="0"/>
                <a:sym typeface="Wingdings" pitchFamily="2" charset="2"/>
              </a:rPr>
              <a:t>Single-Task-Mode</a:t>
            </a:r>
          </a:p>
        </p:txBody>
      </p:sp>
      <p:cxnSp>
        <p:nvCxnSpPr>
          <p:cNvPr id="142" name="Gerader Verbinder 141">
            <a:extLst>
              <a:ext uri="{FF2B5EF4-FFF2-40B4-BE49-F238E27FC236}">
                <a16:creationId xmlns:a16="http://schemas.microsoft.com/office/drawing/2014/main" id="{7A68F20B-A458-4EA7-9197-BE3DF95D56CE}"/>
              </a:ext>
            </a:extLst>
          </p:cNvPr>
          <p:cNvCxnSpPr>
            <a:cxnSpLocks/>
          </p:cNvCxnSpPr>
          <p:nvPr/>
        </p:nvCxnSpPr>
        <p:spPr bwMode="auto">
          <a:xfrm>
            <a:off x="447675" y="4721433"/>
            <a:ext cx="7404242" cy="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2" name="Gerade Verbindung mit Pfeil 161">
            <a:extLst>
              <a:ext uri="{FF2B5EF4-FFF2-40B4-BE49-F238E27FC236}">
                <a16:creationId xmlns:a16="http://schemas.microsoft.com/office/drawing/2014/main" id="{6CF3AFF6-4654-429E-9237-8576EA1D8B5C}"/>
              </a:ext>
            </a:extLst>
          </p:cNvPr>
          <p:cNvCxnSpPr/>
          <p:nvPr/>
        </p:nvCxnSpPr>
        <p:spPr bwMode="auto">
          <a:xfrm>
            <a:off x="4244009" y="4969563"/>
            <a:ext cx="2780884" cy="0"/>
          </a:xfrm>
          <a:prstGeom prst="straightConnector1">
            <a:avLst/>
          </a:prstGeom>
          <a:solidFill>
            <a:schemeClr val="accent1"/>
          </a:solidFill>
          <a:ln w="12700" cap="sq" cmpd="sng" algn="ctr">
            <a:solidFill>
              <a:schemeClr val="accent1"/>
            </a:solidFill>
            <a:prstDash val="solid"/>
            <a:round/>
            <a:headEnd type="triangle" w="med" len="med"/>
            <a:tailEnd type="triangle" w="med" len="med"/>
          </a:ln>
          <a:effectLst/>
        </p:spPr>
      </p:cxnSp>
      <p:cxnSp>
        <p:nvCxnSpPr>
          <p:cNvPr id="163" name="Gerade Verbindung mit Pfeil 162">
            <a:extLst>
              <a:ext uri="{FF2B5EF4-FFF2-40B4-BE49-F238E27FC236}">
                <a16:creationId xmlns:a16="http://schemas.microsoft.com/office/drawing/2014/main" id="{DEDB2AB3-616B-4134-B705-F91FC4F3C412}"/>
              </a:ext>
            </a:extLst>
          </p:cNvPr>
          <p:cNvCxnSpPr>
            <a:cxnSpLocks/>
          </p:cNvCxnSpPr>
          <p:nvPr/>
        </p:nvCxnSpPr>
        <p:spPr bwMode="auto">
          <a:xfrm>
            <a:off x="5330837" y="5261111"/>
            <a:ext cx="2057835" cy="0"/>
          </a:xfrm>
          <a:prstGeom prst="straightConnector1">
            <a:avLst/>
          </a:prstGeom>
          <a:solidFill>
            <a:schemeClr val="accent1"/>
          </a:solidFill>
          <a:ln w="12700" cap="sq" cmpd="sng" algn="ctr">
            <a:solidFill>
              <a:schemeClr val="accent1"/>
            </a:solidFill>
            <a:prstDash val="solid"/>
            <a:round/>
            <a:headEnd type="triangle" w="med" len="med"/>
            <a:tailEnd type="triangle" w="med" len="med"/>
          </a:ln>
          <a:effectLst/>
        </p:spPr>
      </p:cxnSp>
      <p:cxnSp>
        <p:nvCxnSpPr>
          <p:cNvPr id="165" name="Gerade Verbindung mit Pfeil 164">
            <a:extLst>
              <a:ext uri="{FF2B5EF4-FFF2-40B4-BE49-F238E27FC236}">
                <a16:creationId xmlns:a16="http://schemas.microsoft.com/office/drawing/2014/main" id="{98AB34EF-268A-4A82-AA4A-15D195B55FF3}"/>
              </a:ext>
            </a:extLst>
          </p:cNvPr>
          <p:cNvCxnSpPr>
            <a:cxnSpLocks/>
          </p:cNvCxnSpPr>
          <p:nvPr/>
        </p:nvCxnSpPr>
        <p:spPr bwMode="auto">
          <a:xfrm>
            <a:off x="6442054" y="5572537"/>
            <a:ext cx="1310030" cy="0"/>
          </a:xfrm>
          <a:prstGeom prst="straightConnector1">
            <a:avLst/>
          </a:prstGeom>
          <a:solidFill>
            <a:schemeClr val="accent1"/>
          </a:solidFill>
          <a:ln w="12700" cap="sq" cmpd="sng" algn="ctr">
            <a:solidFill>
              <a:schemeClr val="accent1"/>
            </a:solidFill>
            <a:prstDash val="solid"/>
            <a:round/>
            <a:headEnd type="triangle" w="med" len="med"/>
            <a:tailEnd type="triangle" w="med" len="med"/>
          </a:ln>
          <a:effectLst/>
        </p:spPr>
      </p:cxnSp>
      <p:grpSp>
        <p:nvGrpSpPr>
          <p:cNvPr id="175" name="Gruppieren 174">
            <a:extLst>
              <a:ext uri="{FF2B5EF4-FFF2-40B4-BE49-F238E27FC236}">
                <a16:creationId xmlns:a16="http://schemas.microsoft.com/office/drawing/2014/main" id="{3CD6A743-E704-4AE5-A5C2-37183BD0A050}"/>
              </a:ext>
            </a:extLst>
          </p:cNvPr>
          <p:cNvGrpSpPr/>
          <p:nvPr/>
        </p:nvGrpSpPr>
        <p:grpSpPr>
          <a:xfrm>
            <a:off x="1199785" y="3693242"/>
            <a:ext cx="6607092" cy="872347"/>
            <a:chOff x="1199785" y="3693242"/>
            <a:chExt cx="6607092" cy="872347"/>
          </a:xfrm>
        </p:grpSpPr>
        <p:sp>
          <p:nvSpPr>
            <p:cNvPr id="149" name="Textfeld 148">
              <a:extLst>
                <a:ext uri="{FF2B5EF4-FFF2-40B4-BE49-F238E27FC236}">
                  <a16:creationId xmlns:a16="http://schemas.microsoft.com/office/drawing/2014/main" id="{EB6D374E-8365-4B1A-A596-687B97521DC4}"/>
                </a:ext>
              </a:extLst>
            </p:cNvPr>
            <p:cNvSpPr txBox="1"/>
            <p:nvPr/>
          </p:nvSpPr>
          <p:spPr>
            <a:xfrm>
              <a:off x="1199785" y="3693242"/>
              <a:ext cx="451470" cy="307777"/>
            </a:xfrm>
            <a:prstGeom prst="rect">
              <a:avLst/>
            </a:prstGeom>
            <a:noFill/>
          </p:spPr>
          <p:txBody>
            <a:bodyPr wrap="square" rtlCol="0">
              <a:spAutoFit/>
            </a:bodyPr>
            <a:lstStyle/>
            <a:p>
              <a:r>
                <a:rPr lang="en-US" sz="1400" b="1" dirty="0">
                  <a:solidFill>
                    <a:srgbClr val="4D4D4D"/>
                  </a:solidFill>
                  <a:latin typeface="Calibri" panose="020F0502020204030204" pitchFamily="34" charset="0"/>
                  <a:sym typeface="Wingdings" pitchFamily="2" charset="2"/>
                </a:rPr>
                <a:t>P1</a:t>
              </a:r>
            </a:p>
          </p:txBody>
        </p:sp>
        <p:sp>
          <p:nvSpPr>
            <p:cNvPr id="150" name="Textfeld 149">
              <a:extLst>
                <a:ext uri="{FF2B5EF4-FFF2-40B4-BE49-F238E27FC236}">
                  <a16:creationId xmlns:a16="http://schemas.microsoft.com/office/drawing/2014/main" id="{2D6F8FA5-7D94-431C-B5A8-9790FF9A7088}"/>
                </a:ext>
              </a:extLst>
            </p:cNvPr>
            <p:cNvSpPr txBox="1"/>
            <p:nvPr/>
          </p:nvSpPr>
          <p:spPr>
            <a:xfrm>
              <a:off x="1199785" y="3980290"/>
              <a:ext cx="451470" cy="307777"/>
            </a:xfrm>
            <a:prstGeom prst="rect">
              <a:avLst/>
            </a:prstGeom>
            <a:noFill/>
          </p:spPr>
          <p:txBody>
            <a:bodyPr wrap="square" rtlCol="0">
              <a:spAutoFit/>
            </a:bodyPr>
            <a:lstStyle/>
            <a:p>
              <a:r>
                <a:rPr lang="en-US" sz="1400" b="1" dirty="0">
                  <a:solidFill>
                    <a:srgbClr val="4D4D4D"/>
                  </a:solidFill>
                  <a:latin typeface="Calibri" panose="020F0502020204030204" pitchFamily="34" charset="0"/>
                  <a:sym typeface="Wingdings" pitchFamily="2" charset="2"/>
                </a:rPr>
                <a:t>P2</a:t>
              </a:r>
            </a:p>
          </p:txBody>
        </p:sp>
        <p:sp>
          <p:nvSpPr>
            <p:cNvPr id="151" name="Textfeld 150">
              <a:extLst>
                <a:ext uri="{FF2B5EF4-FFF2-40B4-BE49-F238E27FC236}">
                  <a16:creationId xmlns:a16="http://schemas.microsoft.com/office/drawing/2014/main" id="{760F2178-D540-4548-8098-392B5AF55D7C}"/>
                </a:ext>
              </a:extLst>
            </p:cNvPr>
            <p:cNvSpPr txBox="1"/>
            <p:nvPr/>
          </p:nvSpPr>
          <p:spPr>
            <a:xfrm>
              <a:off x="1199785" y="4257812"/>
              <a:ext cx="451470" cy="307777"/>
            </a:xfrm>
            <a:prstGeom prst="rect">
              <a:avLst/>
            </a:prstGeom>
            <a:noFill/>
          </p:spPr>
          <p:txBody>
            <a:bodyPr wrap="square" rtlCol="0">
              <a:spAutoFit/>
            </a:bodyPr>
            <a:lstStyle/>
            <a:p>
              <a:r>
                <a:rPr lang="en-US" sz="1400" b="1" dirty="0">
                  <a:solidFill>
                    <a:srgbClr val="4D4D4D"/>
                  </a:solidFill>
                  <a:latin typeface="Calibri" panose="020F0502020204030204" pitchFamily="34" charset="0"/>
                  <a:sym typeface="Wingdings" pitchFamily="2" charset="2"/>
                </a:rPr>
                <a:t>P3</a:t>
              </a:r>
            </a:p>
          </p:txBody>
        </p:sp>
        <p:cxnSp>
          <p:nvCxnSpPr>
            <p:cNvPr id="169" name="Gerader Verbinder 168">
              <a:extLst>
                <a:ext uri="{FF2B5EF4-FFF2-40B4-BE49-F238E27FC236}">
                  <a16:creationId xmlns:a16="http://schemas.microsoft.com/office/drawing/2014/main" id="{7554468E-4398-4478-9EAC-B11F48A4B14A}"/>
                </a:ext>
              </a:extLst>
            </p:cNvPr>
            <p:cNvCxnSpPr/>
            <p:nvPr/>
          </p:nvCxnSpPr>
          <p:spPr bwMode="auto">
            <a:xfrm>
              <a:off x="1254877" y="3965011"/>
              <a:ext cx="6552000" cy="0"/>
            </a:xfrm>
            <a:prstGeom prst="line">
              <a:avLst/>
            </a:prstGeom>
            <a:solidFill>
              <a:schemeClr val="accent1"/>
            </a:solidFill>
            <a:ln w="12700" cap="sq" cmpd="sng" algn="ctr">
              <a:solidFill>
                <a:schemeClr val="tx1"/>
              </a:solidFill>
              <a:prstDash val="sysDash"/>
              <a:round/>
              <a:headEnd type="none" w="sm" len="sm"/>
              <a:tailEnd type="none" w="sm" len="sm"/>
            </a:ln>
            <a:effectLst/>
          </p:spPr>
        </p:cxnSp>
        <p:cxnSp>
          <p:nvCxnSpPr>
            <p:cNvPr id="170" name="Gerader Verbinder 169">
              <a:extLst>
                <a:ext uri="{FF2B5EF4-FFF2-40B4-BE49-F238E27FC236}">
                  <a16:creationId xmlns:a16="http://schemas.microsoft.com/office/drawing/2014/main" id="{842994D8-BBA8-4584-B4D8-67292A2F5E86}"/>
                </a:ext>
              </a:extLst>
            </p:cNvPr>
            <p:cNvCxnSpPr/>
            <p:nvPr/>
          </p:nvCxnSpPr>
          <p:spPr bwMode="auto">
            <a:xfrm>
              <a:off x="1254877" y="4250761"/>
              <a:ext cx="6552000" cy="0"/>
            </a:xfrm>
            <a:prstGeom prst="line">
              <a:avLst/>
            </a:prstGeom>
            <a:solidFill>
              <a:schemeClr val="accent1"/>
            </a:solidFill>
            <a:ln w="12700" cap="sq" cmpd="sng" algn="ctr">
              <a:solidFill>
                <a:schemeClr val="tx1"/>
              </a:solidFill>
              <a:prstDash val="sysDash"/>
              <a:round/>
              <a:headEnd type="none" w="sm" len="sm"/>
              <a:tailEnd type="none" w="sm" len="sm"/>
            </a:ln>
            <a:effectLst/>
          </p:spPr>
        </p:cxnSp>
        <p:cxnSp>
          <p:nvCxnSpPr>
            <p:cNvPr id="171" name="Gerader Verbinder 170">
              <a:extLst>
                <a:ext uri="{FF2B5EF4-FFF2-40B4-BE49-F238E27FC236}">
                  <a16:creationId xmlns:a16="http://schemas.microsoft.com/office/drawing/2014/main" id="{CE527033-8BCA-448D-B5B8-91BD9558B894}"/>
                </a:ext>
              </a:extLst>
            </p:cNvPr>
            <p:cNvCxnSpPr/>
            <p:nvPr/>
          </p:nvCxnSpPr>
          <p:spPr bwMode="auto">
            <a:xfrm>
              <a:off x="1254877" y="4526986"/>
              <a:ext cx="6552000" cy="0"/>
            </a:xfrm>
            <a:prstGeom prst="line">
              <a:avLst/>
            </a:prstGeom>
            <a:solidFill>
              <a:schemeClr val="accent1"/>
            </a:solidFill>
            <a:ln w="12700" cap="sq" cmpd="sng" algn="ctr">
              <a:solidFill>
                <a:schemeClr val="tx1"/>
              </a:solidFill>
              <a:prstDash val="sysDash"/>
              <a:round/>
              <a:headEnd type="none" w="sm" len="sm"/>
              <a:tailEnd type="none" w="sm" len="sm"/>
            </a:ln>
            <a:effectLst/>
          </p:spPr>
        </p:cxnSp>
      </p:grpSp>
      <p:grpSp>
        <p:nvGrpSpPr>
          <p:cNvPr id="176" name="Gruppieren 175">
            <a:extLst>
              <a:ext uri="{FF2B5EF4-FFF2-40B4-BE49-F238E27FC236}">
                <a16:creationId xmlns:a16="http://schemas.microsoft.com/office/drawing/2014/main" id="{DEFBDD54-A6D8-4491-8F8D-88E742E7BEE3}"/>
              </a:ext>
            </a:extLst>
          </p:cNvPr>
          <p:cNvGrpSpPr/>
          <p:nvPr/>
        </p:nvGrpSpPr>
        <p:grpSpPr>
          <a:xfrm>
            <a:off x="1208860" y="4836789"/>
            <a:ext cx="6598017" cy="891397"/>
            <a:chOff x="1208860" y="4836789"/>
            <a:chExt cx="6598017" cy="891397"/>
          </a:xfrm>
        </p:grpSpPr>
        <p:sp>
          <p:nvSpPr>
            <p:cNvPr id="158" name="Textfeld 157">
              <a:extLst>
                <a:ext uri="{FF2B5EF4-FFF2-40B4-BE49-F238E27FC236}">
                  <a16:creationId xmlns:a16="http://schemas.microsoft.com/office/drawing/2014/main" id="{C29AFE87-117F-4508-9D9E-7432AB07F8DA}"/>
                </a:ext>
              </a:extLst>
            </p:cNvPr>
            <p:cNvSpPr txBox="1"/>
            <p:nvPr/>
          </p:nvSpPr>
          <p:spPr>
            <a:xfrm>
              <a:off x="1208860" y="4836789"/>
              <a:ext cx="451470" cy="307777"/>
            </a:xfrm>
            <a:prstGeom prst="rect">
              <a:avLst/>
            </a:prstGeom>
            <a:noFill/>
          </p:spPr>
          <p:txBody>
            <a:bodyPr wrap="square" rtlCol="0">
              <a:spAutoFit/>
            </a:bodyPr>
            <a:lstStyle/>
            <a:p>
              <a:r>
                <a:rPr lang="en-US" sz="1400" b="1" dirty="0">
                  <a:solidFill>
                    <a:srgbClr val="4D4D4D"/>
                  </a:solidFill>
                  <a:latin typeface="Calibri" panose="020F0502020204030204" pitchFamily="34" charset="0"/>
                  <a:sym typeface="Wingdings" pitchFamily="2" charset="2"/>
                </a:rPr>
                <a:t>P1</a:t>
              </a:r>
            </a:p>
          </p:txBody>
        </p:sp>
        <p:sp>
          <p:nvSpPr>
            <p:cNvPr id="159" name="Textfeld 158">
              <a:extLst>
                <a:ext uri="{FF2B5EF4-FFF2-40B4-BE49-F238E27FC236}">
                  <a16:creationId xmlns:a16="http://schemas.microsoft.com/office/drawing/2014/main" id="{A7496F6F-9AEB-49C6-B9D1-5D8339BF9F02}"/>
                </a:ext>
              </a:extLst>
            </p:cNvPr>
            <p:cNvSpPr txBox="1"/>
            <p:nvPr/>
          </p:nvSpPr>
          <p:spPr>
            <a:xfrm>
              <a:off x="1208860" y="5123837"/>
              <a:ext cx="451470" cy="307777"/>
            </a:xfrm>
            <a:prstGeom prst="rect">
              <a:avLst/>
            </a:prstGeom>
            <a:noFill/>
          </p:spPr>
          <p:txBody>
            <a:bodyPr wrap="square" rtlCol="0">
              <a:spAutoFit/>
            </a:bodyPr>
            <a:lstStyle/>
            <a:p>
              <a:r>
                <a:rPr lang="en-US" sz="1400" b="1" dirty="0">
                  <a:solidFill>
                    <a:srgbClr val="4D4D4D"/>
                  </a:solidFill>
                  <a:latin typeface="Calibri" panose="020F0502020204030204" pitchFamily="34" charset="0"/>
                  <a:sym typeface="Wingdings" pitchFamily="2" charset="2"/>
                </a:rPr>
                <a:t>P2</a:t>
              </a:r>
            </a:p>
          </p:txBody>
        </p:sp>
        <p:sp>
          <p:nvSpPr>
            <p:cNvPr id="160" name="Textfeld 159">
              <a:extLst>
                <a:ext uri="{FF2B5EF4-FFF2-40B4-BE49-F238E27FC236}">
                  <a16:creationId xmlns:a16="http://schemas.microsoft.com/office/drawing/2014/main" id="{1BF4C2F1-3D8A-493A-8970-432B15B48621}"/>
                </a:ext>
              </a:extLst>
            </p:cNvPr>
            <p:cNvSpPr txBox="1"/>
            <p:nvPr/>
          </p:nvSpPr>
          <p:spPr>
            <a:xfrm>
              <a:off x="1208860" y="5420409"/>
              <a:ext cx="451470" cy="307777"/>
            </a:xfrm>
            <a:prstGeom prst="rect">
              <a:avLst/>
            </a:prstGeom>
            <a:noFill/>
          </p:spPr>
          <p:txBody>
            <a:bodyPr wrap="square" rtlCol="0">
              <a:spAutoFit/>
            </a:bodyPr>
            <a:lstStyle/>
            <a:p>
              <a:r>
                <a:rPr lang="en-US" sz="1400" b="1" dirty="0">
                  <a:solidFill>
                    <a:srgbClr val="4D4D4D"/>
                  </a:solidFill>
                  <a:latin typeface="Calibri" panose="020F0502020204030204" pitchFamily="34" charset="0"/>
                  <a:sym typeface="Wingdings" pitchFamily="2" charset="2"/>
                </a:rPr>
                <a:t>P3</a:t>
              </a:r>
            </a:p>
          </p:txBody>
        </p:sp>
        <p:cxnSp>
          <p:nvCxnSpPr>
            <p:cNvPr id="172" name="Gerader Verbinder 171">
              <a:extLst>
                <a:ext uri="{FF2B5EF4-FFF2-40B4-BE49-F238E27FC236}">
                  <a16:creationId xmlns:a16="http://schemas.microsoft.com/office/drawing/2014/main" id="{BD7DB147-A6CA-47B8-8D60-037DB67B2B66}"/>
                </a:ext>
              </a:extLst>
            </p:cNvPr>
            <p:cNvCxnSpPr/>
            <p:nvPr/>
          </p:nvCxnSpPr>
          <p:spPr bwMode="auto">
            <a:xfrm>
              <a:off x="1254877" y="5116342"/>
              <a:ext cx="6552000" cy="0"/>
            </a:xfrm>
            <a:prstGeom prst="line">
              <a:avLst/>
            </a:prstGeom>
            <a:solidFill>
              <a:schemeClr val="accent1"/>
            </a:solidFill>
            <a:ln w="12700" cap="sq" cmpd="sng" algn="ctr">
              <a:solidFill>
                <a:schemeClr val="tx1"/>
              </a:solidFill>
              <a:prstDash val="sysDash"/>
              <a:round/>
              <a:headEnd type="none" w="sm" len="sm"/>
              <a:tailEnd type="none" w="sm" len="sm"/>
            </a:ln>
            <a:effectLst/>
          </p:spPr>
        </p:cxnSp>
        <p:cxnSp>
          <p:nvCxnSpPr>
            <p:cNvPr id="173" name="Gerader Verbinder 172">
              <a:extLst>
                <a:ext uri="{FF2B5EF4-FFF2-40B4-BE49-F238E27FC236}">
                  <a16:creationId xmlns:a16="http://schemas.microsoft.com/office/drawing/2014/main" id="{49122A06-5F7C-41AF-A762-38FDAED5B235}"/>
                </a:ext>
              </a:extLst>
            </p:cNvPr>
            <p:cNvCxnSpPr/>
            <p:nvPr/>
          </p:nvCxnSpPr>
          <p:spPr bwMode="auto">
            <a:xfrm>
              <a:off x="1254877" y="5396478"/>
              <a:ext cx="6552000" cy="0"/>
            </a:xfrm>
            <a:prstGeom prst="line">
              <a:avLst/>
            </a:prstGeom>
            <a:solidFill>
              <a:schemeClr val="accent1"/>
            </a:solidFill>
            <a:ln w="12700" cap="sq" cmpd="sng" algn="ctr">
              <a:solidFill>
                <a:schemeClr val="tx1"/>
              </a:solidFill>
              <a:prstDash val="sysDash"/>
              <a:round/>
              <a:headEnd type="none" w="sm" len="sm"/>
              <a:tailEnd type="none" w="sm" len="sm"/>
            </a:ln>
            <a:effectLst/>
          </p:spPr>
        </p:cxnSp>
        <p:cxnSp>
          <p:nvCxnSpPr>
            <p:cNvPr id="174" name="Gerader Verbinder 173">
              <a:extLst>
                <a:ext uri="{FF2B5EF4-FFF2-40B4-BE49-F238E27FC236}">
                  <a16:creationId xmlns:a16="http://schemas.microsoft.com/office/drawing/2014/main" id="{1DC7301C-5EB0-4ACE-997B-170306064DA6}"/>
                </a:ext>
              </a:extLst>
            </p:cNvPr>
            <p:cNvCxnSpPr/>
            <p:nvPr/>
          </p:nvCxnSpPr>
          <p:spPr bwMode="auto">
            <a:xfrm>
              <a:off x="1254877" y="5676576"/>
              <a:ext cx="6552000" cy="0"/>
            </a:xfrm>
            <a:prstGeom prst="line">
              <a:avLst/>
            </a:prstGeom>
            <a:solidFill>
              <a:schemeClr val="accent1"/>
            </a:solidFill>
            <a:ln w="12700" cap="sq" cmpd="sng" algn="ctr">
              <a:solidFill>
                <a:schemeClr val="tx1"/>
              </a:solidFill>
              <a:prstDash val="sysDash"/>
              <a:round/>
              <a:headEnd type="none" w="sm" len="sm"/>
              <a:tailEnd type="none" w="sm" len="sm"/>
            </a:ln>
            <a:effectLst/>
          </p:spPr>
        </p:cxnSp>
      </p:grpSp>
    </p:spTree>
    <p:extLst>
      <p:ext uri="{BB962C8B-B14F-4D97-AF65-F5344CB8AC3E}">
        <p14:creationId xmlns:p14="http://schemas.microsoft.com/office/powerpoint/2010/main" val="19760829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99F5779-65D4-405D-A895-6041AC6C0135}"/>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24FEEFB-9F0C-4A82-A4BF-CF779BB6DC06}"/>
              </a:ext>
            </a:extLst>
          </p:cNvPr>
          <p:cNvSpPr>
            <a:spLocks noGrp="1"/>
          </p:cNvSpPr>
          <p:nvPr>
            <p:ph type="sldNum" sz="quarter" idx="4"/>
          </p:nvPr>
        </p:nvSpPr>
        <p:spPr/>
        <p:txBody>
          <a:bodyPr/>
          <a:lstStyle/>
          <a:p>
            <a:fld id="{BD587C3E-324D-4846-9F44-5C3ACF20A720}" type="slidenum">
              <a:rPr lang="de-DE" smtClean="0"/>
              <a:pPr/>
              <a:t>102</a:t>
            </a:fld>
            <a:endParaRPr lang="de-DE" dirty="0"/>
          </a:p>
        </p:txBody>
      </p:sp>
      <p:sp>
        <p:nvSpPr>
          <p:cNvPr id="8" name="Titel 7">
            <a:extLst>
              <a:ext uri="{FF2B5EF4-FFF2-40B4-BE49-F238E27FC236}">
                <a16:creationId xmlns:a16="http://schemas.microsoft.com/office/drawing/2014/main" id="{405CE3A8-8423-4F8A-AAEC-A6B006625350}"/>
              </a:ext>
            </a:extLst>
          </p:cNvPr>
          <p:cNvSpPr>
            <a:spLocks noGrp="1"/>
          </p:cNvSpPr>
          <p:nvPr>
            <p:ph type="title"/>
          </p:nvPr>
        </p:nvSpPr>
        <p:spPr/>
        <p:txBody>
          <a:bodyPr/>
          <a:lstStyle/>
          <a:p>
            <a:r>
              <a:rPr lang="de-DE" dirty="0" err="1"/>
              <a:t>Daliy</a:t>
            </a:r>
            <a:r>
              <a:rPr lang="de-DE" dirty="0"/>
              <a:t> Scrum (Daily Stand-</a:t>
            </a:r>
            <a:r>
              <a:rPr lang="de-DE" dirty="0" err="1"/>
              <a:t>up</a:t>
            </a:r>
            <a:r>
              <a:rPr lang="de-DE" dirty="0"/>
              <a:t>) – „Mini-Planungsmeeting“</a:t>
            </a:r>
          </a:p>
        </p:txBody>
      </p:sp>
      <p:sp>
        <p:nvSpPr>
          <p:cNvPr id="13" name="Textplatzhalter 12">
            <a:extLst>
              <a:ext uri="{FF2B5EF4-FFF2-40B4-BE49-F238E27FC236}">
                <a16:creationId xmlns:a16="http://schemas.microsoft.com/office/drawing/2014/main" id="{65598F3F-6E35-46BF-AFEE-2A96FD89C5E9}"/>
              </a:ext>
            </a:extLst>
          </p:cNvPr>
          <p:cNvSpPr>
            <a:spLocks noGrp="1"/>
          </p:cNvSpPr>
          <p:nvPr>
            <p:ph type="body" sz="quarter" idx="11"/>
          </p:nvPr>
        </p:nvSpPr>
        <p:spPr/>
        <p:txBody>
          <a:bodyPr>
            <a:normAutofit fontScale="92500"/>
          </a:bodyPr>
          <a:lstStyle/>
          <a:p>
            <a:r>
              <a:rPr lang="de-DE" dirty="0"/>
              <a:t>Syl_ID_2.2</a:t>
            </a:r>
          </a:p>
        </p:txBody>
      </p:sp>
      <p:pic>
        <p:nvPicPr>
          <p:cNvPr id="19" name="Grafik 18">
            <a:extLst>
              <a:ext uri="{FF2B5EF4-FFF2-40B4-BE49-F238E27FC236}">
                <a16:creationId xmlns:a16="http://schemas.microsoft.com/office/drawing/2014/main" id="{1CB9E43C-DBC0-4D42-BEA5-8B642FD3985F}"/>
              </a:ext>
            </a:extLst>
          </p:cNvPr>
          <p:cNvPicPr>
            <a:picLocks noChangeAspect="1"/>
          </p:cNvPicPr>
          <p:nvPr/>
        </p:nvPicPr>
        <p:blipFill rotWithShape="1">
          <a:blip r:embed="rId2"/>
          <a:srcRect l="2664" r="5442" b="1847"/>
          <a:stretch/>
        </p:blipFill>
        <p:spPr>
          <a:xfrm>
            <a:off x="954143" y="1176982"/>
            <a:ext cx="2383692" cy="1798423"/>
          </a:xfrm>
          <a:prstGeom prst="rect">
            <a:avLst/>
          </a:prstGeom>
        </p:spPr>
      </p:pic>
      <p:pic>
        <p:nvPicPr>
          <p:cNvPr id="22" name="Grafik 21">
            <a:extLst>
              <a:ext uri="{FF2B5EF4-FFF2-40B4-BE49-F238E27FC236}">
                <a16:creationId xmlns:a16="http://schemas.microsoft.com/office/drawing/2014/main" id="{DBBAD39B-FD4F-423E-A0A1-26E1E3299C4F}"/>
              </a:ext>
            </a:extLst>
          </p:cNvPr>
          <p:cNvPicPr>
            <a:picLocks noChangeAspect="1"/>
          </p:cNvPicPr>
          <p:nvPr/>
        </p:nvPicPr>
        <p:blipFill>
          <a:blip r:embed="rId3"/>
          <a:stretch>
            <a:fillRect/>
          </a:stretch>
        </p:blipFill>
        <p:spPr>
          <a:xfrm>
            <a:off x="1429919" y="2546771"/>
            <a:ext cx="645098" cy="266639"/>
          </a:xfrm>
          <a:prstGeom prst="rect">
            <a:avLst/>
          </a:prstGeom>
        </p:spPr>
      </p:pic>
      <p:pic>
        <p:nvPicPr>
          <p:cNvPr id="23" name="Grafik 22">
            <a:extLst>
              <a:ext uri="{FF2B5EF4-FFF2-40B4-BE49-F238E27FC236}">
                <a16:creationId xmlns:a16="http://schemas.microsoft.com/office/drawing/2014/main" id="{1CE8FE23-3A03-4082-B3C2-69F91A151A2F}"/>
              </a:ext>
            </a:extLst>
          </p:cNvPr>
          <p:cNvPicPr>
            <a:picLocks noChangeAspect="1"/>
          </p:cNvPicPr>
          <p:nvPr/>
        </p:nvPicPr>
        <p:blipFill>
          <a:blip r:embed="rId4"/>
          <a:stretch>
            <a:fillRect/>
          </a:stretch>
        </p:blipFill>
        <p:spPr>
          <a:xfrm>
            <a:off x="2721483" y="1468464"/>
            <a:ext cx="366688" cy="369193"/>
          </a:xfrm>
          <a:prstGeom prst="rect">
            <a:avLst/>
          </a:prstGeom>
        </p:spPr>
      </p:pic>
      <p:sp>
        <p:nvSpPr>
          <p:cNvPr id="26" name="Textfeld 25">
            <a:extLst>
              <a:ext uri="{FF2B5EF4-FFF2-40B4-BE49-F238E27FC236}">
                <a16:creationId xmlns:a16="http://schemas.microsoft.com/office/drawing/2014/main" id="{B299E9D2-5F5D-4CB1-83F7-D85863619C64}"/>
              </a:ext>
            </a:extLst>
          </p:cNvPr>
          <p:cNvSpPr txBox="1"/>
          <p:nvPr/>
        </p:nvSpPr>
        <p:spPr>
          <a:xfrm>
            <a:off x="781724" y="2311815"/>
            <a:ext cx="82061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Planung</a:t>
            </a:r>
          </a:p>
        </p:txBody>
      </p:sp>
      <p:sp>
        <p:nvSpPr>
          <p:cNvPr id="27" name="Textfeld 26">
            <a:extLst>
              <a:ext uri="{FF2B5EF4-FFF2-40B4-BE49-F238E27FC236}">
                <a16:creationId xmlns:a16="http://schemas.microsoft.com/office/drawing/2014/main" id="{493128A3-C3AE-4C90-924F-51CEDE8EB6CC}"/>
              </a:ext>
            </a:extLst>
          </p:cNvPr>
          <p:cNvSpPr txBox="1"/>
          <p:nvPr/>
        </p:nvSpPr>
        <p:spPr>
          <a:xfrm>
            <a:off x="1111657" y="2813410"/>
            <a:ext cx="1239533"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Sprint Backlog</a:t>
            </a:r>
          </a:p>
        </p:txBody>
      </p:sp>
      <p:sp>
        <p:nvSpPr>
          <p:cNvPr id="28" name="Textfeld 27">
            <a:extLst>
              <a:ext uri="{FF2B5EF4-FFF2-40B4-BE49-F238E27FC236}">
                <a16:creationId xmlns:a16="http://schemas.microsoft.com/office/drawing/2014/main" id="{AAB6B5AF-6EFA-48D6-8A01-03017F76F1EC}"/>
              </a:ext>
            </a:extLst>
          </p:cNvPr>
          <p:cNvSpPr txBox="1"/>
          <p:nvPr/>
        </p:nvSpPr>
        <p:spPr>
          <a:xfrm>
            <a:off x="138583" y="3443131"/>
            <a:ext cx="755197" cy="461665"/>
          </a:xfrm>
          <a:prstGeom prst="rect">
            <a:avLst/>
          </a:prstGeom>
          <a:noFill/>
        </p:spPr>
        <p:txBody>
          <a:bodyPr wrap="square" rtlCol="0">
            <a:spAutoFit/>
          </a:bodyPr>
          <a:lstStyle/>
          <a:p>
            <a:pPr algn="ctr"/>
            <a:r>
              <a:rPr lang="de-DE" sz="1200" dirty="0" err="1">
                <a:solidFill>
                  <a:srgbClr val="4D4D4D"/>
                </a:solidFill>
                <a:latin typeface="Calibri" panose="020F0502020204030204" pitchFamily="34" charset="0"/>
                <a:sym typeface="Wingdings" pitchFamily="2" charset="2"/>
              </a:rPr>
              <a:t>Product</a:t>
            </a:r>
            <a:br>
              <a:rPr lang="de-DE" sz="1200" dirty="0">
                <a:solidFill>
                  <a:srgbClr val="4D4D4D"/>
                </a:solidFill>
                <a:latin typeface="Calibri" panose="020F0502020204030204" pitchFamily="34" charset="0"/>
                <a:sym typeface="Wingdings" pitchFamily="2" charset="2"/>
              </a:rPr>
            </a:br>
            <a:r>
              <a:rPr lang="de-DE" sz="1200" dirty="0">
                <a:solidFill>
                  <a:srgbClr val="4D4D4D"/>
                </a:solidFill>
                <a:latin typeface="Calibri" panose="020F0502020204030204" pitchFamily="34" charset="0"/>
                <a:sym typeface="Wingdings" pitchFamily="2" charset="2"/>
              </a:rPr>
              <a:t>Backlog</a:t>
            </a:r>
          </a:p>
        </p:txBody>
      </p:sp>
      <p:pic>
        <p:nvPicPr>
          <p:cNvPr id="15" name="Grafik 14">
            <a:extLst>
              <a:ext uri="{FF2B5EF4-FFF2-40B4-BE49-F238E27FC236}">
                <a16:creationId xmlns:a16="http://schemas.microsoft.com/office/drawing/2014/main" id="{B35C4B5A-9E17-412A-B753-CB48A2FAD0CA}"/>
              </a:ext>
            </a:extLst>
          </p:cNvPr>
          <p:cNvPicPr>
            <a:picLocks noChangeAspect="1"/>
          </p:cNvPicPr>
          <p:nvPr/>
        </p:nvPicPr>
        <p:blipFill>
          <a:blip r:embed="rId5"/>
          <a:stretch>
            <a:fillRect/>
          </a:stretch>
        </p:blipFill>
        <p:spPr>
          <a:xfrm>
            <a:off x="381368" y="2673728"/>
            <a:ext cx="271620" cy="793080"/>
          </a:xfrm>
          <a:prstGeom prst="rect">
            <a:avLst/>
          </a:prstGeom>
        </p:spPr>
      </p:pic>
      <p:pic>
        <p:nvPicPr>
          <p:cNvPr id="16" name="Grafik 15">
            <a:extLst>
              <a:ext uri="{FF2B5EF4-FFF2-40B4-BE49-F238E27FC236}">
                <a16:creationId xmlns:a16="http://schemas.microsoft.com/office/drawing/2014/main" id="{A81B66C9-854D-48FB-BF9C-24756DC5473C}"/>
              </a:ext>
            </a:extLst>
          </p:cNvPr>
          <p:cNvPicPr>
            <a:picLocks noChangeAspect="1"/>
          </p:cNvPicPr>
          <p:nvPr/>
        </p:nvPicPr>
        <p:blipFill>
          <a:blip r:embed="rId6"/>
          <a:stretch>
            <a:fillRect/>
          </a:stretch>
        </p:blipFill>
        <p:spPr>
          <a:xfrm>
            <a:off x="387162" y="2629810"/>
            <a:ext cx="258040" cy="129901"/>
          </a:xfrm>
          <a:prstGeom prst="rect">
            <a:avLst/>
          </a:prstGeom>
        </p:spPr>
      </p:pic>
      <p:sp>
        <p:nvSpPr>
          <p:cNvPr id="29" name="Rechteck 28">
            <a:extLst>
              <a:ext uri="{FF2B5EF4-FFF2-40B4-BE49-F238E27FC236}">
                <a16:creationId xmlns:a16="http://schemas.microsoft.com/office/drawing/2014/main" id="{5FFE160B-2536-4A83-A5C6-D0AB7229EFC3}"/>
              </a:ext>
            </a:extLst>
          </p:cNvPr>
          <p:cNvSpPr/>
          <p:nvPr/>
        </p:nvSpPr>
        <p:spPr>
          <a:xfrm>
            <a:off x="1532285" y="2722853"/>
            <a:ext cx="360000" cy="72000"/>
          </a:xfrm>
          <a:prstGeom prst="rect">
            <a:avLst/>
          </a:prstGeom>
          <a:solidFill>
            <a:schemeClr val="bg1"/>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0" name="Textfeld 29">
            <a:extLst>
              <a:ext uri="{FF2B5EF4-FFF2-40B4-BE49-F238E27FC236}">
                <a16:creationId xmlns:a16="http://schemas.microsoft.com/office/drawing/2014/main" id="{EC8D328B-B110-411C-BCC9-3E00F7C9C5D4}"/>
              </a:ext>
            </a:extLst>
          </p:cNvPr>
          <p:cNvSpPr txBox="1"/>
          <p:nvPr/>
        </p:nvSpPr>
        <p:spPr>
          <a:xfrm>
            <a:off x="3017985" y="1422227"/>
            <a:ext cx="609600" cy="461665"/>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Daily</a:t>
            </a:r>
          </a:p>
          <a:p>
            <a:r>
              <a:rPr lang="de-DE" sz="1200" dirty="0" err="1">
                <a:solidFill>
                  <a:srgbClr val="4D4D4D"/>
                </a:solidFill>
                <a:latin typeface="Calibri" panose="020F0502020204030204" pitchFamily="34" charset="0"/>
                <a:sym typeface="Wingdings" pitchFamily="2" charset="2"/>
              </a:rPr>
              <a:t>Scrum</a:t>
            </a:r>
            <a:endParaRPr lang="de-DE" sz="1200" dirty="0">
              <a:solidFill>
                <a:srgbClr val="4D4D4D"/>
              </a:solidFill>
              <a:latin typeface="Calibri" panose="020F0502020204030204" pitchFamily="34" charset="0"/>
              <a:sym typeface="Wingdings" pitchFamily="2" charset="2"/>
            </a:endParaRPr>
          </a:p>
        </p:txBody>
      </p:sp>
      <p:sp>
        <p:nvSpPr>
          <p:cNvPr id="4" name="Textfeld 3">
            <a:extLst>
              <a:ext uri="{FF2B5EF4-FFF2-40B4-BE49-F238E27FC236}">
                <a16:creationId xmlns:a16="http://schemas.microsoft.com/office/drawing/2014/main" id="{186E635D-9E4E-436D-A4CA-265DCE14A1AA}"/>
              </a:ext>
            </a:extLst>
          </p:cNvPr>
          <p:cNvSpPr txBox="1"/>
          <p:nvPr/>
        </p:nvSpPr>
        <p:spPr>
          <a:xfrm>
            <a:off x="3766852" y="938488"/>
            <a:ext cx="4610099" cy="3046988"/>
          </a:xfrm>
          <a:prstGeom prst="rect">
            <a:avLst/>
          </a:prstGeom>
          <a:noFill/>
        </p:spPr>
        <p:txBody>
          <a:bodyPr wrap="square" rtlCol="0">
            <a:spAutoFit/>
          </a:bodyPr>
          <a:lstStyle/>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tägliches Treffen des Entwicklungsteams</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15 Minuten maximal</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Teilnehmer:</a:t>
            </a:r>
          </a:p>
          <a:p>
            <a:pPr marL="742950" lvl="1"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Entwicklungsteam</a:t>
            </a:r>
          </a:p>
          <a:p>
            <a:pPr marL="742950" lvl="1" indent="-285750">
              <a:buFont typeface="Arial" panose="020B0604020202020204" pitchFamily="34" charset="0"/>
              <a:buChar char="•"/>
            </a:pPr>
            <a:r>
              <a:rPr lang="de-DE" sz="1600" dirty="0" err="1">
                <a:solidFill>
                  <a:srgbClr val="4D4D4D"/>
                </a:solidFill>
                <a:latin typeface="Calibri" panose="020F0502020204030204" pitchFamily="34" charset="0"/>
                <a:sym typeface="Wingdings" pitchFamily="2" charset="2"/>
              </a:rPr>
              <a:t>Scrum</a:t>
            </a:r>
            <a:r>
              <a:rPr lang="de-DE" sz="1600" dirty="0">
                <a:solidFill>
                  <a:srgbClr val="4D4D4D"/>
                </a:solidFill>
                <a:latin typeface="Calibri" panose="020F0502020204030204" pitchFamily="34" charset="0"/>
                <a:sym typeface="Wingdings" pitchFamily="2" charset="2"/>
              </a:rPr>
              <a:t> Master</a:t>
            </a:r>
          </a:p>
          <a:p>
            <a:pPr marL="742950" lvl="1"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ggf. stumme (!) Gäste</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Dient …</a:t>
            </a:r>
          </a:p>
          <a:p>
            <a:pPr marL="742950" lvl="1"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der Synchronisation der Aktivitäten des Entwicklungsteams</a:t>
            </a:r>
          </a:p>
          <a:p>
            <a:pPr marL="742950" lvl="1"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der Überprüfung des Fortschritts in Richtung Sprint-Ziel</a:t>
            </a:r>
          </a:p>
          <a:p>
            <a:pPr marL="742950" lvl="1"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hilft dem Team, das Sprint-Ziel zu erreichen</a:t>
            </a:r>
          </a:p>
        </p:txBody>
      </p:sp>
      <p:sp>
        <p:nvSpPr>
          <p:cNvPr id="9" name="Textfeld 8">
            <a:extLst>
              <a:ext uri="{FF2B5EF4-FFF2-40B4-BE49-F238E27FC236}">
                <a16:creationId xmlns:a16="http://schemas.microsoft.com/office/drawing/2014/main" id="{8326404A-B9D4-47E9-89D0-A02D6B779CEA}"/>
              </a:ext>
            </a:extLst>
          </p:cNvPr>
          <p:cNvSpPr txBox="1"/>
          <p:nvPr/>
        </p:nvSpPr>
        <p:spPr>
          <a:xfrm rot="403204">
            <a:off x="895571" y="3998257"/>
            <a:ext cx="6174866" cy="2308324"/>
          </a:xfrm>
          <a:prstGeom prst="rect">
            <a:avLst/>
          </a:prstGeom>
          <a:solidFill>
            <a:schemeClr val="tx2">
              <a:lumMod val="20000"/>
              <a:lumOff val="80000"/>
            </a:schemeClr>
          </a:solidFill>
          <a:ln>
            <a:solidFill>
              <a:schemeClr val="accent1"/>
            </a:solidFill>
          </a:ln>
        </p:spPr>
        <p:txBody>
          <a:bodyPr wrap="square" rtlCol="0">
            <a:spAutoFit/>
          </a:bodyPr>
          <a:lstStyle/>
          <a:p>
            <a:pPr>
              <a:lnSpc>
                <a:spcPct val="150000"/>
              </a:lnSpc>
            </a:pPr>
            <a:r>
              <a:rPr lang="de-DE" sz="1600" b="1" dirty="0">
                <a:solidFill>
                  <a:srgbClr val="4D4D4D"/>
                </a:solidFill>
                <a:latin typeface="Calibri" panose="020F0502020204030204" pitchFamily="34" charset="0"/>
                <a:sym typeface="Wingdings" pitchFamily="2" charset="2"/>
              </a:rPr>
              <a:t>Drei Fragen</a:t>
            </a:r>
            <a:r>
              <a:rPr lang="de-DE" sz="1600" dirty="0">
                <a:solidFill>
                  <a:srgbClr val="4D4D4D"/>
                </a:solidFill>
                <a:latin typeface="Calibri" panose="020F0502020204030204" pitchFamily="34" charset="0"/>
                <a:sym typeface="Wingdings" pitchFamily="2" charset="2"/>
              </a:rPr>
              <a:t>, die von jedem Mitglied des Entwicklungsteams zu beantworten sind:</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Was habe ich seit dem letzten Daily Scrum erreicht?</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Was werde ich bis zum nächsten Daily </a:t>
            </a:r>
            <a:r>
              <a:rPr lang="de-DE" sz="1600" dirty="0" err="1">
                <a:solidFill>
                  <a:srgbClr val="4D4D4D"/>
                </a:solidFill>
                <a:latin typeface="Calibri" panose="020F0502020204030204" pitchFamily="34" charset="0"/>
                <a:sym typeface="Wingdings" pitchFamily="2" charset="2"/>
              </a:rPr>
              <a:t>Scrum</a:t>
            </a:r>
            <a:r>
              <a:rPr lang="de-DE" sz="1600" dirty="0">
                <a:solidFill>
                  <a:srgbClr val="4D4D4D"/>
                </a:solidFill>
                <a:latin typeface="Calibri" panose="020F0502020204030204" pitchFamily="34" charset="0"/>
                <a:sym typeface="Wingdings" pitchFamily="2" charset="2"/>
              </a:rPr>
              <a:t> erreichen?</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Welche Hindernisse sehe ich, die mich/uns vom Erreichen des Sprint-Ziels abhalten könnten?</a:t>
            </a:r>
          </a:p>
        </p:txBody>
      </p:sp>
    </p:spTree>
    <p:extLst>
      <p:ext uri="{BB962C8B-B14F-4D97-AF65-F5344CB8AC3E}">
        <p14:creationId xmlns:p14="http://schemas.microsoft.com/office/powerpoint/2010/main" val="33969817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99F5779-65D4-405D-A895-6041AC6C0135}"/>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24FEEFB-9F0C-4A82-A4BF-CF779BB6DC06}"/>
              </a:ext>
            </a:extLst>
          </p:cNvPr>
          <p:cNvSpPr>
            <a:spLocks noGrp="1"/>
          </p:cNvSpPr>
          <p:nvPr>
            <p:ph type="sldNum" sz="quarter" idx="4"/>
          </p:nvPr>
        </p:nvSpPr>
        <p:spPr/>
        <p:txBody>
          <a:bodyPr/>
          <a:lstStyle/>
          <a:p>
            <a:fld id="{BD587C3E-324D-4846-9F44-5C3ACF20A720}" type="slidenum">
              <a:rPr lang="de-DE" smtClean="0"/>
              <a:pPr/>
              <a:t>103</a:t>
            </a:fld>
            <a:endParaRPr lang="de-DE" dirty="0"/>
          </a:p>
        </p:txBody>
      </p:sp>
      <p:sp>
        <p:nvSpPr>
          <p:cNvPr id="8" name="Titel 7">
            <a:extLst>
              <a:ext uri="{FF2B5EF4-FFF2-40B4-BE49-F238E27FC236}">
                <a16:creationId xmlns:a16="http://schemas.microsoft.com/office/drawing/2014/main" id="{405CE3A8-8423-4F8A-AAEC-A6B006625350}"/>
              </a:ext>
            </a:extLst>
          </p:cNvPr>
          <p:cNvSpPr>
            <a:spLocks noGrp="1"/>
          </p:cNvSpPr>
          <p:nvPr>
            <p:ph type="title"/>
          </p:nvPr>
        </p:nvSpPr>
        <p:spPr/>
        <p:txBody>
          <a:bodyPr/>
          <a:lstStyle/>
          <a:p>
            <a:r>
              <a:rPr lang="de-DE" dirty="0"/>
              <a:t>Sprint-Review</a:t>
            </a:r>
          </a:p>
        </p:txBody>
      </p:sp>
      <p:sp>
        <p:nvSpPr>
          <p:cNvPr id="13" name="Textplatzhalter 12">
            <a:extLst>
              <a:ext uri="{FF2B5EF4-FFF2-40B4-BE49-F238E27FC236}">
                <a16:creationId xmlns:a16="http://schemas.microsoft.com/office/drawing/2014/main" id="{65598F3F-6E35-46BF-AFEE-2A96FD89C5E9}"/>
              </a:ext>
            </a:extLst>
          </p:cNvPr>
          <p:cNvSpPr>
            <a:spLocks noGrp="1"/>
          </p:cNvSpPr>
          <p:nvPr>
            <p:ph type="body" sz="quarter" idx="11"/>
          </p:nvPr>
        </p:nvSpPr>
        <p:spPr/>
        <p:txBody>
          <a:bodyPr>
            <a:normAutofit fontScale="92500"/>
          </a:bodyPr>
          <a:lstStyle/>
          <a:p>
            <a:r>
              <a:rPr lang="de-DE" dirty="0"/>
              <a:t>Syl_ID_2.3</a:t>
            </a:r>
          </a:p>
        </p:txBody>
      </p:sp>
      <p:pic>
        <p:nvPicPr>
          <p:cNvPr id="19" name="Grafik 18">
            <a:extLst>
              <a:ext uri="{FF2B5EF4-FFF2-40B4-BE49-F238E27FC236}">
                <a16:creationId xmlns:a16="http://schemas.microsoft.com/office/drawing/2014/main" id="{1CB9E43C-DBC0-4D42-BEA5-8B642FD3985F}"/>
              </a:ext>
            </a:extLst>
          </p:cNvPr>
          <p:cNvPicPr>
            <a:picLocks noChangeAspect="1"/>
          </p:cNvPicPr>
          <p:nvPr/>
        </p:nvPicPr>
        <p:blipFill rotWithShape="1">
          <a:blip r:embed="rId2"/>
          <a:srcRect l="2664" r="5442" b="1847"/>
          <a:stretch/>
        </p:blipFill>
        <p:spPr>
          <a:xfrm>
            <a:off x="954143" y="849605"/>
            <a:ext cx="2383692" cy="1798423"/>
          </a:xfrm>
          <a:prstGeom prst="rect">
            <a:avLst/>
          </a:prstGeom>
        </p:spPr>
      </p:pic>
      <p:pic>
        <p:nvPicPr>
          <p:cNvPr id="22" name="Grafik 21">
            <a:extLst>
              <a:ext uri="{FF2B5EF4-FFF2-40B4-BE49-F238E27FC236}">
                <a16:creationId xmlns:a16="http://schemas.microsoft.com/office/drawing/2014/main" id="{DBBAD39B-FD4F-423E-A0A1-26E1E3299C4F}"/>
              </a:ext>
            </a:extLst>
          </p:cNvPr>
          <p:cNvPicPr>
            <a:picLocks noChangeAspect="1"/>
          </p:cNvPicPr>
          <p:nvPr/>
        </p:nvPicPr>
        <p:blipFill>
          <a:blip r:embed="rId3"/>
          <a:stretch>
            <a:fillRect/>
          </a:stretch>
        </p:blipFill>
        <p:spPr>
          <a:xfrm>
            <a:off x="1429919" y="2219394"/>
            <a:ext cx="645098" cy="266639"/>
          </a:xfrm>
          <a:prstGeom prst="rect">
            <a:avLst/>
          </a:prstGeom>
        </p:spPr>
      </p:pic>
      <p:pic>
        <p:nvPicPr>
          <p:cNvPr id="23" name="Grafik 22">
            <a:extLst>
              <a:ext uri="{FF2B5EF4-FFF2-40B4-BE49-F238E27FC236}">
                <a16:creationId xmlns:a16="http://schemas.microsoft.com/office/drawing/2014/main" id="{1CE8FE23-3A03-4082-B3C2-69F91A151A2F}"/>
              </a:ext>
            </a:extLst>
          </p:cNvPr>
          <p:cNvPicPr>
            <a:picLocks noChangeAspect="1"/>
          </p:cNvPicPr>
          <p:nvPr/>
        </p:nvPicPr>
        <p:blipFill>
          <a:blip r:embed="rId4"/>
          <a:stretch>
            <a:fillRect/>
          </a:stretch>
        </p:blipFill>
        <p:spPr>
          <a:xfrm>
            <a:off x="2721483" y="1141087"/>
            <a:ext cx="366688" cy="369193"/>
          </a:xfrm>
          <a:prstGeom prst="rect">
            <a:avLst/>
          </a:prstGeom>
        </p:spPr>
      </p:pic>
      <p:sp>
        <p:nvSpPr>
          <p:cNvPr id="24" name="Rechteck 23">
            <a:extLst>
              <a:ext uri="{FF2B5EF4-FFF2-40B4-BE49-F238E27FC236}">
                <a16:creationId xmlns:a16="http://schemas.microsoft.com/office/drawing/2014/main" id="{0146C2B4-69B4-4AFB-A31B-CC6BFA69EAF8}"/>
              </a:ext>
            </a:extLst>
          </p:cNvPr>
          <p:cNvSpPr/>
          <p:nvPr/>
        </p:nvSpPr>
        <p:spPr>
          <a:xfrm>
            <a:off x="2781812" y="2261437"/>
            <a:ext cx="168774" cy="160623"/>
          </a:xfrm>
          <a:prstGeom prst="rect">
            <a:avLst/>
          </a:prstGeom>
          <a:solidFill>
            <a:schemeClr val="tx2">
              <a:lumMod val="40000"/>
              <a:lumOff val="60000"/>
            </a:schemeClr>
          </a:solidFill>
          <a:ln>
            <a:solidFill>
              <a:schemeClr val="bg1">
                <a:lumMod val="65000"/>
              </a:schemeClr>
            </a:solidFill>
          </a:ln>
          <a:effectLst>
            <a:outerShdw blurRad="50800" dist="38100" dir="2700000" algn="tl" rotWithShape="0">
              <a:prstClr val="black">
                <a:alpha val="40000"/>
              </a:prstClr>
            </a:outerShdw>
          </a:effectLst>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6" name="Textfeld 25">
            <a:extLst>
              <a:ext uri="{FF2B5EF4-FFF2-40B4-BE49-F238E27FC236}">
                <a16:creationId xmlns:a16="http://schemas.microsoft.com/office/drawing/2014/main" id="{B299E9D2-5F5D-4CB1-83F7-D85863619C64}"/>
              </a:ext>
            </a:extLst>
          </p:cNvPr>
          <p:cNvSpPr txBox="1"/>
          <p:nvPr/>
        </p:nvSpPr>
        <p:spPr>
          <a:xfrm>
            <a:off x="781724" y="1984438"/>
            <a:ext cx="82061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Planung</a:t>
            </a:r>
          </a:p>
        </p:txBody>
      </p:sp>
      <p:sp>
        <p:nvSpPr>
          <p:cNvPr id="27" name="Textfeld 26">
            <a:extLst>
              <a:ext uri="{FF2B5EF4-FFF2-40B4-BE49-F238E27FC236}">
                <a16:creationId xmlns:a16="http://schemas.microsoft.com/office/drawing/2014/main" id="{493128A3-C3AE-4C90-924F-51CEDE8EB6CC}"/>
              </a:ext>
            </a:extLst>
          </p:cNvPr>
          <p:cNvSpPr txBox="1"/>
          <p:nvPr/>
        </p:nvSpPr>
        <p:spPr>
          <a:xfrm>
            <a:off x="1111657" y="2486033"/>
            <a:ext cx="1239533"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Sprint Backlog</a:t>
            </a:r>
          </a:p>
        </p:txBody>
      </p:sp>
      <p:sp>
        <p:nvSpPr>
          <p:cNvPr id="28" name="Textfeld 27">
            <a:extLst>
              <a:ext uri="{FF2B5EF4-FFF2-40B4-BE49-F238E27FC236}">
                <a16:creationId xmlns:a16="http://schemas.microsoft.com/office/drawing/2014/main" id="{AAB6B5AF-6EFA-48D6-8A01-03017F76F1EC}"/>
              </a:ext>
            </a:extLst>
          </p:cNvPr>
          <p:cNvSpPr txBox="1"/>
          <p:nvPr/>
        </p:nvSpPr>
        <p:spPr>
          <a:xfrm>
            <a:off x="138583" y="3115754"/>
            <a:ext cx="755197" cy="461665"/>
          </a:xfrm>
          <a:prstGeom prst="rect">
            <a:avLst/>
          </a:prstGeom>
          <a:noFill/>
        </p:spPr>
        <p:txBody>
          <a:bodyPr wrap="square" rtlCol="0">
            <a:spAutoFit/>
          </a:bodyPr>
          <a:lstStyle/>
          <a:p>
            <a:pPr algn="ctr"/>
            <a:r>
              <a:rPr lang="de-DE" sz="1200" dirty="0" err="1">
                <a:solidFill>
                  <a:srgbClr val="4D4D4D"/>
                </a:solidFill>
                <a:latin typeface="Calibri" panose="020F0502020204030204" pitchFamily="34" charset="0"/>
                <a:sym typeface="Wingdings" pitchFamily="2" charset="2"/>
              </a:rPr>
              <a:t>Product</a:t>
            </a:r>
            <a:br>
              <a:rPr lang="de-DE" sz="1200" dirty="0">
                <a:solidFill>
                  <a:srgbClr val="4D4D4D"/>
                </a:solidFill>
                <a:latin typeface="Calibri" panose="020F0502020204030204" pitchFamily="34" charset="0"/>
                <a:sym typeface="Wingdings" pitchFamily="2" charset="2"/>
              </a:rPr>
            </a:br>
            <a:r>
              <a:rPr lang="de-DE" sz="1200" dirty="0">
                <a:solidFill>
                  <a:srgbClr val="4D4D4D"/>
                </a:solidFill>
                <a:latin typeface="Calibri" panose="020F0502020204030204" pitchFamily="34" charset="0"/>
                <a:sym typeface="Wingdings" pitchFamily="2" charset="2"/>
              </a:rPr>
              <a:t>Backlog</a:t>
            </a:r>
          </a:p>
        </p:txBody>
      </p:sp>
      <p:pic>
        <p:nvPicPr>
          <p:cNvPr id="15" name="Grafik 14">
            <a:extLst>
              <a:ext uri="{FF2B5EF4-FFF2-40B4-BE49-F238E27FC236}">
                <a16:creationId xmlns:a16="http://schemas.microsoft.com/office/drawing/2014/main" id="{B35C4B5A-9E17-412A-B753-CB48A2FAD0CA}"/>
              </a:ext>
            </a:extLst>
          </p:cNvPr>
          <p:cNvPicPr>
            <a:picLocks noChangeAspect="1"/>
          </p:cNvPicPr>
          <p:nvPr/>
        </p:nvPicPr>
        <p:blipFill>
          <a:blip r:embed="rId5"/>
          <a:stretch>
            <a:fillRect/>
          </a:stretch>
        </p:blipFill>
        <p:spPr>
          <a:xfrm>
            <a:off x="381368" y="2346351"/>
            <a:ext cx="271620" cy="793080"/>
          </a:xfrm>
          <a:prstGeom prst="rect">
            <a:avLst/>
          </a:prstGeom>
        </p:spPr>
      </p:pic>
      <p:pic>
        <p:nvPicPr>
          <p:cNvPr id="16" name="Grafik 15">
            <a:extLst>
              <a:ext uri="{FF2B5EF4-FFF2-40B4-BE49-F238E27FC236}">
                <a16:creationId xmlns:a16="http://schemas.microsoft.com/office/drawing/2014/main" id="{A81B66C9-854D-48FB-BF9C-24756DC5473C}"/>
              </a:ext>
            </a:extLst>
          </p:cNvPr>
          <p:cNvPicPr>
            <a:picLocks noChangeAspect="1"/>
          </p:cNvPicPr>
          <p:nvPr/>
        </p:nvPicPr>
        <p:blipFill>
          <a:blip r:embed="rId6"/>
          <a:stretch>
            <a:fillRect/>
          </a:stretch>
        </p:blipFill>
        <p:spPr>
          <a:xfrm>
            <a:off x="387162" y="2302433"/>
            <a:ext cx="258040" cy="129901"/>
          </a:xfrm>
          <a:prstGeom prst="rect">
            <a:avLst/>
          </a:prstGeom>
        </p:spPr>
      </p:pic>
      <p:sp>
        <p:nvSpPr>
          <p:cNvPr id="29" name="Rechteck 28">
            <a:extLst>
              <a:ext uri="{FF2B5EF4-FFF2-40B4-BE49-F238E27FC236}">
                <a16:creationId xmlns:a16="http://schemas.microsoft.com/office/drawing/2014/main" id="{5FFE160B-2536-4A83-A5C6-D0AB7229EFC3}"/>
              </a:ext>
            </a:extLst>
          </p:cNvPr>
          <p:cNvSpPr/>
          <p:nvPr/>
        </p:nvSpPr>
        <p:spPr>
          <a:xfrm>
            <a:off x="1532285" y="2395476"/>
            <a:ext cx="360000" cy="72000"/>
          </a:xfrm>
          <a:prstGeom prst="rect">
            <a:avLst/>
          </a:prstGeom>
          <a:solidFill>
            <a:schemeClr val="bg1"/>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0" name="Textfeld 29">
            <a:extLst>
              <a:ext uri="{FF2B5EF4-FFF2-40B4-BE49-F238E27FC236}">
                <a16:creationId xmlns:a16="http://schemas.microsoft.com/office/drawing/2014/main" id="{EC8D328B-B110-411C-BCC9-3E00F7C9C5D4}"/>
              </a:ext>
            </a:extLst>
          </p:cNvPr>
          <p:cNvSpPr txBox="1"/>
          <p:nvPr/>
        </p:nvSpPr>
        <p:spPr>
          <a:xfrm>
            <a:off x="3017985" y="1094850"/>
            <a:ext cx="609600" cy="461665"/>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Daily</a:t>
            </a:r>
          </a:p>
          <a:p>
            <a:r>
              <a:rPr lang="de-DE" sz="1200" dirty="0" err="1">
                <a:solidFill>
                  <a:srgbClr val="4D4D4D"/>
                </a:solidFill>
                <a:latin typeface="Calibri" panose="020F0502020204030204" pitchFamily="34" charset="0"/>
                <a:sym typeface="Wingdings" pitchFamily="2" charset="2"/>
              </a:rPr>
              <a:t>Scrum</a:t>
            </a:r>
            <a:endParaRPr lang="de-DE" sz="1200" dirty="0">
              <a:solidFill>
                <a:srgbClr val="4D4D4D"/>
              </a:solidFill>
              <a:latin typeface="Calibri" panose="020F0502020204030204" pitchFamily="34" charset="0"/>
              <a:sym typeface="Wingdings" pitchFamily="2" charset="2"/>
            </a:endParaRPr>
          </a:p>
        </p:txBody>
      </p:sp>
      <p:sp>
        <p:nvSpPr>
          <p:cNvPr id="31" name="Textfeld 30">
            <a:extLst>
              <a:ext uri="{FF2B5EF4-FFF2-40B4-BE49-F238E27FC236}">
                <a16:creationId xmlns:a16="http://schemas.microsoft.com/office/drawing/2014/main" id="{E136D390-6F67-41AD-9A5D-A76D7B00360F}"/>
              </a:ext>
            </a:extLst>
          </p:cNvPr>
          <p:cNvSpPr txBox="1"/>
          <p:nvPr/>
        </p:nvSpPr>
        <p:spPr>
          <a:xfrm>
            <a:off x="2729711" y="1946312"/>
            <a:ext cx="707732"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Review</a:t>
            </a:r>
          </a:p>
        </p:txBody>
      </p:sp>
      <p:sp>
        <p:nvSpPr>
          <p:cNvPr id="32" name="Textfeld 31">
            <a:extLst>
              <a:ext uri="{FF2B5EF4-FFF2-40B4-BE49-F238E27FC236}">
                <a16:creationId xmlns:a16="http://schemas.microsoft.com/office/drawing/2014/main" id="{56BB7E80-149E-49D6-8D92-815D6902F0D5}"/>
              </a:ext>
            </a:extLst>
          </p:cNvPr>
          <p:cNvSpPr txBox="1"/>
          <p:nvPr/>
        </p:nvSpPr>
        <p:spPr>
          <a:xfrm>
            <a:off x="2527166" y="2478499"/>
            <a:ext cx="930352"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Inkrement</a:t>
            </a:r>
          </a:p>
        </p:txBody>
      </p:sp>
      <p:sp>
        <p:nvSpPr>
          <p:cNvPr id="4" name="Textfeld 3">
            <a:extLst>
              <a:ext uri="{FF2B5EF4-FFF2-40B4-BE49-F238E27FC236}">
                <a16:creationId xmlns:a16="http://schemas.microsoft.com/office/drawing/2014/main" id="{6197BECD-BDA6-4DBC-B872-815DF3E1A5CA}"/>
              </a:ext>
            </a:extLst>
          </p:cNvPr>
          <p:cNvSpPr txBox="1"/>
          <p:nvPr/>
        </p:nvSpPr>
        <p:spPr>
          <a:xfrm>
            <a:off x="4264022" y="792041"/>
            <a:ext cx="3533422" cy="2554545"/>
          </a:xfrm>
          <a:prstGeom prst="rect">
            <a:avLst/>
          </a:prstGeom>
          <a:noFill/>
        </p:spPr>
        <p:txBody>
          <a:bodyPr wrap="square" rtlCol="0">
            <a:spAutoFit/>
          </a:bodyPr>
          <a:lstStyle/>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Ziel ist es, das, was im Sprint erstellt wurde (das Produkt-Inkrement), zu überprüfen und den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Backlog bei Bedarf anzupassen.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Teilnehmer:</a:t>
            </a:r>
          </a:p>
          <a:p>
            <a:pPr marL="742950" lvl="1" indent="-285750">
              <a:buFont typeface="Arial" panose="020B0604020202020204" pitchFamily="34" charset="0"/>
              <a:buChar char="•"/>
            </a:pP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a:t>
            </a:r>
            <a:r>
              <a:rPr lang="de-DE" sz="1600" dirty="0" err="1">
                <a:solidFill>
                  <a:srgbClr val="4D4D4D"/>
                </a:solidFill>
                <a:latin typeface="Calibri" panose="020F0502020204030204" pitchFamily="34" charset="0"/>
                <a:sym typeface="Wingdings" pitchFamily="2" charset="2"/>
              </a:rPr>
              <a:t>Owner</a:t>
            </a:r>
            <a:r>
              <a:rPr lang="de-DE" sz="1600" dirty="0">
                <a:solidFill>
                  <a:srgbClr val="4D4D4D"/>
                </a:solidFill>
                <a:latin typeface="Calibri" panose="020F0502020204030204" pitchFamily="34" charset="0"/>
                <a:sym typeface="Wingdings" pitchFamily="2" charset="2"/>
              </a:rPr>
              <a:t> (lädt auch Stakeholder ein)</a:t>
            </a:r>
          </a:p>
          <a:p>
            <a:pPr marL="742950" lvl="1"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Entwicklungsteam</a:t>
            </a:r>
          </a:p>
          <a:p>
            <a:pPr marL="742950" lvl="1" indent="-285750">
              <a:buFont typeface="Arial" panose="020B0604020202020204" pitchFamily="34" charset="0"/>
              <a:buChar char="•"/>
            </a:pPr>
            <a:r>
              <a:rPr lang="de-DE" sz="1600" dirty="0" err="1">
                <a:solidFill>
                  <a:srgbClr val="4D4D4D"/>
                </a:solidFill>
                <a:latin typeface="Calibri" panose="020F0502020204030204" pitchFamily="34" charset="0"/>
                <a:sym typeface="Wingdings" pitchFamily="2" charset="2"/>
              </a:rPr>
              <a:t>Scrum</a:t>
            </a:r>
            <a:r>
              <a:rPr lang="de-DE" sz="1600" dirty="0">
                <a:solidFill>
                  <a:srgbClr val="4D4D4D"/>
                </a:solidFill>
                <a:latin typeface="Calibri" panose="020F0502020204030204" pitchFamily="34" charset="0"/>
                <a:sym typeface="Wingdings" pitchFamily="2" charset="2"/>
              </a:rPr>
              <a:t> Master</a:t>
            </a:r>
          </a:p>
          <a:p>
            <a:pPr marL="742950" lvl="1"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wichtige Stakeholder</a:t>
            </a:r>
          </a:p>
        </p:txBody>
      </p:sp>
      <p:sp>
        <p:nvSpPr>
          <p:cNvPr id="9" name="Textfeld 8">
            <a:extLst>
              <a:ext uri="{FF2B5EF4-FFF2-40B4-BE49-F238E27FC236}">
                <a16:creationId xmlns:a16="http://schemas.microsoft.com/office/drawing/2014/main" id="{00167841-F82C-4DF6-81D3-4C48CE96282A}"/>
              </a:ext>
            </a:extLst>
          </p:cNvPr>
          <p:cNvSpPr txBox="1"/>
          <p:nvPr/>
        </p:nvSpPr>
        <p:spPr>
          <a:xfrm rot="21106784">
            <a:off x="417736" y="3910346"/>
            <a:ext cx="4484847" cy="830997"/>
          </a:xfrm>
          <a:prstGeom prst="rect">
            <a:avLst/>
          </a:prstGeom>
          <a:solidFill>
            <a:schemeClr val="tx2">
              <a:lumMod val="20000"/>
              <a:lumOff val="80000"/>
            </a:schemeClr>
          </a:solidFill>
          <a:ln>
            <a:solidFill>
              <a:schemeClr val="accent1"/>
            </a:solidFill>
          </a:ln>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Das Sprint-Review ist ein </a:t>
            </a:r>
            <a:r>
              <a:rPr lang="de-DE" sz="1600" b="1" dirty="0">
                <a:solidFill>
                  <a:srgbClr val="4D4D4D"/>
                </a:solidFill>
                <a:latin typeface="Calibri" panose="020F0502020204030204" pitchFamily="34" charset="0"/>
                <a:sym typeface="Wingdings" pitchFamily="2" charset="2"/>
              </a:rPr>
              <a:t>informelles Meeting </a:t>
            </a:r>
            <a:r>
              <a:rPr lang="de-DE" sz="1600" dirty="0">
                <a:solidFill>
                  <a:srgbClr val="4D4D4D"/>
                </a:solidFill>
                <a:latin typeface="Calibri" panose="020F0502020204030204" pitchFamily="34" charset="0"/>
                <a:sym typeface="Wingdings" pitchFamily="2" charset="2"/>
              </a:rPr>
              <a:t>(kein Statusreport), in dem den Teilnehmern das </a:t>
            </a:r>
            <a:r>
              <a:rPr lang="de-DE" sz="1600" b="1" dirty="0">
                <a:solidFill>
                  <a:srgbClr val="4D4D4D"/>
                </a:solidFill>
                <a:latin typeface="Calibri" panose="020F0502020204030204" pitchFamily="34" charset="0"/>
                <a:sym typeface="Wingdings" pitchFamily="2" charset="2"/>
              </a:rPr>
              <a:t>Inkrement vorgeführt </a:t>
            </a:r>
            <a:r>
              <a:rPr lang="de-DE" sz="1600" dirty="0">
                <a:solidFill>
                  <a:srgbClr val="4D4D4D"/>
                </a:solidFill>
                <a:latin typeface="Calibri" panose="020F0502020204030204" pitchFamily="34" charset="0"/>
                <a:sym typeface="Wingdings" pitchFamily="2" charset="2"/>
              </a:rPr>
              <a:t>wird.</a:t>
            </a:r>
          </a:p>
        </p:txBody>
      </p:sp>
      <p:sp>
        <p:nvSpPr>
          <p:cNvPr id="41" name="Textfeld 40">
            <a:extLst>
              <a:ext uri="{FF2B5EF4-FFF2-40B4-BE49-F238E27FC236}">
                <a16:creationId xmlns:a16="http://schemas.microsoft.com/office/drawing/2014/main" id="{6E051C74-FA1C-4648-A561-23BAC84D787D}"/>
              </a:ext>
            </a:extLst>
          </p:cNvPr>
          <p:cNvSpPr txBox="1"/>
          <p:nvPr/>
        </p:nvSpPr>
        <p:spPr>
          <a:xfrm rot="390209">
            <a:off x="4088184" y="4597357"/>
            <a:ext cx="3885099" cy="830997"/>
          </a:xfrm>
          <a:prstGeom prst="rect">
            <a:avLst/>
          </a:prstGeom>
          <a:solidFill>
            <a:schemeClr val="tx2">
              <a:lumMod val="20000"/>
              <a:lumOff val="80000"/>
            </a:schemeClr>
          </a:solidFill>
          <a:ln>
            <a:solidFill>
              <a:schemeClr val="accent1"/>
            </a:solidFill>
          </a:ln>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Die </a:t>
            </a:r>
            <a:r>
              <a:rPr lang="de-DE" sz="1600" b="1" dirty="0">
                <a:solidFill>
                  <a:srgbClr val="4D4D4D"/>
                </a:solidFill>
                <a:latin typeface="Calibri" panose="020F0502020204030204" pitchFamily="34" charset="0"/>
                <a:sym typeface="Wingdings" pitchFamily="2" charset="2"/>
              </a:rPr>
              <a:t>Vorführung</a:t>
            </a:r>
            <a:r>
              <a:rPr lang="de-DE" sz="1600" dirty="0">
                <a:solidFill>
                  <a:srgbClr val="4D4D4D"/>
                </a:solidFill>
                <a:latin typeface="Calibri" panose="020F0502020204030204" pitchFamily="34" charset="0"/>
                <a:sym typeface="Wingdings" pitchFamily="2" charset="2"/>
              </a:rPr>
              <a:t> des Inkrements ist als </a:t>
            </a:r>
            <a:r>
              <a:rPr lang="de-DE" sz="1600" b="1" dirty="0">
                <a:solidFill>
                  <a:srgbClr val="4D4D4D"/>
                </a:solidFill>
                <a:latin typeface="Calibri" panose="020F0502020204030204" pitchFamily="34" charset="0"/>
                <a:sym typeface="Wingdings" pitchFamily="2" charset="2"/>
              </a:rPr>
              <a:t>Anregung für Feedback </a:t>
            </a:r>
            <a:r>
              <a:rPr lang="de-DE" sz="1600" dirty="0">
                <a:solidFill>
                  <a:srgbClr val="4D4D4D"/>
                </a:solidFill>
                <a:latin typeface="Calibri" panose="020F0502020204030204" pitchFamily="34" charset="0"/>
                <a:sym typeface="Wingdings" pitchFamily="2" charset="2"/>
              </a:rPr>
              <a:t>und als Basis für die </a:t>
            </a:r>
            <a:r>
              <a:rPr lang="de-DE" sz="1600" b="1" dirty="0">
                <a:solidFill>
                  <a:srgbClr val="4D4D4D"/>
                </a:solidFill>
                <a:latin typeface="Calibri" panose="020F0502020204030204" pitchFamily="34" charset="0"/>
                <a:sym typeface="Wingdings" pitchFamily="2" charset="2"/>
              </a:rPr>
              <a:t>Zusammenarbeit</a:t>
            </a:r>
            <a:r>
              <a:rPr lang="de-DE" sz="1600" dirty="0">
                <a:solidFill>
                  <a:srgbClr val="4D4D4D"/>
                </a:solidFill>
                <a:latin typeface="Calibri" panose="020F0502020204030204" pitchFamily="34" charset="0"/>
                <a:sym typeface="Wingdings" pitchFamily="2" charset="2"/>
              </a:rPr>
              <a:t> gedacht.</a:t>
            </a:r>
          </a:p>
        </p:txBody>
      </p:sp>
    </p:spTree>
    <p:extLst>
      <p:ext uri="{BB962C8B-B14F-4D97-AF65-F5344CB8AC3E}">
        <p14:creationId xmlns:p14="http://schemas.microsoft.com/office/powerpoint/2010/main" val="3802793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83475643-1A76-49B2-B8C3-42957964CB25}"/>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6BF7ADDF-9D51-47D1-A742-9808FA794292}"/>
              </a:ext>
            </a:extLst>
          </p:cNvPr>
          <p:cNvSpPr>
            <a:spLocks noGrp="1"/>
          </p:cNvSpPr>
          <p:nvPr>
            <p:ph type="sldNum" sz="quarter" idx="4"/>
          </p:nvPr>
        </p:nvSpPr>
        <p:spPr/>
        <p:txBody>
          <a:bodyPr/>
          <a:lstStyle/>
          <a:p>
            <a:fld id="{BD587C3E-324D-4846-9F44-5C3ACF20A720}" type="slidenum">
              <a:rPr lang="de-DE" smtClean="0"/>
              <a:pPr/>
              <a:t>104</a:t>
            </a:fld>
            <a:endParaRPr lang="de-DE" dirty="0"/>
          </a:p>
        </p:txBody>
      </p:sp>
      <p:sp>
        <p:nvSpPr>
          <p:cNvPr id="5" name="Titel 4">
            <a:extLst>
              <a:ext uri="{FF2B5EF4-FFF2-40B4-BE49-F238E27FC236}">
                <a16:creationId xmlns:a16="http://schemas.microsoft.com/office/drawing/2014/main" id="{9EB4E6B8-9C74-43B8-86C8-0542041CFEE4}"/>
              </a:ext>
            </a:extLst>
          </p:cNvPr>
          <p:cNvSpPr>
            <a:spLocks noGrp="1"/>
          </p:cNvSpPr>
          <p:nvPr>
            <p:ph type="title"/>
          </p:nvPr>
        </p:nvSpPr>
        <p:spPr/>
        <p:txBody>
          <a:bodyPr/>
          <a:lstStyle/>
          <a:p>
            <a:r>
              <a:rPr lang="de-DE" dirty="0"/>
              <a:t>Elemente des Sprint-Reviews</a:t>
            </a:r>
          </a:p>
        </p:txBody>
      </p:sp>
      <p:sp>
        <p:nvSpPr>
          <p:cNvPr id="2" name="Textplatzhalter 1">
            <a:extLst>
              <a:ext uri="{FF2B5EF4-FFF2-40B4-BE49-F238E27FC236}">
                <a16:creationId xmlns:a16="http://schemas.microsoft.com/office/drawing/2014/main" id="{93C62A97-587A-4C23-8969-50FBD01B976D}"/>
              </a:ext>
            </a:extLst>
          </p:cNvPr>
          <p:cNvSpPr>
            <a:spLocks noGrp="1"/>
          </p:cNvSpPr>
          <p:nvPr>
            <p:ph type="body" sz="quarter" idx="11"/>
          </p:nvPr>
        </p:nvSpPr>
        <p:spPr/>
        <p:txBody>
          <a:bodyPr>
            <a:normAutofit fontScale="92500"/>
          </a:bodyPr>
          <a:lstStyle/>
          <a:p>
            <a:endParaRPr lang="de-DE"/>
          </a:p>
        </p:txBody>
      </p:sp>
      <p:grpSp>
        <p:nvGrpSpPr>
          <p:cNvPr id="13" name="Gruppieren 12">
            <a:extLst>
              <a:ext uri="{FF2B5EF4-FFF2-40B4-BE49-F238E27FC236}">
                <a16:creationId xmlns:a16="http://schemas.microsoft.com/office/drawing/2014/main" id="{BAC92837-CE2D-4279-A694-19954CF3AA1B}"/>
              </a:ext>
            </a:extLst>
          </p:cNvPr>
          <p:cNvGrpSpPr/>
          <p:nvPr/>
        </p:nvGrpSpPr>
        <p:grpSpPr>
          <a:xfrm>
            <a:off x="2632220" y="2915559"/>
            <a:ext cx="842180" cy="904155"/>
            <a:chOff x="4215957" y="5057976"/>
            <a:chExt cx="842180" cy="904155"/>
          </a:xfrm>
        </p:grpSpPr>
        <p:sp>
          <p:nvSpPr>
            <p:cNvPr id="14" name="Textfeld 13">
              <a:extLst>
                <a:ext uri="{FF2B5EF4-FFF2-40B4-BE49-F238E27FC236}">
                  <a16:creationId xmlns:a16="http://schemas.microsoft.com/office/drawing/2014/main" id="{2FA1E2D3-C956-4FDD-8999-A7D71BAB41D9}"/>
                </a:ext>
              </a:extLst>
            </p:cNvPr>
            <p:cNvSpPr txBox="1"/>
            <p:nvPr/>
          </p:nvSpPr>
          <p:spPr>
            <a:xfrm>
              <a:off x="4215957" y="5438911"/>
              <a:ext cx="842180"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15" name="Grafik 14">
              <a:extLst>
                <a:ext uri="{FF2B5EF4-FFF2-40B4-BE49-F238E27FC236}">
                  <a16:creationId xmlns:a16="http://schemas.microsoft.com/office/drawing/2014/main" id="{8476EF49-7CA6-403B-877F-6322AEFD1911}"/>
                </a:ext>
              </a:extLst>
            </p:cNvPr>
            <p:cNvPicPr>
              <a:picLocks noChangeAspect="1"/>
            </p:cNvPicPr>
            <p:nvPr/>
          </p:nvPicPr>
          <p:blipFill>
            <a:blip r:embed="rId2"/>
            <a:stretch>
              <a:fillRect/>
            </a:stretch>
          </p:blipFill>
          <p:spPr>
            <a:xfrm>
              <a:off x="4391784" y="5057976"/>
              <a:ext cx="486276" cy="432000"/>
            </a:xfrm>
            <a:prstGeom prst="rect">
              <a:avLst/>
            </a:prstGeom>
          </p:spPr>
        </p:pic>
      </p:grpSp>
      <p:grpSp>
        <p:nvGrpSpPr>
          <p:cNvPr id="16" name="Gruppieren 15">
            <a:extLst>
              <a:ext uri="{FF2B5EF4-FFF2-40B4-BE49-F238E27FC236}">
                <a16:creationId xmlns:a16="http://schemas.microsoft.com/office/drawing/2014/main" id="{D5A0318C-3049-4AC3-9380-B1E6A8D0D7FE}"/>
              </a:ext>
            </a:extLst>
          </p:cNvPr>
          <p:cNvGrpSpPr/>
          <p:nvPr/>
        </p:nvGrpSpPr>
        <p:grpSpPr>
          <a:xfrm>
            <a:off x="4333885" y="3073848"/>
            <a:ext cx="1100539" cy="714439"/>
            <a:chOff x="2558005" y="5432487"/>
            <a:chExt cx="1100539" cy="714439"/>
          </a:xfrm>
        </p:grpSpPr>
        <p:pic>
          <p:nvPicPr>
            <p:cNvPr id="17" name="Grafik 16">
              <a:extLst>
                <a:ext uri="{FF2B5EF4-FFF2-40B4-BE49-F238E27FC236}">
                  <a16:creationId xmlns:a16="http://schemas.microsoft.com/office/drawing/2014/main" id="{387944FB-F0CA-42AC-BE6A-2EE523DDCCC3}"/>
                </a:ext>
              </a:extLst>
            </p:cNvPr>
            <p:cNvPicPr>
              <a:picLocks noChangeAspect="1"/>
            </p:cNvPicPr>
            <p:nvPr/>
          </p:nvPicPr>
          <p:blipFill>
            <a:blip r:embed="rId3">
              <a:grayscl/>
            </a:blip>
            <a:stretch>
              <a:fillRect/>
            </a:stretch>
          </p:blipFill>
          <p:spPr>
            <a:xfrm>
              <a:off x="2823447" y="5432487"/>
              <a:ext cx="556332" cy="432000"/>
            </a:xfrm>
            <a:prstGeom prst="rect">
              <a:avLst/>
            </a:prstGeom>
          </p:spPr>
        </p:pic>
        <p:sp>
          <p:nvSpPr>
            <p:cNvPr id="18" name="Textfeld 17">
              <a:extLst>
                <a:ext uri="{FF2B5EF4-FFF2-40B4-BE49-F238E27FC236}">
                  <a16:creationId xmlns:a16="http://schemas.microsoft.com/office/drawing/2014/main" id="{94511529-2AD1-49C6-8B74-396D2A5D3F2E}"/>
                </a:ext>
              </a:extLst>
            </p:cNvPr>
            <p:cNvSpPr txBox="1"/>
            <p:nvPr/>
          </p:nvSpPr>
          <p:spPr>
            <a:xfrm>
              <a:off x="2558005" y="5839149"/>
              <a:ext cx="1100539" cy="307777"/>
            </a:xfrm>
            <a:prstGeom prst="rect">
              <a:avLst/>
            </a:prstGeom>
            <a:noFill/>
          </p:spPr>
          <p:txBody>
            <a:bodyPr wrap="square" rtlCol="0">
              <a:spAutoFit/>
            </a:bodyPr>
            <a:lstStyle/>
            <a:p>
              <a:pPr algn="ctr"/>
              <a:r>
                <a:rPr lang="de-DE" sz="1400" dirty="0">
                  <a:latin typeface="Calibri" pitchFamily="34" charset="0"/>
                  <a:cs typeface="Calibri" pitchFamily="34" charset="0"/>
                </a:rPr>
                <a:t>Stakeholder</a:t>
              </a:r>
            </a:p>
          </p:txBody>
        </p:sp>
      </p:grpSp>
      <p:grpSp>
        <p:nvGrpSpPr>
          <p:cNvPr id="21" name="Gruppieren 20">
            <a:extLst>
              <a:ext uri="{FF2B5EF4-FFF2-40B4-BE49-F238E27FC236}">
                <a16:creationId xmlns:a16="http://schemas.microsoft.com/office/drawing/2014/main" id="{8C3642D7-5607-4DCD-B0BA-2F0D2FF85741}"/>
              </a:ext>
            </a:extLst>
          </p:cNvPr>
          <p:cNvGrpSpPr/>
          <p:nvPr/>
        </p:nvGrpSpPr>
        <p:grpSpPr>
          <a:xfrm>
            <a:off x="246063" y="1210753"/>
            <a:ext cx="4066291" cy="1323439"/>
            <a:chOff x="246063" y="1210753"/>
            <a:chExt cx="4066291" cy="1323439"/>
          </a:xfrm>
        </p:grpSpPr>
        <p:grpSp>
          <p:nvGrpSpPr>
            <p:cNvPr id="10" name="Gruppieren 9">
              <a:extLst>
                <a:ext uri="{FF2B5EF4-FFF2-40B4-BE49-F238E27FC236}">
                  <a16:creationId xmlns:a16="http://schemas.microsoft.com/office/drawing/2014/main" id="{C5CB978D-E7C5-477C-A2CB-39B18851217F}"/>
                </a:ext>
              </a:extLst>
            </p:cNvPr>
            <p:cNvGrpSpPr/>
            <p:nvPr/>
          </p:nvGrpSpPr>
          <p:grpSpPr>
            <a:xfrm>
              <a:off x="246063" y="1210753"/>
              <a:ext cx="953128" cy="904192"/>
              <a:chOff x="5532132" y="5576269"/>
              <a:chExt cx="953128" cy="904192"/>
            </a:xfrm>
          </p:grpSpPr>
          <p:sp>
            <p:nvSpPr>
              <p:cNvPr id="11" name="Textfeld 10">
                <a:extLst>
                  <a:ext uri="{FF2B5EF4-FFF2-40B4-BE49-F238E27FC236}">
                    <a16:creationId xmlns:a16="http://schemas.microsoft.com/office/drawing/2014/main" id="{F10CC926-88BF-4A84-9A13-CB3156DCE2D5}"/>
                  </a:ext>
                </a:extLst>
              </p:cNvPr>
              <p:cNvSpPr txBox="1"/>
              <p:nvPr/>
            </p:nvSpPr>
            <p:spPr>
              <a:xfrm>
                <a:off x="5532132" y="5957241"/>
                <a:ext cx="953128"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12" name="Grafik 11">
                <a:extLst>
                  <a:ext uri="{FF2B5EF4-FFF2-40B4-BE49-F238E27FC236}">
                    <a16:creationId xmlns:a16="http://schemas.microsoft.com/office/drawing/2014/main" id="{4A5DA07B-C108-411E-BC7F-40EBE2F23C9B}"/>
                  </a:ext>
                </a:extLst>
              </p:cNvPr>
              <p:cNvPicPr>
                <a:picLocks noChangeAspect="1"/>
              </p:cNvPicPr>
              <p:nvPr/>
            </p:nvPicPr>
            <p:blipFill>
              <a:blip r:embed="rId4"/>
              <a:stretch>
                <a:fillRect/>
              </a:stretch>
            </p:blipFill>
            <p:spPr>
              <a:xfrm>
                <a:off x="5807912" y="5576269"/>
                <a:ext cx="401568" cy="432000"/>
              </a:xfrm>
              <a:prstGeom prst="rect">
                <a:avLst/>
              </a:prstGeom>
            </p:spPr>
          </p:pic>
        </p:grpSp>
        <p:sp>
          <p:nvSpPr>
            <p:cNvPr id="19" name="Textfeld 18">
              <a:extLst>
                <a:ext uri="{FF2B5EF4-FFF2-40B4-BE49-F238E27FC236}">
                  <a16:creationId xmlns:a16="http://schemas.microsoft.com/office/drawing/2014/main" id="{E0A831F9-3694-46BA-9B22-DB09F9A2F600}"/>
                </a:ext>
              </a:extLst>
            </p:cNvPr>
            <p:cNvSpPr txBox="1"/>
            <p:nvPr/>
          </p:nvSpPr>
          <p:spPr>
            <a:xfrm>
              <a:off x="1192893" y="1210753"/>
              <a:ext cx="3119461" cy="1323439"/>
            </a:xfrm>
            <a:prstGeom prst="rect">
              <a:avLst/>
            </a:prstGeom>
            <a:noFill/>
          </p:spPr>
          <p:txBody>
            <a:bodyPr wrap="square" rtlCol="0">
              <a:spAutoFit/>
            </a:bodyPr>
            <a:lstStyle/>
            <a:p>
              <a:pPr marL="180975" indent="-180975">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lädt Stakeholder ein</a:t>
              </a:r>
            </a:p>
            <a:p>
              <a:pPr marL="180975" indent="-180975">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erklärt, welche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Backlog-Einträge „</a:t>
              </a:r>
              <a:r>
                <a:rPr lang="de-DE" sz="1600" dirty="0" err="1">
                  <a:solidFill>
                    <a:srgbClr val="4D4D4D"/>
                  </a:solidFill>
                  <a:latin typeface="Calibri" panose="020F0502020204030204" pitchFamily="34" charset="0"/>
                  <a:sym typeface="Wingdings" pitchFamily="2" charset="2"/>
                </a:rPr>
                <a:t>done</a:t>
              </a:r>
              <a:r>
                <a:rPr lang="de-DE" sz="1600" dirty="0">
                  <a:solidFill>
                    <a:srgbClr val="4D4D4D"/>
                  </a:solidFill>
                  <a:latin typeface="Calibri" panose="020F0502020204030204" pitchFamily="34" charset="0"/>
                  <a:sym typeface="Wingdings" pitchFamily="2" charset="2"/>
                </a:rPr>
                <a:t>“ sind</a:t>
              </a:r>
            </a:p>
            <a:p>
              <a:pPr marL="180975" indent="-180975">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stellt den aktuellen Stand des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Backlog  dar</a:t>
              </a:r>
            </a:p>
          </p:txBody>
        </p:sp>
      </p:grpSp>
      <p:grpSp>
        <p:nvGrpSpPr>
          <p:cNvPr id="22" name="Gruppieren 21">
            <a:extLst>
              <a:ext uri="{FF2B5EF4-FFF2-40B4-BE49-F238E27FC236}">
                <a16:creationId xmlns:a16="http://schemas.microsoft.com/office/drawing/2014/main" id="{CC7A00AC-5743-4946-835D-875142B3F7BD}"/>
              </a:ext>
            </a:extLst>
          </p:cNvPr>
          <p:cNvGrpSpPr/>
          <p:nvPr/>
        </p:nvGrpSpPr>
        <p:grpSpPr>
          <a:xfrm>
            <a:off x="4493748" y="1210753"/>
            <a:ext cx="4628026" cy="1323439"/>
            <a:chOff x="98503" y="3251379"/>
            <a:chExt cx="4628026" cy="1323439"/>
          </a:xfrm>
        </p:grpSpPr>
        <p:grpSp>
          <p:nvGrpSpPr>
            <p:cNvPr id="7" name="Gruppieren 6">
              <a:extLst>
                <a:ext uri="{FF2B5EF4-FFF2-40B4-BE49-F238E27FC236}">
                  <a16:creationId xmlns:a16="http://schemas.microsoft.com/office/drawing/2014/main" id="{D4CD0B7D-C5DC-4541-ACF3-A1AF3FFE51D0}"/>
                </a:ext>
              </a:extLst>
            </p:cNvPr>
            <p:cNvGrpSpPr/>
            <p:nvPr/>
          </p:nvGrpSpPr>
          <p:grpSpPr>
            <a:xfrm>
              <a:off x="98503" y="3251379"/>
              <a:ext cx="1215454" cy="918061"/>
              <a:chOff x="6904674" y="5561038"/>
              <a:chExt cx="1215454" cy="918061"/>
            </a:xfrm>
          </p:grpSpPr>
          <p:sp>
            <p:nvSpPr>
              <p:cNvPr id="8" name="Textfeld 7">
                <a:extLst>
                  <a:ext uri="{FF2B5EF4-FFF2-40B4-BE49-F238E27FC236}">
                    <a16:creationId xmlns:a16="http://schemas.microsoft.com/office/drawing/2014/main" id="{2DF04911-DB0D-4A2E-B47D-CBEE6CD384D3}"/>
                  </a:ext>
                </a:extLst>
              </p:cNvPr>
              <p:cNvSpPr txBox="1"/>
              <p:nvPr/>
            </p:nvSpPr>
            <p:spPr>
              <a:xfrm>
                <a:off x="6904674" y="5955879"/>
                <a:ext cx="1215454"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9" name="Grafik 8">
                <a:extLst>
                  <a:ext uri="{FF2B5EF4-FFF2-40B4-BE49-F238E27FC236}">
                    <a16:creationId xmlns:a16="http://schemas.microsoft.com/office/drawing/2014/main" id="{E1571F88-82D8-4ECF-8B63-41091EFD5548}"/>
                  </a:ext>
                </a:extLst>
              </p:cNvPr>
              <p:cNvPicPr>
                <a:picLocks noChangeAspect="1"/>
              </p:cNvPicPr>
              <p:nvPr/>
            </p:nvPicPr>
            <p:blipFill>
              <a:blip r:embed="rId5"/>
              <a:stretch>
                <a:fillRect/>
              </a:stretch>
            </p:blipFill>
            <p:spPr>
              <a:xfrm>
                <a:off x="7295081" y="5561038"/>
                <a:ext cx="434640" cy="432000"/>
              </a:xfrm>
              <a:prstGeom prst="rect">
                <a:avLst/>
              </a:prstGeom>
            </p:spPr>
          </p:pic>
        </p:grpSp>
        <p:sp>
          <p:nvSpPr>
            <p:cNvPr id="20" name="Textfeld 19">
              <a:extLst>
                <a:ext uri="{FF2B5EF4-FFF2-40B4-BE49-F238E27FC236}">
                  <a16:creationId xmlns:a16="http://schemas.microsoft.com/office/drawing/2014/main" id="{E9C879E6-1030-4255-933C-A519CAF234B7}"/>
                </a:ext>
              </a:extLst>
            </p:cNvPr>
            <p:cNvSpPr txBox="1"/>
            <p:nvPr/>
          </p:nvSpPr>
          <p:spPr>
            <a:xfrm>
              <a:off x="1192893" y="3251379"/>
              <a:ext cx="3533636" cy="1323439"/>
            </a:xfrm>
            <a:prstGeom prst="rect">
              <a:avLst/>
            </a:prstGeom>
            <a:noFill/>
          </p:spPr>
          <p:txBody>
            <a:bodyPr wrap="square" rtlCol="0">
              <a:spAutoFit/>
            </a:bodyPr>
            <a:lstStyle/>
            <a:p>
              <a:pPr marL="180975" indent="-180975">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stellt dar, was während des Sprints gut lief, welche Probleme auftraten und wie sie gelöst wurden</a:t>
              </a:r>
            </a:p>
            <a:p>
              <a:pPr marL="180975" indent="-180975">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führt die „</a:t>
              </a:r>
              <a:r>
                <a:rPr lang="de-DE" sz="1600" dirty="0" err="1">
                  <a:solidFill>
                    <a:srgbClr val="4D4D4D"/>
                  </a:solidFill>
                  <a:latin typeface="Calibri" panose="020F0502020204030204" pitchFamily="34" charset="0"/>
                  <a:sym typeface="Wingdings" pitchFamily="2" charset="2"/>
                </a:rPr>
                <a:t>Done</a:t>
              </a:r>
              <a:r>
                <a:rPr lang="de-DE" sz="1600" dirty="0">
                  <a:solidFill>
                    <a:srgbClr val="4D4D4D"/>
                  </a:solidFill>
                  <a:latin typeface="Calibri" panose="020F0502020204030204" pitchFamily="34" charset="0"/>
                  <a:sym typeface="Wingdings" pitchFamily="2" charset="2"/>
                </a:rPr>
                <a:t>“-Arbeiten vor und beantwortet Fragen</a:t>
              </a:r>
            </a:p>
          </p:txBody>
        </p:sp>
      </p:grpSp>
      <p:grpSp>
        <p:nvGrpSpPr>
          <p:cNvPr id="26" name="Gruppieren 25">
            <a:extLst>
              <a:ext uri="{FF2B5EF4-FFF2-40B4-BE49-F238E27FC236}">
                <a16:creationId xmlns:a16="http://schemas.microsoft.com/office/drawing/2014/main" id="{776AE2D0-962E-406B-9DD5-1A3FFC5141F0}"/>
              </a:ext>
            </a:extLst>
          </p:cNvPr>
          <p:cNvGrpSpPr/>
          <p:nvPr/>
        </p:nvGrpSpPr>
        <p:grpSpPr>
          <a:xfrm>
            <a:off x="246063" y="4114577"/>
            <a:ext cx="8646982" cy="1659473"/>
            <a:chOff x="246063" y="4114577"/>
            <a:chExt cx="8646982" cy="1659473"/>
          </a:xfrm>
        </p:grpSpPr>
        <p:sp>
          <p:nvSpPr>
            <p:cNvPr id="23" name="Textfeld 22">
              <a:extLst>
                <a:ext uri="{FF2B5EF4-FFF2-40B4-BE49-F238E27FC236}">
                  <a16:creationId xmlns:a16="http://schemas.microsoft.com/office/drawing/2014/main" id="{BDB73359-7B37-4134-AF98-EB39CB3B7003}"/>
                </a:ext>
              </a:extLst>
            </p:cNvPr>
            <p:cNvSpPr txBox="1"/>
            <p:nvPr/>
          </p:nvSpPr>
          <p:spPr>
            <a:xfrm>
              <a:off x="1610076" y="4604499"/>
              <a:ext cx="5924114" cy="1169551"/>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Begutachtung der aktuellen (Markt-)Situation bzgl. neuer Erkenntnisse</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alle Teilnehmer erarbeiten gemeinsam, was im nächsten Sprint zu tun ist (=&gt; wertvoller Input für Sprint-Planung)</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Überprüfung von Zeitplan, Budget und potenziellen Eigenschaften des nächsten zu erwartenden Produkt-Releases</a:t>
              </a:r>
            </a:p>
          </p:txBody>
        </p:sp>
        <p:sp>
          <p:nvSpPr>
            <p:cNvPr id="25" name="Geschweifte Klammer rechts 24">
              <a:extLst>
                <a:ext uri="{FF2B5EF4-FFF2-40B4-BE49-F238E27FC236}">
                  <a16:creationId xmlns:a16="http://schemas.microsoft.com/office/drawing/2014/main" id="{E02C2E19-B2AD-40A8-9CE8-734502878201}"/>
                </a:ext>
              </a:extLst>
            </p:cNvPr>
            <p:cNvSpPr/>
            <p:nvPr/>
          </p:nvSpPr>
          <p:spPr bwMode="auto">
            <a:xfrm rot="5400000">
              <a:off x="4457755" y="-97115"/>
              <a:ext cx="223598" cy="8646982"/>
            </a:xfrm>
            <a:prstGeom prst="rightBrace">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10969601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uppieren 58">
            <a:extLst>
              <a:ext uri="{FF2B5EF4-FFF2-40B4-BE49-F238E27FC236}">
                <a16:creationId xmlns:a16="http://schemas.microsoft.com/office/drawing/2014/main" id="{31E567B9-52C9-432E-9851-6606FB9B3F63}"/>
              </a:ext>
            </a:extLst>
          </p:cNvPr>
          <p:cNvGrpSpPr/>
          <p:nvPr/>
        </p:nvGrpSpPr>
        <p:grpSpPr>
          <a:xfrm>
            <a:off x="2034336" y="3264061"/>
            <a:ext cx="3425632" cy="3550764"/>
            <a:chOff x="2034336" y="3264061"/>
            <a:chExt cx="3425632" cy="3550764"/>
          </a:xfrm>
        </p:grpSpPr>
        <p:sp>
          <p:nvSpPr>
            <p:cNvPr id="58" name="Freihandform: Form 57">
              <a:extLst>
                <a:ext uri="{FF2B5EF4-FFF2-40B4-BE49-F238E27FC236}">
                  <a16:creationId xmlns:a16="http://schemas.microsoft.com/office/drawing/2014/main" id="{64EC2C11-F6A3-497D-AE1A-A11711EB4E37}"/>
                </a:ext>
              </a:extLst>
            </p:cNvPr>
            <p:cNvSpPr/>
            <p:nvPr/>
          </p:nvSpPr>
          <p:spPr>
            <a:xfrm>
              <a:off x="2037143" y="3264061"/>
              <a:ext cx="2476983" cy="1805650"/>
            </a:xfrm>
            <a:custGeom>
              <a:avLst/>
              <a:gdLst>
                <a:gd name="connsiteX0" fmla="*/ 312516 w 2465408"/>
                <a:gd name="connsiteY0" fmla="*/ 115747 h 1770926"/>
                <a:gd name="connsiteX1" fmla="*/ 0 w 2465408"/>
                <a:gd name="connsiteY1" fmla="*/ 1770926 h 1770926"/>
                <a:gd name="connsiteX2" fmla="*/ 2465408 w 2465408"/>
                <a:gd name="connsiteY2" fmla="*/ 381964 h 1770926"/>
                <a:gd name="connsiteX3" fmla="*/ 1331089 w 2465408"/>
                <a:gd name="connsiteY3" fmla="*/ 0 h 1770926"/>
                <a:gd name="connsiteX0" fmla="*/ 324091 w 2476983"/>
                <a:gd name="connsiteY0" fmla="*/ 115747 h 1805650"/>
                <a:gd name="connsiteX1" fmla="*/ 0 w 2476983"/>
                <a:gd name="connsiteY1" fmla="*/ 1805650 h 1805650"/>
                <a:gd name="connsiteX2" fmla="*/ 2476983 w 2476983"/>
                <a:gd name="connsiteY2" fmla="*/ 381964 h 1805650"/>
                <a:gd name="connsiteX3" fmla="*/ 1342664 w 2476983"/>
                <a:gd name="connsiteY3" fmla="*/ 0 h 1805650"/>
              </a:gdLst>
              <a:ahLst/>
              <a:cxnLst>
                <a:cxn ang="0">
                  <a:pos x="connsiteX0" y="connsiteY0"/>
                </a:cxn>
                <a:cxn ang="0">
                  <a:pos x="connsiteX1" y="connsiteY1"/>
                </a:cxn>
                <a:cxn ang="0">
                  <a:pos x="connsiteX2" y="connsiteY2"/>
                </a:cxn>
                <a:cxn ang="0">
                  <a:pos x="connsiteX3" y="connsiteY3"/>
                </a:cxn>
              </a:cxnLst>
              <a:rect l="l" t="t" r="r" b="b"/>
              <a:pathLst>
                <a:path w="2476983" h="1805650">
                  <a:moveTo>
                    <a:pt x="324091" y="115747"/>
                  </a:moveTo>
                  <a:lnTo>
                    <a:pt x="0" y="1805650"/>
                  </a:lnTo>
                  <a:lnTo>
                    <a:pt x="2476983" y="381964"/>
                  </a:lnTo>
                  <a:lnTo>
                    <a:pt x="1342664" y="0"/>
                  </a:lnTo>
                </a:path>
              </a:pathLst>
            </a:custGeom>
            <a:gradFill>
              <a:gsLst>
                <a:gs pos="13000">
                  <a:schemeClr val="bg1"/>
                </a:gs>
                <a:gs pos="91000">
                  <a:schemeClr val="tx2">
                    <a:lumMod val="75000"/>
                  </a:schemeClr>
                </a:gs>
              </a:gsLst>
              <a:lin ang="4500000" scaled="0"/>
            </a:gradFill>
            <a:ln>
              <a:no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nvGrpSpPr>
            <p:cNvPr id="17" name="Gruppieren 16">
              <a:extLst>
                <a:ext uri="{FF2B5EF4-FFF2-40B4-BE49-F238E27FC236}">
                  <a16:creationId xmlns:a16="http://schemas.microsoft.com/office/drawing/2014/main" id="{FE19D136-B280-49AD-AD5F-676A67B51950}"/>
                </a:ext>
              </a:extLst>
            </p:cNvPr>
            <p:cNvGrpSpPr/>
            <p:nvPr/>
          </p:nvGrpSpPr>
          <p:grpSpPr>
            <a:xfrm>
              <a:off x="2034336" y="3478019"/>
              <a:ext cx="3425632" cy="3336806"/>
              <a:chOff x="2034336" y="3478019"/>
              <a:chExt cx="3425632" cy="3336806"/>
            </a:xfrm>
          </p:grpSpPr>
          <p:sp>
            <p:nvSpPr>
              <p:cNvPr id="14" name="Ellipse 13">
                <a:extLst>
                  <a:ext uri="{FF2B5EF4-FFF2-40B4-BE49-F238E27FC236}">
                    <a16:creationId xmlns:a16="http://schemas.microsoft.com/office/drawing/2014/main" id="{98C7C7BF-021D-4B78-B897-6E12FCD4516E}"/>
                  </a:ext>
                </a:extLst>
              </p:cNvPr>
              <p:cNvSpPr/>
              <p:nvPr/>
            </p:nvSpPr>
            <p:spPr>
              <a:xfrm>
                <a:off x="2034336" y="3478019"/>
                <a:ext cx="3425632" cy="3336806"/>
              </a:xfrm>
              <a:prstGeom prst="ellipse">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nvGrpSpPr>
              <p:cNvPr id="41" name="Gruppieren 40">
                <a:extLst>
                  <a:ext uri="{FF2B5EF4-FFF2-40B4-BE49-F238E27FC236}">
                    <a16:creationId xmlns:a16="http://schemas.microsoft.com/office/drawing/2014/main" id="{F173EFB1-4EB0-4311-A2D6-0CBC56B7E062}"/>
                  </a:ext>
                </a:extLst>
              </p:cNvPr>
              <p:cNvGrpSpPr/>
              <p:nvPr/>
            </p:nvGrpSpPr>
            <p:grpSpPr>
              <a:xfrm>
                <a:off x="3404964" y="5305923"/>
                <a:ext cx="842180" cy="904155"/>
                <a:chOff x="4215957" y="5057976"/>
                <a:chExt cx="842180" cy="904155"/>
              </a:xfrm>
            </p:grpSpPr>
            <p:sp>
              <p:nvSpPr>
                <p:cNvPr id="42" name="Textfeld 41">
                  <a:extLst>
                    <a:ext uri="{FF2B5EF4-FFF2-40B4-BE49-F238E27FC236}">
                      <a16:creationId xmlns:a16="http://schemas.microsoft.com/office/drawing/2014/main" id="{34DEC44A-949A-43B8-B582-5845C1502B8E}"/>
                    </a:ext>
                  </a:extLst>
                </p:cNvPr>
                <p:cNvSpPr txBox="1"/>
                <p:nvPr/>
              </p:nvSpPr>
              <p:spPr>
                <a:xfrm>
                  <a:off x="4215957" y="5438911"/>
                  <a:ext cx="842180"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43" name="Grafik 42">
                  <a:extLst>
                    <a:ext uri="{FF2B5EF4-FFF2-40B4-BE49-F238E27FC236}">
                      <a16:creationId xmlns:a16="http://schemas.microsoft.com/office/drawing/2014/main" id="{1F4B135E-3657-4DAB-8AC0-85D881264D26}"/>
                    </a:ext>
                  </a:extLst>
                </p:cNvPr>
                <p:cNvPicPr>
                  <a:picLocks noChangeAspect="1"/>
                </p:cNvPicPr>
                <p:nvPr/>
              </p:nvPicPr>
              <p:blipFill>
                <a:blip r:embed="rId2"/>
                <a:stretch>
                  <a:fillRect/>
                </a:stretch>
              </p:blipFill>
              <p:spPr>
                <a:xfrm>
                  <a:off x="4391784" y="5057976"/>
                  <a:ext cx="486276" cy="432000"/>
                </a:xfrm>
                <a:prstGeom prst="rect">
                  <a:avLst/>
                </a:prstGeom>
              </p:spPr>
            </p:pic>
          </p:grpSp>
          <p:grpSp>
            <p:nvGrpSpPr>
              <p:cNvPr id="45" name="Gruppieren 44">
                <a:extLst>
                  <a:ext uri="{FF2B5EF4-FFF2-40B4-BE49-F238E27FC236}">
                    <a16:creationId xmlns:a16="http://schemas.microsoft.com/office/drawing/2014/main" id="{067F96B7-11B9-4649-93D6-B7C936B8A06A}"/>
                  </a:ext>
                </a:extLst>
              </p:cNvPr>
              <p:cNvGrpSpPr/>
              <p:nvPr/>
            </p:nvGrpSpPr>
            <p:grpSpPr>
              <a:xfrm>
                <a:off x="2739091" y="4598592"/>
                <a:ext cx="953128" cy="904192"/>
                <a:chOff x="5532132" y="5576269"/>
                <a:chExt cx="953128" cy="904192"/>
              </a:xfrm>
            </p:grpSpPr>
            <p:sp>
              <p:nvSpPr>
                <p:cNvPr id="47" name="Textfeld 46">
                  <a:extLst>
                    <a:ext uri="{FF2B5EF4-FFF2-40B4-BE49-F238E27FC236}">
                      <a16:creationId xmlns:a16="http://schemas.microsoft.com/office/drawing/2014/main" id="{97097E89-B9FB-496F-AE7E-5A02E4FDFC5F}"/>
                    </a:ext>
                  </a:extLst>
                </p:cNvPr>
                <p:cNvSpPr txBox="1"/>
                <p:nvPr/>
              </p:nvSpPr>
              <p:spPr>
                <a:xfrm>
                  <a:off x="5532132" y="5957241"/>
                  <a:ext cx="953128"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48" name="Grafik 47">
                  <a:extLst>
                    <a:ext uri="{FF2B5EF4-FFF2-40B4-BE49-F238E27FC236}">
                      <a16:creationId xmlns:a16="http://schemas.microsoft.com/office/drawing/2014/main" id="{02B30B50-171F-43C5-A04A-E6603C6EDCBE}"/>
                    </a:ext>
                  </a:extLst>
                </p:cNvPr>
                <p:cNvPicPr>
                  <a:picLocks noChangeAspect="1"/>
                </p:cNvPicPr>
                <p:nvPr/>
              </p:nvPicPr>
              <p:blipFill>
                <a:blip r:embed="rId3"/>
                <a:stretch>
                  <a:fillRect/>
                </a:stretch>
              </p:blipFill>
              <p:spPr>
                <a:xfrm>
                  <a:off x="5807912" y="5576269"/>
                  <a:ext cx="401568" cy="432000"/>
                </a:xfrm>
                <a:prstGeom prst="rect">
                  <a:avLst/>
                </a:prstGeom>
              </p:spPr>
            </p:pic>
          </p:grpSp>
          <p:grpSp>
            <p:nvGrpSpPr>
              <p:cNvPr id="50" name="Gruppieren 49">
                <a:extLst>
                  <a:ext uri="{FF2B5EF4-FFF2-40B4-BE49-F238E27FC236}">
                    <a16:creationId xmlns:a16="http://schemas.microsoft.com/office/drawing/2014/main" id="{224E8053-964B-4671-9055-69966A6135FA}"/>
                  </a:ext>
                </a:extLst>
              </p:cNvPr>
              <p:cNvGrpSpPr/>
              <p:nvPr/>
            </p:nvGrpSpPr>
            <p:grpSpPr>
              <a:xfrm>
                <a:off x="3553750" y="4328745"/>
                <a:ext cx="1215454" cy="918061"/>
                <a:chOff x="6904674" y="5561038"/>
                <a:chExt cx="1215454" cy="918061"/>
              </a:xfrm>
            </p:grpSpPr>
            <p:sp>
              <p:nvSpPr>
                <p:cNvPr id="52" name="Textfeld 51">
                  <a:extLst>
                    <a:ext uri="{FF2B5EF4-FFF2-40B4-BE49-F238E27FC236}">
                      <a16:creationId xmlns:a16="http://schemas.microsoft.com/office/drawing/2014/main" id="{8E7A8271-51DD-4EAE-9BED-5DE7804F00F5}"/>
                    </a:ext>
                  </a:extLst>
                </p:cNvPr>
                <p:cNvSpPr txBox="1"/>
                <p:nvPr/>
              </p:nvSpPr>
              <p:spPr>
                <a:xfrm>
                  <a:off x="6904674" y="5955879"/>
                  <a:ext cx="1215454"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53" name="Grafik 52">
                  <a:extLst>
                    <a:ext uri="{FF2B5EF4-FFF2-40B4-BE49-F238E27FC236}">
                      <a16:creationId xmlns:a16="http://schemas.microsoft.com/office/drawing/2014/main" id="{CDDFE667-2223-4C0A-8FE2-7DD3AC0BE006}"/>
                    </a:ext>
                  </a:extLst>
                </p:cNvPr>
                <p:cNvPicPr>
                  <a:picLocks noChangeAspect="1"/>
                </p:cNvPicPr>
                <p:nvPr/>
              </p:nvPicPr>
              <p:blipFill>
                <a:blip r:embed="rId4"/>
                <a:stretch>
                  <a:fillRect/>
                </a:stretch>
              </p:blipFill>
              <p:spPr>
                <a:xfrm>
                  <a:off x="7295081" y="5561038"/>
                  <a:ext cx="434640" cy="432000"/>
                </a:xfrm>
                <a:prstGeom prst="rect">
                  <a:avLst/>
                </a:prstGeom>
              </p:spPr>
            </p:pic>
          </p:grpSp>
          <p:sp>
            <p:nvSpPr>
              <p:cNvPr id="10" name="Rechteck 9">
                <a:extLst>
                  <a:ext uri="{FF2B5EF4-FFF2-40B4-BE49-F238E27FC236}">
                    <a16:creationId xmlns:a16="http://schemas.microsoft.com/office/drawing/2014/main" id="{4D1FAD30-A7F6-480F-82F2-FB8791FF2F84}"/>
                  </a:ext>
                </a:extLst>
              </p:cNvPr>
              <p:cNvSpPr/>
              <p:nvPr/>
            </p:nvSpPr>
            <p:spPr>
              <a:xfrm>
                <a:off x="2487152" y="3926598"/>
                <a:ext cx="2520000" cy="2520000"/>
              </a:xfrm>
              <a:prstGeom prst="rect">
                <a:avLst/>
              </a:prstGeom>
              <a:noFill/>
            </p:spPr>
            <p:txBody>
              <a:bodyPr wrap="none" lIns="91440" tIns="45720" rIns="91440" bIns="45720">
                <a:prstTxWarp prst="textCircle">
                  <a:avLst>
                    <a:gd name="adj" fmla="val 146363"/>
                  </a:avLst>
                </a:prstTxWarp>
                <a:spAutoFit/>
              </a:bodyPr>
              <a:lstStyle/>
              <a:p>
                <a:pPr algn="just"/>
                <a:endParaRPr lang="de-DE" sz="40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a:p>
                <a:pPr algn="just"/>
                <a:r>
                  <a:rPr lang="de-DE" sz="40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de-DE" sz="40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Insp</a:t>
                </a:r>
                <a:r>
                  <a:rPr lang="de-DE" sz="400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ect</a:t>
                </a:r>
                <a:r>
                  <a:rPr lang="de-DE" sz="40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&amp; </a:t>
                </a:r>
                <a:r>
                  <a:rPr lang="de-DE" sz="400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Adapt</a:t>
                </a:r>
                <a:r>
                  <a:rPr lang="de-DE" sz="40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de-DE" sz="40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Inspect</a:t>
                </a:r>
                <a:r>
                  <a:rPr lang="de-DE" sz="40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&amp; </a:t>
                </a:r>
                <a:r>
                  <a:rPr lang="de-DE" sz="40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Adapt</a:t>
                </a:r>
                <a:endParaRPr lang="de-DE" sz="40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grpSp>
      </p:grpSp>
      <p:pic>
        <p:nvPicPr>
          <p:cNvPr id="25" name="Grafik 24">
            <a:extLst>
              <a:ext uri="{FF2B5EF4-FFF2-40B4-BE49-F238E27FC236}">
                <a16:creationId xmlns:a16="http://schemas.microsoft.com/office/drawing/2014/main" id="{5A9DC62C-51A1-48CF-B6AE-7CBDDAA09B12}"/>
              </a:ext>
            </a:extLst>
          </p:cNvPr>
          <p:cNvPicPr>
            <a:picLocks noChangeAspect="1"/>
          </p:cNvPicPr>
          <p:nvPr/>
        </p:nvPicPr>
        <p:blipFill>
          <a:blip r:embed="rId5"/>
          <a:stretch>
            <a:fillRect/>
          </a:stretch>
        </p:blipFill>
        <p:spPr>
          <a:xfrm>
            <a:off x="752595" y="1235218"/>
            <a:ext cx="2750158" cy="1839128"/>
          </a:xfrm>
          <a:prstGeom prst="rect">
            <a:avLst/>
          </a:prstGeom>
        </p:spPr>
      </p:pic>
      <p:pic>
        <p:nvPicPr>
          <p:cNvPr id="21" name="Grafik 20">
            <a:extLst>
              <a:ext uri="{FF2B5EF4-FFF2-40B4-BE49-F238E27FC236}">
                <a16:creationId xmlns:a16="http://schemas.microsoft.com/office/drawing/2014/main" id="{F1363036-9BFE-48C2-9B3E-3129E105C6B5}"/>
              </a:ext>
            </a:extLst>
          </p:cNvPr>
          <p:cNvPicPr>
            <a:picLocks noChangeAspect="1"/>
          </p:cNvPicPr>
          <p:nvPr/>
        </p:nvPicPr>
        <p:blipFill>
          <a:blip r:embed="rId6"/>
          <a:stretch>
            <a:fillRect/>
          </a:stretch>
        </p:blipFill>
        <p:spPr>
          <a:xfrm>
            <a:off x="4256521" y="1849943"/>
            <a:ext cx="1025367" cy="943493"/>
          </a:xfrm>
          <a:prstGeom prst="rect">
            <a:avLst/>
          </a:prstGeom>
        </p:spPr>
      </p:pic>
      <p:sp>
        <p:nvSpPr>
          <p:cNvPr id="2" name="Fußzeilenplatzhalter 1">
            <a:extLst>
              <a:ext uri="{FF2B5EF4-FFF2-40B4-BE49-F238E27FC236}">
                <a16:creationId xmlns:a16="http://schemas.microsoft.com/office/drawing/2014/main" id="{599F5779-65D4-405D-A895-6041AC6C0135}"/>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24FEEFB-9F0C-4A82-A4BF-CF779BB6DC06}"/>
              </a:ext>
            </a:extLst>
          </p:cNvPr>
          <p:cNvSpPr>
            <a:spLocks noGrp="1"/>
          </p:cNvSpPr>
          <p:nvPr>
            <p:ph type="sldNum" sz="quarter" idx="4"/>
          </p:nvPr>
        </p:nvSpPr>
        <p:spPr/>
        <p:txBody>
          <a:bodyPr/>
          <a:lstStyle/>
          <a:p>
            <a:fld id="{BD587C3E-324D-4846-9F44-5C3ACF20A720}" type="slidenum">
              <a:rPr lang="de-DE" smtClean="0"/>
              <a:pPr/>
              <a:t>105</a:t>
            </a:fld>
            <a:endParaRPr lang="de-DE" dirty="0"/>
          </a:p>
        </p:txBody>
      </p:sp>
      <p:sp>
        <p:nvSpPr>
          <p:cNvPr id="8" name="Titel 7">
            <a:extLst>
              <a:ext uri="{FF2B5EF4-FFF2-40B4-BE49-F238E27FC236}">
                <a16:creationId xmlns:a16="http://schemas.microsoft.com/office/drawing/2014/main" id="{405CE3A8-8423-4F8A-AAEC-A6B006625350}"/>
              </a:ext>
            </a:extLst>
          </p:cNvPr>
          <p:cNvSpPr>
            <a:spLocks noGrp="1"/>
          </p:cNvSpPr>
          <p:nvPr>
            <p:ph type="title"/>
          </p:nvPr>
        </p:nvSpPr>
        <p:spPr/>
        <p:txBody>
          <a:bodyPr/>
          <a:lstStyle/>
          <a:p>
            <a:r>
              <a:rPr lang="de-DE" dirty="0"/>
              <a:t>Sprint-Retrospektive</a:t>
            </a:r>
          </a:p>
        </p:txBody>
      </p:sp>
      <p:sp>
        <p:nvSpPr>
          <p:cNvPr id="13" name="Textplatzhalter 12">
            <a:extLst>
              <a:ext uri="{FF2B5EF4-FFF2-40B4-BE49-F238E27FC236}">
                <a16:creationId xmlns:a16="http://schemas.microsoft.com/office/drawing/2014/main" id="{65598F3F-6E35-46BF-AFEE-2A96FD89C5E9}"/>
              </a:ext>
            </a:extLst>
          </p:cNvPr>
          <p:cNvSpPr>
            <a:spLocks noGrp="1"/>
          </p:cNvSpPr>
          <p:nvPr>
            <p:ph type="body" sz="quarter" idx="11"/>
          </p:nvPr>
        </p:nvSpPr>
        <p:spPr/>
        <p:txBody>
          <a:bodyPr>
            <a:normAutofit fontScale="92500"/>
          </a:bodyPr>
          <a:lstStyle/>
          <a:p>
            <a:r>
              <a:rPr lang="de-DE" dirty="0"/>
              <a:t>Syl_ID_2.4</a:t>
            </a:r>
          </a:p>
        </p:txBody>
      </p:sp>
      <p:pic>
        <p:nvPicPr>
          <p:cNvPr id="19" name="Grafik 18">
            <a:extLst>
              <a:ext uri="{FF2B5EF4-FFF2-40B4-BE49-F238E27FC236}">
                <a16:creationId xmlns:a16="http://schemas.microsoft.com/office/drawing/2014/main" id="{1CB9E43C-DBC0-4D42-BEA5-8B642FD3985F}"/>
              </a:ext>
            </a:extLst>
          </p:cNvPr>
          <p:cNvPicPr>
            <a:picLocks noChangeAspect="1"/>
          </p:cNvPicPr>
          <p:nvPr/>
        </p:nvPicPr>
        <p:blipFill rotWithShape="1">
          <a:blip r:embed="rId7"/>
          <a:srcRect l="2664" r="5442" b="1847"/>
          <a:stretch/>
        </p:blipFill>
        <p:spPr>
          <a:xfrm>
            <a:off x="954143" y="1086673"/>
            <a:ext cx="2383692" cy="1798423"/>
          </a:xfrm>
          <a:prstGeom prst="rect">
            <a:avLst/>
          </a:prstGeom>
        </p:spPr>
      </p:pic>
      <p:pic>
        <p:nvPicPr>
          <p:cNvPr id="22" name="Grafik 21">
            <a:extLst>
              <a:ext uri="{FF2B5EF4-FFF2-40B4-BE49-F238E27FC236}">
                <a16:creationId xmlns:a16="http://schemas.microsoft.com/office/drawing/2014/main" id="{DBBAD39B-FD4F-423E-A0A1-26E1E3299C4F}"/>
              </a:ext>
            </a:extLst>
          </p:cNvPr>
          <p:cNvPicPr>
            <a:picLocks noChangeAspect="1"/>
          </p:cNvPicPr>
          <p:nvPr/>
        </p:nvPicPr>
        <p:blipFill>
          <a:blip r:embed="rId8"/>
          <a:stretch>
            <a:fillRect/>
          </a:stretch>
        </p:blipFill>
        <p:spPr>
          <a:xfrm>
            <a:off x="1429919" y="2456462"/>
            <a:ext cx="645098" cy="266639"/>
          </a:xfrm>
          <a:prstGeom prst="rect">
            <a:avLst/>
          </a:prstGeom>
        </p:spPr>
      </p:pic>
      <p:pic>
        <p:nvPicPr>
          <p:cNvPr id="23" name="Grafik 22">
            <a:extLst>
              <a:ext uri="{FF2B5EF4-FFF2-40B4-BE49-F238E27FC236}">
                <a16:creationId xmlns:a16="http://schemas.microsoft.com/office/drawing/2014/main" id="{1CE8FE23-3A03-4082-B3C2-69F91A151A2F}"/>
              </a:ext>
            </a:extLst>
          </p:cNvPr>
          <p:cNvPicPr>
            <a:picLocks noChangeAspect="1"/>
          </p:cNvPicPr>
          <p:nvPr/>
        </p:nvPicPr>
        <p:blipFill>
          <a:blip r:embed="rId9"/>
          <a:stretch>
            <a:fillRect/>
          </a:stretch>
        </p:blipFill>
        <p:spPr>
          <a:xfrm>
            <a:off x="2721483" y="1378155"/>
            <a:ext cx="366688" cy="369193"/>
          </a:xfrm>
          <a:prstGeom prst="rect">
            <a:avLst/>
          </a:prstGeom>
        </p:spPr>
      </p:pic>
      <p:sp>
        <p:nvSpPr>
          <p:cNvPr id="24" name="Rechteck 23">
            <a:extLst>
              <a:ext uri="{FF2B5EF4-FFF2-40B4-BE49-F238E27FC236}">
                <a16:creationId xmlns:a16="http://schemas.microsoft.com/office/drawing/2014/main" id="{0146C2B4-69B4-4AFB-A31B-CC6BFA69EAF8}"/>
              </a:ext>
            </a:extLst>
          </p:cNvPr>
          <p:cNvSpPr/>
          <p:nvPr/>
        </p:nvSpPr>
        <p:spPr>
          <a:xfrm>
            <a:off x="2781812" y="2498505"/>
            <a:ext cx="168774" cy="160623"/>
          </a:xfrm>
          <a:prstGeom prst="rect">
            <a:avLst/>
          </a:prstGeom>
          <a:solidFill>
            <a:schemeClr val="tx2">
              <a:lumMod val="40000"/>
              <a:lumOff val="60000"/>
            </a:schemeClr>
          </a:solidFill>
          <a:ln>
            <a:solidFill>
              <a:schemeClr val="bg1">
                <a:lumMod val="65000"/>
              </a:schemeClr>
            </a:solidFill>
          </a:ln>
          <a:effectLst>
            <a:outerShdw blurRad="50800" dist="38100" dir="2700000" algn="tl" rotWithShape="0">
              <a:prstClr val="black">
                <a:alpha val="40000"/>
              </a:prstClr>
            </a:outerShdw>
          </a:effectLst>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6" name="Textfeld 25">
            <a:extLst>
              <a:ext uri="{FF2B5EF4-FFF2-40B4-BE49-F238E27FC236}">
                <a16:creationId xmlns:a16="http://schemas.microsoft.com/office/drawing/2014/main" id="{B299E9D2-5F5D-4CB1-83F7-D85863619C64}"/>
              </a:ext>
            </a:extLst>
          </p:cNvPr>
          <p:cNvSpPr txBox="1"/>
          <p:nvPr/>
        </p:nvSpPr>
        <p:spPr>
          <a:xfrm>
            <a:off x="781724" y="2221506"/>
            <a:ext cx="82061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Planung</a:t>
            </a:r>
          </a:p>
        </p:txBody>
      </p:sp>
      <p:sp>
        <p:nvSpPr>
          <p:cNvPr id="27" name="Textfeld 26">
            <a:extLst>
              <a:ext uri="{FF2B5EF4-FFF2-40B4-BE49-F238E27FC236}">
                <a16:creationId xmlns:a16="http://schemas.microsoft.com/office/drawing/2014/main" id="{493128A3-C3AE-4C90-924F-51CEDE8EB6CC}"/>
              </a:ext>
            </a:extLst>
          </p:cNvPr>
          <p:cNvSpPr txBox="1"/>
          <p:nvPr/>
        </p:nvSpPr>
        <p:spPr>
          <a:xfrm>
            <a:off x="1111657" y="2723101"/>
            <a:ext cx="1239533"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Sprint Backlog</a:t>
            </a:r>
          </a:p>
        </p:txBody>
      </p:sp>
      <p:sp>
        <p:nvSpPr>
          <p:cNvPr id="28" name="Textfeld 27">
            <a:extLst>
              <a:ext uri="{FF2B5EF4-FFF2-40B4-BE49-F238E27FC236}">
                <a16:creationId xmlns:a16="http://schemas.microsoft.com/office/drawing/2014/main" id="{AAB6B5AF-6EFA-48D6-8A01-03017F76F1EC}"/>
              </a:ext>
            </a:extLst>
          </p:cNvPr>
          <p:cNvSpPr txBox="1"/>
          <p:nvPr/>
        </p:nvSpPr>
        <p:spPr>
          <a:xfrm>
            <a:off x="138583" y="3352822"/>
            <a:ext cx="755197" cy="461665"/>
          </a:xfrm>
          <a:prstGeom prst="rect">
            <a:avLst/>
          </a:prstGeom>
          <a:noFill/>
        </p:spPr>
        <p:txBody>
          <a:bodyPr wrap="square" rtlCol="0">
            <a:spAutoFit/>
          </a:bodyPr>
          <a:lstStyle/>
          <a:p>
            <a:pPr algn="ctr"/>
            <a:r>
              <a:rPr lang="de-DE" sz="1200" dirty="0" err="1">
                <a:solidFill>
                  <a:srgbClr val="4D4D4D"/>
                </a:solidFill>
                <a:latin typeface="Calibri" panose="020F0502020204030204" pitchFamily="34" charset="0"/>
                <a:sym typeface="Wingdings" pitchFamily="2" charset="2"/>
              </a:rPr>
              <a:t>Product</a:t>
            </a:r>
            <a:br>
              <a:rPr lang="de-DE" sz="1200" dirty="0">
                <a:solidFill>
                  <a:srgbClr val="4D4D4D"/>
                </a:solidFill>
                <a:latin typeface="Calibri" panose="020F0502020204030204" pitchFamily="34" charset="0"/>
                <a:sym typeface="Wingdings" pitchFamily="2" charset="2"/>
              </a:rPr>
            </a:br>
            <a:r>
              <a:rPr lang="de-DE" sz="1200" dirty="0">
                <a:solidFill>
                  <a:srgbClr val="4D4D4D"/>
                </a:solidFill>
                <a:latin typeface="Calibri" panose="020F0502020204030204" pitchFamily="34" charset="0"/>
                <a:sym typeface="Wingdings" pitchFamily="2" charset="2"/>
              </a:rPr>
              <a:t>Backlog</a:t>
            </a:r>
          </a:p>
        </p:txBody>
      </p:sp>
      <p:pic>
        <p:nvPicPr>
          <p:cNvPr id="15" name="Grafik 14">
            <a:extLst>
              <a:ext uri="{FF2B5EF4-FFF2-40B4-BE49-F238E27FC236}">
                <a16:creationId xmlns:a16="http://schemas.microsoft.com/office/drawing/2014/main" id="{B35C4B5A-9E17-412A-B753-CB48A2FAD0CA}"/>
              </a:ext>
            </a:extLst>
          </p:cNvPr>
          <p:cNvPicPr>
            <a:picLocks noChangeAspect="1"/>
          </p:cNvPicPr>
          <p:nvPr/>
        </p:nvPicPr>
        <p:blipFill>
          <a:blip r:embed="rId10"/>
          <a:stretch>
            <a:fillRect/>
          </a:stretch>
        </p:blipFill>
        <p:spPr>
          <a:xfrm>
            <a:off x="381368" y="2583419"/>
            <a:ext cx="271620" cy="793080"/>
          </a:xfrm>
          <a:prstGeom prst="rect">
            <a:avLst/>
          </a:prstGeom>
        </p:spPr>
      </p:pic>
      <p:pic>
        <p:nvPicPr>
          <p:cNvPr id="16" name="Grafik 15">
            <a:extLst>
              <a:ext uri="{FF2B5EF4-FFF2-40B4-BE49-F238E27FC236}">
                <a16:creationId xmlns:a16="http://schemas.microsoft.com/office/drawing/2014/main" id="{A81B66C9-854D-48FB-BF9C-24756DC5473C}"/>
              </a:ext>
            </a:extLst>
          </p:cNvPr>
          <p:cNvPicPr>
            <a:picLocks noChangeAspect="1"/>
          </p:cNvPicPr>
          <p:nvPr/>
        </p:nvPicPr>
        <p:blipFill>
          <a:blip r:embed="rId11"/>
          <a:stretch>
            <a:fillRect/>
          </a:stretch>
        </p:blipFill>
        <p:spPr>
          <a:xfrm>
            <a:off x="387162" y="2539501"/>
            <a:ext cx="258040" cy="129901"/>
          </a:xfrm>
          <a:prstGeom prst="rect">
            <a:avLst/>
          </a:prstGeom>
        </p:spPr>
      </p:pic>
      <p:sp>
        <p:nvSpPr>
          <p:cNvPr id="29" name="Rechteck 28">
            <a:extLst>
              <a:ext uri="{FF2B5EF4-FFF2-40B4-BE49-F238E27FC236}">
                <a16:creationId xmlns:a16="http://schemas.microsoft.com/office/drawing/2014/main" id="{5FFE160B-2536-4A83-A5C6-D0AB7229EFC3}"/>
              </a:ext>
            </a:extLst>
          </p:cNvPr>
          <p:cNvSpPr/>
          <p:nvPr/>
        </p:nvSpPr>
        <p:spPr>
          <a:xfrm>
            <a:off x="1532285" y="2632544"/>
            <a:ext cx="360000" cy="72000"/>
          </a:xfrm>
          <a:prstGeom prst="rect">
            <a:avLst/>
          </a:prstGeom>
          <a:solidFill>
            <a:schemeClr val="bg1"/>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0" name="Textfeld 29">
            <a:extLst>
              <a:ext uri="{FF2B5EF4-FFF2-40B4-BE49-F238E27FC236}">
                <a16:creationId xmlns:a16="http://schemas.microsoft.com/office/drawing/2014/main" id="{EC8D328B-B110-411C-BCC9-3E00F7C9C5D4}"/>
              </a:ext>
            </a:extLst>
          </p:cNvPr>
          <p:cNvSpPr txBox="1"/>
          <p:nvPr/>
        </p:nvSpPr>
        <p:spPr>
          <a:xfrm>
            <a:off x="3017985" y="1331918"/>
            <a:ext cx="609600" cy="461665"/>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Daily</a:t>
            </a:r>
          </a:p>
          <a:p>
            <a:r>
              <a:rPr lang="de-DE" sz="1200" dirty="0" err="1">
                <a:solidFill>
                  <a:srgbClr val="4D4D4D"/>
                </a:solidFill>
                <a:latin typeface="Calibri" panose="020F0502020204030204" pitchFamily="34" charset="0"/>
                <a:sym typeface="Wingdings" pitchFamily="2" charset="2"/>
              </a:rPr>
              <a:t>Scrum</a:t>
            </a:r>
            <a:endParaRPr lang="de-DE" sz="1200" dirty="0">
              <a:solidFill>
                <a:srgbClr val="4D4D4D"/>
              </a:solidFill>
              <a:latin typeface="Calibri" panose="020F0502020204030204" pitchFamily="34" charset="0"/>
              <a:sym typeface="Wingdings" pitchFamily="2" charset="2"/>
            </a:endParaRPr>
          </a:p>
        </p:txBody>
      </p:sp>
      <p:sp>
        <p:nvSpPr>
          <p:cNvPr id="31" name="Textfeld 30">
            <a:extLst>
              <a:ext uri="{FF2B5EF4-FFF2-40B4-BE49-F238E27FC236}">
                <a16:creationId xmlns:a16="http://schemas.microsoft.com/office/drawing/2014/main" id="{E136D390-6F67-41AD-9A5D-A76D7B00360F}"/>
              </a:ext>
            </a:extLst>
          </p:cNvPr>
          <p:cNvSpPr txBox="1"/>
          <p:nvPr/>
        </p:nvSpPr>
        <p:spPr>
          <a:xfrm>
            <a:off x="2729711" y="2183380"/>
            <a:ext cx="707732"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Review</a:t>
            </a:r>
          </a:p>
        </p:txBody>
      </p:sp>
      <p:sp>
        <p:nvSpPr>
          <p:cNvPr id="32" name="Textfeld 31">
            <a:extLst>
              <a:ext uri="{FF2B5EF4-FFF2-40B4-BE49-F238E27FC236}">
                <a16:creationId xmlns:a16="http://schemas.microsoft.com/office/drawing/2014/main" id="{56BB7E80-149E-49D6-8D92-815D6902F0D5}"/>
              </a:ext>
            </a:extLst>
          </p:cNvPr>
          <p:cNvSpPr txBox="1"/>
          <p:nvPr/>
        </p:nvSpPr>
        <p:spPr>
          <a:xfrm rot="16200000">
            <a:off x="3927069" y="3031220"/>
            <a:ext cx="930352"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Inkrement</a:t>
            </a:r>
          </a:p>
        </p:txBody>
      </p:sp>
      <p:pic>
        <p:nvPicPr>
          <p:cNvPr id="33" name="Grafik 32">
            <a:extLst>
              <a:ext uri="{FF2B5EF4-FFF2-40B4-BE49-F238E27FC236}">
                <a16:creationId xmlns:a16="http://schemas.microsoft.com/office/drawing/2014/main" id="{B304B75F-EC11-4502-8AED-A492224398F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549927" y="2880511"/>
            <a:ext cx="787950" cy="460833"/>
          </a:xfrm>
          <a:prstGeom prst="rect">
            <a:avLst/>
          </a:prstGeom>
        </p:spPr>
      </p:pic>
      <p:sp>
        <p:nvSpPr>
          <p:cNvPr id="34" name="Textfeld 33">
            <a:extLst>
              <a:ext uri="{FF2B5EF4-FFF2-40B4-BE49-F238E27FC236}">
                <a16:creationId xmlns:a16="http://schemas.microsoft.com/office/drawing/2014/main" id="{66B8B800-C291-44F1-845D-6FDB31806955}"/>
              </a:ext>
            </a:extLst>
          </p:cNvPr>
          <p:cNvSpPr txBox="1"/>
          <p:nvPr/>
        </p:nvSpPr>
        <p:spPr>
          <a:xfrm>
            <a:off x="2355157" y="3146387"/>
            <a:ext cx="1099340" cy="276999"/>
          </a:xfrm>
          <a:prstGeom prst="rect">
            <a:avLst/>
          </a:prstGeom>
          <a:noFill/>
        </p:spPr>
        <p:txBody>
          <a:bodyPr wrap="square" rtlCol="0">
            <a:spAutoFit/>
          </a:bodyPr>
          <a:lstStyle/>
          <a:p>
            <a:pPr algn="ctr"/>
            <a:r>
              <a:rPr lang="de-DE" sz="1200" b="1" dirty="0">
                <a:solidFill>
                  <a:schemeClr val="accent1"/>
                </a:solidFill>
                <a:latin typeface="Calibri" panose="020F0502020204030204" pitchFamily="34" charset="0"/>
                <a:sym typeface="Wingdings" pitchFamily="2" charset="2"/>
              </a:rPr>
              <a:t>Retrospektive</a:t>
            </a:r>
          </a:p>
        </p:txBody>
      </p:sp>
      <p:sp>
        <p:nvSpPr>
          <p:cNvPr id="4" name="Textfeld 3">
            <a:extLst>
              <a:ext uri="{FF2B5EF4-FFF2-40B4-BE49-F238E27FC236}">
                <a16:creationId xmlns:a16="http://schemas.microsoft.com/office/drawing/2014/main" id="{F453E5E5-F508-4E86-820B-88D2E69F58F8}"/>
              </a:ext>
            </a:extLst>
          </p:cNvPr>
          <p:cNvSpPr txBox="1"/>
          <p:nvPr/>
        </p:nvSpPr>
        <p:spPr>
          <a:xfrm>
            <a:off x="5452669" y="698012"/>
            <a:ext cx="3493483" cy="3046988"/>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Ziel ist es, …</a:t>
            </a:r>
          </a:p>
          <a:p>
            <a:pPr marL="285750"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zu </a:t>
            </a:r>
            <a:r>
              <a:rPr lang="de-DE" sz="1600" b="1" dirty="0">
                <a:solidFill>
                  <a:srgbClr val="4D4D4D"/>
                </a:solidFill>
                <a:latin typeface="Calibri" panose="020F0502020204030204" pitchFamily="34" charset="0"/>
                <a:sym typeface="Wingdings" pitchFamily="2" charset="2"/>
              </a:rPr>
              <a:t>überprüfen</a:t>
            </a:r>
            <a:r>
              <a:rPr lang="de-DE" sz="1600" dirty="0">
                <a:solidFill>
                  <a:srgbClr val="4D4D4D"/>
                </a:solidFill>
                <a:latin typeface="Calibri" panose="020F0502020204030204" pitchFamily="34" charset="0"/>
                <a:sym typeface="Wingdings" pitchFamily="2" charset="2"/>
              </a:rPr>
              <a:t>, wie der Sprint in Bezug auf </a:t>
            </a:r>
            <a:r>
              <a:rPr lang="de-DE" sz="1600" b="1" dirty="0">
                <a:solidFill>
                  <a:srgbClr val="4D4D4D"/>
                </a:solidFill>
                <a:latin typeface="Calibri" panose="020F0502020204030204" pitchFamily="34" charset="0"/>
                <a:sym typeface="Wingdings" pitchFamily="2" charset="2"/>
              </a:rPr>
              <a:t>Personen, Beziehungen, Prozesse, Arbeitsweisen und Werkzeuge </a:t>
            </a:r>
            <a:r>
              <a:rPr lang="de-DE" sz="1600" dirty="0">
                <a:solidFill>
                  <a:srgbClr val="4D4D4D"/>
                </a:solidFill>
                <a:latin typeface="Calibri" panose="020F0502020204030204" pitchFamily="34" charset="0"/>
                <a:sym typeface="Wingdings" pitchFamily="2" charset="2"/>
              </a:rPr>
              <a:t>verlief.</a:t>
            </a:r>
          </a:p>
          <a:p>
            <a:pPr marL="285750"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die wichtigsten gut gelaufenen Elemente zu erkennen.</a:t>
            </a:r>
          </a:p>
          <a:p>
            <a:pPr marL="285750"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mögliche </a:t>
            </a:r>
            <a:r>
              <a:rPr lang="de-DE" sz="1600" b="1" dirty="0">
                <a:solidFill>
                  <a:srgbClr val="4D4D4D"/>
                </a:solidFill>
                <a:latin typeface="Calibri" panose="020F0502020204030204" pitchFamily="34" charset="0"/>
                <a:sym typeface="Wingdings" pitchFamily="2" charset="2"/>
              </a:rPr>
              <a:t>Verbesserungen</a:t>
            </a:r>
            <a:r>
              <a:rPr lang="de-DE" sz="1600" dirty="0">
                <a:solidFill>
                  <a:srgbClr val="4D4D4D"/>
                </a:solidFill>
                <a:latin typeface="Calibri" panose="020F0502020204030204" pitchFamily="34" charset="0"/>
                <a:sym typeface="Wingdings" pitchFamily="2" charset="2"/>
              </a:rPr>
              <a:t> zu identifizieren und in eine Reihenfolge zu bringen.</a:t>
            </a:r>
          </a:p>
          <a:p>
            <a:pPr marL="285750"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einen </a:t>
            </a:r>
            <a:r>
              <a:rPr lang="de-DE" sz="1600" b="1" dirty="0">
                <a:solidFill>
                  <a:srgbClr val="4D4D4D"/>
                </a:solidFill>
                <a:latin typeface="Calibri" panose="020F0502020204030204" pitchFamily="34" charset="0"/>
                <a:sym typeface="Wingdings" pitchFamily="2" charset="2"/>
              </a:rPr>
              <a:t>Plan für die Umsetzung </a:t>
            </a:r>
            <a:r>
              <a:rPr lang="de-DE" sz="1600" dirty="0">
                <a:solidFill>
                  <a:srgbClr val="4D4D4D"/>
                </a:solidFill>
                <a:latin typeface="Calibri" panose="020F0502020204030204" pitchFamily="34" charset="0"/>
                <a:sym typeface="Wingdings" pitchFamily="2" charset="2"/>
              </a:rPr>
              <a:t>der Verbesserungen zu erstellen.</a:t>
            </a:r>
          </a:p>
        </p:txBody>
      </p:sp>
      <p:cxnSp>
        <p:nvCxnSpPr>
          <p:cNvPr id="61" name="Gerade Verbindung mit Pfeil 60">
            <a:extLst>
              <a:ext uri="{FF2B5EF4-FFF2-40B4-BE49-F238E27FC236}">
                <a16:creationId xmlns:a16="http://schemas.microsoft.com/office/drawing/2014/main" id="{4A9DD1B3-FD9A-4DE0-8E23-29162C569CD9}"/>
              </a:ext>
            </a:extLst>
          </p:cNvPr>
          <p:cNvCxnSpPr/>
          <p:nvPr/>
        </p:nvCxnSpPr>
        <p:spPr bwMode="auto">
          <a:xfrm>
            <a:off x="3404964" y="2583419"/>
            <a:ext cx="856526" cy="0"/>
          </a:xfrm>
          <a:prstGeom prst="straightConnector1">
            <a:avLst/>
          </a:prstGeom>
          <a:solidFill>
            <a:schemeClr val="accent1"/>
          </a:solidFill>
          <a:ln w="12700" cap="sq" cmpd="sng" algn="ctr">
            <a:solidFill>
              <a:schemeClr val="tx2">
                <a:lumMod val="50000"/>
              </a:schemeClr>
            </a:solidFill>
            <a:prstDash val="solid"/>
            <a:round/>
            <a:headEnd type="none" w="sm" len="sm"/>
            <a:tailEnd type="triangle"/>
          </a:ln>
          <a:effectLst/>
        </p:spPr>
      </p:cxnSp>
    </p:spTree>
    <p:extLst>
      <p:ext uri="{BB962C8B-B14F-4D97-AF65-F5344CB8AC3E}">
        <p14:creationId xmlns:p14="http://schemas.microsoft.com/office/powerpoint/2010/main" val="18139099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4" name="Gruppieren 23">
            <a:extLst>
              <a:ext uri="{FF2B5EF4-FFF2-40B4-BE49-F238E27FC236}">
                <a16:creationId xmlns:a16="http://schemas.microsoft.com/office/drawing/2014/main" id="{6FE2F193-DFDF-44C4-B799-B12C98B0D6BE}"/>
              </a:ext>
            </a:extLst>
          </p:cNvPr>
          <p:cNvGrpSpPr/>
          <p:nvPr/>
        </p:nvGrpSpPr>
        <p:grpSpPr>
          <a:xfrm>
            <a:off x="338234" y="1578645"/>
            <a:ext cx="2304000" cy="3600000"/>
            <a:chOff x="338234" y="1578645"/>
            <a:chExt cx="2304000" cy="3600000"/>
          </a:xfrm>
        </p:grpSpPr>
        <p:sp>
          <p:nvSpPr>
            <p:cNvPr id="20" name="Textfeld 19">
              <a:extLst>
                <a:ext uri="{FF2B5EF4-FFF2-40B4-BE49-F238E27FC236}">
                  <a16:creationId xmlns:a16="http://schemas.microsoft.com/office/drawing/2014/main" id="{37CD46EE-EE5C-4DEA-BC97-1B3AE3C77E36}"/>
                </a:ext>
              </a:extLst>
            </p:cNvPr>
            <p:cNvSpPr txBox="1"/>
            <p:nvPr/>
          </p:nvSpPr>
          <p:spPr>
            <a:xfrm>
              <a:off x="432616" y="2224483"/>
              <a:ext cx="1481778" cy="2308324"/>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Vorgaben</a:t>
              </a:r>
              <a:r>
                <a:rPr lang="de-DE" sz="1600" dirty="0">
                  <a:solidFill>
                    <a:srgbClr val="4D4D4D"/>
                  </a:solidFill>
                  <a:latin typeface="Calibri" panose="020F0502020204030204" pitchFamily="34" charset="0"/>
                  <a:sym typeface="Wingdings" pitchFamily="2" charset="2"/>
                </a:rPr>
                <a:t>:</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Fokus</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Übungen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objektive Daten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subjektive Daten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Einsichten-Backlog</a:t>
              </a:r>
            </a:p>
          </p:txBody>
        </p:sp>
        <p:sp>
          <p:nvSpPr>
            <p:cNvPr id="22" name="Pfeil: nach rechts 21">
              <a:extLst>
                <a:ext uri="{FF2B5EF4-FFF2-40B4-BE49-F238E27FC236}">
                  <a16:creationId xmlns:a16="http://schemas.microsoft.com/office/drawing/2014/main" id="{E4452AAC-841A-4FF8-BE02-109CE5CAA6BB}"/>
                </a:ext>
              </a:extLst>
            </p:cNvPr>
            <p:cNvSpPr/>
            <p:nvPr/>
          </p:nvSpPr>
          <p:spPr>
            <a:xfrm>
              <a:off x="338234" y="1578645"/>
              <a:ext cx="2304000" cy="3600000"/>
            </a:xfrm>
            <a:prstGeom prst="rightArrow">
              <a:avLst>
                <a:gd name="adj1" fmla="val 78342"/>
                <a:gd name="adj2" fmla="val 50000"/>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25" name="Gruppieren 24">
            <a:extLst>
              <a:ext uri="{FF2B5EF4-FFF2-40B4-BE49-F238E27FC236}">
                <a16:creationId xmlns:a16="http://schemas.microsoft.com/office/drawing/2014/main" id="{DDC7C476-3E13-4A6B-9EFA-C06307249BF5}"/>
              </a:ext>
            </a:extLst>
          </p:cNvPr>
          <p:cNvGrpSpPr/>
          <p:nvPr/>
        </p:nvGrpSpPr>
        <p:grpSpPr>
          <a:xfrm>
            <a:off x="6343552" y="1578645"/>
            <a:ext cx="2304000" cy="3600000"/>
            <a:chOff x="6343552" y="1578645"/>
            <a:chExt cx="2304000" cy="3600000"/>
          </a:xfrm>
        </p:grpSpPr>
        <p:sp>
          <p:nvSpPr>
            <p:cNvPr id="21" name="Textfeld 20">
              <a:extLst>
                <a:ext uri="{FF2B5EF4-FFF2-40B4-BE49-F238E27FC236}">
                  <a16:creationId xmlns:a16="http://schemas.microsoft.com/office/drawing/2014/main" id="{43546358-D98C-41AD-8E6D-B059092B0662}"/>
                </a:ext>
              </a:extLst>
            </p:cNvPr>
            <p:cNvSpPr txBox="1"/>
            <p:nvPr/>
          </p:nvSpPr>
          <p:spPr>
            <a:xfrm>
              <a:off x="6457648" y="2099236"/>
              <a:ext cx="1681630" cy="2554545"/>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Ergebnisse</a:t>
              </a:r>
              <a:r>
                <a:rPr lang="de-DE" sz="1600" dirty="0">
                  <a:solidFill>
                    <a:srgbClr val="4D4D4D"/>
                  </a:solidFill>
                  <a:latin typeface="Calibri" panose="020F0502020204030204" pitchFamily="34" charset="0"/>
                  <a:sym typeface="Wingdings" pitchFamily="2" charset="2"/>
                </a:rPr>
                <a:t>:</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Verbesse­rungen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Einsichten-Backlog</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bessere Zusammen­arbeit</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bessere</a:t>
              </a:r>
              <a:br>
                <a:rPr lang="de-DE" sz="1600" dirty="0">
                  <a:solidFill>
                    <a:srgbClr val="4D4D4D"/>
                  </a:solidFill>
                  <a:latin typeface="Calibri" panose="020F0502020204030204" pitchFamily="34" charset="0"/>
                  <a:sym typeface="Wingdings" pitchFamily="2" charset="2"/>
                </a:rPr>
              </a:br>
              <a:r>
                <a:rPr lang="de-DE" sz="1600" dirty="0">
                  <a:solidFill>
                    <a:srgbClr val="4D4D4D"/>
                  </a:solidFill>
                  <a:latin typeface="Calibri" panose="020F0502020204030204" pitchFamily="34" charset="0"/>
                  <a:sym typeface="Wingdings" pitchFamily="2" charset="2"/>
                </a:rPr>
                <a:t>Abläufe</a:t>
              </a:r>
            </a:p>
          </p:txBody>
        </p:sp>
        <p:sp>
          <p:nvSpPr>
            <p:cNvPr id="23" name="Pfeil: nach rechts 22">
              <a:extLst>
                <a:ext uri="{FF2B5EF4-FFF2-40B4-BE49-F238E27FC236}">
                  <a16:creationId xmlns:a16="http://schemas.microsoft.com/office/drawing/2014/main" id="{4FBDA6E8-5B5F-46FB-B2AA-557A5624A2C0}"/>
                </a:ext>
              </a:extLst>
            </p:cNvPr>
            <p:cNvSpPr/>
            <p:nvPr/>
          </p:nvSpPr>
          <p:spPr>
            <a:xfrm>
              <a:off x="6343552" y="1578645"/>
              <a:ext cx="2304000" cy="3600000"/>
            </a:xfrm>
            <a:prstGeom prst="rightArrow">
              <a:avLst>
                <a:gd name="adj1" fmla="val 78342"/>
                <a:gd name="adj2" fmla="val 50000"/>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3" name="Fußzeilenplatzhalter 2">
            <a:extLst>
              <a:ext uri="{FF2B5EF4-FFF2-40B4-BE49-F238E27FC236}">
                <a16:creationId xmlns:a16="http://schemas.microsoft.com/office/drawing/2014/main" id="{3BDD4CE9-5ABA-4A6F-970A-B736B3CDCD2D}"/>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CA6D1AC-0C09-4125-815A-5C6D65E18EE9}"/>
              </a:ext>
            </a:extLst>
          </p:cNvPr>
          <p:cNvSpPr>
            <a:spLocks noGrp="1"/>
          </p:cNvSpPr>
          <p:nvPr>
            <p:ph type="sldNum" sz="quarter" idx="4"/>
          </p:nvPr>
        </p:nvSpPr>
        <p:spPr/>
        <p:txBody>
          <a:bodyPr/>
          <a:lstStyle/>
          <a:p>
            <a:fld id="{BD587C3E-324D-4846-9F44-5C3ACF20A720}" type="slidenum">
              <a:rPr lang="de-DE" smtClean="0"/>
              <a:pPr/>
              <a:t>106</a:t>
            </a:fld>
            <a:endParaRPr lang="de-DE" dirty="0"/>
          </a:p>
        </p:txBody>
      </p:sp>
      <p:sp>
        <p:nvSpPr>
          <p:cNvPr id="5" name="Titel 4">
            <a:extLst>
              <a:ext uri="{FF2B5EF4-FFF2-40B4-BE49-F238E27FC236}">
                <a16:creationId xmlns:a16="http://schemas.microsoft.com/office/drawing/2014/main" id="{A4131FC2-C5AC-4895-8C9B-3CA86F60D0C8}"/>
              </a:ext>
            </a:extLst>
          </p:cNvPr>
          <p:cNvSpPr>
            <a:spLocks noGrp="1"/>
          </p:cNvSpPr>
          <p:nvPr>
            <p:ph type="title"/>
          </p:nvPr>
        </p:nvSpPr>
        <p:spPr/>
        <p:txBody>
          <a:bodyPr/>
          <a:lstStyle/>
          <a:p>
            <a:r>
              <a:rPr lang="de-DE" dirty="0"/>
              <a:t>Sprint-Retrospektive: Vorgehen</a:t>
            </a:r>
          </a:p>
        </p:txBody>
      </p:sp>
      <p:sp>
        <p:nvSpPr>
          <p:cNvPr id="2" name="Textplatzhalter 1">
            <a:extLst>
              <a:ext uri="{FF2B5EF4-FFF2-40B4-BE49-F238E27FC236}">
                <a16:creationId xmlns:a16="http://schemas.microsoft.com/office/drawing/2014/main" id="{3EEAD38C-8C16-4F7C-8A1B-CA7354F3A4B0}"/>
              </a:ext>
            </a:extLst>
          </p:cNvPr>
          <p:cNvSpPr>
            <a:spLocks noGrp="1"/>
          </p:cNvSpPr>
          <p:nvPr>
            <p:ph type="body" sz="quarter" idx="11"/>
          </p:nvPr>
        </p:nvSpPr>
        <p:spPr/>
        <p:txBody>
          <a:bodyPr>
            <a:normAutofit fontScale="92500"/>
          </a:bodyPr>
          <a:lstStyle/>
          <a:p>
            <a:r>
              <a:rPr lang="de-DE" dirty="0"/>
              <a:t>Syl_ID_2.4</a:t>
            </a:r>
          </a:p>
        </p:txBody>
      </p:sp>
      <p:grpSp>
        <p:nvGrpSpPr>
          <p:cNvPr id="7" name="Gruppieren 6">
            <a:extLst>
              <a:ext uri="{FF2B5EF4-FFF2-40B4-BE49-F238E27FC236}">
                <a16:creationId xmlns:a16="http://schemas.microsoft.com/office/drawing/2014/main" id="{C34E4595-5750-4BA9-9234-A5D100109493}"/>
              </a:ext>
            </a:extLst>
          </p:cNvPr>
          <p:cNvGrpSpPr/>
          <p:nvPr/>
        </p:nvGrpSpPr>
        <p:grpSpPr>
          <a:xfrm>
            <a:off x="2780077" y="1710242"/>
            <a:ext cx="3425632" cy="3336806"/>
            <a:chOff x="2034336" y="3478019"/>
            <a:chExt cx="3425632" cy="3336806"/>
          </a:xfrm>
        </p:grpSpPr>
        <p:sp>
          <p:nvSpPr>
            <p:cNvPr id="8" name="Ellipse 7">
              <a:extLst>
                <a:ext uri="{FF2B5EF4-FFF2-40B4-BE49-F238E27FC236}">
                  <a16:creationId xmlns:a16="http://schemas.microsoft.com/office/drawing/2014/main" id="{5890EAB8-474D-4213-A4C7-730AD367EE87}"/>
                </a:ext>
              </a:extLst>
            </p:cNvPr>
            <p:cNvSpPr/>
            <p:nvPr/>
          </p:nvSpPr>
          <p:spPr>
            <a:xfrm>
              <a:off x="2034336" y="3478019"/>
              <a:ext cx="3425632" cy="3336806"/>
            </a:xfrm>
            <a:prstGeom prst="ellipse">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nvGrpSpPr>
            <p:cNvPr id="9" name="Gruppieren 8">
              <a:extLst>
                <a:ext uri="{FF2B5EF4-FFF2-40B4-BE49-F238E27FC236}">
                  <a16:creationId xmlns:a16="http://schemas.microsoft.com/office/drawing/2014/main" id="{0EC36D24-8FD4-4598-B4EB-71A2233C1EDD}"/>
                </a:ext>
              </a:extLst>
            </p:cNvPr>
            <p:cNvGrpSpPr/>
            <p:nvPr/>
          </p:nvGrpSpPr>
          <p:grpSpPr>
            <a:xfrm>
              <a:off x="3404964" y="5305923"/>
              <a:ext cx="842180" cy="904155"/>
              <a:chOff x="4215957" y="5057976"/>
              <a:chExt cx="842180" cy="904155"/>
            </a:xfrm>
          </p:grpSpPr>
          <p:sp>
            <p:nvSpPr>
              <p:cNvPr id="17" name="Textfeld 16">
                <a:extLst>
                  <a:ext uri="{FF2B5EF4-FFF2-40B4-BE49-F238E27FC236}">
                    <a16:creationId xmlns:a16="http://schemas.microsoft.com/office/drawing/2014/main" id="{FB532302-20E6-441B-9783-E8033BCDFE59}"/>
                  </a:ext>
                </a:extLst>
              </p:cNvPr>
              <p:cNvSpPr txBox="1"/>
              <p:nvPr/>
            </p:nvSpPr>
            <p:spPr>
              <a:xfrm>
                <a:off x="4215957" y="5438911"/>
                <a:ext cx="842180"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18" name="Grafik 17">
                <a:extLst>
                  <a:ext uri="{FF2B5EF4-FFF2-40B4-BE49-F238E27FC236}">
                    <a16:creationId xmlns:a16="http://schemas.microsoft.com/office/drawing/2014/main" id="{9B125411-9B36-4312-A8AB-9F2313F65821}"/>
                  </a:ext>
                </a:extLst>
              </p:cNvPr>
              <p:cNvPicPr>
                <a:picLocks noChangeAspect="1"/>
              </p:cNvPicPr>
              <p:nvPr/>
            </p:nvPicPr>
            <p:blipFill>
              <a:blip r:embed="rId2"/>
              <a:stretch>
                <a:fillRect/>
              </a:stretch>
            </p:blipFill>
            <p:spPr>
              <a:xfrm>
                <a:off x="4391784" y="5057976"/>
                <a:ext cx="486276" cy="432000"/>
              </a:xfrm>
              <a:prstGeom prst="rect">
                <a:avLst/>
              </a:prstGeom>
            </p:spPr>
          </p:pic>
        </p:grpSp>
        <p:grpSp>
          <p:nvGrpSpPr>
            <p:cNvPr id="10" name="Gruppieren 9">
              <a:extLst>
                <a:ext uri="{FF2B5EF4-FFF2-40B4-BE49-F238E27FC236}">
                  <a16:creationId xmlns:a16="http://schemas.microsoft.com/office/drawing/2014/main" id="{337F7DFC-F98C-44E7-A50A-CB2CA2406395}"/>
                </a:ext>
              </a:extLst>
            </p:cNvPr>
            <p:cNvGrpSpPr/>
            <p:nvPr/>
          </p:nvGrpSpPr>
          <p:grpSpPr>
            <a:xfrm>
              <a:off x="2739091" y="4598592"/>
              <a:ext cx="953128" cy="904192"/>
              <a:chOff x="5532132" y="5576269"/>
              <a:chExt cx="953128" cy="904192"/>
            </a:xfrm>
          </p:grpSpPr>
          <p:sp>
            <p:nvSpPr>
              <p:cNvPr id="15" name="Textfeld 14">
                <a:extLst>
                  <a:ext uri="{FF2B5EF4-FFF2-40B4-BE49-F238E27FC236}">
                    <a16:creationId xmlns:a16="http://schemas.microsoft.com/office/drawing/2014/main" id="{17FFC915-119B-45E4-A83C-97D93D516140}"/>
                  </a:ext>
                </a:extLst>
              </p:cNvPr>
              <p:cNvSpPr txBox="1"/>
              <p:nvPr/>
            </p:nvSpPr>
            <p:spPr>
              <a:xfrm>
                <a:off x="5532132" y="5957241"/>
                <a:ext cx="953128"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16" name="Grafik 15">
                <a:extLst>
                  <a:ext uri="{FF2B5EF4-FFF2-40B4-BE49-F238E27FC236}">
                    <a16:creationId xmlns:a16="http://schemas.microsoft.com/office/drawing/2014/main" id="{B37F62ED-C754-49D7-96CA-6462F9768A60}"/>
                  </a:ext>
                </a:extLst>
              </p:cNvPr>
              <p:cNvPicPr>
                <a:picLocks noChangeAspect="1"/>
              </p:cNvPicPr>
              <p:nvPr/>
            </p:nvPicPr>
            <p:blipFill>
              <a:blip r:embed="rId3"/>
              <a:stretch>
                <a:fillRect/>
              </a:stretch>
            </p:blipFill>
            <p:spPr>
              <a:xfrm>
                <a:off x="5807912" y="5576269"/>
                <a:ext cx="401568" cy="432000"/>
              </a:xfrm>
              <a:prstGeom prst="rect">
                <a:avLst/>
              </a:prstGeom>
            </p:spPr>
          </p:pic>
        </p:grpSp>
        <p:grpSp>
          <p:nvGrpSpPr>
            <p:cNvPr id="11" name="Gruppieren 10">
              <a:extLst>
                <a:ext uri="{FF2B5EF4-FFF2-40B4-BE49-F238E27FC236}">
                  <a16:creationId xmlns:a16="http://schemas.microsoft.com/office/drawing/2014/main" id="{443A0F69-8514-47EE-A5DF-34CCBD8C0452}"/>
                </a:ext>
              </a:extLst>
            </p:cNvPr>
            <p:cNvGrpSpPr/>
            <p:nvPr/>
          </p:nvGrpSpPr>
          <p:grpSpPr>
            <a:xfrm>
              <a:off x="3553750" y="4328745"/>
              <a:ext cx="1215454" cy="918061"/>
              <a:chOff x="6904674" y="5561038"/>
              <a:chExt cx="1215454" cy="918061"/>
            </a:xfrm>
          </p:grpSpPr>
          <p:sp>
            <p:nvSpPr>
              <p:cNvPr id="13" name="Textfeld 12">
                <a:extLst>
                  <a:ext uri="{FF2B5EF4-FFF2-40B4-BE49-F238E27FC236}">
                    <a16:creationId xmlns:a16="http://schemas.microsoft.com/office/drawing/2014/main" id="{78170F3F-3AEE-47F4-BF04-FA2326E63C91}"/>
                  </a:ext>
                </a:extLst>
              </p:cNvPr>
              <p:cNvSpPr txBox="1"/>
              <p:nvPr/>
            </p:nvSpPr>
            <p:spPr>
              <a:xfrm>
                <a:off x="6904674" y="5955879"/>
                <a:ext cx="1215454"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4" name="Grafik 13">
                <a:extLst>
                  <a:ext uri="{FF2B5EF4-FFF2-40B4-BE49-F238E27FC236}">
                    <a16:creationId xmlns:a16="http://schemas.microsoft.com/office/drawing/2014/main" id="{A63B694D-D1C1-4316-8FBB-39BA069884B3}"/>
                  </a:ext>
                </a:extLst>
              </p:cNvPr>
              <p:cNvPicPr>
                <a:picLocks noChangeAspect="1"/>
              </p:cNvPicPr>
              <p:nvPr/>
            </p:nvPicPr>
            <p:blipFill>
              <a:blip r:embed="rId4"/>
              <a:stretch>
                <a:fillRect/>
              </a:stretch>
            </p:blipFill>
            <p:spPr>
              <a:xfrm>
                <a:off x="7295081" y="5561038"/>
                <a:ext cx="434640" cy="432000"/>
              </a:xfrm>
              <a:prstGeom prst="rect">
                <a:avLst/>
              </a:prstGeom>
            </p:spPr>
          </p:pic>
        </p:grpSp>
        <p:sp>
          <p:nvSpPr>
            <p:cNvPr id="12" name="Rechteck 11">
              <a:extLst>
                <a:ext uri="{FF2B5EF4-FFF2-40B4-BE49-F238E27FC236}">
                  <a16:creationId xmlns:a16="http://schemas.microsoft.com/office/drawing/2014/main" id="{0A5A11E8-ADB9-40E6-B514-97E11508EC3A}"/>
                </a:ext>
              </a:extLst>
            </p:cNvPr>
            <p:cNvSpPr/>
            <p:nvPr/>
          </p:nvSpPr>
          <p:spPr>
            <a:xfrm>
              <a:off x="2487152" y="3926598"/>
              <a:ext cx="2520000" cy="2520000"/>
            </a:xfrm>
            <a:prstGeom prst="rect">
              <a:avLst/>
            </a:prstGeom>
            <a:noFill/>
          </p:spPr>
          <p:txBody>
            <a:bodyPr wrap="none" lIns="91440" tIns="45720" rIns="91440" bIns="45720">
              <a:prstTxWarp prst="textCircle">
                <a:avLst>
                  <a:gd name="adj" fmla="val 146363"/>
                </a:avLst>
              </a:prstTxWarp>
              <a:spAutoFit/>
            </a:bodyPr>
            <a:lstStyle/>
            <a:p>
              <a:pPr algn="just"/>
              <a:endParaRPr lang="de-DE" sz="40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a:p>
              <a:pPr algn="just"/>
              <a:r>
                <a:rPr lang="de-DE" sz="40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de-DE" sz="40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Insp</a:t>
              </a:r>
              <a:r>
                <a:rPr lang="de-DE" sz="400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ect</a:t>
              </a:r>
              <a:r>
                <a:rPr lang="de-DE" sz="40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&amp; </a:t>
              </a:r>
              <a:r>
                <a:rPr lang="de-DE" sz="400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Adapt</a:t>
              </a:r>
              <a:r>
                <a:rPr lang="de-DE" sz="40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de-DE" sz="40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Inspect</a:t>
              </a:r>
              <a:r>
                <a:rPr lang="de-DE" sz="40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&amp; </a:t>
              </a:r>
              <a:r>
                <a:rPr lang="de-DE" sz="40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Adapt</a:t>
              </a:r>
              <a:endParaRPr lang="de-DE" sz="40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1372712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0B651EF-145B-4747-AE7B-3C2B9051C59E}"/>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A7B84740-5F01-40C3-9A25-A764AFC3B5F1}"/>
              </a:ext>
            </a:extLst>
          </p:cNvPr>
          <p:cNvSpPr>
            <a:spLocks noGrp="1"/>
          </p:cNvSpPr>
          <p:nvPr>
            <p:ph type="sldNum" sz="quarter" idx="4"/>
          </p:nvPr>
        </p:nvSpPr>
        <p:spPr/>
        <p:txBody>
          <a:bodyPr/>
          <a:lstStyle/>
          <a:p>
            <a:fld id="{BD587C3E-324D-4846-9F44-5C3ACF20A720}" type="slidenum">
              <a:rPr lang="de-DE" smtClean="0"/>
              <a:pPr/>
              <a:t>107</a:t>
            </a:fld>
            <a:endParaRPr lang="de-DE" dirty="0"/>
          </a:p>
        </p:txBody>
      </p:sp>
      <p:sp>
        <p:nvSpPr>
          <p:cNvPr id="7" name="Titel 6">
            <a:extLst>
              <a:ext uri="{FF2B5EF4-FFF2-40B4-BE49-F238E27FC236}">
                <a16:creationId xmlns:a16="http://schemas.microsoft.com/office/drawing/2014/main" id="{21417630-0215-447C-84E8-6A887F2EC54C}"/>
              </a:ext>
            </a:extLst>
          </p:cNvPr>
          <p:cNvSpPr>
            <a:spLocks noGrp="1"/>
          </p:cNvSpPr>
          <p:nvPr>
            <p:ph type="title"/>
          </p:nvPr>
        </p:nvSpPr>
        <p:spPr/>
        <p:txBody>
          <a:bodyPr>
            <a:normAutofit/>
          </a:bodyPr>
          <a:lstStyle/>
          <a:p>
            <a:r>
              <a:rPr lang="en-US" dirty="0"/>
              <a:t>Try The Ball Game to learn the power of Inspect &amp; Adapt</a:t>
            </a:r>
          </a:p>
        </p:txBody>
      </p:sp>
      <p:sp>
        <p:nvSpPr>
          <p:cNvPr id="9" name="Textplatzhalter 8">
            <a:extLst>
              <a:ext uri="{FF2B5EF4-FFF2-40B4-BE49-F238E27FC236}">
                <a16:creationId xmlns:a16="http://schemas.microsoft.com/office/drawing/2014/main" id="{4CF343E9-FFF4-476A-B9C3-DB499BA0BA55}"/>
              </a:ext>
            </a:extLst>
          </p:cNvPr>
          <p:cNvSpPr>
            <a:spLocks noGrp="1"/>
          </p:cNvSpPr>
          <p:nvPr>
            <p:ph type="body" sz="quarter" idx="11"/>
          </p:nvPr>
        </p:nvSpPr>
        <p:spPr/>
        <p:txBody>
          <a:bodyPr>
            <a:normAutofit fontScale="92500"/>
          </a:bodyPr>
          <a:lstStyle/>
          <a:p>
            <a:endParaRPr lang="de-DE"/>
          </a:p>
        </p:txBody>
      </p:sp>
      <p:sp>
        <p:nvSpPr>
          <p:cNvPr id="11" name="Textfeld 10">
            <a:extLst>
              <a:ext uri="{FF2B5EF4-FFF2-40B4-BE49-F238E27FC236}">
                <a16:creationId xmlns:a16="http://schemas.microsoft.com/office/drawing/2014/main" id="{2BDC66A1-4ED0-4ECA-ABA9-4D22851697A8}"/>
              </a:ext>
            </a:extLst>
          </p:cNvPr>
          <p:cNvSpPr txBox="1"/>
          <p:nvPr/>
        </p:nvSpPr>
        <p:spPr>
          <a:xfrm>
            <a:off x="7023102" y="5392503"/>
            <a:ext cx="554673" cy="1323439"/>
          </a:xfrm>
          <a:prstGeom prst="rect">
            <a:avLst/>
          </a:prstGeom>
          <a:noFill/>
        </p:spPr>
        <p:txBody>
          <a:bodyPr wrap="square" rtlCol="0">
            <a:spAutoFit/>
          </a:bodyPr>
          <a:lstStyle/>
          <a:p>
            <a:r>
              <a:rPr lang="de-DE" sz="8000" b="1" dirty="0">
                <a:solidFill>
                  <a:srgbClr val="00B050"/>
                </a:solidFill>
                <a:latin typeface="Calibri" panose="020F0502020204030204" pitchFamily="34" charset="0"/>
                <a:sym typeface="Wingdings 2" panose="05020102010507070707" pitchFamily="18" charset="2"/>
              </a:rPr>
              <a:t></a:t>
            </a:r>
            <a:endParaRPr lang="de-DE" sz="8000" b="1" dirty="0">
              <a:solidFill>
                <a:srgbClr val="00B050"/>
              </a:solidFill>
              <a:latin typeface="Calibri" panose="020F0502020204030204" pitchFamily="34" charset="0"/>
              <a:sym typeface="Wingdings" pitchFamily="2" charset="2"/>
            </a:endParaRPr>
          </a:p>
        </p:txBody>
      </p:sp>
      <p:pic>
        <p:nvPicPr>
          <p:cNvPr id="12" name="Grafik 11">
            <a:extLst>
              <a:ext uri="{FF2B5EF4-FFF2-40B4-BE49-F238E27FC236}">
                <a16:creationId xmlns:a16="http://schemas.microsoft.com/office/drawing/2014/main" id="{6A68E12F-DFB8-42AC-91F1-018301AC6D77}"/>
              </a:ext>
            </a:extLst>
          </p:cNvPr>
          <p:cNvPicPr>
            <a:picLocks noChangeAspect="1"/>
          </p:cNvPicPr>
          <p:nvPr/>
        </p:nvPicPr>
        <p:blipFill>
          <a:blip r:embed="rId3">
            <a:duotone>
              <a:schemeClr val="accent2">
                <a:shade val="45000"/>
                <a:satMod val="135000"/>
              </a:schemeClr>
              <a:prstClr val="white"/>
            </a:duotone>
          </a:blip>
          <a:stretch>
            <a:fillRect/>
          </a:stretch>
        </p:blipFill>
        <p:spPr>
          <a:xfrm>
            <a:off x="6940241" y="5077027"/>
            <a:ext cx="225956" cy="280000"/>
          </a:xfrm>
          <a:prstGeom prst="rect">
            <a:avLst/>
          </a:prstGeom>
        </p:spPr>
      </p:pic>
      <p:pic>
        <p:nvPicPr>
          <p:cNvPr id="13" name="Grafik 12">
            <a:extLst>
              <a:ext uri="{FF2B5EF4-FFF2-40B4-BE49-F238E27FC236}">
                <a16:creationId xmlns:a16="http://schemas.microsoft.com/office/drawing/2014/main" id="{3E8AEA19-119C-424C-A13B-96CF416DC9C4}"/>
              </a:ext>
            </a:extLst>
          </p:cNvPr>
          <p:cNvPicPr>
            <a:picLocks noChangeAspect="1"/>
          </p:cNvPicPr>
          <p:nvPr/>
        </p:nvPicPr>
        <p:blipFill>
          <a:blip r:embed="rId3">
            <a:duotone>
              <a:schemeClr val="accent2">
                <a:shade val="45000"/>
                <a:satMod val="135000"/>
              </a:schemeClr>
              <a:prstClr val="white"/>
            </a:duotone>
          </a:blip>
          <a:stretch>
            <a:fillRect/>
          </a:stretch>
        </p:blipFill>
        <p:spPr>
          <a:xfrm>
            <a:off x="7166197" y="5511864"/>
            <a:ext cx="225956" cy="280000"/>
          </a:xfrm>
          <a:prstGeom prst="rect">
            <a:avLst/>
          </a:prstGeom>
        </p:spPr>
      </p:pic>
      <p:pic>
        <p:nvPicPr>
          <p:cNvPr id="14" name="Grafik 13">
            <a:extLst>
              <a:ext uri="{FF2B5EF4-FFF2-40B4-BE49-F238E27FC236}">
                <a16:creationId xmlns:a16="http://schemas.microsoft.com/office/drawing/2014/main" id="{27D2874A-614D-4C9B-B7B1-E6FE783FD851}"/>
              </a:ext>
            </a:extLst>
          </p:cNvPr>
          <p:cNvPicPr>
            <a:picLocks noChangeAspect="1"/>
          </p:cNvPicPr>
          <p:nvPr/>
        </p:nvPicPr>
        <p:blipFill>
          <a:blip r:embed="rId3">
            <a:duotone>
              <a:schemeClr val="accent2">
                <a:shade val="45000"/>
                <a:satMod val="135000"/>
              </a:schemeClr>
              <a:prstClr val="white"/>
            </a:duotone>
          </a:blip>
          <a:stretch>
            <a:fillRect/>
          </a:stretch>
        </p:blipFill>
        <p:spPr>
          <a:xfrm>
            <a:off x="6367909" y="5085316"/>
            <a:ext cx="225956" cy="280000"/>
          </a:xfrm>
          <a:prstGeom prst="rect">
            <a:avLst/>
          </a:prstGeom>
        </p:spPr>
      </p:pic>
      <p:grpSp>
        <p:nvGrpSpPr>
          <p:cNvPr id="15" name="Gruppieren 14">
            <a:extLst>
              <a:ext uri="{FF2B5EF4-FFF2-40B4-BE49-F238E27FC236}">
                <a16:creationId xmlns:a16="http://schemas.microsoft.com/office/drawing/2014/main" id="{A9F4E9F2-752B-4F60-A759-F0AE77EC9432}"/>
              </a:ext>
            </a:extLst>
          </p:cNvPr>
          <p:cNvGrpSpPr/>
          <p:nvPr/>
        </p:nvGrpSpPr>
        <p:grpSpPr>
          <a:xfrm>
            <a:off x="5799019" y="5861882"/>
            <a:ext cx="216000" cy="204679"/>
            <a:chOff x="6511290" y="3888296"/>
            <a:chExt cx="216000" cy="204679"/>
          </a:xfrm>
        </p:grpSpPr>
        <p:sp>
          <p:nvSpPr>
            <p:cNvPr id="16" name="Freihandform: Form 15">
              <a:extLst>
                <a:ext uri="{FF2B5EF4-FFF2-40B4-BE49-F238E27FC236}">
                  <a16:creationId xmlns:a16="http://schemas.microsoft.com/office/drawing/2014/main" id="{3AEBBC33-B158-48BD-A93E-5C5BC936E6A0}"/>
                </a:ext>
              </a:extLst>
            </p:cNvPr>
            <p:cNvSpPr/>
            <p:nvPr/>
          </p:nvSpPr>
          <p:spPr>
            <a:xfrm>
              <a:off x="6511290" y="3926206"/>
              <a:ext cx="211455" cy="166769"/>
            </a:xfrm>
            <a:custGeom>
              <a:avLst/>
              <a:gdLst>
                <a:gd name="connsiteX0" fmla="*/ 0 w 211455"/>
                <a:gd name="connsiteY0" fmla="*/ 0 h 150495"/>
                <a:gd name="connsiteX1" fmla="*/ 47625 w 211455"/>
                <a:gd name="connsiteY1" fmla="*/ 148590 h 150495"/>
                <a:gd name="connsiteX2" fmla="*/ 158115 w 211455"/>
                <a:gd name="connsiteY2" fmla="*/ 150495 h 150495"/>
                <a:gd name="connsiteX3" fmla="*/ 211455 w 211455"/>
                <a:gd name="connsiteY3" fmla="*/ 9525 h 150495"/>
                <a:gd name="connsiteX4" fmla="*/ 211455 w 211455"/>
                <a:gd name="connsiteY4" fmla="*/ 9525 h 150495"/>
                <a:gd name="connsiteX0" fmla="*/ 0 w 211455"/>
                <a:gd name="connsiteY0" fmla="*/ 0 h 160878"/>
                <a:gd name="connsiteX1" fmla="*/ 47625 w 211455"/>
                <a:gd name="connsiteY1" fmla="*/ 148590 h 160878"/>
                <a:gd name="connsiteX2" fmla="*/ 158115 w 211455"/>
                <a:gd name="connsiteY2" fmla="*/ 150495 h 160878"/>
                <a:gd name="connsiteX3" fmla="*/ 211455 w 211455"/>
                <a:gd name="connsiteY3" fmla="*/ 9525 h 160878"/>
                <a:gd name="connsiteX4" fmla="*/ 211455 w 211455"/>
                <a:gd name="connsiteY4" fmla="*/ 9525 h 160878"/>
                <a:gd name="connsiteX0" fmla="*/ 0 w 211455"/>
                <a:gd name="connsiteY0" fmla="*/ 0 h 166769"/>
                <a:gd name="connsiteX1" fmla="*/ 47625 w 211455"/>
                <a:gd name="connsiteY1" fmla="*/ 148590 h 166769"/>
                <a:gd name="connsiteX2" fmla="*/ 158115 w 211455"/>
                <a:gd name="connsiteY2" fmla="*/ 150495 h 166769"/>
                <a:gd name="connsiteX3" fmla="*/ 211455 w 211455"/>
                <a:gd name="connsiteY3" fmla="*/ 9525 h 166769"/>
                <a:gd name="connsiteX4" fmla="*/ 211455 w 211455"/>
                <a:gd name="connsiteY4" fmla="*/ 9525 h 16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5" h="166769">
                  <a:moveTo>
                    <a:pt x="0" y="0"/>
                  </a:moveTo>
                  <a:lnTo>
                    <a:pt x="47625" y="148590"/>
                  </a:lnTo>
                  <a:cubicBezTo>
                    <a:pt x="80645" y="170180"/>
                    <a:pt x="117475" y="174625"/>
                    <a:pt x="158115" y="150495"/>
                  </a:cubicBezTo>
                  <a:lnTo>
                    <a:pt x="211455" y="9525"/>
                  </a:lnTo>
                  <a:lnTo>
                    <a:pt x="211455" y="9525"/>
                  </a:lnTo>
                </a:path>
              </a:pathLst>
            </a:custGeom>
            <a:solidFill>
              <a:schemeClr val="bg1">
                <a:lumMod val="95000"/>
              </a:schemeClr>
            </a:solidFill>
            <a:ln>
              <a:solidFill>
                <a:schemeClr val="tx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17" name="Ellipse 16">
              <a:extLst>
                <a:ext uri="{FF2B5EF4-FFF2-40B4-BE49-F238E27FC236}">
                  <a16:creationId xmlns:a16="http://schemas.microsoft.com/office/drawing/2014/main" id="{E2C01C01-AAC5-438F-ADA8-886FB7C1E857}"/>
                </a:ext>
              </a:extLst>
            </p:cNvPr>
            <p:cNvSpPr/>
            <p:nvPr/>
          </p:nvSpPr>
          <p:spPr>
            <a:xfrm>
              <a:off x="6511290" y="3888296"/>
              <a:ext cx="216000" cy="77976"/>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18" name="Gruppieren 17">
            <a:extLst>
              <a:ext uri="{FF2B5EF4-FFF2-40B4-BE49-F238E27FC236}">
                <a16:creationId xmlns:a16="http://schemas.microsoft.com/office/drawing/2014/main" id="{E887DC57-0623-4F5F-945F-CD7E667823E0}"/>
              </a:ext>
            </a:extLst>
          </p:cNvPr>
          <p:cNvGrpSpPr/>
          <p:nvPr/>
        </p:nvGrpSpPr>
        <p:grpSpPr>
          <a:xfrm>
            <a:off x="6873697" y="3404237"/>
            <a:ext cx="1748529" cy="1329338"/>
            <a:chOff x="6756932" y="3172093"/>
            <a:chExt cx="1748529" cy="1329338"/>
          </a:xfrm>
        </p:grpSpPr>
        <p:pic>
          <p:nvPicPr>
            <p:cNvPr id="19" name="Grafik 18">
              <a:extLst>
                <a:ext uri="{FF2B5EF4-FFF2-40B4-BE49-F238E27FC236}">
                  <a16:creationId xmlns:a16="http://schemas.microsoft.com/office/drawing/2014/main" id="{4B2C7E44-1067-42C6-88C3-65091407EB53}"/>
                </a:ext>
              </a:extLst>
            </p:cNvPr>
            <p:cNvPicPr>
              <a:picLocks noChangeAspect="1"/>
            </p:cNvPicPr>
            <p:nvPr/>
          </p:nvPicPr>
          <p:blipFill>
            <a:blip r:embed="rId3">
              <a:duotone>
                <a:schemeClr val="accent2">
                  <a:shade val="45000"/>
                  <a:satMod val="135000"/>
                </a:schemeClr>
                <a:prstClr val="white"/>
              </a:duotone>
            </a:blip>
            <a:stretch>
              <a:fillRect/>
            </a:stretch>
          </p:blipFill>
          <p:spPr>
            <a:xfrm>
              <a:off x="8053549" y="3252179"/>
              <a:ext cx="225956" cy="280000"/>
            </a:xfrm>
            <a:prstGeom prst="rect">
              <a:avLst/>
            </a:prstGeom>
          </p:spPr>
        </p:pic>
        <p:pic>
          <p:nvPicPr>
            <p:cNvPr id="20" name="Grafik 19">
              <a:extLst>
                <a:ext uri="{FF2B5EF4-FFF2-40B4-BE49-F238E27FC236}">
                  <a16:creationId xmlns:a16="http://schemas.microsoft.com/office/drawing/2014/main" id="{E20BED3D-3CA4-44B5-B668-52FA1D93B7F2}"/>
                </a:ext>
              </a:extLst>
            </p:cNvPr>
            <p:cNvPicPr>
              <a:picLocks noChangeAspect="1"/>
            </p:cNvPicPr>
            <p:nvPr/>
          </p:nvPicPr>
          <p:blipFill>
            <a:blip r:embed="rId3">
              <a:duotone>
                <a:schemeClr val="accent2">
                  <a:shade val="45000"/>
                  <a:satMod val="135000"/>
                </a:schemeClr>
                <a:prstClr val="white"/>
              </a:duotone>
            </a:blip>
            <a:stretch>
              <a:fillRect/>
            </a:stretch>
          </p:blipFill>
          <p:spPr>
            <a:xfrm>
              <a:off x="7481217" y="3260468"/>
              <a:ext cx="225956" cy="280000"/>
            </a:xfrm>
            <a:prstGeom prst="rect">
              <a:avLst/>
            </a:prstGeom>
          </p:spPr>
        </p:pic>
        <p:sp>
          <p:nvSpPr>
            <p:cNvPr id="21" name="Freihandform: Form 20">
              <a:extLst>
                <a:ext uri="{FF2B5EF4-FFF2-40B4-BE49-F238E27FC236}">
                  <a16:creationId xmlns:a16="http://schemas.microsoft.com/office/drawing/2014/main" id="{41408C06-D4F8-40DD-A7AD-0A23BD3E82F1}"/>
                </a:ext>
              </a:extLst>
            </p:cNvPr>
            <p:cNvSpPr/>
            <p:nvPr/>
          </p:nvSpPr>
          <p:spPr>
            <a:xfrm>
              <a:off x="7667685" y="3172093"/>
              <a:ext cx="411480" cy="280625"/>
            </a:xfrm>
            <a:custGeom>
              <a:avLst/>
              <a:gdLst>
                <a:gd name="connsiteX0" fmla="*/ 0 w 304800"/>
                <a:gd name="connsiteY0" fmla="*/ 17417 h 17417"/>
                <a:gd name="connsiteX1" fmla="*/ 304800 w 304800"/>
                <a:gd name="connsiteY1" fmla="*/ 0 h 17417"/>
                <a:gd name="connsiteX0" fmla="*/ 0 w 304800"/>
                <a:gd name="connsiteY0" fmla="*/ 17417 h 17417"/>
                <a:gd name="connsiteX1" fmla="*/ 304800 w 304800"/>
                <a:gd name="connsiteY1" fmla="*/ 0 h 17417"/>
                <a:gd name="connsiteX0" fmla="*/ 0 w 304800"/>
                <a:gd name="connsiteY0" fmla="*/ 63578 h 63578"/>
                <a:gd name="connsiteX1" fmla="*/ 304800 w 304800"/>
                <a:gd name="connsiteY1" fmla="*/ 46161 h 63578"/>
                <a:gd name="connsiteX0" fmla="*/ 0 w 304800"/>
                <a:gd name="connsiteY0" fmla="*/ 113606 h 113606"/>
                <a:gd name="connsiteX1" fmla="*/ 304800 w 304800"/>
                <a:gd name="connsiteY1" fmla="*/ 96189 h 113606"/>
                <a:gd name="connsiteX0" fmla="*/ 0 w 289560"/>
                <a:gd name="connsiteY0" fmla="*/ 111505 h 111505"/>
                <a:gd name="connsiteX1" fmla="*/ 289560 w 289560"/>
                <a:gd name="connsiteY1" fmla="*/ 97898 h 111505"/>
                <a:gd name="connsiteX0" fmla="*/ 0 w 289560"/>
                <a:gd name="connsiteY0" fmla="*/ 121123 h 121123"/>
                <a:gd name="connsiteX1" fmla="*/ 289560 w 289560"/>
                <a:gd name="connsiteY1" fmla="*/ 107516 h 121123"/>
                <a:gd name="connsiteX0" fmla="*/ 0 w 358140"/>
                <a:gd name="connsiteY0" fmla="*/ 188566 h 188566"/>
                <a:gd name="connsiteX1" fmla="*/ 358140 w 358140"/>
                <a:gd name="connsiteY1" fmla="*/ 68279 h 188566"/>
                <a:gd name="connsiteX0" fmla="*/ 0 w 411480"/>
                <a:gd name="connsiteY0" fmla="*/ 115457 h 115457"/>
                <a:gd name="connsiteX1" fmla="*/ 411480 w 411480"/>
                <a:gd name="connsiteY1" fmla="*/ 113280 h 115457"/>
                <a:gd name="connsiteX0" fmla="*/ 0 w 411480"/>
                <a:gd name="connsiteY0" fmla="*/ 236494 h 236494"/>
                <a:gd name="connsiteX1" fmla="*/ 411480 w 411480"/>
                <a:gd name="connsiteY1" fmla="*/ 234317 h 236494"/>
                <a:gd name="connsiteX0" fmla="*/ 0 w 411480"/>
                <a:gd name="connsiteY0" fmla="*/ 280625 h 280625"/>
                <a:gd name="connsiteX1" fmla="*/ 411480 w 411480"/>
                <a:gd name="connsiteY1" fmla="*/ 278448 h 280625"/>
              </a:gdLst>
              <a:ahLst/>
              <a:cxnLst>
                <a:cxn ang="0">
                  <a:pos x="connsiteX0" y="connsiteY0"/>
                </a:cxn>
                <a:cxn ang="0">
                  <a:pos x="connsiteX1" y="connsiteY1"/>
                </a:cxn>
              </a:cxnLst>
              <a:rect l="l" t="t" r="r" b="b"/>
              <a:pathLst>
                <a:path w="411480" h="280625">
                  <a:moveTo>
                    <a:pt x="0" y="280625"/>
                  </a:moveTo>
                  <a:cubicBezTo>
                    <a:pt x="2540" y="-22361"/>
                    <a:pt x="317500" y="-157706"/>
                    <a:pt x="411480" y="278448"/>
                  </a:cubicBezTo>
                </a:path>
              </a:pathLst>
            </a:custGeom>
            <a:noFill/>
            <a:ln>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2" name="Freihandform: Form 21">
              <a:extLst>
                <a:ext uri="{FF2B5EF4-FFF2-40B4-BE49-F238E27FC236}">
                  <a16:creationId xmlns:a16="http://schemas.microsoft.com/office/drawing/2014/main" id="{C4289819-1CBE-41B4-AA4A-4B372245FE08}"/>
                </a:ext>
              </a:extLst>
            </p:cNvPr>
            <p:cNvSpPr/>
            <p:nvPr/>
          </p:nvSpPr>
          <p:spPr>
            <a:xfrm>
              <a:off x="8206741" y="3405242"/>
              <a:ext cx="188488" cy="458098"/>
            </a:xfrm>
            <a:custGeom>
              <a:avLst/>
              <a:gdLst>
                <a:gd name="connsiteX0" fmla="*/ 0 w 163830"/>
                <a:gd name="connsiteY0" fmla="*/ 0 h 411480"/>
                <a:gd name="connsiteX1" fmla="*/ 163830 w 163830"/>
                <a:gd name="connsiteY1" fmla="*/ 411480 h 411480"/>
                <a:gd name="connsiteX0" fmla="*/ 0 w 185533"/>
                <a:gd name="connsiteY0" fmla="*/ 0 h 411480"/>
                <a:gd name="connsiteX1" fmla="*/ 163830 w 185533"/>
                <a:gd name="connsiteY1" fmla="*/ 411480 h 411480"/>
                <a:gd name="connsiteX0" fmla="*/ 0 w 188488"/>
                <a:gd name="connsiteY0" fmla="*/ 46618 h 458098"/>
                <a:gd name="connsiteX1" fmla="*/ 163830 w 188488"/>
                <a:gd name="connsiteY1" fmla="*/ 458098 h 458098"/>
              </a:gdLst>
              <a:ahLst/>
              <a:cxnLst>
                <a:cxn ang="0">
                  <a:pos x="connsiteX0" y="connsiteY0"/>
                </a:cxn>
                <a:cxn ang="0">
                  <a:pos x="connsiteX1" y="connsiteY1"/>
                </a:cxn>
              </a:cxnLst>
              <a:rect l="l" t="t" r="r" b="b"/>
              <a:pathLst>
                <a:path w="188488" h="458098">
                  <a:moveTo>
                    <a:pt x="0" y="46618"/>
                  </a:moveTo>
                  <a:cubicBezTo>
                    <a:pt x="88900" y="-29582"/>
                    <a:pt x="250190" y="-79112"/>
                    <a:pt x="163830" y="458098"/>
                  </a:cubicBezTo>
                </a:path>
              </a:pathLst>
            </a:custGeom>
            <a:noFill/>
            <a:ln>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3" name="Freihandform: Form 22">
              <a:extLst>
                <a:ext uri="{FF2B5EF4-FFF2-40B4-BE49-F238E27FC236}">
                  <a16:creationId xmlns:a16="http://schemas.microsoft.com/office/drawing/2014/main" id="{3EFF8799-62AC-4F9E-AB47-7ED26D2A5205}"/>
                </a:ext>
              </a:extLst>
            </p:cNvPr>
            <p:cNvSpPr/>
            <p:nvPr/>
          </p:nvSpPr>
          <p:spPr>
            <a:xfrm>
              <a:off x="7520940" y="4176578"/>
              <a:ext cx="556260" cy="254451"/>
            </a:xfrm>
            <a:custGeom>
              <a:avLst/>
              <a:gdLst>
                <a:gd name="connsiteX0" fmla="*/ 556260 w 556260"/>
                <a:gd name="connsiteY0" fmla="*/ 0 h 22860"/>
                <a:gd name="connsiteX1" fmla="*/ 0 w 556260"/>
                <a:gd name="connsiteY1" fmla="*/ 22860 h 22860"/>
                <a:gd name="connsiteX0" fmla="*/ 556260 w 556260"/>
                <a:gd name="connsiteY0" fmla="*/ 136446 h 159306"/>
                <a:gd name="connsiteX1" fmla="*/ 0 w 556260"/>
                <a:gd name="connsiteY1" fmla="*/ 159306 h 159306"/>
                <a:gd name="connsiteX0" fmla="*/ 556260 w 556260"/>
                <a:gd name="connsiteY0" fmla="*/ 231591 h 254451"/>
                <a:gd name="connsiteX1" fmla="*/ 0 w 556260"/>
                <a:gd name="connsiteY1" fmla="*/ 254451 h 254451"/>
              </a:gdLst>
              <a:ahLst/>
              <a:cxnLst>
                <a:cxn ang="0">
                  <a:pos x="connsiteX0" y="connsiteY0"/>
                </a:cxn>
                <a:cxn ang="0">
                  <a:pos x="connsiteX1" y="connsiteY1"/>
                </a:cxn>
              </a:cxnLst>
              <a:rect l="l" t="t" r="r" b="b"/>
              <a:pathLst>
                <a:path w="556260" h="254451">
                  <a:moveTo>
                    <a:pt x="556260" y="231591"/>
                  </a:moveTo>
                  <a:cubicBezTo>
                    <a:pt x="397510" y="-84639"/>
                    <a:pt x="196850" y="-77019"/>
                    <a:pt x="0" y="254451"/>
                  </a:cubicBezTo>
                </a:path>
              </a:pathLst>
            </a:custGeom>
            <a:noFill/>
            <a:ln>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4" name="Freihandform: Form 23">
              <a:extLst>
                <a:ext uri="{FF2B5EF4-FFF2-40B4-BE49-F238E27FC236}">
                  <a16:creationId xmlns:a16="http://schemas.microsoft.com/office/drawing/2014/main" id="{6B61CD9F-D01E-4822-A57C-35CF8BF046EC}"/>
                </a:ext>
              </a:extLst>
            </p:cNvPr>
            <p:cNvSpPr/>
            <p:nvPr/>
          </p:nvSpPr>
          <p:spPr>
            <a:xfrm>
              <a:off x="7330440" y="3804512"/>
              <a:ext cx="173098" cy="611277"/>
            </a:xfrm>
            <a:custGeom>
              <a:avLst/>
              <a:gdLst>
                <a:gd name="connsiteX0" fmla="*/ 133350 w 133350"/>
                <a:gd name="connsiteY0" fmla="*/ 487680 h 487680"/>
                <a:gd name="connsiteX1" fmla="*/ 0 w 133350"/>
                <a:gd name="connsiteY1" fmla="*/ 0 h 487680"/>
                <a:gd name="connsiteX0" fmla="*/ 133350 w 133350"/>
                <a:gd name="connsiteY0" fmla="*/ 510956 h 510956"/>
                <a:gd name="connsiteX1" fmla="*/ 0 w 133350"/>
                <a:gd name="connsiteY1" fmla="*/ 23276 h 510956"/>
                <a:gd name="connsiteX0" fmla="*/ 133350 w 193948"/>
                <a:gd name="connsiteY0" fmla="*/ 532321 h 532321"/>
                <a:gd name="connsiteX1" fmla="*/ 0 w 193948"/>
                <a:gd name="connsiteY1" fmla="*/ 44641 h 532321"/>
                <a:gd name="connsiteX0" fmla="*/ 133350 w 173098"/>
                <a:gd name="connsiteY0" fmla="*/ 611277 h 611277"/>
                <a:gd name="connsiteX1" fmla="*/ 0 w 173098"/>
                <a:gd name="connsiteY1" fmla="*/ 123597 h 611277"/>
              </a:gdLst>
              <a:ahLst/>
              <a:cxnLst>
                <a:cxn ang="0">
                  <a:pos x="connsiteX0" y="connsiteY0"/>
                </a:cxn>
                <a:cxn ang="0">
                  <a:pos x="connsiteX1" y="connsiteY1"/>
                </a:cxn>
              </a:cxnLst>
              <a:rect l="l" t="t" r="r" b="b"/>
              <a:pathLst>
                <a:path w="173098" h="611277">
                  <a:moveTo>
                    <a:pt x="133350" y="611277"/>
                  </a:moveTo>
                  <a:cubicBezTo>
                    <a:pt x="264160" y="147727"/>
                    <a:pt x="33020" y="-193903"/>
                    <a:pt x="0" y="123597"/>
                  </a:cubicBezTo>
                </a:path>
              </a:pathLst>
            </a:custGeom>
            <a:noFill/>
            <a:ln>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pic>
          <p:nvPicPr>
            <p:cNvPr id="25" name="Grafik 24">
              <a:extLst>
                <a:ext uri="{FF2B5EF4-FFF2-40B4-BE49-F238E27FC236}">
                  <a16:creationId xmlns:a16="http://schemas.microsoft.com/office/drawing/2014/main" id="{4C95DD4C-0917-45A6-9EEA-BB232C43D4E0}"/>
                </a:ext>
              </a:extLst>
            </p:cNvPr>
            <p:cNvPicPr>
              <a:picLocks noChangeAspect="1"/>
            </p:cNvPicPr>
            <p:nvPr/>
          </p:nvPicPr>
          <p:blipFill>
            <a:blip r:embed="rId3">
              <a:duotone>
                <a:schemeClr val="accent2">
                  <a:shade val="45000"/>
                  <a:satMod val="135000"/>
                </a:schemeClr>
                <a:prstClr val="white"/>
              </a:duotone>
            </a:blip>
            <a:stretch>
              <a:fillRect/>
            </a:stretch>
          </p:blipFill>
          <p:spPr>
            <a:xfrm>
              <a:off x="8279505" y="3687016"/>
              <a:ext cx="225956" cy="280000"/>
            </a:xfrm>
            <a:prstGeom prst="rect">
              <a:avLst/>
            </a:prstGeom>
          </p:spPr>
        </p:pic>
        <p:sp>
          <p:nvSpPr>
            <p:cNvPr id="26" name="Freihandform: Form 25">
              <a:extLst>
                <a:ext uri="{FF2B5EF4-FFF2-40B4-BE49-F238E27FC236}">
                  <a16:creationId xmlns:a16="http://schemas.microsoft.com/office/drawing/2014/main" id="{58DB4E78-066F-40B2-B23C-77DA444C2769}"/>
                </a:ext>
              </a:extLst>
            </p:cNvPr>
            <p:cNvSpPr/>
            <p:nvPr/>
          </p:nvSpPr>
          <p:spPr>
            <a:xfrm>
              <a:off x="8143072" y="3829742"/>
              <a:ext cx="257978" cy="551757"/>
            </a:xfrm>
            <a:custGeom>
              <a:avLst/>
              <a:gdLst>
                <a:gd name="connsiteX0" fmla="*/ 240030 w 240030"/>
                <a:gd name="connsiteY0" fmla="*/ 0 h 476250"/>
                <a:gd name="connsiteX1" fmla="*/ 0 w 240030"/>
                <a:gd name="connsiteY1" fmla="*/ 476250 h 476250"/>
                <a:gd name="connsiteX0" fmla="*/ 240030 w 240030"/>
                <a:gd name="connsiteY0" fmla="*/ 50284 h 526534"/>
                <a:gd name="connsiteX1" fmla="*/ 0 w 240030"/>
                <a:gd name="connsiteY1" fmla="*/ 526534 h 526534"/>
                <a:gd name="connsiteX0" fmla="*/ 257978 w 257978"/>
                <a:gd name="connsiteY0" fmla="*/ 75507 h 551757"/>
                <a:gd name="connsiteX1" fmla="*/ 17948 w 257978"/>
                <a:gd name="connsiteY1" fmla="*/ 551757 h 551757"/>
              </a:gdLst>
              <a:ahLst/>
              <a:cxnLst>
                <a:cxn ang="0">
                  <a:pos x="connsiteX0" y="connsiteY0"/>
                </a:cxn>
                <a:cxn ang="0">
                  <a:pos x="connsiteX1" y="connsiteY1"/>
                </a:cxn>
              </a:cxnLst>
              <a:rect l="l" t="t" r="r" b="b"/>
              <a:pathLst>
                <a:path w="257978" h="551757">
                  <a:moveTo>
                    <a:pt x="257978" y="75507"/>
                  </a:moveTo>
                  <a:cubicBezTo>
                    <a:pt x="105578" y="-139123"/>
                    <a:pt x="-54442" y="130117"/>
                    <a:pt x="17948" y="551757"/>
                  </a:cubicBezTo>
                </a:path>
              </a:pathLst>
            </a:custGeom>
            <a:noFill/>
            <a:ln>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pic>
          <p:nvPicPr>
            <p:cNvPr id="27" name="Grafik 26">
              <a:extLst>
                <a:ext uri="{FF2B5EF4-FFF2-40B4-BE49-F238E27FC236}">
                  <a16:creationId xmlns:a16="http://schemas.microsoft.com/office/drawing/2014/main" id="{393C7A73-C1EC-4DA7-B695-122E8A7ECBCB}"/>
                </a:ext>
              </a:extLst>
            </p:cNvPr>
            <p:cNvPicPr>
              <a:picLocks noChangeAspect="1"/>
            </p:cNvPicPr>
            <p:nvPr/>
          </p:nvPicPr>
          <p:blipFill>
            <a:blip r:embed="rId3">
              <a:duotone>
                <a:schemeClr val="accent2">
                  <a:shade val="45000"/>
                  <a:satMod val="135000"/>
                </a:schemeClr>
                <a:prstClr val="white"/>
              </a:duotone>
            </a:blip>
            <a:stretch>
              <a:fillRect/>
            </a:stretch>
          </p:blipFill>
          <p:spPr>
            <a:xfrm>
              <a:off x="8030094" y="4213085"/>
              <a:ext cx="225956" cy="280000"/>
            </a:xfrm>
            <a:prstGeom prst="rect">
              <a:avLst/>
            </a:prstGeom>
          </p:spPr>
        </p:pic>
        <p:pic>
          <p:nvPicPr>
            <p:cNvPr id="28" name="Grafik 27">
              <a:extLst>
                <a:ext uri="{FF2B5EF4-FFF2-40B4-BE49-F238E27FC236}">
                  <a16:creationId xmlns:a16="http://schemas.microsoft.com/office/drawing/2014/main" id="{89E6E389-EABC-4985-8524-2CE7576E8245}"/>
                </a:ext>
              </a:extLst>
            </p:cNvPr>
            <p:cNvPicPr>
              <a:picLocks noChangeAspect="1"/>
            </p:cNvPicPr>
            <p:nvPr/>
          </p:nvPicPr>
          <p:blipFill>
            <a:blip r:embed="rId3">
              <a:duotone>
                <a:schemeClr val="accent2">
                  <a:shade val="45000"/>
                  <a:satMod val="135000"/>
                </a:schemeClr>
                <a:prstClr val="white"/>
              </a:duotone>
            </a:blip>
            <a:stretch>
              <a:fillRect/>
            </a:stretch>
          </p:blipFill>
          <p:spPr>
            <a:xfrm>
              <a:off x="7403073" y="4221431"/>
              <a:ext cx="225956" cy="280000"/>
            </a:xfrm>
            <a:prstGeom prst="rect">
              <a:avLst/>
            </a:prstGeom>
          </p:spPr>
        </p:pic>
        <p:grpSp>
          <p:nvGrpSpPr>
            <p:cNvPr id="29" name="Gruppieren 28">
              <a:extLst>
                <a:ext uri="{FF2B5EF4-FFF2-40B4-BE49-F238E27FC236}">
                  <a16:creationId xmlns:a16="http://schemas.microsoft.com/office/drawing/2014/main" id="{2B8D6172-2220-4A29-B684-E6F1290DE4F9}"/>
                </a:ext>
              </a:extLst>
            </p:cNvPr>
            <p:cNvGrpSpPr/>
            <p:nvPr/>
          </p:nvGrpSpPr>
          <p:grpSpPr>
            <a:xfrm>
              <a:off x="7074347" y="3227541"/>
              <a:ext cx="262004" cy="216747"/>
              <a:chOff x="7078908" y="3046294"/>
              <a:chExt cx="262004" cy="216747"/>
            </a:xfrm>
          </p:grpSpPr>
          <p:sp>
            <p:nvSpPr>
              <p:cNvPr id="36" name="Ellipse 35">
                <a:extLst>
                  <a:ext uri="{FF2B5EF4-FFF2-40B4-BE49-F238E27FC236}">
                    <a16:creationId xmlns:a16="http://schemas.microsoft.com/office/drawing/2014/main" id="{0B767553-2D79-441E-ABC0-8BF7FFEA55D2}"/>
                  </a:ext>
                </a:extLst>
              </p:cNvPr>
              <p:cNvSpPr/>
              <p:nvPr/>
            </p:nvSpPr>
            <p:spPr>
              <a:xfrm>
                <a:off x="7196198" y="3046294"/>
                <a:ext cx="72000" cy="72000"/>
              </a:xfrm>
              <a:prstGeom prst="ellipse">
                <a:avLst/>
              </a:prstGeom>
              <a:gradFill flip="none" rotWithShape="1">
                <a:gsLst>
                  <a:gs pos="0">
                    <a:schemeClr val="bg1"/>
                  </a:gs>
                  <a:gs pos="76000">
                    <a:schemeClr val="accent1">
                      <a:lumMod val="60000"/>
                      <a:lumOff val="40000"/>
                    </a:schemeClr>
                  </a:gs>
                </a:gsLst>
                <a:lin ang="2700000" scaled="1"/>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7" name="Ellipse 36">
                <a:extLst>
                  <a:ext uri="{FF2B5EF4-FFF2-40B4-BE49-F238E27FC236}">
                    <a16:creationId xmlns:a16="http://schemas.microsoft.com/office/drawing/2014/main" id="{6AFAF6B0-03E0-48D8-8579-2F2C03CF5522}"/>
                  </a:ext>
                </a:extLst>
              </p:cNvPr>
              <p:cNvSpPr/>
              <p:nvPr/>
            </p:nvSpPr>
            <p:spPr>
              <a:xfrm>
                <a:off x="7140812" y="3096287"/>
                <a:ext cx="72000" cy="72000"/>
              </a:xfrm>
              <a:prstGeom prst="ellipse">
                <a:avLst/>
              </a:prstGeom>
              <a:gradFill flip="none" rotWithShape="1">
                <a:gsLst>
                  <a:gs pos="0">
                    <a:schemeClr val="bg1"/>
                  </a:gs>
                  <a:gs pos="76000">
                    <a:schemeClr val="accent1">
                      <a:lumMod val="60000"/>
                      <a:lumOff val="40000"/>
                    </a:schemeClr>
                  </a:gs>
                </a:gsLst>
                <a:lin ang="2700000" scaled="1"/>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8" name="Ellipse 37">
                <a:extLst>
                  <a:ext uri="{FF2B5EF4-FFF2-40B4-BE49-F238E27FC236}">
                    <a16:creationId xmlns:a16="http://schemas.microsoft.com/office/drawing/2014/main" id="{742BE4A0-EAB1-4BF7-8A7B-5E680A7B52C3}"/>
                  </a:ext>
                </a:extLst>
              </p:cNvPr>
              <p:cNvSpPr/>
              <p:nvPr/>
            </p:nvSpPr>
            <p:spPr>
              <a:xfrm>
                <a:off x="7219213" y="3112220"/>
                <a:ext cx="72000" cy="72000"/>
              </a:xfrm>
              <a:prstGeom prst="ellipse">
                <a:avLst/>
              </a:prstGeom>
              <a:gradFill flip="none" rotWithShape="1">
                <a:gsLst>
                  <a:gs pos="0">
                    <a:schemeClr val="bg1"/>
                  </a:gs>
                  <a:gs pos="76000">
                    <a:schemeClr val="accent1">
                      <a:lumMod val="60000"/>
                      <a:lumOff val="40000"/>
                    </a:schemeClr>
                  </a:gs>
                </a:gsLst>
                <a:lin ang="2700000" scaled="1"/>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9" name="Ellipse 38">
                <a:extLst>
                  <a:ext uri="{FF2B5EF4-FFF2-40B4-BE49-F238E27FC236}">
                    <a16:creationId xmlns:a16="http://schemas.microsoft.com/office/drawing/2014/main" id="{DDBD25AD-AA71-4CFB-9E1A-0BD5C7BFC84A}"/>
                  </a:ext>
                </a:extLst>
              </p:cNvPr>
              <p:cNvSpPr/>
              <p:nvPr/>
            </p:nvSpPr>
            <p:spPr>
              <a:xfrm>
                <a:off x="7170422" y="3174413"/>
                <a:ext cx="72000" cy="72000"/>
              </a:xfrm>
              <a:prstGeom prst="ellipse">
                <a:avLst/>
              </a:prstGeom>
              <a:gradFill flip="none" rotWithShape="1">
                <a:gsLst>
                  <a:gs pos="0">
                    <a:schemeClr val="bg1"/>
                  </a:gs>
                  <a:gs pos="76000">
                    <a:schemeClr val="accent1">
                      <a:lumMod val="60000"/>
                      <a:lumOff val="40000"/>
                    </a:schemeClr>
                  </a:gs>
                </a:gsLst>
                <a:lin ang="2700000" scaled="1"/>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0" name="Ellipse 39">
                <a:extLst>
                  <a:ext uri="{FF2B5EF4-FFF2-40B4-BE49-F238E27FC236}">
                    <a16:creationId xmlns:a16="http://schemas.microsoft.com/office/drawing/2014/main" id="{08D0DFBD-6D3F-42EF-8F05-1F424F2048BA}"/>
                  </a:ext>
                </a:extLst>
              </p:cNvPr>
              <p:cNvSpPr/>
              <p:nvPr/>
            </p:nvSpPr>
            <p:spPr>
              <a:xfrm>
                <a:off x="7268912" y="3191041"/>
                <a:ext cx="72000" cy="72000"/>
              </a:xfrm>
              <a:prstGeom prst="ellipse">
                <a:avLst/>
              </a:prstGeom>
              <a:gradFill flip="none" rotWithShape="1">
                <a:gsLst>
                  <a:gs pos="0">
                    <a:schemeClr val="bg1"/>
                  </a:gs>
                  <a:gs pos="76000">
                    <a:schemeClr val="accent1">
                      <a:lumMod val="60000"/>
                      <a:lumOff val="40000"/>
                    </a:schemeClr>
                  </a:gs>
                </a:gsLst>
                <a:lin ang="2700000" scaled="1"/>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1" name="Ellipse 40">
                <a:extLst>
                  <a:ext uri="{FF2B5EF4-FFF2-40B4-BE49-F238E27FC236}">
                    <a16:creationId xmlns:a16="http://schemas.microsoft.com/office/drawing/2014/main" id="{FAEEB836-02C0-4AF3-BD4F-94765D76BE4D}"/>
                  </a:ext>
                </a:extLst>
              </p:cNvPr>
              <p:cNvSpPr/>
              <p:nvPr/>
            </p:nvSpPr>
            <p:spPr>
              <a:xfrm>
                <a:off x="7078908" y="3155041"/>
                <a:ext cx="72000" cy="72000"/>
              </a:xfrm>
              <a:prstGeom prst="ellipse">
                <a:avLst/>
              </a:prstGeom>
              <a:gradFill flip="none" rotWithShape="1">
                <a:gsLst>
                  <a:gs pos="0">
                    <a:schemeClr val="bg1"/>
                  </a:gs>
                  <a:gs pos="76000">
                    <a:schemeClr val="accent1">
                      <a:lumMod val="60000"/>
                      <a:lumOff val="40000"/>
                    </a:schemeClr>
                  </a:gs>
                </a:gsLst>
                <a:lin ang="2700000" scaled="1"/>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cxnSp>
          <p:nvCxnSpPr>
            <p:cNvPr id="30" name="Gerade Verbindung mit Pfeil 29">
              <a:extLst>
                <a:ext uri="{FF2B5EF4-FFF2-40B4-BE49-F238E27FC236}">
                  <a16:creationId xmlns:a16="http://schemas.microsoft.com/office/drawing/2014/main" id="{231CC39C-640E-4C35-A638-E9214A398979}"/>
                </a:ext>
              </a:extLst>
            </p:cNvPr>
            <p:cNvCxnSpPr/>
            <p:nvPr/>
          </p:nvCxnSpPr>
          <p:spPr bwMode="auto">
            <a:xfrm>
              <a:off x="7307551" y="3343759"/>
              <a:ext cx="160865" cy="43547"/>
            </a:xfrm>
            <a:prstGeom prst="straightConnector1">
              <a:avLst/>
            </a:prstGeom>
            <a:solidFill>
              <a:schemeClr val="accent1"/>
            </a:solidFill>
            <a:ln w="12700" cap="sq" cmpd="sng" algn="ctr">
              <a:solidFill>
                <a:schemeClr val="accent1"/>
              </a:solidFill>
              <a:prstDash val="solid"/>
              <a:round/>
              <a:headEnd type="none" w="sm" len="sm"/>
              <a:tailEnd type="triangle"/>
            </a:ln>
            <a:effectLst/>
          </p:spPr>
        </p:cxnSp>
        <p:cxnSp>
          <p:nvCxnSpPr>
            <p:cNvPr id="31" name="Gerade Verbindung mit Pfeil 30">
              <a:extLst>
                <a:ext uri="{FF2B5EF4-FFF2-40B4-BE49-F238E27FC236}">
                  <a16:creationId xmlns:a16="http://schemas.microsoft.com/office/drawing/2014/main" id="{82190162-3177-40D2-8282-2CBEB2EBA99E}"/>
                </a:ext>
              </a:extLst>
            </p:cNvPr>
            <p:cNvCxnSpPr>
              <a:cxnSpLocks/>
            </p:cNvCxnSpPr>
            <p:nvPr/>
          </p:nvCxnSpPr>
          <p:spPr bwMode="auto">
            <a:xfrm flipH="1">
              <a:off x="6958652" y="3888296"/>
              <a:ext cx="214729" cy="77976"/>
            </a:xfrm>
            <a:prstGeom prst="straightConnector1">
              <a:avLst/>
            </a:prstGeom>
            <a:solidFill>
              <a:schemeClr val="accent1"/>
            </a:solidFill>
            <a:ln w="12700" cap="sq" cmpd="sng" algn="ctr">
              <a:solidFill>
                <a:schemeClr val="accent1"/>
              </a:solidFill>
              <a:prstDash val="solid"/>
              <a:round/>
              <a:headEnd type="none" w="sm" len="sm"/>
              <a:tailEnd type="triangle"/>
            </a:ln>
            <a:effectLst/>
          </p:spPr>
        </p:cxnSp>
        <p:pic>
          <p:nvPicPr>
            <p:cNvPr id="32" name="Grafik 31">
              <a:extLst>
                <a:ext uri="{FF2B5EF4-FFF2-40B4-BE49-F238E27FC236}">
                  <a16:creationId xmlns:a16="http://schemas.microsoft.com/office/drawing/2014/main" id="{78ACDEAA-83F9-4961-95E0-8B37FB66E9F0}"/>
                </a:ext>
              </a:extLst>
            </p:cNvPr>
            <p:cNvPicPr>
              <a:picLocks noChangeAspect="1"/>
            </p:cNvPicPr>
            <p:nvPr/>
          </p:nvPicPr>
          <p:blipFill>
            <a:blip r:embed="rId3">
              <a:duotone>
                <a:schemeClr val="accent2">
                  <a:shade val="45000"/>
                  <a:satMod val="135000"/>
                </a:schemeClr>
                <a:prstClr val="white"/>
              </a:duotone>
            </a:blip>
            <a:stretch>
              <a:fillRect/>
            </a:stretch>
          </p:blipFill>
          <p:spPr>
            <a:xfrm>
              <a:off x="7125257" y="3727257"/>
              <a:ext cx="225956" cy="280000"/>
            </a:xfrm>
            <a:prstGeom prst="rect">
              <a:avLst/>
            </a:prstGeom>
          </p:spPr>
        </p:pic>
        <p:grpSp>
          <p:nvGrpSpPr>
            <p:cNvPr id="33" name="Gruppieren 32">
              <a:extLst>
                <a:ext uri="{FF2B5EF4-FFF2-40B4-BE49-F238E27FC236}">
                  <a16:creationId xmlns:a16="http://schemas.microsoft.com/office/drawing/2014/main" id="{01C380FB-1956-44D1-B279-3C05ADA20414}"/>
                </a:ext>
              </a:extLst>
            </p:cNvPr>
            <p:cNvGrpSpPr/>
            <p:nvPr/>
          </p:nvGrpSpPr>
          <p:grpSpPr>
            <a:xfrm>
              <a:off x="6756932" y="3979971"/>
              <a:ext cx="216000" cy="204679"/>
              <a:chOff x="6511290" y="3888296"/>
              <a:chExt cx="216000" cy="204679"/>
            </a:xfrm>
          </p:grpSpPr>
          <p:sp>
            <p:nvSpPr>
              <p:cNvPr id="34" name="Freihandform: Form 33">
                <a:extLst>
                  <a:ext uri="{FF2B5EF4-FFF2-40B4-BE49-F238E27FC236}">
                    <a16:creationId xmlns:a16="http://schemas.microsoft.com/office/drawing/2014/main" id="{FD835E52-F73A-4FC2-A396-DCBE1C281339}"/>
                  </a:ext>
                </a:extLst>
              </p:cNvPr>
              <p:cNvSpPr/>
              <p:nvPr/>
            </p:nvSpPr>
            <p:spPr>
              <a:xfrm>
                <a:off x="6511290" y="3926206"/>
                <a:ext cx="211455" cy="166769"/>
              </a:xfrm>
              <a:custGeom>
                <a:avLst/>
                <a:gdLst>
                  <a:gd name="connsiteX0" fmla="*/ 0 w 211455"/>
                  <a:gd name="connsiteY0" fmla="*/ 0 h 150495"/>
                  <a:gd name="connsiteX1" fmla="*/ 47625 w 211455"/>
                  <a:gd name="connsiteY1" fmla="*/ 148590 h 150495"/>
                  <a:gd name="connsiteX2" fmla="*/ 158115 w 211455"/>
                  <a:gd name="connsiteY2" fmla="*/ 150495 h 150495"/>
                  <a:gd name="connsiteX3" fmla="*/ 211455 w 211455"/>
                  <a:gd name="connsiteY3" fmla="*/ 9525 h 150495"/>
                  <a:gd name="connsiteX4" fmla="*/ 211455 w 211455"/>
                  <a:gd name="connsiteY4" fmla="*/ 9525 h 150495"/>
                  <a:gd name="connsiteX0" fmla="*/ 0 w 211455"/>
                  <a:gd name="connsiteY0" fmla="*/ 0 h 160878"/>
                  <a:gd name="connsiteX1" fmla="*/ 47625 w 211455"/>
                  <a:gd name="connsiteY1" fmla="*/ 148590 h 160878"/>
                  <a:gd name="connsiteX2" fmla="*/ 158115 w 211455"/>
                  <a:gd name="connsiteY2" fmla="*/ 150495 h 160878"/>
                  <a:gd name="connsiteX3" fmla="*/ 211455 w 211455"/>
                  <a:gd name="connsiteY3" fmla="*/ 9525 h 160878"/>
                  <a:gd name="connsiteX4" fmla="*/ 211455 w 211455"/>
                  <a:gd name="connsiteY4" fmla="*/ 9525 h 160878"/>
                  <a:gd name="connsiteX0" fmla="*/ 0 w 211455"/>
                  <a:gd name="connsiteY0" fmla="*/ 0 h 166769"/>
                  <a:gd name="connsiteX1" fmla="*/ 47625 w 211455"/>
                  <a:gd name="connsiteY1" fmla="*/ 148590 h 166769"/>
                  <a:gd name="connsiteX2" fmla="*/ 158115 w 211455"/>
                  <a:gd name="connsiteY2" fmla="*/ 150495 h 166769"/>
                  <a:gd name="connsiteX3" fmla="*/ 211455 w 211455"/>
                  <a:gd name="connsiteY3" fmla="*/ 9525 h 166769"/>
                  <a:gd name="connsiteX4" fmla="*/ 211455 w 211455"/>
                  <a:gd name="connsiteY4" fmla="*/ 9525 h 16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5" h="166769">
                    <a:moveTo>
                      <a:pt x="0" y="0"/>
                    </a:moveTo>
                    <a:lnTo>
                      <a:pt x="47625" y="148590"/>
                    </a:lnTo>
                    <a:cubicBezTo>
                      <a:pt x="80645" y="170180"/>
                      <a:pt x="117475" y="174625"/>
                      <a:pt x="158115" y="150495"/>
                    </a:cubicBezTo>
                    <a:lnTo>
                      <a:pt x="211455" y="9525"/>
                    </a:lnTo>
                    <a:lnTo>
                      <a:pt x="211455" y="9525"/>
                    </a:lnTo>
                  </a:path>
                </a:pathLst>
              </a:custGeom>
              <a:solidFill>
                <a:schemeClr val="bg1">
                  <a:lumMod val="95000"/>
                </a:schemeClr>
              </a:solidFill>
              <a:ln>
                <a:solidFill>
                  <a:schemeClr val="tx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35" name="Ellipse 34">
                <a:extLst>
                  <a:ext uri="{FF2B5EF4-FFF2-40B4-BE49-F238E27FC236}">
                    <a16:creationId xmlns:a16="http://schemas.microsoft.com/office/drawing/2014/main" id="{A6E1AE2D-2D03-469B-951A-6BB1619FFC71}"/>
                  </a:ext>
                </a:extLst>
              </p:cNvPr>
              <p:cNvSpPr/>
              <p:nvPr/>
            </p:nvSpPr>
            <p:spPr>
              <a:xfrm>
                <a:off x="6511290" y="3888296"/>
                <a:ext cx="216000" cy="77976"/>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sp>
        <p:nvSpPr>
          <p:cNvPr id="42" name="Freihandform: Form 41">
            <a:extLst>
              <a:ext uri="{FF2B5EF4-FFF2-40B4-BE49-F238E27FC236}">
                <a16:creationId xmlns:a16="http://schemas.microsoft.com/office/drawing/2014/main" id="{EAF9A22C-5A44-4B37-8DBF-7783F32A6103}"/>
              </a:ext>
            </a:extLst>
          </p:cNvPr>
          <p:cNvSpPr/>
          <p:nvPr/>
        </p:nvSpPr>
        <p:spPr>
          <a:xfrm>
            <a:off x="6516568" y="5256174"/>
            <a:ext cx="452976" cy="980036"/>
          </a:xfrm>
          <a:custGeom>
            <a:avLst/>
            <a:gdLst>
              <a:gd name="connsiteX0" fmla="*/ 0 w 451485"/>
              <a:gd name="connsiteY0" fmla="*/ 0 h 916305"/>
              <a:gd name="connsiteX1" fmla="*/ 451485 w 451485"/>
              <a:gd name="connsiteY1" fmla="*/ 916305 h 916305"/>
              <a:gd name="connsiteX0" fmla="*/ 0 w 451485"/>
              <a:gd name="connsiteY0" fmla="*/ 52968 h 969273"/>
              <a:gd name="connsiteX1" fmla="*/ 451485 w 451485"/>
              <a:gd name="connsiteY1" fmla="*/ 969273 h 969273"/>
              <a:gd name="connsiteX0" fmla="*/ 0 w 451485"/>
              <a:gd name="connsiteY0" fmla="*/ 52968 h 969273"/>
              <a:gd name="connsiteX1" fmla="*/ 451485 w 451485"/>
              <a:gd name="connsiteY1" fmla="*/ 969273 h 969273"/>
              <a:gd name="connsiteX0" fmla="*/ 0 w 452976"/>
              <a:gd name="connsiteY0" fmla="*/ 63731 h 980036"/>
              <a:gd name="connsiteX1" fmla="*/ 451485 w 452976"/>
              <a:gd name="connsiteY1" fmla="*/ 980036 h 980036"/>
            </a:gdLst>
            <a:ahLst/>
            <a:cxnLst>
              <a:cxn ang="0">
                <a:pos x="connsiteX0" y="connsiteY0"/>
              </a:cxn>
              <a:cxn ang="0">
                <a:pos x="connsiteX1" y="connsiteY1"/>
              </a:cxn>
            </a:cxnLst>
            <a:rect l="l" t="t" r="r" b="b"/>
            <a:pathLst>
              <a:path w="452976" h="980036">
                <a:moveTo>
                  <a:pt x="0" y="63731"/>
                </a:moveTo>
                <a:cubicBezTo>
                  <a:pt x="89535" y="-213764"/>
                  <a:pt x="480060" y="474576"/>
                  <a:pt x="451485" y="980036"/>
                </a:cubicBezTo>
              </a:path>
            </a:pathLst>
          </a:custGeom>
          <a:noFill/>
          <a:ln>
            <a:solidFill>
              <a:schemeClr val="accent3">
                <a:lumMod val="75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43" name="Freihandform: Form 42">
            <a:extLst>
              <a:ext uri="{FF2B5EF4-FFF2-40B4-BE49-F238E27FC236}">
                <a16:creationId xmlns:a16="http://schemas.microsoft.com/office/drawing/2014/main" id="{0F7054CE-4121-4055-900A-D006E9C90B5A}"/>
              </a:ext>
            </a:extLst>
          </p:cNvPr>
          <p:cNvSpPr/>
          <p:nvPr/>
        </p:nvSpPr>
        <p:spPr>
          <a:xfrm>
            <a:off x="6964542" y="5297045"/>
            <a:ext cx="87329" cy="912495"/>
          </a:xfrm>
          <a:custGeom>
            <a:avLst/>
            <a:gdLst>
              <a:gd name="connsiteX0" fmla="*/ 0 w 26670"/>
              <a:gd name="connsiteY0" fmla="*/ 912495 h 912495"/>
              <a:gd name="connsiteX1" fmla="*/ 26670 w 26670"/>
              <a:gd name="connsiteY1" fmla="*/ 0 h 912495"/>
              <a:gd name="connsiteX0" fmla="*/ 14229 w 40899"/>
              <a:gd name="connsiteY0" fmla="*/ 912495 h 912495"/>
              <a:gd name="connsiteX1" fmla="*/ 40899 w 40899"/>
              <a:gd name="connsiteY1" fmla="*/ 0 h 912495"/>
              <a:gd name="connsiteX0" fmla="*/ 39555 w 66225"/>
              <a:gd name="connsiteY0" fmla="*/ 912495 h 912495"/>
              <a:gd name="connsiteX1" fmla="*/ 66225 w 66225"/>
              <a:gd name="connsiteY1" fmla="*/ 0 h 912495"/>
              <a:gd name="connsiteX0" fmla="*/ 27363 w 54033"/>
              <a:gd name="connsiteY0" fmla="*/ 912495 h 912495"/>
              <a:gd name="connsiteX1" fmla="*/ 54033 w 54033"/>
              <a:gd name="connsiteY1" fmla="*/ 0 h 912495"/>
              <a:gd name="connsiteX0" fmla="*/ 61157 w 87827"/>
              <a:gd name="connsiteY0" fmla="*/ 912495 h 912495"/>
              <a:gd name="connsiteX1" fmla="*/ 87827 w 87827"/>
              <a:gd name="connsiteY1" fmla="*/ 0 h 912495"/>
              <a:gd name="connsiteX0" fmla="*/ 60659 w 87329"/>
              <a:gd name="connsiteY0" fmla="*/ 912495 h 912495"/>
              <a:gd name="connsiteX1" fmla="*/ 87329 w 87329"/>
              <a:gd name="connsiteY1" fmla="*/ 0 h 912495"/>
            </a:gdLst>
            <a:ahLst/>
            <a:cxnLst>
              <a:cxn ang="0">
                <a:pos x="connsiteX0" y="connsiteY0"/>
              </a:cxn>
              <a:cxn ang="0">
                <a:pos x="connsiteX1" y="connsiteY1"/>
              </a:cxn>
            </a:cxnLst>
            <a:rect l="l" t="t" r="r" b="b"/>
            <a:pathLst>
              <a:path w="87329" h="912495">
                <a:moveTo>
                  <a:pt x="60659" y="912495"/>
                </a:moveTo>
                <a:cubicBezTo>
                  <a:pt x="-58086" y="358775"/>
                  <a:pt x="23194" y="104140"/>
                  <a:pt x="87329" y="0"/>
                </a:cubicBezTo>
              </a:path>
            </a:pathLst>
          </a:custGeom>
          <a:noFill/>
          <a:ln>
            <a:solidFill>
              <a:schemeClr val="accent3">
                <a:lumMod val="75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44" name="Freihandform: Form 43">
            <a:extLst>
              <a:ext uri="{FF2B5EF4-FFF2-40B4-BE49-F238E27FC236}">
                <a16:creationId xmlns:a16="http://schemas.microsoft.com/office/drawing/2014/main" id="{915DD11E-2A97-4958-9D27-F4B47E035E01}"/>
              </a:ext>
            </a:extLst>
          </p:cNvPr>
          <p:cNvSpPr/>
          <p:nvPr/>
        </p:nvSpPr>
        <p:spPr>
          <a:xfrm>
            <a:off x="6424728" y="5311072"/>
            <a:ext cx="556659" cy="917518"/>
          </a:xfrm>
          <a:custGeom>
            <a:avLst/>
            <a:gdLst>
              <a:gd name="connsiteX0" fmla="*/ 539115 w 539115"/>
              <a:gd name="connsiteY0" fmla="*/ 0 h 916305"/>
              <a:gd name="connsiteX1" fmla="*/ 0 w 539115"/>
              <a:gd name="connsiteY1" fmla="*/ 916305 h 916305"/>
              <a:gd name="connsiteX0" fmla="*/ 539115 w 539115"/>
              <a:gd name="connsiteY0" fmla="*/ 1134 h 917439"/>
              <a:gd name="connsiteX1" fmla="*/ 0 w 539115"/>
              <a:gd name="connsiteY1" fmla="*/ 917439 h 917439"/>
              <a:gd name="connsiteX0" fmla="*/ 556659 w 556659"/>
              <a:gd name="connsiteY0" fmla="*/ 1213 h 917518"/>
              <a:gd name="connsiteX1" fmla="*/ 17544 w 556659"/>
              <a:gd name="connsiteY1" fmla="*/ 917518 h 917518"/>
            </a:gdLst>
            <a:ahLst/>
            <a:cxnLst>
              <a:cxn ang="0">
                <a:pos x="connsiteX0" y="connsiteY0"/>
              </a:cxn>
              <a:cxn ang="0">
                <a:pos x="connsiteX1" y="connsiteY1"/>
              </a:cxn>
            </a:cxnLst>
            <a:rect l="l" t="t" r="r" b="b"/>
            <a:pathLst>
              <a:path w="556659" h="917518">
                <a:moveTo>
                  <a:pt x="556659" y="1213"/>
                </a:moveTo>
                <a:cubicBezTo>
                  <a:pt x="226459" y="-30537"/>
                  <a:pt x="-77071" y="568268"/>
                  <a:pt x="17544" y="917518"/>
                </a:cubicBezTo>
              </a:path>
            </a:pathLst>
          </a:custGeom>
          <a:noFill/>
          <a:ln>
            <a:solidFill>
              <a:schemeClr val="accent3">
                <a:lumMod val="75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45" name="Freihandform: Form 44">
            <a:extLst>
              <a:ext uri="{FF2B5EF4-FFF2-40B4-BE49-F238E27FC236}">
                <a16:creationId xmlns:a16="http://schemas.microsoft.com/office/drawing/2014/main" id="{254A9112-BC23-4C6B-8E24-8039231C7FB7}"/>
              </a:ext>
            </a:extLst>
          </p:cNvPr>
          <p:cNvSpPr/>
          <p:nvPr/>
        </p:nvSpPr>
        <p:spPr>
          <a:xfrm>
            <a:off x="6476562" y="5709379"/>
            <a:ext cx="767715" cy="509686"/>
          </a:xfrm>
          <a:custGeom>
            <a:avLst/>
            <a:gdLst>
              <a:gd name="connsiteX0" fmla="*/ 0 w 767715"/>
              <a:gd name="connsiteY0" fmla="*/ 506730 h 506730"/>
              <a:gd name="connsiteX1" fmla="*/ 767715 w 767715"/>
              <a:gd name="connsiteY1" fmla="*/ 0 h 506730"/>
              <a:gd name="connsiteX0" fmla="*/ 0 w 767715"/>
              <a:gd name="connsiteY0" fmla="*/ 506730 h 506730"/>
              <a:gd name="connsiteX1" fmla="*/ 767715 w 767715"/>
              <a:gd name="connsiteY1" fmla="*/ 0 h 506730"/>
              <a:gd name="connsiteX0" fmla="*/ 0 w 767715"/>
              <a:gd name="connsiteY0" fmla="*/ 509686 h 509686"/>
              <a:gd name="connsiteX1" fmla="*/ 767715 w 767715"/>
              <a:gd name="connsiteY1" fmla="*/ 2956 h 509686"/>
            </a:gdLst>
            <a:ahLst/>
            <a:cxnLst>
              <a:cxn ang="0">
                <a:pos x="connsiteX0" y="connsiteY0"/>
              </a:cxn>
              <a:cxn ang="0">
                <a:pos x="connsiteX1" y="connsiteY1"/>
              </a:cxn>
            </a:cxnLst>
            <a:rect l="l" t="t" r="r" b="b"/>
            <a:pathLst>
              <a:path w="767715" h="509686">
                <a:moveTo>
                  <a:pt x="0" y="509686"/>
                </a:moveTo>
                <a:cubicBezTo>
                  <a:pt x="34925" y="136941"/>
                  <a:pt x="509905" y="-24349"/>
                  <a:pt x="767715" y="2956"/>
                </a:cubicBezTo>
              </a:path>
            </a:pathLst>
          </a:custGeom>
          <a:noFill/>
          <a:ln>
            <a:solidFill>
              <a:schemeClr val="accent3">
                <a:lumMod val="75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46" name="Freihandform: Form 45">
            <a:extLst>
              <a:ext uri="{FF2B5EF4-FFF2-40B4-BE49-F238E27FC236}">
                <a16:creationId xmlns:a16="http://schemas.microsoft.com/office/drawing/2014/main" id="{394CB578-2264-4C76-9F0A-0342FD745302}"/>
              </a:ext>
            </a:extLst>
          </p:cNvPr>
          <p:cNvSpPr/>
          <p:nvPr/>
        </p:nvSpPr>
        <p:spPr>
          <a:xfrm>
            <a:off x="6270822" y="5512441"/>
            <a:ext cx="952500" cy="196083"/>
          </a:xfrm>
          <a:custGeom>
            <a:avLst/>
            <a:gdLst>
              <a:gd name="connsiteX0" fmla="*/ 952500 w 952500"/>
              <a:gd name="connsiteY0" fmla="*/ 0 h 26670"/>
              <a:gd name="connsiteX1" fmla="*/ 0 w 952500"/>
              <a:gd name="connsiteY1" fmla="*/ 26670 h 26670"/>
              <a:gd name="connsiteX0" fmla="*/ 952500 w 952500"/>
              <a:gd name="connsiteY0" fmla="*/ 116623 h 143293"/>
              <a:gd name="connsiteX1" fmla="*/ 0 w 952500"/>
              <a:gd name="connsiteY1" fmla="*/ 143293 h 143293"/>
              <a:gd name="connsiteX0" fmla="*/ 952500 w 952500"/>
              <a:gd name="connsiteY0" fmla="*/ 169413 h 196083"/>
              <a:gd name="connsiteX1" fmla="*/ 0 w 952500"/>
              <a:gd name="connsiteY1" fmla="*/ 196083 h 196083"/>
            </a:gdLst>
            <a:ahLst/>
            <a:cxnLst>
              <a:cxn ang="0">
                <a:pos x="connsiteX0" y="connsiteY0"/>
              </a:cxn>
              <a:cxn ang="0">
                <a:pos x="connsiteX1" y="connsiteY1"/>
              </a:cxn>
            </a:cxnLst>
            <a:rect l="l" t="t" r="r" b="b"/>
            <a:pathLst>
              <a:path w="952500" h="196083">
                <a:moveTo>
                  <a:pt x="952500" y="169413"/>
                </a:moveTo>
                <a:cubicBezTo>
                  <a:pt x="608330" y="-103637"/>
                  <a:pt x="174625" y="-10927"/>
                  <a:pt x="0" y="196083"/>
                </a:cubicBezTo>
              </a:path>
            </a:pathLst>
          </a:custGeom>
          <a:noFill/>
          <a:ln>
            <a:solidFill>
              <a:schemeClr val="accent3">
                <a:lumMod val="75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pic>
        <p:nvPicPr>
          <p:cNvPr id="47" name="Grafik 46">
            <a:extLst>
              <a:ext uri="{FF2B5EF4-FFF2-40B4-BE49-F238E27FC236}">
                <a16:creationId xmlns:a16="http://schemas.microsoft.com/office/drawing/2014/main" id="{D8E3ABBB-C56C-45FC-BC08-495E9A80821B}"/>
              </a:ext>
            </a:extLst>
          </p:cNvPr>
          <p:cNvPicPr>
            <a:picLocks noChangeAspect="1"/>
          </p:cNvPicPr>
          <p:nvPr/>
        </p:nvPicPr>
        <p:blipFill>
          <a:blip r:embed="rId3">
            <a:duotone>
              <a:schemeClr val="accent2">
                <a:shade val="45000"/>
                <a:satMod val="135000"/>
              </a:schemeClr>
              <a:prstClr val="white"/>
            </a:duotone>
          </a:blip>
          <a:stretch>
            <a:fillRect/>
          </a:stretch>
        </p:blipFill>
        <p:spPr>
          <a:xfrm>
            <a:off x="6886322" y="6047874"/>
            <a:ext cx="225956" cy="280000"/>
          </a:xfrm>
          <a:prstGeom prst="rect">
            <a:avLst/>
          </a:prstGeom>
        </p:spPr>
      </p:pic>
      <p:pic>
        <p:nvPicPr>
          <p:cNvPr id="48" name="Grafik 47">
            <a:extLst>
              <a:ext uri="{FF2B5EF4-FFF2-40B4-BE49-F238E27FC236}">
                <a16:creationId xmlns:a16="http://schemas.microsoft.com/office/drawing/2014/main" id="{D0AB13AD-50D7-4194-ACD4-79C0AB68B940}"/>
              </a:ext>
            </a:extLst>
          </p:cNvPr>
          <p:cNvPicPr>
            <a:picLocks noChangeAspect="1"/>
          </p:cNvPicPr>
          <p:nvPr/>
        </p:nvPicPr>
        <p:blipFill>
          <a:blip r:embed="rId3">
            <a:duotone>
              <a:schemeClr val="accent2">
                <a:shade val="45000"/>
                <a:satMod val="135000"/>
              </a:schemeClr>
              <a:prstClr val="white"/>
            </a:duotone>
          </a:blip>
          <a:stretch>
            <a:fillRect/>
          </a:stretch>
        </p:blipFill>
        <p:spPr>
          <a:xfrm>
            <a:off x="6289765" y="6046279"/>
            <a:ext cx="225956" cy="280000"/>
          </a:xfrm>
          <a:prstGeom prst="rect">
            <a:avLst/>
          </a:prstGeom>
        </p:spPr>
      </p:pic>
      <p:pic>
        <p:nvPicPr>
          <p:cNvPr id="49" name="Grafik 48">
            <a:extLst>
              <a:ext uri="{FF2B5EF4-FFF2-40B4-BE49-F238E27FC236}">
                <a16:creationId xmlns:a16="http://schemas.microsoft.com/office/drawing/2014/main" id="{590F337E-69C7-4B70-87AE-3F3ED50193B0}"/>
              </a:ext>
            </a:extLst>
          </p:cNvPr>
          <p:cNvPicPr>
            <a:picLocks noChangeAspect="1"/>
          </p:cNvPicPr>
          <p:nvPr/>
        </p:nvPicPr>
        <p:blipFill>
          <a:blip r:embed="rId3">
            <a:duotone>
              <a:schemeClr val="accent2">
                <a:shade val="45000"/>
                <a:satMod val="135000"/>
              </a:schemeClr>
              <a:prstClr val="white"/>
            </a:duotone>
          </a:blip>
          <a:stretch>
            <a:fillRect/>
          </a:stretch>
        </p:blipFill>
        <p:spPr>
          <a:xfrm>
            <a:off x="6087592" y="5519736"/>
            <a:ext cx="225956" cy="280000"/>
          </a:xfrm>
          <a:prstGeom prst="rect">
            <a:avLst/>
          </a:prstGeom>
        </p:spPr>
      </p:pic>
      <p:grpSp>
        <p:nvGrpSpPr>
          <p:cNvPr id="50" name="Gruppieren 49">
            <a:extLst>
              <a:ext uri="{FF2B5EF4-FFF2-40B4-BE49-F238E27FC236}">
                <a16:creationId xmlns:a16="http://schemas.microsoft.com/office/drawing/2014/main" id="{0EDA7E22-1380-4A0D-BF47-731F37AEF3C8}"/>
              </a:ext>
            </a:extLst>
          </p:cNvPr>
          <p:cNvGrpSpPr/>
          <p:nvPr/>
        </p:nvGrpSpPr>
        <p:grpSpPr>
          <a:xfrm>
            <a:off x="5861532" y="4856103"/>
            <a:ext cx="237737" cy="221036"/>
            <a:chOff x="5954588" y="6046891"/>
            <a:chExt cx="237737" cy="221036"/>
          </a:xfrm>
        </p:grpSpPr>
        <p:sp>
          <p:nvSpPr>
            <p:cNvPr id="51" name="Ellipse 50">
              <a:extLst>
                <a:ext uri="{FF2B5EF4-FFF2-40B4-BE49-F238E27FC236}">
                  <a16:creationId xmlns:a16="http://schemas.microsoft.com/office/drawing/2014/main" id="{3CB479E4-07A3-4532-B4C5-9A83A6634A23}"/>
                </a:ext>
              </a:extLst>
            </p:cNvPr>
            <p:cNvSpPr/>
            <p:nvPr/>
          </p:nvSpPr>
          <p:spPr>
            <a:xfrm>
              <a:off x="6033769" y="6046891"/>
              <a:ext cx="72000" cy="7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52" name="Ellipse 51">
              <a:extLst>
                <a:ext uri="{FF2B5EF4-FFF2-40B4-BE49-F238E27FC236}">
                  <a16:creationId xmlns:a16="http://schemas.microsoft.com/office/drawing/2014/main" id="{5E954299-B7A2-4BBF-B5C4-455DED4300C7}"/>
                </a:ext>
              </a:extLst>
            </p:cNvPr>
            <p:cNvSpPr/>
            <p:nvPr/>
          </p:nvSpPr>
          <p:spPr>
            <a:xfrm>
              <a:off x="5985086" y="6115779"/>
              <a:ext cx="72000" cy="7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53" name="Ellipse 52">
              <a:extLst>
                <a:ext uri="{FF2B5EF4-FFF2-40B4-BE49-F238E27FC236}">
                  <a16:creationId xmlns:a16="http://schemas.microsoft.com/office/drawing/2014/main" id="{EFFE4201-C762-4E0E-97F6-00B04E5D823D}"/>
                </a:ext>
              </a:extLst>
            </p:cNvPr>
            <p:cNvSpPr/>
            <p:nvPr/>
          </p:nvSpPr>
          <p:spPr>
            <a:xfrm>
              <a:off x="6070007" y="6115779"/>
              <a:ext cx="72000" cy="7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54" name="Ellipse 53">
              <a:extLst>
                <a:ext uri="{FF2B5EF4-FFF2-40B4-BE49-F238E27FC236}">
                  <a16:creationId xmlns:a16="http://schemas.microsoft.com/office/drawing/2014/main" id="{27F79740-E2BF-4464-A10F-9CBF7D35476B}"/>
                </a:ext>
              </a:extLst>
            </p:cNvPr>
            <p:cNvSpPr/>
            <p:nvPr/>
          </p:nvSpPr>
          <p:spPr>
            <a:xfrm>
              <a:off x="6033769" y="6187779"/>
              <a:ext cx="72000" cy="7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55" name="Ellipse 54">
              <a:extLst>
                <a:ext uri="{FF2B5EF4-FFF2-40B4-BE49-F238E27FC236}">
                  <a16:creationId xmlns:a16="http://schemas.microsoft.com/office/drawing/2014/main" id="{4CD1BD44-10DA-4ED8-A92B-05B6B07B1F4B}"/>
                </a:ext>
              </a:extLst>
            </p:cNvPr>
            <p:cNvSpPr/>
            <p:nvPr/>
          </p:nvSpPr>
          <p:spPr>
            <a:xfrm>
              <a:off x="5954588" y="6194391"/>
              <a:ext cx="72000" cy="7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56" name="Ellipse 55">
              <a:extLst>
                <a:ext uri="{FF2B5EF4-FFF2-40B4-BE49-F238E27FC236}">
                  <a16:creationId xmlns:a16="http://schemas.microsoft.com/office/drawing/2014/main" id="{C850C245-B134-49D2-95E2-33E1E376B163}"/>
                </a:ext>
              </a:extLst>
            </p:cNvPr>
            <p:cNvSpPr/>
            <p:nvPr/>
          </p:nvSpPr>
          <p:spPr>
            <a:xfrm>
              <a:off x="6120325" y="6195927"/>
              <a:ext cx="72000" cy="720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a:noFill/>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57" name="Gruppieren 56">
            <a:extLst>
              <a:ext uri="{FF2B5EF4-FFF2-40B4-BE49-F238E27FC236}">
                <a16:creationId xmlns:a16="http://schemas.microsoft.com/office/drawing/2014/main" id="{D4623E41-4814-4B7A-B283-041B3EC3AED1}"/>
              </a:ext>
            </a:extLst>
          </p:cNvPr>
          <p:cNvGrpSpPr/>
          <p:nvPr/>
        </p:nvGrpSpPr>
        <p:grpSpPr>
          <a:xfrm>
            <a:off x="7067081" y="3193058"/>
            <a:ext cx="1846217" cy="1846217"/>
            <a:chOff x="6950316" y="2960914"/>
            <a:chExt cx="1846217" cy="1846217"/>
          </a:xfrm>
        </p:grpSpPr>
        <p:cxnSp>
          <p:nvCxnSpPr>
            <p:cNvPr id="58" name="Gerader Verbinder 57">
              <a:extLst>
                <a:ext uri="{FF2B5EF4-FFF2-40B4-BE49-F238E27FC236}">
                  <a16:creationId xmlns:a16="http://schemas.microsoft.com/office/drawing/2014/main" id="{05AB44CB-E0F7-43F0-9516-783B15C9F951}"/>
                </a:ext>
              </a:extLst>
            </p:cNvPr>
            <p:cNvCxnSpPr/>
            <p:nvPr/>
          </p:nvCxnSpPr>
          <p:spPr bwMode="auto">
            <a:xfrm>
              <a:off x="7258921" y="2960914"/>
              <a:ext cx="1142129" cy="1846217"/>
            </a:xfrm>
            <a:prstGeom prst="line">
              <a:avLst/>
            </a:prstGeom>
            <a:solidFill>
              <a:schemeClr val="accent1"/>
            </a:solidFill>
            <a:ln w="38100" cap="sq" cmpd="sng" algn="ctr">
              <a:solidFill>
                <a:schemeClr val="accent1"/>
              </a:solidFill>
              <a:prstDash val="solid"/>
              <a:round/>
              <a:headEnd type="none" w="sm" len="sm"/>
              <a:tailEnd type="none" w="sm" len="sm"/>
            </a:ln>
            <a:effectLst/>
          </p:spPr>
        </p:cxnSp>
        <p:cxnSp>
          <p:nvCxnSpPr>
            <p:cNvPr id="59" name="Gerader Verbinder 58">
              <a:extLst>
                <a:ext uri="{FF2B5EF4-FFF2-40B4-BE49-F238E27FC236}">
                  <a16:creationId xmlns:a16="http://schemas.microsoft.com/office/drawing/2014/main" id="{EAEB90E1-6A1B-47E5-A708-E96E16614C45}"/>
                </a:ext>
              </a:extLst>
            </p:cNvPr>
            <p:cNvCxnSpPr>
              <a:cxnSpLocks/>
            </p:cNvCxnSpPr>
            <p:nvPr/>
          </p:nvCxnSpPr>
          <p:spPr bwMode="auto">
            <a:xfrm rot="5400000">
              <a:off x="7302360" y="2816717"/>
              <a:ext cx="1142129" cy="1846217"/>
            </a:xfrm>
            <a:prstGeom prst="line">
              <a:avLst/>
            </a:prstGeom>
            <a:solidFill>
              <a:schemeClr val="accent1"/>
            </a:solidFill>
            <a:ln w="38100" cap="sq" cmpd="sng" algn="ctr">
              <a:solidFill>
                <a:schemeClr val="accent1"/>
              </a:solidFill>
              <a:prstDash val="solid"/>
              <a:round/>
              <a:headEnd type="none" w="sm" len="sm"/>
              <a:tailEnd type="none" w="sm" len="sm"/>
            </a:ln>
            <a:effectLst/>
          </p:spPr>
        </p:cxnSp>
      </p:grpSp>
      <p:cxnSp>
        <p:nvCxnSpPr>
          <p:cNvPr id="60" name="Gerade Verbindung mit Pfeil 59">
            <a:extLst>
              <a:ext uri="{FF2B5EF4-FFF2-40B4-BE49-F238E27FC236}">
                <a16:creationId xmlns:a16="http://schemas.microsoft.com/office/drawing/2014/main" id="{440F974E-E4C5-4EB3-8F9A-4E308D8B3303}"/>
              </a:ext>
            </a:extLst>
          </p:cNvPr>
          <p:cNvCxnSpPr/>
          <p:nvPr/>
        </p:nvCxnSpPr>
        <p:spPr bwMode="auto">
          <a:xfrm>
            <a:off x="6150313" y="5032991"/>
            <a:ext cx="191411" cy="128246"/>
          </a:xfrm>
          <a:prstGeom prst="straightConnector1">
            <a:avLst/>
          </a:prstGeom>
          <a:solidFill>
            <a:schemeClr val="accent1"/>
          </a:solidFill>
          <a:ln w="12700" cap="sq" cmpd="sng" algn="ctr">
            <a:solidFill>
              <a:schemeClr val="accent3">
                <a:lumMod val="75000"/>
              </a:schemeClr>
            </a:solidFill>
            <a:prstDash val="solid"/>
            <a:round/>
            <a:headEnd type="none" w="sm" len="sm"/>
            <a:tailEnd type="triangle"/>
          </a:ln>
          <a:effectLst/>
        </p:spPr>
      </p:cxnSp>
      <p:cxnSp>
        <p:nvCxnSpPr>
          <p:cNvPr id="61" name="Gerade Verbindung mit Pfeil 60">
            <a:extLst>
              <a:ext uri="{FF2B5EF4-FFF2-40B4-BE49-F238E27FC236}">
                <a16:creationId xmlns:a16="http://schemas.microsoft.com/office/drawing/2014/main" id="{363F8794-BDB6-4800-A486-35D4BD207BB5}"/>
              </a:ext>
            </a:extLst>
          </p:cNvPr>
          <p:cNvCxnSpPr>
            <a:cxnSpLocks/>
          </p:cNvCxnSpPr>
          <p:nvPr/>
        </p:nvCxnSpPr>
        <p:spPr bwMode="auto">
          <a:xfrm flipH="1">
            <a:off x="5922670" y="5690978"/>
            <a:ext cx="238956" cy="126646"/>
          </a:xfrm>
          <a:prstGeom prst="straightConnector1">
            <a:avLst/>
          </a:prstGeom>
          <a:solidFill>
            <a:schemeClr val="accent1"/>
          </a:solidFill>
          <a:ln w="12700" cap="sq" cmpd="sng" algn="ctr">
            <a:solidFill>
              <a:schemeClr val="accent3">
                <a:lumMod val="75000"/>
              </a:schemeClr>
            </a:solidFill>
            <a:prstDash val="solid"/>
            <a:round/>
            <a:headEnd type="none" w="sm" len="sm"/>
            <a:tailEnd type="triangle"/>
          </a:ln>
          <a:effectLst/>
        </p:spPr>
      </p:cxnSp>
      <p:sp>
        <p:nvSpPr>
          <p:cNvPr id="63" name="Textfeld 62">
            <a:extLst>
              <a:ext uri="{FF2B5EF4-FFF2-40B4-BE49-F238E27FC236}">
                <a16:creationId xmlns:a16="http://schemas.microsoft.com/office/drawing/2014/main" id="{D10AD43A-3644-44A9-9263-E0E8126B9BDE}"/>
              </a:ext>
            </a:extLst>
          </p:cNvPr>
          <p:cNvSpPr txBox="1"/>
          <p:nvPr/>
        </p:nvSpPr>
        <p:spPr>
          <a:xfrm>
            <a:off x="1259094" y="5231453"/>
            <a:ext cx="1044000" cy="360000"/>
          </a:xfrm>
          <a:prstGeom prst="rect">
            <a:avLst/>
          </a:prstGeom>
          <a:solidFill>
            <a:schemeClr val="bg1"/>
          </a:solidFill>
          <a:ln>
            <a:solidFill>
              <a:schemeClr val="bg1">
                <a:lumMod val="50000"/>
              </a:schemeClr>
            </a:solidFill>
          </a:ln>
        </p:spPr>
        <p:txBody>
          <a:bodyPr wrap="square" rtlCol="0" anchor="ctr">
            <a:spAutoFit/>
          </a:bodyPr>
          <a:lstStyle/>
          <a:p>
            <a:pPr algn="ctr"/>
            <a:r>
              <a:rPr lang="de-DE" sz="1400" b="1" dirty="0">
                <a:solidFill>
                  <a:srgbClr val="4D4D4D"/>
                </a:solidFill>
                <a:latin typeface="Calibri" panose="020F0502020204030204" pitchFamily="34" charset="0"/>
                <a:sym typeface="Wingdings" pitchFamily="2" charset="2"/>
              </a:rPr>
              <a:t>Vorhersage</a:t>
            </a:r>
          </a:p>
        </p:txBody>
      </p:sp>
      <p:sp>
        <p:nvSpPr>
          <p:cNvPr id="64" name="Textfeld 63">
            <a:extLst>
              <a:ext uri="{FF2B5EF4-FFF2-40B4-BE49-F238E27FC236}">
                <a16:creationId xmlns:a16="http://schemas.microsoft.com/office/drawing/2014/main" id="{D34FCB40-09B0-44A9-B104-5069CC68EA03}"/>
              </a:ext>
            </a:extLst>
          </p:cNvPr>
          <p:cNvSpPr txBox="1"/>
          <p:nvPr/>
        </p:nvSpPr>
        <p:spPr>
          <a:xfrm>
            <a:off x="2544455" y="6060189"/>
            <a:ext cx="1620000" cy="492443"/>
          </a:xfrm>
          <a:prstGeom prst="rect">
            <a:avLst/>
          </a:prstGeom>
          <a:solidFill>
            <a:schemeClr val="bg1"/>
          </a:solidFill>
          <a:ln>
            <a:solidFill>
              <a:schemeClr val="bg1">
                <a:lumMod val="50000"/>
              </a:schemeClr>
            </a:solidFill>
          </a:ln>
        </p:spPr>
        <p:txBody>
          <a:bodyPr wrap="square" rtlCol="0" anchor="ctr">
            <a:spAutoFit/>
          </a:bodyPr>
          <a:lstStyle/>
          <a:p>
            <a:pPr algn="ctr"/>
            <a:r>
              <a:rPr lang="de-DE" sz="1400" b="1" dirty="0">
                <a:solidFill>
                  <a:srgbClr val="4D4D4D"/>
                </a:solidFill>
                <a:latin typeface="Calibri" panose="020F0502020204030204" pitchFamily="34" charset="0"/>
                <a:sym typeface="Wingdings" pitchFamily="2" charset="2"/>
              </a:rPr>
              <a:t>Umsetzung</a:t>
            </a:r>
          </a:p>
          <a:p>
            <a:pPr algn="ctr"/>
            <a:r>
              <a:rPr lang="de-DE" sz="1200" dirty="0">
                <a:solidFill>
                  <a:srgbClr val="4D4D4D"/>
                </a:solidFill>
                <a:latin typeface="Calibri" panose="020F0502020204030204" pitchFamily="34" charset="0"/>
                <a:sym typeface="Wingdings" pitchFamily="2" charset="2"/>
              </a:rPr>
              <a:t>2 Minuten</a:t>
            </a:r>
          </a:p>
        </p:txBody>
      </p:sp>
      <p:sp>
        <p:nvSpPr>
          <p:cNvPr id="65" name="Textfeld 64">
            <a:extLst>
              <a:ext uri="{FF2B5EF4-FFF2-40B4-BE49-F238E27FC236}">
                <a16:creationId xmlns:a16="http://schemas.microsoft.com/office/drawing/2014/main" id="{F2EDFF7D-0F4E-4181-93BA-84F3FB92E0CE}"/>
              </a:ext>
            </a:extLst>
          </p:cNvPr>
          <p:cNvSpPr txBox="1"/>
          <p:nvPr/>
        </p:nvSpPr>
        <p:spPr>
          <a:xfrm>
            <a:off x="3313560" y="4753165"/>
            <a:ext cx="1620000" cy="677108"/>
          </a:xfrm>
          <a:prstGeom prst="rect">
            <a:avLst/>
          </a:prstGeom>
          <a:solidFill>
            <a:schemeClr val="bg1"/>
          </a:solidFill>
          <a:ln>
            <a:solidFill>
              <a:schemeClr val="bg1">
                <a:lumMod val="50000"/>
              </a:schemeClr>
            </a:solidFill>
          </a:ln>
        </p:spPr>
        <p:txBody>
          <a:bodyPr wrap="square" rtlCol="0" anchor="ctr">
            <a:spAutoFit/>
          </a:bodyPr>
          <a:lstStyle/>
          <a:p>
            <a:pPr algn="ctr"/>
            <a:r>
              <a:rPr lang="de-DE" sz="1400" b="1" dirty="0">
                <a:solidFill>
                  <a:srgbClr val="4D4D4D"/>
                </a:solidFill>
                <a:latin typeface="Calibri" panose="020F0502020204030204" pitchFamily="34" charset="0"/>
                <a:sym typeface="Wingdings" pitchFamily="2" charset="2"/>
              </a:rPr>
              <a:t>Retrospektive</a:t>
            </a:r>
          </a:p>
          <a:p>
            <a:pPr algn="ctr"/>
            <a:r>
              <a:rPr lang="de-DE" sz="1200" dirty="0">
                <a:solidFill>
                  <a:srgbClr val="4D4D4D"/>
                </a:solidFill>
                <a:latin typeface="Calibri" panose="020F0502020204030204" pitchFamily="34" charset="0"/>
                <a:sym typeface="Wingdings" pitchFamily="2" charset="2"/>
              </a:rPr>
              <a:t>(</a:t>
            </a:r>
            <a:r>
              <a:rPr lang="en-US" sz="1200" dirty="0">
                <a:solidFill>
                  <a:srgbClr val="4D4D4D"/>
                </a:solidFill>
                <a:latin typeface="Calibri" panose="020F0502020204030204" pitchFamily="34" charset="0"/>
                <a:sym typeface="Wingdings" pitchFamily="2" charset="2"/>
              </a:rPr>
              <a:t>Inspect &amp; Adapt)</a:t>
            </a:r>
          </a:p>
          <a:p>
            <a:pPr algn="ctr"/>
            <a:r>
              <a:rPr lang="en-US" sz="1200" dirty="0">
                <a:solidFill>
                  <a:srgbClr val="4D4D4D"/>
                </a:solidFill>
                <a:latin typeface="Calibri" panose="020F0502020204030204" pitchFamily="34" charset="0"/>
                <a:sym typeface="Wingdings" pitchFamily="2" charset="2"/>
              </a:rPr>
              <a:t>2 </a:t>
            </a:r>
            <a:r>
              <a:rPr lang="de-DE" sz="1200" dirty="0">
                <a:solidFill>
                  <a:srgbClr val="4D4D4D"/>
                </a:solidFill>
                <a:latin typeface="Calibri" panose="020F0502020204030204" pitchFamily="34" charset="0"/>
                <a:sym typeface="Wingdings" pitchFamily="2" charset="2"/>
              </a:rPr>
              <a:t>Minuten</a:t>
            </a:r>
          </a:p>
        </p:txBody>
      </p:sp>
      <p:sp>
        <p:nvSpPr>
          <p:cNvPr id="67" name="Bogen 66">
            <a:extLst>
              <a:ext uri="{FF2B5EF4-FFF2-40B4-BE49-F238E27FC236}">
                <a16:creationId xmlns:a16="http://schemas.microsoft.com/office/drawing/2014/main" id="{EACC849A-3EB0-472C-A7E2-175D1DE6871F}"/>
              </a:ext>
            </a:extLst>
          </p:cNvPr>
          <p:cNvSpPr/>
          <p:nvPr/>
        </p:nvSpPr>
        <p:spPr bwMode="auto">
          <a:xfrm rot="5400000">
            <a:off x="1919762" y="4939545"/>
            <a:ext cx="1014650" cy="1817090"/>
          </a:xfrm>
          <a:prstGeom prst="arc">
            <a:avLst>
              <a:gd name="adj1" fmla="val 21328567"/>
              <a:gd name="adj2" fmla="val 5615937"/>
            </a:avLst>
          </a:prstGeom>
          <a:noFill/>
          <a:ln w="12700" cap="sq" cmpd="sng" algn="ctr">
            <a:solidFill>
              <a:schemeClr val="tx1"/>
            </a:solidFill>
            <a:prstDash val="solid"/>
            <a:round/>
            <a:headEnd type="stealth" w="lg" len="lg"/>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68" name="Bogen 67">
            <a:extLst>
              <a:ext uri="{FF2B5EF4-FFF2-40B4-BE49-F238E27FC236}">
                <a16:creationId xmlns:a16="http://schemas.microsoft.com/office/drawing/2014/main" id="{29CAE35D-84E5-4CC0-860A-A798B4C66E3E}"/>
              </a:ext>
            </a:extLst>
          </p:cNvPr>
          <p:cNvSpPr/>
          <p:nvPr/>
        </p:nvSpPr>
        <p:spPr bwMode="auto">
          <a:xfrm rot="21297724">
            <a:off x="3702849" y="4851811"/>
            <a:ext cx="1014650" cy="1502483"/>
          </a:xfrm>
          <a:prstGeom prst="arc">
            <a:avLst>
              <a:gd name="adj1" fmla="val 21328567"/>
              <a:gd name="adj2" fmla="val 5615937"/>
            </a:avLst>
          </a:prstGeom>
          <a:noFill/>
          <a:ln w="12700" cap="sq" cmpd="sng" algn="ctr">
            <a:solidFill>
              <a:schemeClr val="tx1"/>
            </a:solidFill>
            <a:prstDash val="solid"/>
            <a:round/>
            <a:headEnd type="stealth" w="lg" len="lg"/>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69" name="Bogen 68">
            <a:extLst>
              <a:ext uri="{FF2B5EF4-FFF2-40B4-BE49-F238E27FC236}">
                <a16:creationId xmlns:a16="http://schemas.microsoft.com/office/drawing/2014/main" id="{C9252181-9C27-4AC9-B3CB-27BBB5736171}"/>
              </a:ext>
            </a:extLst>
          </p:cNvPr>
          <p:cNvSpPr/>
          <p:nvPr/>
        </p:nvSpPr>
        <p:spPr bwMode="auto">
          <a:xfrm rot="13550909">
            <a:off x="2098632" y="4790768"/>
            <a:ext cx="1498100" cy="1471448"/>
          </a:xfrm>
          <a:prstGeom prst="arc">
            <a:avLst>
              <a:gd name="adj1" fmla="val 21118150"/>
              <a:gd name="adj2" fmla="val 4644834"/>
            </a:avLst>
          </a:prstGeom>
          <a:noFill/>
          <a:ln w="12700" cap="sq" cmpd="sng" algn="ctr">
            <a:solidFill>
              <a:schemeClr val="tx1"/>
            </a:solidFill>
            <a:prstDash val="solid"/>
            <a:round/>
            <a:headEnd type="stealth" w="lg" len="lg"/>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4" name="Ellipse 3">
            <a:extLst>
              <a:ext uri="{FF2B5EF4-FFF2-40B4-BE49-F238E27FC236}">
                <a16:creationId xmlns:a16="http://schemas.microsoft.com/office/drawing/2014/main" id="{DDF77AE8-8E61-4405-96CC-FDF02BB750DC}"/>
              </a:ext>
            </a:extLst>
          </p:cNvPr>
          <p:cNvSpPr/>
          <p:nvPr/>
        </p:nvSpPr>
        <p:spPr>
          <a:xfrm>
            <a:off x="349639" y="4426903"/>
            <a:ext cx="795099" cy="432792"/>
          </a:xfrm>
          <a:prstGeom prst="ellipse">
            <a:avLst/>
          </a:prstGeom>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Start</a:t>
            </a:r>
          </a:p>
        </p:txBody>
      </p:sp>
      <p:sp>
        <p:nvSpPr>
          <p:cNvPr id="5" name="Freihandform: Form 4">
            <a:extLst>
              <a:ext uri="{FF2B5EF4-FFF2-40B4-BE49-F238E27FC236}">
                <a16:creationId xmlns:a16="http://schemas.microsoft.com/office/drawing/2014/main" id="{094ABC3D-E7DF-4001-9926-521771BB0DE6}"/>
              </a:ext>
            </a:extLst>
          </p:cNvPr>
          <p:cNvSpPr/>
          <p:nvPr/>
        </p:nvSpPr>
        <p:spPr>
          <a:xfrm rot="10548465">
            <a:off x="777595" y="4940749"/>
            <a:ext cx="405203" cy="417568"/>
          </a:xfrm>
          <a:custGeom>
            <a:avLst/>
            <a:gdLst>
              <a:gd name="connsiteX0" fmla="*/ 0 w 377687"/>
              <a:gd name="connsiteY0" fmla="*/ 0 h 417443"/>
              <a:gd name="connsiteX1" fmla="*/ 377687 w 377687"/>
              <a:gd name="connsiteY1" fmla="*/ 417443 h 417443"/>
              <a:gd name="connsiteX2" fmla="*/ 377687 w 377687"/>
              <a:gd name="connsiteY2" fmla="*/ 417443 h 417443"/>
              <a:gd name="connsiteX0" fmla="*/ 0 w 377687"/>
              <a:gd name="connsiteY0" fmla="*/ 147 h 417590"/>
              <a:gd name="connsiteX1" fmla="*/ 377687 w 377687"/>
              <a:gd name="connsiteY1" fmla="*/ 417590 h 417590"/>
              <a:gd name="connsiteX2" fmla="*/ 377687 w 377687"/>
              <a:gd name="connsiteY2" fmla="*/ 417590 h 417590"/>
              <a:gd name="connsiteX0" fmla="*/ 0 w 405203"/>
              <a:gd name="connsiteY0" fmla="*/ 125 h 417568"/>
              <a:gd name="connsiteX1" fmla="*/ 377687 w 405203"/>
              <a:gd name="connsiteY1" fmla="*/ 417568 h 417568"/>
              <a:gd name="connsiteX2" fmla="*/ 377687 w 405203"/>
              <a:gd name="connsiteY2" fmla="*/ 417568 h 417568"/>
            </a:gdLst>
            <a:ahLst/>
            <a:cxnLst>
              <a:cxn ang="0">
                <a:pos x="connsiteX0" y="connsiteY0"/>
              </a:cxn>
              <a:cxn ang="0">
                <a:pos x="connsiteX1" y="connsiteY1"/>
              </a:cxn>
              <a:cxn ang="0">
                <a:pos x="connsiteX2" y="connsiteY2"/>
              </a:cxn>
            </a:cxnLst>
            <a:rect l="l" t="t" r="r" b="b"/>
            <a:pathLst>
              <a:path w="405203" h="417568">
                <a:moveTo>
                  <a:pt x="0" y="125"/>
                </a:moveTo>
                <a:cubicBezTo>
                  <a:pt x="435624" y="-7442"/>
                  <a:pt x="437223" y="331875"/>
                  <a:pt x="377687" y="417568"/>
                </a:cubicBezTo>
                <a:lnTo>
                  <a:pt x="377687" y="417568"/>
                </a:lnTo>
              </a:path>
            </a:pathLst>
          </a:custGeom>
          <a:noFill/>
          <a:ln w="12700" cap="sq" cmpd="sng" algn="ctr">
            <a:solidFill>
              <a:schemeClr val="tx1"/>
            </a:solidFill>
            <a:prstDash val="solid"/>
            <a:round/>
            <a:headEnd type="stealth" w="lg" len="lg"/>
            <a:tailEnd type="none" w="sm" len="sm"/>
          </a:ln>
          <a:effectLst/>
        </p:spPr>
        <p:txBody>
          <a:bodyPr vert="horz" wrap="none" lIns="91440" tIns="45720" rIns="91440" bIns="45720" numCol="1" rtlCol="0" anchor="ctr" anchorCtr="0" compatLnSpc="1">
            <a:prstTxWarp prst="textNoShape">
              <a:avLst/>
            </a:prstTxWarp>
          </a:bodyPr>
          <a:lstStyle/>
          <a:p>
            <a:endParaRPr lang="de-DE"/>
          </a:p>
        </p:txBody>
      </p:sp>
      <p:sp>
        <p:nvSpPr>
          <p:cNvPr id="62" name="Rechteck 61">
            <a:extLst>
              <a:ext uri="{FF2B5EF4-FFF2-40B4-BE49-F238E27FC236}">
                <a16:creationId xmlns:a16="http://schemas.microsoft.com/office/drawing/2014/main" id="{85E756B4-DB9E-4550-AD1C-C5C5BA5D638C}"/>
              </a:ext>
            </a:extLst>
          </p:cNvPr>
          <p:cNvSpPr/>
          <p:nvPr/>
        </p:nvSpPr>
        <p:spPr>
          <a:xfrm>
            <a:off x="1717765" y="1736959"/>
            <a:ext cx="4572000" cy="923330"/>
          </a:xfrm>
          <a:prstGeom prst="rect">
            <a:avLst/>
          </a:prstGeom>
        </p:spPr>
        <p:txBody>
          <a:bodyPr>
            <a:spAutoFit/>
          </a:bodyPr>
          <a:lstStyle/>
          <a:p>
            <a:r>
              <a:rPr lang="de-DE" dirty="0"/>
              <a:t>https://www.plays-in-business.com/ball-point-game-introducing-agile-by-the-fun-way/</a:t>
            </a:r>
          </a:p>
        </p:txBody>
      </p:sp>
    </p:spTree>
    <p:extLst>
      <p:ext uri="{BB962C8B-B14F-4D97-AF65-F5344CB8AC3E}">
        <p14:creationId xmlns:p14="http://schemas.microsoft.com/office/powerpoint/2010/main" val="11158174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1350AC88-4905-4960-8856-CE49E2FB8FD7}"/>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185E8F0-440E-4201-827E-6E6B148F03EC}"/>
              </a:ext>
            </a:extLst>
          </p:cNvPr>
          <p:cNvSpPr>
            <a:spLocks noGrp="1"/>
          </p:cNvSpPr>
          <p:nvPr>
            <p:ph type="sldNum" sz="quarter" idx="4"/>
          </p:nvPr>
        </p:nvSpPr>
        <p:spPr/>
        <p:txBody>
          <a:bodyPr/>
          <a:lstStyle/>
          <a:p>
            <a:fld id="{BD587C3E-324D-4846-9F44-5C3ACF20A720}" type="slidenum">
              <a:rPr lang="de-DE" smtClean="0"/>
              <a:pPr/>
              <a:t>108</a:t>
            </a:fld>
            <a:endParaRPr lang="de-DE" dirty="0"/>
          </a:p>
        </p:txBody>
      </p:sp>
      <p:sp>
        <p:nvSpPr>
          <p:cNvPr id="5" name="Titel 4">
            <a:extLst>
              <a:ext uri="{FF2B5EF4-FFF2-40B4-BE49-F238E27FC236}">
                <a16:creationId xmlns:a16="http://schemas.microsoft.com/office/drawing/2014/main" id="{8A4A2B45-AD54-4B3E-B2DA-72E881448804}"/>
              </a:ext>
            </a:extLst>
          </p:cNvPr>
          <p:cNvSpPr>
            <a:spLocks noGrp="1"/>
          </p:cNvSpPr>
          <p:nvPr>
            <p:ph type="title"/>
          </p:nvPr>
        </p:nvSpPr>
        <p:spPr/>
        <p:txBody>
          <a:bodyPr/>
          <a:lstStyle/>
          <a:p>
            <a:r>
              <a:rPr lang="de-DE" dirty="0"/>
              <a:t>Sprint beenden</a:t>
            </a:r>
          </a:p>
        </p:txBody>
      </p:sp>
      <p:sp>
        <p:nvSpPr>
          <p:cNvPr id="2" name="Textplatzhalter 1">
            <a:extLst>
              <a:ext uri="{FF2B5EF4-FFF2-40B4-BE49-F238E27FC236}">
                <a16:creationId xmlns:a16="http://schemas.microsoft.com/office/drawing/2014/main" id="{6407850D-0FBB-4DEE-9C77-734DD302D05F}"/>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ACCD6EEF-83F7-4AF3-8491-FBA787C45B5D}"/>
              </a:ext>
            </a:extLst>
          </p:cNvPr>
          <p:cNvSpPr txBox="1"/>
          <p:nvPr/>
        </p:nvSpPr>
        <p:spPr>
          <a:xfrm rot="21224510">
            <a:off x="407791" y="1301577"/>
            <a:ext cx="7527572" cy="800219"/>
          </a:xfrm>
          <a:prstGeom prst="rect">
            <a:avLst/>
          </a:prstGeom>
          <a:noFill/>
        </p:spPr>
        <p:txBody>
          <a:bodyPr wrap="square" rtlCol="0">
            <a:spAutoFit/>
          </a:bodyPr>
          <a:lstStyle/>
          <a:p>
            <a:pPr algn="ctr">
              <a:spcAft>
                <a:spcPts val="1200"/>
              </a:spcAft>
            </a:pPr>
            <a:r>
              <a:rPr lang="de-DE" b="1" dirty="0">
                <a:solidFill>
                  <a:schemeClr val="accent1"/>
                </a:solidFill>
                <a:latin typeface="Calibri" panose="020F0502020204030204" pitchFamily="34" charset="0"/>
                <a:sym typeface="Wingdings" pitchFamily="2" charset="2"/>
              </a:rPr>
              <a:t>Normales Ende:</a:t>
            </a:r>
          </a:p>
          <a:p>
            <a:pPr algn="ctr"/>
            <a:r>
              <a:rPr lang="de-DE" dirty="0">
                <a:solidFill>
                  <a:srgbClr val="4D4D4D"/>
                </a:solidFill>
                <a:latin typeface="Calibri" panose="020F0502020204030204" pitchFamily="34" charset="0"/>
                <a:sym typeface="Wingdings" pitchFamily="2" charset="2"/>
              </a:rPr>
              <a:t>Ein Sprint ist automatisch nach Ablauf der definierten Zeit (Time Box) zu Ende.</a:t>
            </a:r>
          </a:p>
        </p:txBody>
      </p:sp>
      <p:sp>
        <p:nvSpPr>
          <p:cNvPr id="8" name="Textfeld 7">
            <a:extLst>
              <a:ext uri="{FF2B5EF4-FFF2-40B4-BE49-F238E27FC236}">
                <a16:creationId xmlns:a16="http://schemas.microsoft.com/office/drawing/2014/main" id="{2828D3B1-F8A2-4C96-A1D2-6AC80E733131}"/>
              </a:ext>
            </a:extLst>
          </p:cNvPr>
          <p:cNvSpPr txBox="1"/>
          <p:nvPr/>
        </p:nvSpPr>
        <p:spPr>
          <a:xfrm rot="297846">
            <a:off x="581340" y="2779067"/>
            <a:ext cx="7527572" cy="1354217"/>
          </a:xfrm>
          <a:prstGeom prst="rect">
            <a:avLst/>
          </a:prstGeom>
          <a:noFill/>
        </p:spPr>
        <p:txBody>
          <a:bodyPr wrap="square" rtlCol="0">
            <a:spAutoFit/>
          </a:bodyPr>
          <a:lstStyle/>
          <a:p>
            <a:pPr algn="ctr">
              <a:spcAft>
                <a:spcPts val="1200"/>
              </a:spcAft>
            </a:pPr>
            <a:r>
              <a:rPr lang="de-DE" b="1" dirty="0">
                <a:solidFill>
                  <a:schemeClr val="accent1"/>
                </a:solidFill>
                <a:latin typeface="Calibri" panose="020F0502020204030204" pitchFamily="34" charset="0"/>
                <a:sym typeface="Wingdings" pitchFamily="2" charset="2"/>
              </a:rPr>
              <a:t>Abbruch eines Sprints:</a:t>
            </a:r>
          </a:p>
          <a:p>
            <a:pPr algn="ctr"/>
            <a:r>
              <a:rPr lang="de-DE" dirty="0">
                <a:solidFill>
                  <a:srgbClr val="4D4D4D"/>
                </a:solidFill>
                <a:latin typeface="Calibri" panose="020F0502020204030204" pitchFamily="34" charset="0"/>
                <a:sym typeface="Wingdings" pitchFamily="2" charset="2"/>
              </a:rPr>
              <a:t>Ein Sprint kann vor Ablauf seiner Time Box </a:t>
            </a:r>
            <a:r>
              <a:rPr lang="de-DE" b="1" dirty="0">
                <a:solidFill>
                  <a:srgbClr val="4D4D4D"/>
                </a:solidFill>
                <a:latin typeface="Calibri" panose="020F0502020204030204" pitchFamily="34" charset="0"/>
                <a:sym typeface="Wingdings" pitchFamily="2" charset="2"/>
              </a:rPr>
              <a:t>durch den </a:t>
            </a:r>
            <a:r>
              <a:rPr lang="de-DE" b="1" dirty="0" err="1">
                <a:solidFill>
                  <a:srgbClr val="4D4D4D"/>
                </a:solidFill>
                <a:latin typeface="Calibri" panose="020F0502020204030204" pitchFamily="34" charset="0"/>
                <a:sym typeface="Wingdings" pitchFamily="2" charset="2"/>
              </a:rPr>
              <a:t>Product</a:t>
            </a:r>
            <a:r>
              <a:rPr lang="de-DE" b="1" dirty="0">
                <a:solidFill>
                  <a:srgbClr val="4D4D4D"/>
                </a:solidFill>
                <a:latin typeface="Calibri" panose="020F0502020204030204" pitchFamily="34" charset="0"/>
                <a:sym typeface="Wingdings" pitchFamily="2" charset="2"/>
              </a:rPr>
              <a:t> </a:t>
            </a:r>
            <a:r>
              <a:rPr lang="de-DE" b="1" dirty="0" err="1">
                <a:solidFill>
                  <a:srgbClr val="4D4D4D"/>
                </a:solidFill>
                <a:latin typeface="Calibri" panose="020F0502020204030204" pitchFamily="34" charset="0"/>
                <a:sym typeface="Wingdings" pitchFamily="2" charset="2"/>
              </a:rPr>
              <a:t>Owner</a:t>
            </a:r>
            <a:r>
              <a:rPr lang="de-DE" b="1" dirty="0">
                <a:solidFill>
                  <a:srgbClr val="4D4D4D"/>
                </a:solidFill>
                <a:latin typeface="Calibri" panose="020F0502020204030204" pitchFamily="34" charset="0"/>
                <a:sym typeface="Wingdings" pitchFamily="2" charset="2"/>
              </a:rPr>
              <a:t> </a:t>
            </a:r>
            <a:r>
              <a:rPr lang="de-DE" dirty="0">
                <a:solidFill>
                  <a:srgbClr val="4D4D4D"/>
                </a:solidFill>
                <a:latin typeface="Calibri" panose="020F0502020204030204" pitchFamily="34" charset="0"/>
                <a:sym typeface="Wingdings" pitchFamily="2" charset="2"/>
              </a:rPr>
              <a:t>(letzte Entscheidungsinstanz) abgebrochen werden, </a:t>
            </a:r>
            <a:r>
              <a:rPr lang="de-DE" b="1" dirty="0">
                <a:solidFill>
                  <a:srgbClr val="4D4D4D"/>
                </a:solidFill>
                <a:latin typeface="Calibri" panose="020F0502020204030204" pitchFamily="34" charset="0"/>
                <a:sym typeface="Wingdings" pitchFamily="2" charset="2"/>
              </a:rPr>
              <a:t>wenn das Sprint-Ziel obsolet </a:t>
            </a:r>
            <a:r>
              <a:rPr lang="de-DE" dirty="0">
                <a:solidFill>
                  <a:srgbClr val="4D4D4D"/>
                </a:solidFill>
                <a:latin typeface="Calibri" panose="020F0502020204030204" pitchFamily="34" charset="0"/>
                <a:sym typeface="Wingdings" pitchFamily="2" charset="2"/>
              </a:rPr>
              <a:t>geworden ist.</a:t>
            </a:r>
          </a:p>
        </p:txBody>
      </p:sp>
      <p:sp>
        <p:nvSpPr>
          <p:cNvPr id="9" name="Textfeld 8">
            <a:extLst>
              <a:ext uri="{FF2B5EF4-FFF2-40B4-BE49-F238E27FC236}">
                <a16:creationId xmlns:a16="http://schemas.microsoft.com/office/drawing/2014/main" id="{FC6127BA-EBC9-41DE-BF61-097A3326081A}"/>
              </a:ext>
            </a:extLst>
          </p:cNvPr>
          <p:cNvSpPr txBox="1"/>
          <p:nvPr/>
        </p:nvSpPr>
        <p:spPr>
          <a:xfrm>
            <a:off x="792206" y="4570661"/>
            <a:ext cx="7527572" cy="1477328"/>
          </a:xfrm>
          <a:prstGeom prst="rect">
            <a:avLst/>
          </a:prstGeom>
          <a:noFill/>
        </p:spPr>
        <p:txBody>
          <a:bodyPr wrap="square" rtlCol="0">
            <a:spAutoFit/>
          </a:bodyPr>
          <a:lstStyle/>
          <a:p>
            <a:pPr>
              <a:spcAft>
                <a:spcPts val="1200"/>
              </a:spcAft>
            </a:pPr>
            <a:r>
              <a:rPr lang="de-DE" sz="1600" b="1" dirty="0">
                <a:solidFill>
                  <a:schemeClr val="accent1"/>
                </a:solidFill>
                <a:latin typeface="Calibri" panose="020F0502020204030204" pitchFamily="34" charset="0"/>
                <a:sym typeface="Wingdings" pitchFamily="2" charset="2"/>
              </a:rPr>
              <a:t>Aufräumarbeiten bei Abbruch:</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„Abbruch-Review“: Begutachtung aller „</a:t>
            </a:r>
            <a:r>
              <a:rPr lang="de-DE" sz="1600" dirty="0" err="1">
                <a:solidFill>
                  <a:srgbClr val="4D4D4D"/>
                </a:solidFill>
                <a:latin typeface="Calibri" panose="020F0502020204030204" pitchFamily="34" charset="0"/>
                <a:sym typeface="Wingdings" pitchFamily="2" charset="2"/>
              </a:rPr>
              <a:t>Done</a:t>
            </a:r>
            <a:r>
              <a:rPr lang="de-DE" sz="1600" dirty="0">
                <a:solidFill>
                  <a:srgbClr val="4D4D4D"/>
                </a:solidFill>
                <a:latin typeface="Calibri" panose="020F0502020204030204" pitchFamily="34" charset="0"/>
                <a:sym typeface="Wingdings" pitchFamily="2" charset="2"/>
              </a:rPr>
              <a:t>“-Inkremente und ggf. Abnahme durch den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a:t>
            </a:r>
            <a:r>
              <a:rPr lang="de-DE" sz="1600" dirty="0" err="1">
                <a:solidFill>
                  <a:srgbClr val="4D4D4D"/>
                </a:solidFill>
                <a:latin typeface="Calibri" panose="020F0502020204030204" pitchFamily="34" charset="0"/>
                <a:sym typeface="Wingdings" pitchFamily="2" charset="2"/>
              </a:rPr>
              <a:t>Owner</a:t>
            </a:r>
            <a:endParaRPr lang="de-DE" sz="1600" dirty="0">
              <a:solidFill>
                <a:srgbClr val="4D4D4D"/>
              </a:solidFill>
              <a:latin typeface="Calibri" panose="020F0502020204030204" pitchFamily="34" charset="0"/>
              <a:sym typeface="Wingdings" pitchFamily="2" charset="2"/>
            </a:endParaRP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Neu-Schätzung aller unvollständigen Inkremente</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Aufräumen (Grooming) des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Backlog </a:t>
            </a:r>
          </a:p>
        </p:txBody>
      </p:sp>
    </p:spTree>
    <p:extLst>
      <p:ext uri="{BB962C8B-B14F-4D97-AF65-F5344CB8AC3E}">
        <p14:creationId xmlns:p14="http://schemas.microsoft.com/office/powerpoint/2010/main" val="17121359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11AF05B7-04C1-4E37-AC2E-A4605BCB4298}"/>
              </a:ext>
            </a:extLst>
          </p:cNvPr>
          <p:cNvSpPr>
            <a:spLocks noGrp="1"/>
          </p:cNvSpPr>
          <p:nvPr>
            <p:ph type="body" sz="quarter" idx="11"/>
          </p:nvPr>
        </p:nvSpPr>
        <p:spPr/>
        <p:txBody>
          <a:bodyPr>
            <a:normAutofit fontScale="92500"/>
          </a:bodyPr>
          <a:lstStyle/>
          <a:p>
            <a:endParaRPr lang="de-DE"/>
          </a:p>
        </p:txBody>
      </p:sp>
      <p:sp>
        <p:nvSpPr>
          <p:cNvPr id="2" name="Fußzeilenplatzhalter 1">
            <a:extLst>
              <a:ext uri="{FF2B5EF4-FFF2-40B4-BE49-F238E27FC236}">
                <a16:creationId xmlns:a16="http://schemas.microsoft.com/office/drawing/2014/main" id="{953FEC67-BCFB-4362-AAD7-D587CD594844}"/>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C247461-8299-4D29-AB0A-CA5AA3B0DB7A}"/>
              </a:ext>
            </a:extLst>
          </p:cNvPr>
          <p:cNvSpPr>
            <a:spLocks noGrp="1"/>
          </p:cNvSpPr>
          <p:nvPr>
            <p:ph type="sldNum" sz="quarter" idx="4"/>
          </p:nvPr>
        </p:nvSpPr>
        <p:spPr/>
        <p:txBody>
          <a:bodyPr/>
          <a:lstStyle/>
          <a:p>
            <a:fld id="{BD587C3E-324D-4846-9F44-5C3ACF20A720}" type="slidenum">
              <a:rPr lang="de-DE" smtClean="0"/>
              <a:pPr/>
              <a:t>109</a:t>
            </a:fld>
            <a:endParaRPr lang="de-DE" dirty="0"/>
          </a:p>
        </p:txBody>
      </p:sp>
      <p:sp>
        <p:nvSpPr>
          <p:cNvPr id="12" name="Textplatzhalter 11">
            <a:extLst>
              <a:ext uri="{FF2B5EF4-FFF2-40B4-BE49-F238E27FC236}">
                <a16:creationId xmlns:a16="http://schemas.microsoft.com/office/drawing/2014/main" id="{FC996771-C2E1-4F9D-9A9D-C96D1DB87F63}"/>
              </a:ext>
            </a:extLst>
          </p:cNvPr>
          <p:cNvSpPr>
            <a:spLocks noGrp="1"/>
          </p:cNvSpPr>
          <p:nvPr>
            <p:ph type="body" sz="quarter" idx="13"/>
          </p:nvPr>
        </p:nvSpPr>
        <p:spPr/>
        <p:txBody>
          <a:bodyPr/>
          <a:lstStyle/>
          <a:p>
            <a:r>
              <a:rPr lang="de-DE" dirty="0"/>
              <a:t>Die Sprint-Planung</a:t>
            </a:r>
          </a:p>
          <a:p>
            <a:r>
              <a:rPr lang="de-DE" dirty="0"/>
              <a:t>Das Daily </a:t>
            </a:r>
            <a:r>
              <a:rPr lang="de-DE" dirty="0" err="1"/>
              <a:t>Scrum</a:t>
            </a:r>
            <a:endParaRPr lang="de-DE" dirty="0"/>
          </a:p>
          <a:p>
            <a:r>
              <a:rPr lang="de-DE" dirty="0"/>
              <a:t>Der Sprint-Review</a:t>
            </a:r>
          </a:p>
          <a:p>
            <a:r>
              <a:rPr lang="de-DE" dirty="0"/>
              <a:t>Die Sprint-Retrospektive</a:t>
            </a:r>
          </a:p>
        </p:txBody>
      </p:sp>
      <p:sp>
        <p:nvSpPr>
          <p:cNvPr id="8" name="Titel 7">
            <a:extLst>
              <a:ext uri="{FF2B5EF4-FFF2-40B4-BE49-F238E27FC236}">
                <a16:creationId xmlns:a16="http://schemas.microsoft.com/office/drawing/2014/main" id="{613BC157-02A1-42B8-B157-08980FF23011}"/>
              </a:ext>
            </a:extLst>
          </p:cNvPr>
          <p:cNvSpPr>
            <a:spLocks noGrp="1"/>
          </p:cNvSpPr>
          <p:nvPr>
            <p:ph type="title"/>
          </p:nvPr>
        </p:nvSpPr>
        <p:spPr>
          <a:prstGeom prst="rect">
            <a:avLst/>
          </a:prstGeom>
        </p:spPr>
        <p:txBody>
          <a:bodyPr/>
          <a:lstStyle/>
          <a:p>
            <a:r>
              <a:rPr lang="de-DE"/>
              <a:t>Zusammenfassung: Sprint</a:t>
            </a:r>
            <a:endParaRPr lang="de-DE" dirty="0"/>
          </a:p>
        </p:txBody>
      </p:sp>
    </p:spTree>
    <p:extLst>
      <p:ext uri="{BB962C8B-B14F-4D97-AF65-F5344CB8AC3E}">
        <p14:creationId xmlns:p14="http://schemas.microsoft.com/office/powerpoint/2010/main" val="378980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a:extLst>
              <a:ext uri="{FF2B5EF4-FFF2-40B4-BE49-F238E27FC236}">
                <a16:creationId xmlns:a16="http://schemas.microsoft.com/office/drawing/2014/main" id="{B46CD9D8-7D75-4E43-A027-DF5447B2B697}"/>
              </a:ext>
            </a:extLst>
          </p:cNvPr>
          <p:cNvSpPr txBox="1"/>
          <p:nvPr/>
        </p:nvSpPr>
        <p:spPr>
          <a:xfrm>
            <a:off x="4821317" y="948831"/>
            <a:ext cx="1800000" cy="5262979"/>
          </a:xfrm>
          <a:prstGeom prst="rect">
            <a:avLst/>
          </a:prstGeom>
          <a:solidFill>
            <a:schemeClr val="bg1">
              <a:lumMod val="95000"/>
            </a:schemeClr>
          </a:solidFill>
          <a:ln>
            <a:solidFill>
              <a:schemeClr val="accent1"/>
            </a:solidFill>
          </a:ln>
        </p:spPr>
        <p:txBody>
          <a:bodyPr wrap="square" rtlCol="0">
            <a:spAutoFit/>
          </a:bodyPr>
          <a:lstStyle/>
          <a:p>
            <a:pPr>
              <a:lnSpc>
                <a:spcPct val="150000"/>
              </a:lnSpc>
            </a:pPr>
            <a:endParaRPr lang="de-DE" sz="1600" b="1" dirty="0">
              <a:solidFill>
                <a:srgbClr val="4D4D4D"/>
              </a:solidFill>
              <a:latin typeface="Calibri" panose="020F0502020204030204" pitchFamily="34" charset="0"/>
              <a:sym typeface="Wingdings" pitchFamily="2" charset="2"/>
            </a:endParaRPr>
          </a:p>
          <a:p>
            <a:pPr>
              <a:lnSpc>
                <a:spcPct val="150000"/>
              </a:lnSpc>
            </a:pPr>
            <a:r>
              <a:rPr lang="de-DE" sz="1600" b="1" dirty="0">
                <a:solidFill>
                  <a:srgbClr val="4D4D4D"/>
                </a:solidFill>
                <a:latin typeface="Calibri" panose="020F0502020204030204" pitchFamily="34" charset="0"/>
                <a:sym typeface="Wingdings" pitchFamily="2" charset="2"/>
              </a:rPr>
              <a:t>Komplex</a:t>
            </a:r>
          </a:p>
          <a:p>
            <a:r>
              <a:rPr lang="de-DE" sz="1200" dirty="0">
                <a:solidFill>
                  <a:srgbClr val="4D4D4D"/>
                </a:solidFill>
                <a:latin typeface="Calibri" panose="020F0502020204030204" pitchFamily="34" charset="0"/>
                <a:sym typeface="Wingdings" pitchFamily="2" charset="2"/>
              </a:rPr>
              <a:t>Hinterher weiß man alles besser</a:t>
            </a:r>
          </a:p>
          <a:p>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Muster (Ursache-Wirkungs-Verhältnis) lassen sich durch Experimente finden</a:t>
            </a:r>
          </a:p>
          <a:p>
            <a:endParaRPr lang="de-DE" sz="1200" dirty="0">
              <a:solidFill>
                <a:srgbClr val="4D4D4D"/>
              </a:solidFill>
              <a:latin typeface="Calibri" panose="020F0502020204030204" pitchFamily="34" charset="0"/>
              <a:sym typeface="Wingdings" pitchFamily="2" charset="2"/>
            </a:endParaRPr>
          </a:p>
          <a:p>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Vorgehen (</a:t>
            </a:r>
            <a:r>
              <a:rPr lang="de-DE" sz="1200" b="1" dirty="0">
                <a:solidFill>
                  <a:srgbClr val="4D4D4D"/>
                </a:solidFill>
                <a:latin typeface="Calibri" panose="020F0502020204030204" pitchFamily="34" charset="0"/>
                <a:sym typeface="Wingdings" pitchFamily="2" charset="2"/>
              </a:rPr>
              <a:t>adaptives Vorgehen</a:t>
            </a:r>
            <a:r>
              <a:rPr lang="de-DE" sz="1200" dirty="0">
                <a:solidFill>
                  <a:srgbClr val="4D4D4D"/>
                </a:solidFill>
                <a:latin typeface="Calibri" panose="020F0502020204030204" pitchFamily="34" charset="0"/>
                <a:sym typeface="Wingdings" pitchFamily="2" charset="2"/>
              </a:rPr>
              <a:t>):</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prüfen</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erspüren</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Reagieren</a:t>
            </a:r>
          </a:p>
          <a:p>
            <a:pPr marL="160337" lvl="1">
              <a:tabLst>
                <a:tab pos="358775" algn="l"/>
              </a:tabLst>
            </a:pPr>
            <a:endParaRPr lang="de-DE" sz="1200" dirty="0">
              <a:solidFill>
                <a:srgbClr val="4D4D4D"/>
              </a:solidFill>
              <a:latin typeface="Calibri" panose="020F0502020204030204" pitchFamily="34" charset="0"/>
              <a:sym typeface="Wingdings" pitchFamily="2" charset="2"/>
            </a:endParaRPr>
          </a:p>
          <a:p>
            <a:pPr marL="160337" lvl="1">
              <a:tabLst>
                <a:tab pos="358775" algn="l"/>
              </a:tabLst>
            </a:pPr>
            <a:endParaRPr lang="de-DE" sz="1200" dirty="0">
              <a:solidFill>
                <a:srgbClr val="4D4D4D"/>
              </a:solidFill>
              <a:latin typeface="Calibri" panose="020F0502020204030204" pitchFamily="34" charset="0"/>
              <a:sym typeface="Wingdings" pitchFamily="2" charset="2"/>
            </a:endParaRPr>
          </a:p>
          <a:p>
            <a:pPr marL="160337" lvl="1">
              <a:tabLst>
                <a:tab pos="358775" algn="l"/>
              </a:tabLst>
            </a:pPr>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Beispiele</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Marsmission</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Entwicklung von Produkten in (bzw. für) sich „schnell“ ändernde(n) Umgebungen</a:t>
            </a:r>
          </a:p>
        </p:txBody>
      </p:sp>
      <p:sp>
        <p:nvSpPr>
          <p:cNvPr id="3" name="Fußzeilenplatzhalter 2">
            <a:extLst>
              <a:ext uri="{FF2B5EF4-FFF2-40B4-BE49-F238E27FC236}">
                <a16:creationId xmlns:a16="http://schemas.microsoft.com/office/drawing/2014/main" id="{F8C5F5C5-FAE9-4A30-92C9-62DFD59F7098}"/>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17B8F8B-5F95-422B-9A41-67057B159A44}"/>
              </a:ext>
            </a:extLst>
          </p:cNvPr>
          <p:cNvSpPr>
            <a:spLocks noGrp="1"/>
          </p:cNvSpPr>
          <p:nvPr>
            <p:ph type="sldNum" sz="quarter" idx="4"/>
          </p:nvPr>
        </p:nvSpPr>
        <p:spPr/>
        <p:txBody>
          <a:bodyPr/>
          <a:lstStyle/>
          <a:p>
            <a:fld id="{BD587C3E-324D-4846-9F44-5C3ACF20A720}" type="slidenum">
              <a:rPr lang="de-DE" smtClean="0"/>
              <a:pPr/>
              <a:t>11</a:t>
            </a:fld>
            <a:endParaRPr lang="de-DE" dirty="0"/>
          </a:p>
        </p:txBody>
      </p:sp>
      <p:sp>
        <p:nvSpPr>
          <p:cNvPr id="6" name="Titel 5">
            <a:extLst>
              <a:ext uri="{FF2B5EF4-FFF2-40B4-BE49-F238E27FC236}">
                <a16:creationId xmlns:a16="http://schemas.microsoft.com/office/drawing/2014/main" id="{B89A56B7-8630-4500-BCAF-7C375A7AC253}"/>
              </a:ext>
            </a:extLst>
          </p:cNvPr>
          <p:cNvSpPr>
            <a:spLocks noGrp="1"/>
          </p:cNvSpPr>
          <p:nvPr>
            <p:ph type="title"/>
          </p:nvPr>
        </p:nvSpPr>
        <p:spPr/>
        <p:txBody>
          <a:bodyPr/>
          <a:lstStyle/>
          <a:p>
            <a:r>
              <a:rPr lang="de-DE"/>
              <a:t>Die richtige Methode für jede Aufgabenstellung</a:t>
            </a:r>
            <a:endParaRPr lang="de-DE" dirty="0"/>
          </a:p>
        </p:txBody>
      </p:sp>
      <p:sp>
        <p:nvSpPr>
          <p:cNvPr id="8" name="Textplatzhalter 7">
            <a:extLst>
              <a:ext uri="{FF2B5EF4-FFF2-40B4-BE49-F238E27FC236}">
                <a16:creationId xmlns:a16="http://schemas.microsoft.com/office/drawing/2014/main" id="{8E07360B-E4BD-4B53-B389-02F67C4B411D}"/>
              </a:ext>
            </a:extLst>
          </p:cNvPr>
          <p:cNvSpPr>
            <a:spLocks noGrp="1"/>
          </p:cNvSpPr>
          <p:nvPr>
            <p:ph type="body" sz="quarter" idx="11"/>
          </p:nvPr>
        </p:nvSpPr>
        <p:spPr/>
        <p:txBody>
          <a:bodyPr>
            <a:normAutofit fontScale="92500"/>
          </a:bodyPr>
          <a:lstStyle/>
          <a:p>
            <a:r>
              <a:rPr lang="de-DE"/>
              <a:t>Syl_ID_1.2</a:t>
            </a:r>
            <a:endParaRPr lang="de-DE" dirty="0"/>
          </a:p>
        </p:txBody>
      </p:sp>
      <p:sp>
        <p:nvSpPr>
          <p:cNvPr id="9" name="Textfeld 8">
            <a:extLst>
              <a:ext uri="{FF2B5EF4-FFF2-40B4-BE49-F238E27FC236}">
                <a16:creationId xmlns:a16="http://schemas.microsoft.com/office/drawing/2014/main" id="{F4FAC256-2580-4CEB-BF82-EFC169B0E386}"/>
              </a:ext>
            </a:extLst>
          </p:cNvPr>
          <p:cNvSpPr txBox="1"/>
          <p:nvPr/>
        </p:nvSpPr>
        <p:spPr>
          <a:xfrm>
            <a:off x="271253" y="1332657"/>
            <a:ext cx="1800000" cy="4339650"/>
          </a:xfrm>
          <a:prstGeom prst="rect">
            <a:avLst/>
          </a:prstGeom>
          <a:solidFill>
            <a:schemeClr val="bg1">
              <a:lumMod val="95000"/>
            </a:schemeClr>
          </a:solidFill>
        </p:spPr>
        <p:txBody>
          <a:bodyPr wrap="square" rtlCol="0">
            <a:spAutoFit/>
          </a:bodyPr>
          <a:lstStyle/>
          <a:p>
            <a:pPr>
              <a:lnSpc>
                <a:spcPct val="150000"/>
              </a:lnSpc>
            </a:pPr>
            <a:r>
              <a:rPr lang="de-DE" sz="1600" b="1" dirty="0">
                <a:solidFill>
                  <a:srgbClr val="4D4D4D"/>
                </a:solidFill>
                <a:latin typeface="Calibri" panose="020F0502020204030204" pitchFamily="34" charset="0"/>
                <a:sym typeface="Wingdings" pitchFamily="2" charset="2"/>
              </a:rPr>
              <a:t>Einfach</a:t>
            </a:r>
          </a:p>
          <a:p>
            <a:r>
              <a:rPr lang="de-DE" sz="1200" dirty="0">
                <a:solidFill>
                  <a:srgbClr val="4D4D4D"/>
                </a:solidFill>
                <a:latin typeface="Calibri" panose="020F0502020204030204" pitchFamily="34" charset="0"/>
                <a:sym typeface="Wingdings" pitchFamily="2" charset="2"/>
              </a:rPr>
              <a:t>Faktenbasiertes Management</a:t>
            </a:r>
          </a:p>
          <a:p>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klares Ursache-Wirkungs-Verhältnis</a:t>
            </a:r>
          </a:p>
          <a:p>
            <a:endParaRPr lang="de-DE" sz="1200" dirty="0">
              <a:solidFill>
                <a:srgbClr val="4D4D4D"/>
              </a:solidFill>
              <a:latin typeface="Calibri" panose="020F0502020204030204" pitchFamily="34" charset="0"/>
              <a:sym typeface="Wingdings" pitchFamily="2" charset="2"/>
            </a:endParaRPr>
          </a:p>
          <a:p>
            <a:endParaRPr lang="de-DE" sz="1200" dirty="0">
              <a:solidFill>
                <a:srgbClr val="4D4D4D"/>
              </a:solidFill>
              <a:latin typeface="Calibri" panose="020F0502020204030204" pitchFamily="34" charset="0"/>
              <a:sym typeface="Wingdings" pitchFamily="2" charset="2"/>
            </a:endParaRPr>
          </a:p>
          <a:p>
            <a:endParaRPr lang="de-DE" sz="1200" dirty="0">
              <a:solidFill>
                <a:srgbClr val="4D4D4D"/>
              </a:solidFill>
              <a:latin typeface="Calibri" panose="020F0502020204030204" pitchFamily="34" charset="0"/>
              <a:sym typeface="Wingdings" pitchFamily="2" charset="2"/>
            </a:endParaRPr>
          </a:p>
          <a:p>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Vorgehen (</a:t>
            </a:r>
            <a:r>
              <a:rPr lang="de-DE" sz="1200" b="1" dirty="0">
                <a:solidFill>
                  <a:srgbClr val="4D4D4D"/>
                </a:solidFill>
                <a:latin typeface="Calibri" panose="020F0502020204030204" pitchFamily="34" charset="0"/>
                <a:sym typeface="Wingdings" pitchFamily="2" charset="2"/>
              </a:rPr>
              <a:t>Anwenden von anerkannten „Best Practices“</a:t>
            </a:r>
            <a:r>
              <a:rPr lang="de-DE" sz="1200" dirty="0">
                <a:solidFill>
                  <a:srgbClr val="4D4D4D"/>
                </a:solidFill>
                <a:latin typeface="Calibri" panose="020F0502020204030204" pitchFamily="34" charset="0"/>
                <a:sym typeface="Wingdings" pitchFamily="2" charset="2"/>
              </a:rPr>
              <a:t>):</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erspüren</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kategorisieren</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reagieren</a:t>
            </a:r>
          </a:p>
          <a:p>
            <a:pPr marL="742950" lvl="1" indent="-285750">
              <a:buFont typeface="Arial" panose="020B0604020202020204" pitchFamily="34" charset="0"/>
              <a:buChar char="•"/>
            </a:pPr>
            <a:endParaRPr lang="de-DE" sz="1200" dirty="0">
              <a:solidFill>
                <a:srgbClr val="4D4D4D"/>
              </a:solidFill>
              <a:latin typeface="Calibri" panose="020F0502020204030204" pitchFamily="34" charset="0"/>
              <a:sym typeface="Wingdings" pitchFamily="2" charset="2"/>
            </a:endParaRPr>
          </a:p>
          <a:p>
            <a:pPr marL="742950" lvl="1" indent="-285750">
              <a:buFont typeface="Arial" panose="020B0604020202020204" pitchFamily="34" charset="0"/>
              <a:buChar char="•"/>
            </a:pPr>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Beispiele</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Fertighausbau</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Fließband­produktion</a:t>
            </a:r>
          </a:p>
        </p:txBody>
      </p:sp>
      <p:sp>
        <p:nvSpPr>
          <p:cNvPr id="13" name="Textfeld 12">
            <a:extLst>
              <a:ext uri="{FF2B5EF4-FFF2-40B4-BE49-F238E27FC236}">
                <a16:creationId xmlns:a16="http://schemas.microsoft.com/office/drawing/2014/main" id="{9408BE54-DE9C-4806-B2E0-60836FC86487}"/>
              </a:ext>
            </a:extLst>
          </p:cNvPr>
          <p:cNvSpPr txBox="1"/>
          <p:nvPr/>
        </p:nvSpPr>
        <p:spPr>
          <a:xfrm>
            <a:off x="2546285" y="1332657"/>
            <a:ext cx="1800000" cy="4154984"/>
          </a:xfrm>
          <a:prstGeom prst="rect">
            <a:avLst/>
          </a:prstGeom>
          <a:solidFill>
            <a:schemeClr val="bg1">
              <a:lumMod val="95000"/>
            </a:schemeClr>
          </a:solidFill>
        </p:spPr>
        <p:txBody>
          <a:bodyPr wrap="square" rtlCol="0">
            <a:spAutoFit/>
          </a:bodyPr>
          <a:lstStyle/>
          <a:p>
            <a:pPr>
              <a:lnSpc>
                <a:spcPct val="150000"/>
              </a:lnSpc>
            </a:pPr>
            <a:r>
              <a:rPr lang="de-DE" sz="1600" b="1" dirty="0">
                <a:solidFill>
                  <a:srgbClr val="4D4D4D"/>
                </a:solidFill>
                <a:latin typeface="Calibri" panose="020F0502020204030204" pitchFamily="34" charset="0"/>
                <a:sym typeface="Wingdings" pitchFamily="2" charset="2"/>
              </a:rPr>
              <a:t>Kompliziert</a:t>
            </a:r>
          </a:p>
          <a:p>
            <a:r>
              <a:rPr lang="de-DE" sz="1200" dirty="0">
                <a:solidFill>
                  <a:srgbClr val="4D4D4D"/>
                </a:solidFill>
                <a:latin typeface="Calibri" panose="020F0502020204030204" pitchFamily="34" charset="0"/>
                <a:sym typeface="Wingdings" pitchFamily="2" charset="2"/>
              </a:rPr>
              <a:t>Experten gewähren Einblick</a:t>
            </a:r>
          </a:p>
          <a:p>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Ursache-Wirkungs-Verhältnis lässt sich entdecken, ist aber nicht unmittelbar offensichtlich</a:t>
            </a:r>
          </a:p>
          <a:p>
            <a:pPr marL="285750" indent="-285750">
              <a:buFont typeface="Arial" panose="020B0604020202020204" pitchFamily="34" charset="0"/>
              <a:buChar char="•"/>
            </a:pPr>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Vorgehen (</a:t>
            </a:r>
            <a:r>
              <a:rPr lang="de-DE" sz="1200" b="1" dirty="0">
                <a:solidFill>
                  <a:srgbClr val="4D4D4D"/>
                </a:solidFill>
                <a:latin typeface="Calibri" panose="020F0502020204030204" pitchFamily="34" charset="0"/>
                <a:sym typeface="Wingdings" pitchFamily="2" charset="2"/>
              </a:rPr>
              <a:t>Anwenden von bewährten Praktiken</a:t>
            </a:r>
            <a:r>
              <a:rPr lang="de-DE" sz="1200" dirty="0">
                <a:solidFill>
                  <a:srgbClr val="4D4D4D"/>
                </a:solidFill>
                <a:latin typeface="Calibri" panose="020F0502020204030204" pitchFamily="34" charset="0"/>
                <a:sym typeface="Wingdings" pitchFamily="2" charset="2"/>
              </a:rPr>
              <a:t>):</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erspüren</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analysieren (Expertendiagnose)</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reagieren</a:t>
            </a:r>
          </a:p>
          <a:p>
            <a:pPr marL="742950" lvl="1" indent="-285750">
              <a:buFont typeface="Arial" panose="020B0604020202020204" pitchFamily="34" charset="0"/>
              <a:buChar char="•"/>
            </a:pPr>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Beispiel</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Suche von Fehlerursachen</a:t>
            </a:r>
          </a:p>
        </p:txBody>
      </p:sp>
      <p:sp>
        <p:nvSpPr>
          <p:cNvPr id="18" name="Textfeld 17">
            <a:extLst>
              <a:ext uri="{FF2B5EF4-FFF2-40B4-BE49-F238E27FC236}">
                <a16:creationId xmlns:a16="http://schemas.microsoft.com/office/drawing/2014/main" id="{41ACE33C-4A11-4FF6-BF09-88EA0BC04E42}"/>
              </a:ext>
            </a:extLst>
          </p:cNvPr>
          <p:cNvSpPr txBox="1"/>
          <p:nvPr/>
        </p:nvSpPr>
        <p:spPr>
          <a:xfrm>
            <a:off x="7096349" y="1332657"/>
            <a:ext cx="1800000" cy="3970318"/>
          </a:xfrm>
          <a:prstGeom prst="rect">
            <a:avLst/>
          </a:prstGeom>
          <a:solidFill>
            <a:schemeClr val="bg1">
              <a:lumMod val="95000"/>
            </a:schemeClr>
          </a:solidFill>
        </p:spPr>
        <p:txBody>
          <a:bodyPr wrap="square" rtlCol="0">
            <a:spAutoFit/>
          </a:bodyPr>
          <a:lstStyle/>
          <a:p>
            <a:pPr>
              <a:lnSpc>
                <a:spcPct val="150000"/>
              </a:lnSpc>
            </a:pPr>
            <a:r>
              <a:rPr lang="de-DE" sz="1600" b="1" dirty="0">
                <a:solidFill>
                  <a:srgbClr val="4D4D4D"/>
                </a:solidFill>
                <a:latin typeface="Calibri" panose="020F0502020204030204" pitchFamily="34" charset="0"/>
                <a:sym typeface="Wingdings" pitchFamily="2" charset="2"/>
              </a:rPr>
              <a:t>Chaotisch</a:t>
            </a:r>
          </a:p>
          <a:p>
            <a:r>
              <a:rPr lang="de-DE" sz="1200" dirty="0">
                <a:solidFill>
                  <a:srgbClr val="4D4D4D"/>
                </a:solidFill>
                <a:latin typeface="Calibri" panose="020F0502020204030204" pitchFamily="34" charset="0"/>
                <a:sym typeface="Wingdings" pitchFamily="2" charset="2"/>
              </a:rPr>
              <a:t>Krisenbewältigung</a:t>
            </a:r>
          </a:p>
          <a:p>
            <a:endParaRPr lang="de-DE" sz="1200" dirty="0">
              <a:solidFill>
                <a:srgbClr val="4D4D4D"/>
              </a:solidFill>
              <a:latin typeface="Calibri" panose="020F0502020204030204" pitchFamily="34" charset="0"/>
              <a:sym typeface="Wingdings" pitchFamily="2" charset="2"/>
            </a:endParaRPr>
          </a:p>
          <a:p>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keine Kenntnis des Ursache-/Wirkungs-</a:t>
            </a:r>
            <a:r>
              <a:rPr lang="de-DE" sz="1200" dirty="0" err="1">
                <a:solidFill>
                  <a:srgbClr val="4D4D4D"/>
                </a:solidFill>
                <a:latin typeface="Calibri" panose="020F0502020204030204" pitchFamily="34" charset="0"/>
                <a:sym typeface="Wingdings" pitchFamily="2" charset="2"/>
              </a:rPr>
              <a:t>Verhältnises</a:t>
            </a:r>
            <a:endParaRPr lang="de-DE" sz="1200" dirty="0">
              <a:solidFill>
                <a:srgbClr val="4D4D4D"/>
              </a:solidFill>
              <a:latin typeface="Calibri" panose="020F0502020204030204" pitchFamily="34" charset="0"/>
              <a:sym typeface="Wingdings" pitchFamily="2" charset="2"/>
            </a:endParaRPr>
          </a:p>
          <a:p>
            <a:pPr marL="285750" indent="-285750">
              <a:buFont typeface="Arial" panose="020B0604020202020204" pitchFamily="34" charset="0"/>
              <a:buChar char="•"/>
            </a:pPr>
            <a:endParaRPr lang="de-DE" sz="1200" dirty="0">
              <a:solidFill>
                <a:srgbClr val="4D4D4D"/>
              </a:solidFill>
              <a:latin typeface="Calibri" panose="020F0502020204030204" pitchFamily="34" charset="0"/>
              <a:sym typeface="Wingdings" pitchFamily="2" charset="2"/>
            </a:endParaRPr>
          </a:p>
          <a:p>
            <a:endParaRPr lang="de-DE" sz="1200" dirty="0">
              <a:solidFill>
                <a:srgbClr val="4D4D4D"/>
              </a:solidFill>
              <a:latin typeface="Calibri" panose="020F0502020204030204" pitchFamily="34" charset="0"/>
              <a:sym typeface="Wingdings" pitchFamily="2" charset="2"/>
            </a:endParaRPr>
          </a:p>
          <a:p>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Vorgehen </a:t>
            </a:r>
          </a:p>
          <a:p>
            <a:pPr marL="358775" lvl="1" indent="-198438">
              <a:buFont typeface="Arial" panose="020B0604020202020204" pitchFamily="34" charset="0"/>
              <a:buChar char="•"/>
              <a:tabLst>
                <a:tab pos="358775" algn="l"/>
              </a:tabLst>
            </a:pPr>
            <a:r>
              <a:rPr lang="de-DE" sz="1200" b="1" dirty="0">
                <a:solidFill>
                  <a:srgbClr val="4D4D4D"/>
                </a:solidFill>
                <a:latin typeface="Calibri" panose="020F0502020204030204" pitchFamily="34" charset="0"/>
                <a:sym typeface="Wingdings" pitchFamily="2" charset="2"/>
              </a:rPr>
              <a:t>handeln</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Erspüren, wo und inwieweit Ordnung eingetreten ist</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reagieren</a:t>
            </a:r>
          </a:p>
          <a:p>
            <a:pPr marL="742950" lvl="1" indent="-285750">
              <a:buFont typeface="Arial" panose="020B0604020202020204" pitchFamily="34" charset="0"/>
              <a:buChar char="•"/>
            </a:pPr>
            <a:endParaRPr lang="de-DE" sz="1200" dirty="0">
              <a:solidFill>
                <a:srgbClr val="4D4D4D"/>
              </a:solidFill>
              <a:latin typeface="Calibri" panose="020F0502020204030204" pitchFamily="34" charset="0"/>
              <a:sym typeface="Wingdings" pitchFamily="2" charset="2"/>
            </a:endParaRPr>
          </a:p>
          <a:p>
            <a:pPr marL="742950" lvl="1" indent="-285750">
              <a:buFont typeface="Arial" panose="020B0604020202020204" pitchFamily="34" charset="0"/>
              <a:buChar char="•"/>
            </a:pPr>
            <a:endParaRPr lang="de-DE" sz="1200" dirty="0">
              <a:solidFill>
                <a:srgbClr val="4D4D4D"/>
              </a:solidFill>
              <a:latin typeface="Calibri" panose="020F0502020204030204" pitchFamily="34" charset="0"/>
              <a:sym typeface="Wingdings" pitchFamily="2" charset="2"/>
            </a:endParaRPr>
          </a:p>
          <a:p>
            <a:pPr marL="179388" indent="-1793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Beispiel</a:t>
            </a:r>
          </a:p>
          <a:p>
            <a:pPr marL="358775" lvl="1" indent="-198438">
              <a:buFont typeface="Arial" panose="020B0604020202020204" pitchFamily="34" charset="0"/>
              <a:buChar char="•"/>
              <a:tabLst>
                <a:tab pos="358775" algn="l"/>
              </a:tabLst>
            </a:pPr>
            <a:r>
              <a:rPr lang="de-DE" sz="1200" dirty="0">
                <a:solidFill>
                  <a:srgbClr val="4D4D4D"/>
                </a:solidFill>
                <a:latin typeface="Calibri" panose="020F0502020204030204" pitchFamily="34" charset="0"/>
                <a:sym typeface="Wingdings" pitchFamily="2" charset="2"/>
              </a:rPr>
              <a:t>Bankenkrise</a:t>
            </a:r>
          </a:p>
        </p:txBody>
      </p:sp>
      <p:sp>
        <p:nvSpPr>
          <p:cNvPr id="2" name="Textfeld 1">
            <a:extLst>
              <a:ext uri="{FF2B5EF4-FFF2-40B4-BE49-F238E27FC236}">
                <a16:creationId xmlns:a16="http://schemas.microsoft.com/office/drawing/2014/main" id="{DE7E7380-91BC-41CB-9EBC-0D0B4DC56ADD}"/>
              </a:ext>
            </a:extLst>
          </p:cNvPr>
          <p:cNvSpPr txBox="1"/>
          <p:nvPr/>
        </p:nvSpPr>
        <p:spPr>
          <a:xfrm>
            <a:off x="271253" y="961410"/>
            <a:ext cx="8621922" cy="369332"/>
          </a:xfrm>
          <a:prstGeom prst="rect">
            <a:avLst/>
          </a:prstGeom>
          <a:solidFill>
            <a:schemeClr val="bg1">
              <a:lumMod val="95000"/>
            </a:schemeClr>
          </a:solidFill>
        </p:spPr>
        <p:txBody>
          <a:bodyPr wrap="square" rtlCol="0">
            <a:spAutoFit/>
          </a:bodyPr>
          <a:lstStyle/>
          <a:p>
            <a:pPr algn="ctr"/>
            <a:r>
              <a:rPr lang="de-DE" b="1" dirty="0">
                <a:solidFill>
                  <a:srgbClr val="4D4D4D"/>
                </a:solidFill>
                <a:latin typeface="Calibri" panose="020F0502020204030204" pitchFamily="34" charset="0"/>
                <a:sym typeface="Wingdings" pitchFamily="2" charset="2"/>
              </a:rPr>
              <a:t>Klassifizierung von Aufgaben-/Problemstellungen</a:t>
            </a:r>
          </a:p>
        </p:txBody>
      </p:sp>
      <p:sp>
        <p:nvSpPr>
          <p:cNvPr id="19" name="Textfeld 18">
            <a:extLst>
              <a:ext uri="{FF2B5EF4-FFF2-40B4-BE49-F238E27FC236}">
                <a16:creationId xmlns:a16="http://schemas.microsoft.com/office/drawing/2014/main" id="{F22340FC-70B2-472B-AB69-6DD74B8E5D69}"/>
              </a:ext>
            </a:extLst>
          </p:cNvPr>
          <p:cNvSpPr txBox="1"/>
          <p:nvPr/>
        </p:nvSpPr>
        <p:spPr>
          <a:xfrm rot="697464">
            <a:off x="6492752" y="378296"/>
            <a:ext cx="1951590" cy="577081"/>
          </a:xfrm>
          <a:prstGeom prst="rect">
            <a:avLst/>
          </a:prstGeom>
          <a:solidFill>
            <a:schemeClr val="bg1"/>
          </a:solidFill>
          <a:ln>
            <a:solidFill>
              <a:schemeClr val="tx2">
                <a:lumMod val="50000"/>
              </a:schemeClr>
            </a:solidFill>
          </a:ln>
        </p:spPr>
        <p:txBody>
          <a:bodyPr wrap="square" rtlCol="0">
            <a:spAutoFit/>
          </a:bodyPr>
          <a:lstStyle/>
          <a:p>
            <a:pPr algn="ctr"/>
            <a:r>
              <a:rPr lang="de-DE" sz="1050" dirty="0">
                <a:solidFill>
                  <a:srgbClr val="4D4D4D"/>
                </a:solidFill>
                <a:latin typeface="Calibri" panose="020F0502020204030204" pitchFamily="34" charset="0"/>
                <a:sym typeface="Wingdings" pitchFamily="2" charset="2"/>
              </a:rPr>
              <a:t>Mehr Informationen im Web unter dem Stichwort „</a:t>
            </a:r>
            <a:r>
              <a:rPr lang="de-DE" sz="1050" dirty="0" err="1">
                <a:solidFill>
                  <a:srgbClr val="4D4D4D"/>
                </a:solidFill>
                <a:latin typeface="Calibri" panose="020F0502020204030204" pitchFamily="34" charset="0"/>
                <a:sym typeface="Wingdings" pitchFamily="2" charset="2"/>
              </a:rPr>
              <a:t>Cynefin</a:t>
            </a:r>
            <a:r>
              <a:rPr lang="de-DE" sz="1050" dirty="0">
                <a:solidFill>
                  <a:srgbClr val="4D4D4D"/>
                </a:solidFill>
                <a:latin typeface="Calibri" panose="020F0502020204030204" pitchFamily="34" charset="0"/>
                <a:sym typeface="Wingdings" pitchFamily="2" charset="2"/>
              </a:rPr>
              <a:t>“ (sprich: </a:t>
            </a:r>
            <a:r>
              <a:rPr lang="de-DE" sz="1050" dirty="0" err="1">
                <a:solidFill>
                  <a:srgbClr val="4D4D4D"/>
                </a:solidFill>
                <a:latin typeface="Calibri" panose="020F0502020204030204" pitchFamily="34" charset="0"/>
                <a:sym typeface="Wingdings" pitchFamily="2" charset="2"/>
              </a:rPr>
              <a:t>ku</a:t>
            </a:r>
            <a:r>
              <a:rPr lang="de-DE" sz="1050" dirty="0">
                <a:solidFill>
                  <a:srgbClr val="4D4D4D"/>
                </a:solidFill>
                <a:latin typeface="Calibri" panose="020F0502020204030204" pitchFamily="34" charset="0"/>
                <a:sym typeface="Wingdings" pitchFamily="2" charset="2"/>
              </a:rPr>
              <a:t>-</a:t>
            </a:r>
            <a:r>
              <a:rPr lang="de-DE" sz="1050" dirty="0" err="1">
                <a:solidFill>
                  <a:srgbClr val="4D4D4D"/>
                </a:solidFill>
                <a:latin typeface="Calibri" panose="020F0502020204030204" pitchFamily="34" charset="0"/>
                <a:sym typeface="Wingdings" pitchFamily="2" charset="2"/>
              </a:rPr>
              <a:t>nev</a:t>
            </a:r>
            <a:r>
              <a:rPr lang="de-DE" sz="1050" dirty="0">
                <a:solidFill>
                  <a:srgbClr val="4D4D4D"/>
                </a:solidFill>
                <a:latin typeface="Calibri" panose="020F0502020204030204" pitchFamily="34" charset="0"/>
                <a:sym typeface="Wingdings" pitchFamily="2" charset="2"/>
              </a:rPr>
              <a:t>-in)</a:t>
            </a:r>
          </a:p>
        </p:txBody>
      </p:sp>
      <p:grpSp>
        <p:nvGrpSpPr>
          <p:cNvPr id="16" name="Gruppieren 15">
            <a:extLst>
              <a:ext uri="{FF2B5EF4-FFF2-40B4-BE49-F238E27FC236}">
                <a16:creationId xmlns:a16="http://schemas.microsoft.com/office/drawing/2014/main" id="{999D3B5D-02FB-4D75-81F4-03AFB2A1906B}"/>
              </a:ext>
            </a:extLst>
          </p:cNvPr>
          <p:cNvGrpSpPr/>
          <p:nvPr/>
        </p:nvGrpSpPr>
        <p:grpSpPr>
          <a:xfrm>
            <a:off x="2931541" y="2531327"/>
            <a:ext cx="2086508" cy="3725755"/>
            <a:chOff x="2931541" y="2531327"/>
            <a:chExt cx="2086508" cy="3725755"/>
          </a:xfrm>
        </p:grpSpPr>
        <p:sp>
          <p:nvSpPr>
            <p:cNvPr id="22" name="Textfeld 21">
              <a:extLst>
                <a:ext uri="{FF2B5EF4-FFF2-40B4-BE49-F238E27FC236}">
                  <a16:creationId xmlns:a16="http://schemas.microsoft.com/office/drawing/2014/main" id="{86D2868D-0390-4A7A-94CB-4620B566B0E5}"/>
                </a:ext>
              </a:extLst>
            </p:cNvPr>
            <p:cNvSpPr txBox="1"/>
            <p:nvPr/>
          </p:nvSpPr>
          <p:spPr>
            <a:xfrm>
              <a:off x="2931541" y="5672307"/>
              <a:ext cx="1679563" cy="584775"/>
            </a:xfrm>
            <a:prstGeom prst="rect">
              <a:avLst/>
            </a:prstGeom>
            <a:noFill/>
            <a:ln>
              <a:solidFill>
                <a:schemeClr val="accent1"/>
              </a:solidFill>
            </a:ln>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empirische Prozesssteuerung</a:t>
              </a:r>
            </a:p>
          </p:txBody>
        </p:sp>
        <p:cxnSp>
          <p:nvCxnSpPr>
            <p:cNvPr id="10" name="Gerade Verbindung mit Pfeil 9">
              <a:extLst>
                <a:ext uri="{FF2B5EF4-FFF2-40B4-BE49-F238E27FC236}">
                  <a16:creationId xmlns:a16="http://schemas.microsoft.com/office/drawing/2014/main" id="{93779EA9-5B07-41BD-85DD-DDB3AB45B93E}"/>
                </a:ext>
              </a:extLst>
            </p:cNvPr>
            <p:cNvCxnSpPr>
              <a:cxnSpLocks/>
            </p:cNvCxnSpPr>
            <p:nvPr/>
          </p:nvCxnSpPr>
          <p:spPr bwMode="auto">
            <a:xfrm flipH="1">
              <a:off x="4427538" y="2531327"/>
              <a:ext cx="497907" cy="3055434"/>
            </a:xfrm>
            <a:prstGeom prst="straightConnector1">
              <a:avLst/>
            </a:prstGeom>
            <a:solidFill>
              <a:schemeClr val="accent1"/>
            </a:solidFill>
            <a:ln w="12700" cap="sq" cmpd="sng" algn="ctr">
              <a:solidFill>
                <a:schemeClr val="accent1"/>
              </a:solidFill>
              <a:prstDash val="solid"/>
              <a:round/>
              <a:headEnd type="none" w="sm" len="sm"/>
              <a:tailEnd type="triangle"/>
            </a:ln>
            <a:effectLst/>
          </p:spPr>
        </p:cxnSp>
        <p:cxnSp>
          <p:nvCxnSpPr>
            <p:cNvPr id="12" name="Gerade Verbindung mit Pfeil 11">
              <a:extLst>
                <a:ext uri="{FF2B5EF4-FFF2-40B4-BE49-F238E27FC236}">
                  <a16:creationId xmlns:a16="http://schemas.microsoft.com/office/drawing/2014/main" id="{4985CDAC-FC59-4097-96E1-089085BECCCC}"/>
                </a:ext>
              </a:extLst>
            </p:cNvPr>
            <p:cNvCxnSpPr>
              <a:cxnSpLocks/>
            </p:cNvCxnSpPr>
            <p:nvPr/>
          </p:nvCxnSpPr>
          <p:spPr bwMode="auto">
            <a:xfrm flipH="1">
              <a:off x="4611105" y="3638383"/>
              <a:ext cx="406944" cy="1948378"/>
            </a:xfrm>
            <a:prstGeom prst="straightConnector1">
              <a:avLst/>
            </a:prstGeom>
            <a:solidFill>
              <a:schemeClr val="accent1"/>
            </a:solidFill>
            <a:ln w="12700" cap="sq" cmpd="sng" algn="ctr">
              <a:solidFill>
                <a:schemeClr val="accent1"/>
              </a:solidFill>
              <a:prstDash val="solid"/>
              <a:round/>
              <a:headEnd type="none" w="sm" len="sm"/>
              <a:tailEnd type="triangle"/>
            </a:ln>
            <a:effectLst/>
          </p:spPr>
        </p:cxnSp>
      </p:grpSp>
      <p:grpSp>
        <p:nvGrpSpPr>
          <p:cNvPr id="30" name="Gruppieren 29">
            <a:extLst>
              <a:ext uri="{FF2B5EF4-FFF2-40B4-BE49-F238E27FC236}">
                <a16:creationId xmlns:a16="http://schemas.microsoft.com/office/drawing/2014/main" id="{D8733567-A20D-4AB8-B899-B9A240B53403}"/>
              </a:ext>
            </a:extLst>
          </p:cNvPr>
          <p:cNvGrpSpPr/>
          <p:nvPr/>
        </p:nvGrpSpPr>
        <p:grpSpPr>
          <a:xfrm>
            <a:off x="3893789" y="6206509"/>
            <a:ext cx="1854888" cy="542199"/>
            <a:chOff x="3893789" y="6206509"/>
            <a:chExt cx="1854888" cy="542199"/>
          </a:xfrm>
        </p:grpSpPr>
        <p:sp>
          <p:nvSpPr>
            <p:cNvPr id="17" name="Textfeld 16">
              <a:extLst>
                <a:ext uri="{FF2B5EF4-FFF2-40B4-BE49-F238E27FC236}">
                  <a16:creationId xmlns:a16="http://schemas.microsoft.com/office/drawing/2014/main" id="{D3414E1F-577F-470D-87CF-F2EA55174D1F}"/>
                </a:ext>
              </a:extLst>
            </p:cNvPr>
            <p:cNvSpPr txBox="1"/>
            <p:nvPr/>
          </p:nvSpPr>
          <p:spPr>
            <a:xfrm>
              <a:off x="4196071" y="6225488"/>
              <a:ext cx="1552606" cy="523220"/>
            </a:xfrm>
            <a:prstGeom prst="rect">
              <a:avLst/>
            </a:prstGeom>
            <a:noFill/>
          </p:spPr>
          <p:txBody>
            <a:bodyPr wrap="square" rtlCol="0">
              <a:spAutoFit/>
            </a:bodyPr>
            <a:lstStyle/>
            <a:p>
              <a:pPr algn="ctr"/>
              <a:r>
                <a:rPr lang="de-DE" sz="2800" b="1" dirty="0" err="1">
                  <a:solidFill>
                    <a:schemeClr val="accent1"/>
                  </a:solidFill>
                  <a:latin typeface="Calibri" panose="020F0502020204030204" pitchFamily="34" charset="0"/>
                  <a:sym typeface="Wingdings" pitchFamily="2" charset="2"/>
                </a:rPr>
                <a:t>Scrum</a:t>
              </a:r>
              <a:endParaRPr lang="de-DE" sz="2800" b="1" dirty="0">
                <a:solidFill>
                  <a:schemeClr val="accent1"/>
                </a:solidFill>
                <a:latin typeface="Calibri" panose="020F0502020204030204" pitchFamily="34" charset="0"/>
                <a:sym typeface="Wingdings" pitchFamily="2" charset="2"/>
              </a:endParaRPr>
            </a:p>
          </p:txBody>
        </p:sp>
        <p:cxnSp>
          <p:nvCxnSpPr>
            <p:cNvPr id="24" name="Gerade Verbindung mit Pfeil 23">
              <a:extLst>
                <a:ext uri="{FF2B5EF4-FFF2-40B4-BE49-F238E27FC236}">
                  <a16:creationId xmlns:a16="http://schemas.microsoft.com/office/drawing/2014/main" id="{8011DEF3-890C-47B8-B212-ED978109C472}"/>
                </a:ext>
              </a:extLst>
            </p:cNvPr>
            <p:cNvCxnSpPr>
              <a:cxnSpLocks/>
            </p:cNvCxnSpPr>
            <p:nvPr/>
          </p:nvCxnSpPr>
          <p:spPr bwMode="auto">
            <a:xfrm>
              <a:off x="3893789" y="6206509"/>
              <a:ext cx="533749" cy="235239"/>
            </a:xfrm>
            <a:prstGeom prst="straightConnector1">
              <a:avLst/>
            </a:prstGeom>
            <a:solidFill>
              <a:schemeClr val="accent1"/>
            </a:solidFill>
            <a:ln w="12700" cap="sq" cmpd="sng" algn="ctr">
              <a:solidFill>
                <a:schemeClr val="accent1"/>
              </a:solidFill>
              <a:prstDash val="solid"/>
              <a:round/>
              <a:headEnd type="none" w="sm" len="sm"/>
              <a:tailEnd type="triangle"/>
            </a:ln>
            <a:effectLst/>
          </p:spPr>
        </p:cxnSp>
      </p:grpSp>
    </p:spTree>
    <p:extLst>
      <p:ext uri="{BB962C8B-B14F-4D97-AF65-F5344CB8AC3E}">
        <p14:creationId xmlns:p14="http://schemas.microsoft.com/office/powerpoint/2010/main" val="38375295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5855CEE-C912-4E96-9C54-B63B611413B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D947BC6-22D4-4CDE-9528-3F9F844090D5}"/>
              </a:ext>
            </a:extLst>
          </p:cNvPr>
          <p:cNvSpPr>
            <a:spLocks noGrp="1"/>
          </p:cNvSpPr>
          <p:nvPr>
            <p:ph type="sldNum" sz="quarter" idx="4"/>
          </p:nvPr>
        </p:nvSpPr>
        <p:spPr/>
        <p:txBody>
          <a:bodyPr/>
          <a:lstStyle/>
          <a:p>
            <a:fld id="{BD587C3E-324D-4846-9F44-5C3ACF20A720}" type="slidenum">
              <a:rPr lang="de-DE" smtClean="0"/>
              <a:pPr/>
              <a:t>110</a:t>
            </a:fld>
            <a:endParaRPr lang="de-DE" dirty="0"/>
          </a:p>
        </p:txBody>
      </p:sp>
      <p:sp>
        <p:nvSpPr>
          <p:cNvPr id="13" name="Textplatzhalter 12">
            <a:extLst>
              <a:ext uri="{FF2B5EF4-FFF2-40B4-BE49-F238E27FC236}">
                <a16:creationId xmlns:a16="http://schemas.microsoft.com/office/drawing/2014/main" id="{8E918B2B-4FAC-48AD-9EF6-16E4501C8C09}"/>
              </a:ext>
            </a:extLst>
          </p:cNvPr>
          <p:cNvSpPr>
            <a:spLocks noGrp="1"/>
          </p:cNvSpPr>
          <p:nvPr>
            <p:ph type="body" sz="quarter" idx="11"/>
          </p:nvPr>
        </p:nvSpPr>
        <p:spPr/>
        <p:txBody>
          <a:bodyPr>
            <a:normAutofit fontScale="55000" lnSpcReduction="20000"/>
          </a:bodyPr>
          <a:lstStyle/>
          <a:p>
            <a:endParaRPr lang="de-DE"/>
          </a:p>
        </p:txBody>
      </p:sp>
      <p:sp>
        <p:nvSpPr>
          <p:cNvPr id="8" name="Titel 7">
            <a:extLst>
              <a:ext uri="{FF2B5EF4-FFF2-40B4-BE49-F238E27FC236}">
                <a16:creationId xmlns:a16="http://schemas.microsoft.com/office/drawing/2014/main" id="{D064B52A-4C46-46EF-94F3-E1614A0ABB86}"/>
              </a:ext>
            </a:extLst>
          </p:cNvPr>
          <p:cNvSpPr>
            <a:spLocks noGrp="1"/>
          </p:cNvSpPr>
          <p:nvPr>
            <p:ph type="title"/>
          </p:nvPr>
        </p:nvSpPr>
        <p:spPr/>
        <p:txBody>
          <a:bodyPr/>
          <a:lstStyle/>
          <a:p>
            <a:r>
              <a:rPr lang="de-DE" dirty="0"/>
              <a:t>Schätzung und Velocity</a:t>
            </a:r>
          </a:p>
        </p:txBody>
      </p:sp>
      <p:sp>
        <p:nvSpPr>
          <p:cNvPr id="11" name="Textplatzhalter 10">
            <a:extLst>
              <a:ext uri="{FF2B5EF4-FFF2-40B4-BE49-F238E27FC236}">
                <a16:creationId xmlns:a16="http://schemas.microsoft.com/office/drawing/2014/main" id="{1C2F54E8-E653-4B01-BB58-114533642C5A}"/>
              </a:ext>
            </a:extLst>
          </p:cNvPr>
          <p:cNvSpPr>
            <a:spLocks noGrp="1"/>
          </p:cNvSpPr>
          <p:nvPr>
            <p:ph type="body" sz="quarter" idx="12"/>
          </p:nvPr>
        </p:nvSpPr>
        <p:spPr/>
        <p:txBody>
          <a:bodyPr>
            <a:normAutofit fontScale="70000" lnSpcReduction="20000"/>
          </a:bodyPr>
          <a:lstStyle/>
          <a:p>
            <a:r>
              <a:rPr lang="de-DE" dirty="0"/>
              <a:t>Schätzkonzepte</a:t>
            </a:r>
          </a:p>
          <a:p>
            <a:r>
              <a:rPr lang="de-DE" dirty="0"/>
              <a:t>Schätzen des relativen Arbeitsaufwands</a:t>
            </a:r>
          </a:p>
          <a:p>
            <a:r>
              <a:rPr lang="de-DE" dirty="0"/>
              <a:t>Elemente, die beschätzt werden</a:t>
            </a:r>
          </a:p>
          <a:p>
            <a:r>
              <a:rPr lang="de-DE" dirty="0"/>
              <a:t>Teamkapazität</a:t>
            </a:r>
          </a:p>
          <a:p>
            <a:r>
              <a:rPr lang="de-DE" dirty="0"/>
              <a:t>Velocity</a:t>
            </a:r>
          </a:p>
          <a:p>
            <a:r>
              <a:rPr lang="de-DE" dirty="0"/>
              <a:t>Schätzverfahren</a:t>
            </a:r>
          </a:p>
        </p:txBody>
      </p:sp>
    </p:spTree>
    <p:extLst>
      <p:ext uri="{BB962C8B-B14F-4D97-AF65-F5344CB8AC3E}">
        <p14:creationId xmlns:p14="http://schemas.microsoft.com/office/powerpoint/2010/main" val="1843208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7D5552B5-52A5-4EDC-9599-29C556E56D51}"/>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A77A1596-31D9-459F-AC5D-F0D5F423A0DA}"/>
              </a:ext>
            </a:extLst>
          </p:cNvPr>
          <p:cNvSpPr>
            <a:spLocks noGrp="1"/>
          </p:cNvSpPr>
          <p:nvPr>
            <p:ph type="sldNum" sz="quarter" idx="4"/>
          </p:nvPr>
        </p:nvSpPr>
        <p:spPr/>
        <p:txBody>
          <a:bodyPr/>
          <a:lstStyle/>
          <a:p>
            <a:fld id="{BD587C3E-324D-4846-9F44-5C3ACF20A720}" type="slidenum">
              <a:rPr lang="de-DE" smtClean="0"/>
              <a:pPr/>
              <a:t>111</a:t>
            </a:fld>
            <a:endParaRPr lang="de-DE" dirty="0"/>
          </a:p>
        </p:txBody>
      </p:sp>
      <p:sp>
        <p:nvSpPr>
          <p:cNvPr id="5" name="Titel 4">
            <a:extLst>
              <a:ext uri="{FF2B5EF4-FFF2-40B4-BE49-F238E27FC236}">
                <a16:creationId xmlns:a16="http://schemas.microsoft.com/office/drawing/2014/main" id="{F2CA744E-5230-4577-8258-1BF47D797DD9}"/>
              </a:ext>
            </a:extLst>
          </p:cNvPr>
          <p:cNvSpPr>
            <a:spLocks noGrp="1"/>
          </p:cNvSpPr>
          <p:nvPr>
            <p:ph type="title"/>
          </p:nvPr>
        </p:nvSpPr>
        <p:spPr/>
        <p:txBody>
          <a:bodyPr/>
          <a:lstStyle/>
          <a:p>
            <a:r>
              <a:rPr lang="de-DE" dirty="0"/>
              <a:t>Schätzkonzepte</a:t>
            </a:r>
          </a:p>
        </p:txBody>
      </p:sp>
      <p:sp>
        <p:nvSpPr>
          <p:cNvPr id="2" name="Textplatzhalter 1">
            <a:extLst>
              <a:ext uri="{FF2B5EF4-FFF2-40B4-BE49-F238E27FC236}">
                <a16:creationId xmlns:a16="http://schemas.microsoft.com/office/drawing/2014/main" id="{938C35B3-46C5-431F-B196-4A1DC3253308}"/>
              </a:ext>
            </a:extLst>
          </p:cNvPr>
          <p:cNvSpPr>
            <a:spLocks noGrp="1"/>
          </p:cNvSpPr>
          <p:nvPr>
            <p:ph type="body" sz="quarter" idx="11"/>
          </p:nvPr>
        </p:nvSpPr>
        <p:spPr/>
        <p:txBody>
          <a:bodyPr>
            <a:normAutofit fontScale="92500"/>
          </a:bodyPr>
          <a:lstStyle/>
          <a:p>
            <a:r>
              <a:rPr lang="de-DE" dirty="0"/>
              <a:t>Syl_ID_6.1</a:t>
            </a:r>
          </a:p>
        </p:txBody>
      </p:sp>
      <p:grpSp>
        <p:nvGrpSpPr>
          <p:cNvPr id="21" name="Gruppieren 20">
            <a:extLst>
              <a:ext uri="{FF2B5EF4-FFF2-40B4-BE49-F238E27FC236}">
                <a16:creationId xmlns:a16="http://schemas.microsoft.com/office/drawing/2014/main" id="{2AD3BA90-EB22-47AA-8960-3AE7D777ECD7}"/>
              </a:ext>
            </a:extLst>
          </p:cNvPr>
          <p:cNvGrpSpPr/>
          <p:nvPr/>
        </p:nvGrpSpPr>
        <p:grpSpPr>
          <a:xfrm rot="248654">
            <a:off x="1627816" y="604730"/>
            <a:ext cx="6103742" cy="1077218"/>
            <a:chOff x="70015" y="877142"/>
            <a:chExt cx="6103742" cy="1077218"/>
          </a:xfrm>
        </p:grpSpPr>
        <p:grpSp>
          <p:nvGrpSpPr>
            <p:cNvPr id="13" name="Gruppieren 12">
              <a:extLst>
                <a:ext uri="{FF2B5EF4-FFF2-40B4-BE49-F238E27FC236}">
                  <a16:creationId xmlns:a16="http://schemas.microsoft.com/office/drawing/2014/main" id="{31AC2959-B502-410D-9747-16189832783A}"/>
                </a:ext>
              </a:extLst>
            </p:cNvPr>
            <p:cNvGrpSpPr/>
            <p:nvPr/>
          </p:nvGrpSpPr>
          <p:grpSpPr>
            <a:xfrm>
              <a:off x="4958303" y="1006286"/>
              <a:ext cx="1215454" cy="918061"/>
              <a:chOff x="4299491" y="2560968"/>
              <a:chExt cx="1215454" cy="918061"/>
            </a:xfrm>
          </p:grpSpPr>
          <p:sp>
            <p:nvSpPr>
              <p:cNvPr id="11" name="Textfeld 10">
                <a:extLst>
                  <a:ext uri="{FF2B5EF4-FFF2-40B4-BE49-F238E27FC236}">
                    <a16:creationId xmlns:a16="http://schemas.microsoft.com/office/drawing/2014/main" id="{9B3E370A-15A6-418A-B7E5-EDC74224ED28}"/>
                  </a:ext>
                </a:extLst>
              </p:cNvPr>
              <p:cNvSpPr txBox="1"/>
              <p:nvPr/>
            </p:nvSpPr>
            <p:spPr>
              <a:xfrm>
                <a:off x="4299491" y="2955809"/>
                <a:ext cx="1215454"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2" name="Grafik 11">
                <a:extLst>
                  <a:ext uri="{FF2B5EF4-FFF2-40B4-BE49-F238E27FC236}">
                    <a16:creationId xmlns:a16="http://schemas.microsoft.com/office/drawing/2014/main" id="{72FD1B24-23D8-469D-A0DB-64AB8A4CA1A8}"/>
                  </a:ext>
                </a:extLst>
              </p:cNvPr>
              <p:cNvPicPr>
                <a:picLocks noChangeAspect="1"/>
              </p:cNvPicPr>
              <p:nvPr/>
            </p:nvPicPr>
            <p:blipFill>
              <a:blip r:embed="rId3"/>
              <a:stretch>
                <a:fillRect/>
              </a:stretch>
            </p:blipFill>
            <p:spPr>
              <a:xfrm>
                <a:off x="4689898" y="2560968"/>
                <a:ext cx="434640" cy="432000"/>
              </a:xfrm>
              <a:prstGeom prst="rect">
                <a:avLst/>
              </a:prstGeom>
            </p:spPr>
          </p:pic>
        </p:grpSp>
        <p:sp>
          <p:nvSpPr>
            <p:cNvPr id="16" name="Textfeld 15">
              <a:extLst>
                <a:ext uri="{FF2B5EF4-FFF2-40B4-BE49-F238E27FC236}">
                  <a16:creationId xmlns:a16="http://schemas.microsoft.com/office/drawing/2014/main" id="{C1F5D3FB-A259-44EC-B650-9ED74EC5229B}"/>
                </a:ext>
              </a:extLst>
            </p:cNvPr>
            <p:cNvSpPr txBox="1"/>
            <p:nvPr/>
          </p:nvSpPr>
          <p:spPr>
            <a:xfrm>
              <a:off x="70015" y="877142"/>
              <a:ext cx="5079902" cy="1077218"/>
            </a:xfrm>
            <a:prstGeom prst="rect">
              <a:avLst/>
            </a:prstGeom>
            <a:noFill/>
          </p:spPr>
          <p:txBody>
            <a:bodyPr wrap="square" rtlCol="0">
              <a:spAutoFit/>
            </a:bodyPr>
            <a:lstStyle/>
            <a:p>
              <a:pPr algn="r">
                <a:spcAft>
                  <a:spcPts val="1200"/>
                </a:spcAft>
              </a:pPr>
              <a:r>
                <a:rPr lang="de-DE" b="1" dirty="0">
                  <a:solidFill>
                    <a:srgbClr val="4D4D4D"/>
                  </a:solidFill>
                  <a:latin typeface="Calibri" panose="020F0502020204030204" pitchFamily="34" charset="0"/>
                  <a:sym typeface="Wingdings" pitchFamily="2" charset="2"/>
                </a:rPr>
                <a:t>als gesamtes Team schätzen</a:t>
              </a:r>
            </a:p>
            <a:p>
              <a:pPr algn="r"/>
              <a:r>
                <a:rPr lang="de-DE" dirty="0">
                  <a:solidFill>
                    <a:srgbClr val="4D4D4D"/>
                  </a:solidFill>
                  <a:latin typeface="Calibri" panose="020F0502020204030204" pitchFamily="34" charset="0"/>
                  <a:sym typeface="Wingdings" pitchFamily="2" charset="2"/>
                </a:rPr>
                <a:t>Die Schätzungen sollen auf der Expertise aller Mitglieder des Entwicklungsteams beruhen.</a:t>
              </a:r>
            </a:p>
          </p:txBody>
        </p:sp>
      </p:grpSp>
      <p:sp>
        <p:nvSpPr>
          <p:cNvPr id="18" name="Textfeld 17">
            <a:extLst>
              <a:ext uri="{FF2B5EF4-FFF2-40B4-BE49-F238E27FC236}">
                <a16:creationId xmlns:a16="http://schemas.microsoft.com/office/drawing/2014/main" id="{5ED2D30D-D026-4148-9A9A-2BA617BD548E}"/>
              </a:ext>
            </a:extLst>
          </p:cNvPr>
          <p:cNvSpPr txBox="1"/>
          <p:nvPr/>
        </p:nvSpPr>
        <p:spPr>
          <a:xfrm rot="1012020">
            <a:off x="4735910" y="4267298"/>
            <a:ext cx="3863132" cy="923330"/>
          </a:xfrm>
          <a:prstGeom prst="rect">
            <a:avLst/>
          </a:prstGeom>
          <a:noFill/>
        </p:spPr>
        <p:txBody>
          <a:bodyPr wrap="square" rtlCol="0">
            <a:spAutoFit/>
          </a:bodyPr>
          <a:lstStyle/>
          <a:p>
            <a:pPr algn="ctr"/>
            <a:r>
              <a:rPr lang="de-DE" b="1" dirty="0">
                <a:solidFill>
                  <a:srgbClr val="4D4D4D"/>
                </a:solidFill>
                <a:latin typeface="Calibri" panose="020F0502020204030204" pitchFamily="34" charset="0"/>
                <a:sym typeface="Wingdings" pitchFamily="2" charset="2"/>
              </a:rPr>
              <a:t>auf ausreichende Richtigkeit/Genauigkeit konzentrieren, nicht auf Präzision</a:t>
            </a:r>
          </a:p>
        </p:txBody>
      </p:sp>
      <p:sp>
        <p:nvSpPr>
          <p:cNvPr id="19" name="Textfeld 18">
            <a:extLst>
              <a:ext uri="{FF2B5EF4-FFF2-40B4-BE49-F238E27FC236}">
                <a16:creationId xmlns:a16="http://schemas.microsoft.com/office/drawing/2014/main" id="{D0BB14C8-4787-470C-8D0B-9BC5F0A78AF8}"/>
              </a:ext>
            </a:extLst>
          </p:cNvPr>
          <p:cNvSpPr txBox="1"/>
          <p:nvPr/>
        </p:nvSpPr>
        <p:spPr>
          <a:xfrm rot="21137789">
            <a:off x="1413513" y="5446161"/>
            <a:ext cx="3964326" cy="369332"/>
          </a:xfrm>
          <a:prstGeom prst="rect">
            <a:avLst/>
          </a:prstGeom>
          <a:noFill/>
        </p:spPr>
        <p:txBody>
          <a:bodyPr wrap="square" rtlCol="0">
            <a:spAutoFit/>
          </a:bodyPr>
          <a:lstStyle/>
          <a:p>
            <a:pPr algn="ctr"/>
            <a:r>
              <a:rPr lang="de-DE" b="1" dirty="0">
                <a:solidFill>
                  <a:srgbClr val="4D4D4D"/>
                </a:solidFill>
                <a:latin typeface="Calibri" panose="020F0502020204030204" pitchFamily="34" charset="0"/>
                <a:sym typeface="Wingdings" pitchFamily="2" charset="2"/>
              </a:rPr>
              <a:t>Schätzungen sind keine Verpflichtungen</a:t>
            </a:r>
          </a:p>
        </p:txBody>
      </p:sp>
      <p:sp>
        <p:nvSpPr>
          <p:cNvPr id="17" name="Textfeld 16">
            <a:extLst>
              <a:ext uri="{FF2B5EF4-FFF2-40B4-BE49-F238E27FC236}">
                <a16:creationId xmlns:a16="http://schemas.microsoft.com/office/drawing/2014/main" id="{89022EA7-4EA8-4E68-87B2-85CE609EA522}"/>
              </a:ext>
            </a:extLst>
          </p:cNvPr>
          <p:cNvSpPr txBox="1"/>
          <p:nvPr/>
        </p:nvSpPr>
        <p:spPr>
          <a:xfrm rot="21185550">
            <a:off x="1155761" y="2249009"/>
            <a:ext cx="2787650" cy="1354217"/>
          </a:xfrm>
          <a:prstGeom prst="rect">
            <a:avLst/>
          </a:prstGeom>
          <a:noFill/>
        </p:spPr>
        <p:txBody>
          <a:bodyPr wrap="square" rtlCol="0">
            <a:spAutoFit/>
          </a:bodyPr>
          <a:lstStyle/>
          <a:p>
            <a:pPr algn="ctr">
              <a:spcAft>
                <a:spcPts val="1200"/>
              </a:spcAft>
            </a:pPr>
            <a:r>
              <a:rPr lang="de-DE" b="1" dirty="0">
                <a:solidFill>
                  <a:srgbClr val="4D4D4D"/>
                </a:solidFill>
                <a:latin typeface="Calibri" panose="020F0502020204030204" pitchFamily="34" charset="0"/>
                <a:sym typeface="Wingdings" pitchFamily="2" charset="2"/>
              </a:rPr>
              <a:t>relative Größen benutzen</a:t>
            </a:r>
          </a:p>
          <a:p>
            <a:pPr algn="ctr"/>
            <a:r>
              <a:rPr lang="de-DE" dirty="0">
                <a:solidFill>
                  <a:srgbClr val="4D4D4D"/>
                </a:solidFill>
                <a:latin typeface="Calibri" panose="020F0502020204030204" pitchFamily="34" charset="0"/>
                <a:sym typeface="Wingdings" pitchFamily="2" charset="2"/>
              </a:rPr>
              <a:t>In der Regel werden so bessere Schätzergebnisse erzielt.</a:t>
            </a:r>
          </a:p>
        </p:txBody>
      </p:sp>
      <p:pic>
        <p:nvPicPr>
          <p:cNvPr id="14" name="Grafik 13">
            <a:extLst>
              <a:ext uri="{FF2B5EF4-FFF2-40B4-BE49-F238E27FC236}">
                <a16:creationId xmlns:a16="http://schemas.microsoft.com/office/drawing/2014/main" id="{118597C3-0336-4183-A6E9-E4F605EFE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1204" y="3748272"/>
            <a:ext cx="720000" cy="720000"/>
          </a:xfrm>
          <a:prstGeom prst="rect">
            <a:avLst/>
          </a:prstGeom>
        </p:spPr>
      </p:pic>
      <p:pic>
        <p:nvPicPr>
          <p:cNvPr id="30" name="Grafik 29">
            <a:extLst>
              <a:ext uri="{FF2B5EF4-FFF2-40B4-BE49-F238E27FC236}">
                <a16:creationId xmlns:a16="http://schemas.microsoft.com/office/drawing/2014/main" id="{BF89D417-F12E-40FF-B1B1-CC6B7DCD574C}"/>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277966" y="3127231"/>
            <a:ext cx="720000" cy="1440000"/>
          </a:xfrm>
          <a:prstGeom prst="rect">
            <a:avLst/>
          </a:prstGeom>
        </p:spPr>
      </p:pic>
      <p:pic>
        <p:nvPicPr>
          <p:cNvPr id="31" name="Grafik 30">
            <a:extLst>
              <a:ext uri="{FF2B5EF4-FFF2-40B4-BE49-F238E27FC236}">
                <a16:creationId xmlns:a16="http://schemas.microsoft.com/office/drawing/2014/main" id="{EE70D123-55C8-4183-B31B-49A71EFB74D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549585" y="3431292"/>
            <a:ext cx="720000" cy="1080000"/>
          </a:xfrm>
          <a:prstGeom prst="rect">
            <a:avLst/>
          </a:prstGeom>
        </p:spPr>
      </p:pic>
    </p:spTree>
    <p:extLst>
      <p:ext uri="{BB962C8B-B14F-4D97-AF65-F5344CB8AC3E}">
        <p14:creationId xmlns:p14="http://schemas.microsoft.com/office/powerpoint/2010/main" val="19297401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CF6B458E-FFBE-470A-AB80-12945271AF6A}"/>
              </a:ext>
            </a:extLst>
          </p:cNvPr>
          <p:cNvSpPr>
            <a:spLocks noGrp="1"/>
          </p:cNvSpPr>
          <p:nvPr>
            <p:ph type="body" sz="quarter" idx="11"/>
          </p:nvPr>
        </p:nvSpPr>
        <p:spPr/>
        <p:txBody>
          <a:bodyPr>
            <a:normAutofit fontScale="92500"/>
          </a:bodyPr>
          <a:lstStyle/>
          <a:p>
            <a:r>
              <a:rPr lang="de-DE" dirty="0"/>
              <a:t>Syl_ID_6.1</a:t>
            </a:r>
          </a:p>
        </p:txBody>
      </p:sp>
      <p:sp>
        <p:nvSpPr>
          <p:cNvPr id="3" name="Fußzeilenplatzhalter 2">
            <a:extLst>
              <a:ext uri="{FF2B5EF4-FFF2-40B4-BE49-F238E27FC236}">
                <a16:creationId xmlns:a16="http://schemas.microsoft.com/office/drawing/2014/main" id="{610D76FA-0AC1-4B9E-9470-205FCD012810}"/>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D8A5352-04F9-4EAF-B314-C316D2BB1C00}"/>
              </a:ext>
            </a:extLst>
          </p:cNvPr>
          <p:cNvSpPr>
            <a:spLocks noGrp="1"/>
          </p:cNvSpPr>
          <p:nvPr>
            <p:ph type="sldNum" sz="quarter" idx="4"/>
          </p:nvPr>
        </p:nvSpPr>
        <p:spPr/>
        <p:txBody>
          <a:bodyPr/>
          <a:lstStyle/>
          <a:p>
            <a:fld id="{BD587C3E-324D-4846-9F44-5C3ACF20A720}" type="slidenum">
              <a:rPr lang="de-DE" smtClean="0"/>
              <a:pPr/>
              <a:t>112</a:t>
            </a:fld>
            <a:endParaRPr lang="de-DE" dirty="0"/>
          </a:p>
        </p:txBody>
      </p:sp>
      <p:sp>
        <p:nvSpPr>
          <p:cNvPr id="8" name="Textplatzhalter 7">
            <a:extLst>
              <a:ext uri="{FF2B5EF4-FFF2-40B4-BE49-F238E27FC236}">
                <a16:creationId xmlns:a16="http://schemas.microsoft.com/office/drawing/2014/main" id="{88A8E4E6-E476-42B5-B6A7-09E71441F8BB}"/>
              </a:ext>
            </a:extLst>
          </p:cNvPr>
          <p:cNvSpPr>
            <a:spLocks noGrp="1"/>
          </p:cNvSpPr>
          <p:nvPr>
            <p:ph type="body" sz="quarter" idx="13"/>
          </p:nvPr>
        </p:nvSpPr>
        <p:spPr/>
        <p:txBody>
          <a:bodyPr/>
          <a:lstStyle/>
          <a:p>
            <a:pPr marL="0" indent="0">
              <a:lnSpc>
                <a:spcPct val="150000"/>
              </a:lnSpc>
              <a:buNone/>
            </a:pPr>
            <a:r>
              <a:rPr lang="de-DE" sz="1800" b="1" dirty="0">
                <a:solidFill>
                  <a:schemeClr val="tx2">
                    <a:lumMod val="50000"/>
                  </a:schemeClr>
                </a:solidFill>
              </a:rPr>
              <a:t>Das Entwicklungsteam schätzt den Arbeitsaufwand für Backlog-Einträge.</a:t>
            </a:r>
          </a:p>
          <a:p>
            <a:pPr marL="0" indent="0">
              <a:lnSpc>
                <a:spcPct val="150000"/>
              </a:lnSpc>
              <a:buNone/>
            </a:pPr>
            <a:endParaRPr lang="de-DE" sz="1800" dirty="0"/>
          </a:p>
          <a:p>
            <a:pPr marL="0" indent="0">
              <a:lnSpc>
                <a:spcPct val="150000"/>
              </a:lnSpc>
              <a:buNone/>
            </a:pPr>
            <a:r>
              <a:rPr lang="de-DE" sz="1800" b="1" dirty="0">
                <a:solidFill>
                  <a:schemeClr val="tx2">
                    <a:lumMod val="50000"/>
                  </a:schemeClr>
                </a:solidFill>
              </a:rPr>
              <a:t>Geschätzt  werden kann in:</a:t>
            </a:r>
          </a:p>
          <a:p>
            <a:pPr>
              <a:lnSpc>
                <a:spcPct val="150000"/>
              </a:lnSpc>
            </a:pPr>
            <a:r>
              <a:rPr lang="de-DE" sz="1800" b="1" dirty="0">
                <a:solidFill>
                  <a:schemeClr val="accent1"/>
                </a:solidFill>
              </a:rPr>
              <a:t>Idealzeiten</a:t>
            </a:r>
            <a:r>
              <a:rPr lang="de-DE" sz="1800" dirty="0"/>
              <a:t> (= Nettoarbeitszeit, ohne Pausen und sonstige Unterbrechungen)</a:t>
            </a:r>
          </a:p>
          <a:p>
            <a:pPr lvl="1">
              <a:lnSpc>
                <a:spcPct val="150000"/>
              </a:lnSpc>
            </a:pPr>
            <a:r>
              <a:rPr lang="de-DE" sz="1800" dirty="0"/>
              <a:t>ideale Stunden oder</a:t>
            </a:r>
          </a:p>
          <a:p>
            <a:pPr lvl="1">
              <a:lnSpc>
                <a:spcPct val="150000"/>
              </a:lnSpc>
            </a:pPr>
            <a:r>
              <a:rPr lang="de-DE" sz="1800" dirty="0"/>
              <a:t>ideale Tage</a:t>
            </a:r>
          </a:p>
          <a:p>
            <a:pPr>
              <a:lnSpc>
                <a:spcPct val="150000"/>
              </a:lnSpc>
            </a:pPr>
            <a:r>
              <a:rPr lang="de-DE" sz="1800" b="1" dirty="0">
                <a:solidFill>
                  <a:schemeClr val="accent1"/>
                </a:solidFill>
              </a:rPr>
              <a:t>Story Points</a:t>
            </a:r>
            <a:r>
              <a:rPr lang="de-DE" sz="1800" dirty="0"/>
              <a:t>: relative Größenschätzung</a:t>
            </a:r>
          </a:p>
        </p:txBody>
      </p:sp>
      <p:sp>
        <p:nvSpPr>
          <p:cNvPr id="5" name="Titel 4">
            <a:extLst>
              <a:ext uri="{FF2B5EF4-FFF2-40B4-BE49-F238E27FC236}">
                <a16:creationId xmlns:a16="http://schemas.microsoft.com/office/drawing/2014/main" id="{86DED53D-A08B-407F-971A-357C27BACD72}"/>
              </a:ext>
            </a:extLst>
          </p:cNvPr>
          <p:cNvSpPr>
            <a:spLocks noGrp="1"/>
          </p:cNvSpPr>
          <p:nvPr>
            <p:ph type="title"/>
          </p:nvPr>
        </p:nvSpPr>
        <p:spPr/>
        <p:txBody>
          <a:bodyPr/>
          <a:lstStyle/>
          <a:p>
            <a:r>
              <a:rPr lang="de-DE" dirty="0"/>
              <a:t>Schätzen Arbeitsaufwands</a:t>
            </a:r>
          </a:p>
        </p:txBody>
      </p:sp>
    </p:spTree>
    <p:extLst>
      <p:ext uri="{BB962C8B-B14F-4D97-AF65-F5344CB8AC3E}">
        <p14:creationId xmlns:p14="http://schemas.microsoft.com/office/powerpoint/2010/main" val="37745834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A698028-B8A6-467D-B84E-5E62BEBD2E4F}"/>
              </a:ext>
            </a:extLst>
          </p:cNvPr>
          <p:cNvSpPr>
            <a:spLocks noGrp="1"/>
          </p:cNvSpPr>
          <p:nvPr>
            <p:ph type="body" sz="quarter" idx="11"/>
          </p:nvPr>
        </p:nvSpPr>
        <p:spPr/>
        <p:txBody>
          <a:bodyPr>
            <a:normAutofit lnSpcReduction="10000"/>
          </a:bodyPr>
          <a:lstStyle/>
          <a:p>
            <a:r>
              <a:rPr lang="de-DE" dirty="0"/>
              <a:t>Syl_ID_6.1</a:t>
            </a:r>
          </a:p>
          <a:p>
            <a:endParaRPr lang="de-DE" dirty="0"/>
          </a:p>
        </p:txBody>
      </p:sp>
      <p:sp>
        <p:nvSpPr>
          <p:cNvPr id="3" name="Fußzeilenplatzhalter 2">
            <a:extLst>
              <a:ext uri="{FF2B5EF4-FFF2-40B4-BE49-F238E27FC236}">
                <a16:creationId xmlns:a16="http://schemas.microsoft.com/office/drawing/2014/main" id="{DDC31CBF-462A-4D8E-8B54-03A147A2B555}"/>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A444B081-D85B-4AA6-8F7A-2B9268C8CA97}"/>
              </a:ext>
            </a:extLst>
          </p:cNvPr>
          <p:cNvSpPr>
            <a:spLocks noGrp="1"/>
          </p:cNvSpPr>
          <p:nvPr>
            <p:ph type="sldNum" sz="quarter" idx="4"/>
          </p:nvPr>
        </p:nvSpPr>
        <p:spPr/>
        <p:txBody>
          <a:bodyPr/>
          <a:lstStyle/>
          <a:p>
            <a:fld id="{BD587C3E-324D-4846-9F44-5C3ACF20A720}" type="slidenum">
              <a:rPr lang="de-DE" smtClean="0"/>
              <a:pPr/>
              <a:t>113</a:t>
            </a:fld>
            <a:endParaRPr lang="de-DE" dirty="0"/>
          </a:p>
        </p:txBody>
      </p:sp>
      <p:sp>
        <p:nvSpPr>
          <p:cNvPr id="6" name="Textplatzhalter 5">
            <a:extLst>
              <a:ext uri="{FF2B5EF4-FFF2-40B4-BE49-F238E27FC236}">
                <a16:creationId xmlns:a16="http://schemas.microsoft.com/office/drawing/2014/main" id="{79049506-CB1A-4EAE-A496-506F64E240A3}"/>
              </a:ext>
            </a:extLst>
          </p:cNvPr>
          <p:cNvSpPr>
            <a:spLocks noGrp="1"/>
          </p:cNvSpPr>
          <p:nvPr>
            <p:ph type="body" sz="quarter" idx="13"/>
          </p:nvPr>
        </p:nvSpPr>
        <p:spPr/>
        <p:txBody>
          <a:bodyPr/>
          <a:lstStyle/>
          <a:p>
            <a:pPr>
              <a:lnSpc>
                <a:spcPct val="150000"/>
              </a:lnSpc>
            </a:pPr>
            <a:r>
              <a:rPr lang="de-DE" sz="1400" b="1" dirty="0"/>
              <a:t>Schätzwerte</a:t>
            </a:r>
            <a:r>
              <a:rPr lang="de-DE" sz="1400" dirty="0"/>
              <a:t> basieren auf </a:t>
            </a:r>
            <a:r>
              <a:rPr lang="de-DE" sz="1400" b="1" dirty="0"/>
              <a:t>Annahmen</a:t>
            </a:r>
            <a:r>
              <a:rPr lang="de-DE" sz="1400" dirty="0"/>
              <a:t> und beinhalten </a:t>
            </a:r>
            <a:r>
              <a:rPr lang="de-DE" sz="1400" b="1" dirty="0"/>
              <a:t>Unsicherheiten</a:t>
            </a:r>
            <a:r>
              <a:rPr lang="de-DE" sz="1400" dirty="0"/>
              <a:t>.</a:t>
            </a:r>
          </a:p>
          <a:p>
            <a:pPr>
              <a:lnSpc>
                <a:spcPct val="150000"/>
              </a:lnSpc>
            </a:pPr>
            <a:r>
              <a:rPr lang="de-DE" sz="1400" b="1" dirty="0"/>
              <a:t>Zeitbasierte Schätzwertangaben</a:t>
            </a:r>
            <a:r>
              <a:rPr lang="de-DE" sz="1400" dirty="0"/>
              <a:t> (basierend auf der </a:t>
            </a:r>
            <a:r>
              <a:rPr lang="de-DE" sz="1400" b="1" dirty="0"/>
              <a:t>verstrichenen Zeit</a:t>
            </a:r>
            <a:r>
              <a:rPr lang="de-DE" sz="1400" dirty="0"/>
              <a:t>)</a:t>
            </a:r>
            <a:r>
              <a:rPr lang="de-DE" sz="1400" b="1" dirty="0"/>
              <a:t> </a:t>
            </a:r>
            <a:r>
              <a:rPr lang="de-DE" sz="1400" dirty="0"/>
              <a:t>...</a:t>
            </a:r>
          </a:p>
          <a:p>
            <a:pPr marL="452438" lvl="1" indent="-198438">
              <a:lnSpc>
                <a:spcPct val="150000"/>
              </a:lnSpc>
              <a:buFont typeface="Calibri" panose="020F0502020204030204" pitchFamily="34" charset="0"/>
              <a:buChar char="…"/>
            </a:pPr>
            <a:r>
              <a:rPr lang="de-DE" sz="1400" dirty="0"/>
              <a:t>in Personentagen (oder Personenstunden o. Ä.) </a:t>
            </a:r>
            <a:r>
              <a:rPr lang="de-DE" sz="1400" b="1" dirty="0"/>
              <a:t>führen zu </a:t>
            </a:r>
            <a:r>
              <a:rPr lang="de-DE" sz="1400" dirty="0"/>
              <a:t>einer </a:t>
            </a:r>
            <a:r>
              <a:rPr lang="de-DE" sz="1400" b="1" dirty="0"/>
              <a:t>ungerechtfertigt hohen Erwartungshaltung</a:t>
            </a:r>
            <a:r>
              <a:rPr lang="de-DE" sz="1400" dirty="0"/>
              <a:t> bezüglich des Fertigstellungstermins.</a:t>
            </a:r>
          </a:p>
          <a:p>
            <a:pPr marL="452438" lvl="1" indent="-198438">
              <a:lnSpc>
                <a:spcPct val="150000"/>
              </a:lnSpc>
              <a:buFont typeface="Calibri" panose="020F0502020204030204" pitchFamily="34" charset="0"/>
              <a:buChar char="…"/>
            </a:pPr>
            <a:r>
              <a:rPr lang="de-DE" sz="1400" dirty="0"/>
              <a:t>beinhalten daher oft </a:t>
            </a:r>
            <a:r>
              <a:rPr lang="de-DE" sz="1400" b="1" dirty="0"/>
              <a:t>Pufferzeiten</a:t>
            </a:r>
            <a:r>
              <a:rPr lang="de-DE" sz="1400" dirty="0"/>
              <a:t>.</a:t>
            </a:r>
          </a:p>
          <a:p>
            <a:pPr marL="452438" lvl="1" indent="-198438">
              <a:lnSpc>
                <a:spcPct val="150000"/>
              </a:lnSpc>
              <a:buFont typeface="Calibri" panose="020F0502020204030204" pitchFamily="34" charset="0"/>
              <a:buChar char="…"/>
            </a:pPr>
            <a:r>
              <a:rPr lang="de-DE" sz="1400" b="1" dirty="0"/>
              <a:t>bedeuten</a:t>
            </a:r>
            <a:r>
              <a:rPr lang="de-DE" sz="1400" dirty="0"/>
              <a:t> wegen der in ihnen enthaltenen Unsicherheiten eine </a:t>
            </a:r>
            <a:r>
              <a:rPr lang="de-DE" sz="1400" b="1" dirty="0"/>
              <a:t>unnötige Verbindlichkeit</a:t>
            </a:r>
            <a:r>
              <a:rPr lang="de-DE" sz="1400" dirty="0"/>
              <a:t>.</a:t>
            </a:r>
          </a:p>
          <a:p>
            <a:pPr marL="452438" lvl="1" indent="-198438">
              <a:lnSpc>
                <a:spcPct val="150000"/>
              </a:lnSpc>
              <a:buFont typeface="Calibri" panose="020F0502020204030204" pitchFamily="34" charset="0"/>
              <a:buChar char="…"/>
            </a:pPr>
            <a:r>
              <a:rPr lang="de-DE" sz="1400" b="1" dirty="0"/>
              <a:t>differieren</a:t>
            </a:r>
            <a:r>
              <a:rPr lang="de-DE" sz="1400" dirty="0"/>
              <a:t> zwischen erfahrenen und unerfahrenen Entwicklern </a:t>
            </a:r>
            <a:r>
              <a:rPr lang="de-DE" sz="1400" b="1" dirty="0"/>
              <a:t>erheblich</a:t>
            </a:r>
            <a:r>
              <a:rPr lang="de-DE" sz="1400" dirty="0"/>
              <a:t>.</a:t>
            </a:r>
          </a:p>
          <a:p>
            <a:pPr marL="452438" lvl="1" indent="-198438">
              <a:lnSpc>
                <a:spcPct val="150000"/>
              </a:lnSpc>
              <a:buFont typeface="Calibri" panose="020F0502020204030204" pitchFamily="34" charset="0"/>
              <a:buChar char="…"/>
            </a:pPr>
            <a:r>
              <a:rPr lang="de-DE" sz="1400" dirty="0"/>
              <a:t>sind </a:t>
            </a:r>
            <a:r>
              <a:rPr lang="de-DE" sz="1400" b="1" dirty="0"/>
              <a:t>absolute Größen</a:t>
            </a:r>
            <a:r>
              <a:rPr lang="de-DE" sz="1400" dirty="0"/>
              <a:t>.</a:t>
            </a:r>
          </a:p>
          <a:p>
            <a:pPr>
              <a:lnSpc>
                <a:spcPct val="150000"/>
              </a:lnSpc>
            </a:pPr>
            <a:r>
              <a:rPr lang="de-DE" sz="1400" b="1" dirty="0"/>
              <a:t>Größenbasierte Schätzwertangaben (Story Points) </a:t>
            </a:r>
            <a:r>
              <a:rPr lang="de-DE" sz="1400" dirty="0"/>
              <a:t>…</a:t>
            </a:r>
          </a:p>
          <a:p>
            <a:pPr marL="452438" lvl="1" indent="-198438">
              <a:lnSpc>
                <a:spcPct val="150000"/>
              </a:lnSpc>
              <a:buFont typeface="Calibri" panose="020F0502020204030204" pitchFamily="34" charset="0"/>
              <a:buChar char="…"/>
            </a:pPr>
            <a:r>
              <a:rPr lang="de-DE" sz="1400" dirty="0"/>
              <a:t>unterstützen ein </a:t>
            </a:r>
            <a:r>
              <a:rPr lang="de-DE" sz="1400" b="1" dirty="0"/>
              <a:t>funktionsübergreifendes</a:t>
            </a:r>
            <a:r>
              <a:rPr lang="de-DE" sz="1400" dirty="0"/>
              <a:t> Verhalten.</a:t>
            </a:r>
          </a:p>
          <a:p>
            <a:pPr marL="452438" lvl="1" indent="-198438">
              <a:lnSpc>
                <a:spcPct val="150000"/>
              </a:lnSpc>
              <a:buFont typeface="Calibri" panose="020F0502020204030204" pitchFamily="34" charset="0"/>
              <a:buChar char="…"/>
            </a:pPr>
            <a:r>
              <a:rPr lang="de-DE" sz="1400" b="1" dirty="0"/>
              <a:t>sind</a:t>
            </a:r>
            <a:r>
              <a:rPr lang="de-DE" sz="1400" dirty="0"/>
              <a:t> </a:t>
            </a:r>
            <a:r>
              <a:rPr lang="de-DE" sz="1400" b="1" dirty="0"/>
              <a:t>sicherer</a:t>
            </a:r>
            <a:r>
              <a:rPr lang="de-DE" sz="1400" dirty="0"/>
              <a:t> in ihrer Vorhersagekraft.</a:t>
            </a:r>
          </a:p>
          <a:p>
            <a:pPr marL="452438" lvl="1" indent="-198438">
              <a:lnSpc>
                <a:spcPct val="150000"/>
              </a:lnSpc>
              <a:buFont typeface="Calibri" panose="020F0502020204030204" pitchFamily="34" charset="0"/>
              <a:buChar char="…"/>
            </a:pPr>
            <a:r>
              <a:rPr lang="de-DE" sz="1400" b="1" dirty="0"/>
              <a:t>sind</a:t>
            </a:r>
            <a:r>
              <a:rPr lang="de-DE" sz="1400" dirty="0"/>
              <a:t> </a:t>
            </a:r>
            <a:r>
              <a:rPr lang="de-DE" sz="1400" b="1" dirty="0"/>
              <a:t>selbstkorrigierend</a:t>
            </a:r>
            <a:r>
              <a:rPr lang="de-DE" sz="1400" dirty="0"/>
              <a:t>.</a:t>
            </a:r>
          </a:p>
          <a:p>
            <a:pPr marL="452438" lvl="1" indent="-198438">
              <a:lnSpc>
                <a:spcPct val="150000"/>
              </a:lnSpc>
              <a:buFont typeface="Calibri" panose="020F0502020204030204" pitchFamily="34" charset="0"/>
              <a:buChar char="…"/>
            </a:pPr>
            <a:r>
              <a:rPr lang="de-DE" sz="1400" dirty="0"/>
              <a:t>sind </a:t>
            </a:r>
            <a:r>
              <a:rPr lang="de-DE" sz="1400" b="1" dirty="0"/>
              <a:t>schneller erstellt </a:t>
            </a:r>
            <a:r>
              <a:rPr lang="de-DE" sz="1400" dirty="0"/>
              <a:t>und haben eine </a:t>
            </a:r>
            <a:r>
              <a:rPr lang="de-DE" sz="1400" b="1" dirty="0"/>
              <a:t>längere Lebensdauer </a:t>
            </a:r>
            <a:r>
              <a:rPr lang="de-DE" sz="1400" dirty="0"/>
              <a:t>als zeitbasierte.</a:t>
            </a:r>
          </a:p>
          <a:p>
            <a:pPr marL="452438" lvl="1" indent="-198438">
              <a:lnSpc>
                <a:spcPct val="150000"/>
              </a:lnSpc>
              <a:buFont typeface="Calibri" panose="020F0502020204030204" pitchFamily="34" charset="0"/>
              <a:buChar char="…"/>
            </a:pPr>
            <a:r>
              <a:rPr lang="de-DE" sz="1400" dirty="0"/>
              <a:t>sind </a:t>
            </a:r>
            <a:r>
              <a:rPr lang="de-DE" sz="1400" b="1" dirty="0"/>
              <a:t>relative Größen</a:t>
            </a:r>
            <a:r>
              <a:rPr lang="de-DE" sz="1400" dirty="0"/>
              <a:t>.</a:t>
            </a:r>
          </a:p>
          <a:p>
            <a:pPr>
              <a:lnSpc>
                <a:spcPct val="150000"/>
              </a:lnSpc>
            </a:pPr>
            <a:endParaRPr lang="de-DE" sz="1400" dirty="0"/>
          </a:p>
        </p:txBody>
      </p:sp>
      <p:sp>
        <p:nvSpPr>
          <p:cNvPr id="7" name="Titel 6">
            <a:extLst>
              <a:ext uri="{FF2B5EF4-FFF2-40B4-BE49-F238E27FC236}">
                <a16:creationId xmlns:a16="http://schemas.microsoft.com/office/drawing/2014/main" id="{792823E0-94D6-4545-BF66-0292E6A5F830}"/>
              </a:ext>
            </a:extLst>
          </p:cNvPr>
          <p:cNvSpPr>
            <a:spLocks noGrp="1"/>
          </p:cNvSpPr>
          <p:nvPr>
            <p:ph type="title"/>
          </p:nvPr>
        </p:nvSpPr>
        <p:spPr/>
        <p:txBody>
          <a:bodyPr/>
          <a:lstStyle/>
          <a:p>
            <a:r>
              <a:rPr lang="de-DE" dirty="0"/>
              <a:t>Zeit-/größenbasiertes Schätzen</a:t>
            </a:r>
          </a:p>
        </p:txBody>
      </p:sp>
    </p:spTree>
    <p:extLst>
      <p:ext uri="{BB962C8B-B14F-4D97-AF65-F5344CB8AC3E}">
        <p14:creationId xmlns:p14="http://schemas.microsoft.com/office/powerpoint/2010/main" val="1823190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B37E8B8-2215-4FB8-8C31-DCC9D89672BD}"/>
              </a:ext>
            </a:extLst>
          </p:cNvPr>
          <p:cNvSpPr>
            <a:spLocks noGrp="1"/>
          </p:cNvSpPr>
          <p:nvPr>
            <p:ph type="body" sz="quarter" idx="11"/>
          </p:nvPr>
        </p:nvSpPr>
        <p:spPr/>
        <p:txBody>
          <a:bodyPr>
            <a:normAutofit lnSpcReduction="10000"/>
          </a:bodyPr>
          <a:lstStyle/>
          <a:p>
            <a:r>
              <a:rPr lang="de-DE" dirty="0"/>
              <a:t>Syl_ID_6.1</a:t>
            </a:r>
          </a:p>
          <a:p>
            <a:endParaRPr lang="de-DE" dirty="0"/>
          </a:p>
        </p:txBody>
      </p:sp>
      <p:sp>
        <p:nvSpPr>
          <p:cNvPr id="3" name="Fußzeilenplatzhalter 2">
            <a:extLst>
              <a:ext uri="{FF2B5EF4-FFF2-40B4-BE49-F238E27FC236}">
                <a16:creationId xmlns:a16="http://schemas.microsoft.com/office/drawing/2014/main" id="{81C48A7E-B915-4A01-A827-01DEE73ECB65}"/>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6339A55D-19A6-4FD6-96F8-ED67ECB05F71}"/>
              </a:ext>
            </a:extLst>
          </p:cNvPr>
          <p:cNvSpPr>
            <a:spLocks noGrp="1"/>
          </p:cNvSpPr>
          <p:nvPr>
            <p:ph type="sldNum" sz="quarter" idx="4"/>
          </p:nvPr>
        </p:nvSpPr>
        <p:spPr/>
        <p:txBody>
          <a:bodyPr/>
          <a:lstStyle/>
          <a:p>
            <a:fld id="{BD587C3E-324D-4846-9F44-5C3ACF20A720}" type="slidenum">
              <a:rPr lang="de-DE" smtClean="0"/>
              <a:pPr/>
              <a:t>114</a:t>
            </a:fld>
            <a:endParaRPr lang="de-DE" dirty="0"/>
          </a:p>
        </p:txBody>
      </p:sp>
      <p:sp>
        <p:nvSpPr>
          <p:cNvPr id="6" name="Textplatzhalter 5">
            <a:extLst>
              <a:ext uri="{FF2B5EF4-FFF2-40B4-BE49-F238E27FC236}">
                <a16:creationId xmlns:a16="http://schemas.microsoft.com/office/drawing/2014/main" id="{73549165-CF1F-4413-B280-B8382C020B8A}"/>
              </a:ext>
            </a:extLst>
          </p:cNvPr>
          <p:cNvSpPr>
            <a:spLocks noGrp="1"/>
          </p:cNvSpPr>
          <p:nvPr>
            <p:ph type="body" sz="quarter" idx="13"/>
          </p:nvPr>
        </p:nvSpPr>
        <p:spPr/>
        <p:txBody>
          <a:bodyPr/>
          <a:lstStyle/>
          <a:p>
            <a:pPr marL="0" indent="0">
              <a:lnSpc>
                <a:spcPct val="150000"/>
              </a:lnSpc>
              <a:buNone/>
            </a:pPr>
            <a:r>
              <a:rPr lang="de-DE" dirty="0"/>
              <a:t>Durch die Angabe eines Zeitmaßes (= reale Zeit) ergeben sich </a:t>
            </a:r>
            <a:r>
              <a:rPr lang="de-DE" b="1" dirty="0"/>
              <a:t>folgende Probleme</a:t>
            </a:r>
            <a:r>
              <a:rPr lang="de-DE" dirty="0"/>
              <a:t>:</a:t>
            </a:r>
          </a:p>
          <a:p>
            <a:pPr>
              <a:lnSpc>
                <a:spcPct val="150000"/>
              </a:lnSpc>
            </a:pPr>
            <a:r>
              <a:rPr lang="de-DE" dirty="0"/>
              <a:t>Der angegebene Schätzwert </a:t>
            </a:r>
            <a:r>
              <a:rPr lang="de-DE" b="1" dirty="0"/>
              <a:t>vermittelt eine nicht vorhandene Präzision</a:t>
            </a:r>
            <a:r>
              <a:rPr lang="de-DE" dirty="0"/>
              <a:t>.</a:t>
            </a:r>
          </a:p>
          <a:p>
            <a:pPr>
              <a:lnSpc>
                <a:spcPct val="150000"/>
              </a:lnSpc>
            </a:pPr>
            <a:r>
              <a:rPr lang="de-DE" dirty="0"/>
              <a:t>Die zur Bearbeitung benötigte Zeitdauer </a:t>
            </a:r>
            <a:r>
              <a:rPr lang="de-DE" b="1" dirty="0"/>
              <a:t>scheint exakt zu berechnen zu sein</a:t>
            </a:r>
            <a:r>
              <a:rPr lang="de-DE" dirty="0"/>
              <a:t>.</a:t>
            </a:r>
          </a:p>
          <a:p>
            <a:pPr marL="0" indent="0">
              <a:lnSpc>
                <a:spcPct val="150000"/>
              </a:lnSpc>
              <a:buNone/>
            </a:pPr>
            <a:endParaRPr lang="de-DE" dirty="0"/>
          </a:p>
          <a:p>
            <a:pPr marL="0" indent="0">
              <a:lnSpc>
                <a:spcPct val="150000"/>
              </a:lnSpc>
              <a:buNone/>
            </a:pPr>
            <a:r>
              <a:rPr lang="de-DE" dirty="0"/>
              <a:t>Beides resultiert in einer nicht </a:t>
            </a:r>
            <a:r>
              <a:rPr lang="de-DE" b="1" dirty="0"/>
              <a:t>gerechtfertigten Erwartungshaltung </a:t>
            </a:r>
            <a:r>
              <a:rPr lang="de-DE" dirty="0"/>
              <a:t>und </a:t>
            </a:r>
            <a:r>
              <a:rPr lang="de-DE" b="1" dirty="0"/>
              <a:t>unnötigem Druck im Entwicklungsteam</a:t>
            </a:r>
            <a:r>
              <a:rPr lang="de-DE" dirty="0"/>
              <a:t>.</a:t>
            </a:r>
          </a:p>
          <a:p>
            <a:pPr marL="0" indent="0">
              <a:lnSpc>
                <a:spcPct val="150000"/>
              </a:lnSpc>
              <a:buNone/>
            </a:pPr>
            <a:endParaRPr lang="de-DE" dirty="0"/>
          </a:p>
          <a:p>
            <a:pPr marL="0" indent="0">
              <a:lnSpc>
                <a:spcPct val="150000"/>
              </a:lnSpc>
              <a:buNone/>
            </a:pPr>
            <a:r>
              <a:rPr lang="de-DE" dirty="0"/>
              <a:t>Der Ausweg: schätzen in </a:t>
            </a:r>
            <a:r>
              <a:rPr lang="de-DE" b="1" dirty="0"/>
              <a:t>Story Points</a:t>
            </a:r>
          </a:p>
        </p:txBody>
      </p:sp>
      <p:sp>
        <p:nvSpPr>
          <p:cNvPr id="7" name="Titel 6">
            <a:extLst>
              <a:ext uri="{FF2B5EF4-FFF2-40B4-BE49-F238E27FC236}">
                <a16:creationId xmlns:a16="http://schemas.microsoft.com/office/drawing/2014/main" id="{DF4DE0FC-1154-473F-B9AC-CEA6976CA5B3}"/>
              </a:ext>
            </a:extLst>
          </p:cNvPr>
          <p:cNvSpPr>
            <a:spLocks noGrp="1"/>
          </p:cNvSpPr>
          <p:nvPr>
            <p:ph type="title"/>
          </p:nvPr>
        </p:nvSpPr>
        <p:spPr/>
        <p:txBody>
          <a:bodyPr/>
          <a:lstStyle/>
          <a:p>
            <a:r>
              <a:rPr lang="de-DE" dirty="0"/>
              <a:t>Idealzeiten: Ein problematisches Schätzmaß</a:t>
            </a:r>
          </a:p>
        </p:txBody>
      </p:sp>
      <p:sp>
        <p:nvSpPr>
          <p:cNvPr id="8" name="Textfeld 7">
            <a:extLst>
              <a:ext uri="{FF2B5EF4-FFF2-40B4-BE49-F238E27FC236}">
                <a16:creationId xmlns:a16="http://schemas.microsoft.com/office/drawing/2014/main" id="{E16BF07C-DCF3-41BD-8F04-0F8B2FAC83DD}"/>
              </a:ext>
            </a:extLst>
          </p:cNvPr>
          <p:cNvSpPr txBox="1"/>
          <p:nvPr/>
        </p:nvSpPr>
        <p:spPr>
          <a:xfrm rot="21006130">
            <a:off x="4099778" y="4700808"/>
            <a:ext cx="5170311" cy="1384995"/>
          </a:xfrm>
          <a:prstGeom prst="rect">
            <a:avLst/>
          </a:prstGeom>
          <a:noFill/>
        </p:spPr>
        <p:txBody>
          <a:bodyPr wrap="square" rtlCol="0">
            <a:spAutoFit/>
          </a:bodyPr>
          <a:lstStyle/>
          <a:p>
            <a:pPr marL="0" indent="0">
              <a:buNone/>
            </a:pPr>
            <a:r>
              <a:rPr lang="de-DE" sz="1400" b="1" dirty="0">
                <a:solidFill>
                  <a:schemeClr val="accent1"/>
                </a:solidFill>
                <a:latin typeface="Calibri" panose="020F0502020204030204" pitchFamily="34" charset="0"/>
                <a:cs typeface="Calibri" panose="020F0502020204030204" pitchFamily="34" charset="0"/>
              </a:rPr>
              <a:t>Story Points sind </a:t>
            </a:r>
            <a:r>
              <a:rPr lang="de-DE" sz="1400" b="1" dirty="0">
                <a:latin typeface="Calibri" panose="020F0502020204030204" pitchFamily="34" charset="0"/>
                <a:cs typeface="Calibri" panose="020F0502020204030204" pitchFamily="34" charset="0"/>
              </a:rPr>
              <a:t>relative Größenangaben</a:t>
            </a:r>
            <a:r>
              <a:rPr lang="de-DE" sz="1400" dirty="0">
                <a:latin typeface="Calibri" panose="020F0502020204030204" pitchFamily="34" charset="0"/>
                <a:cs typeface="Calibri" panose="020F0502020204030204" pitchFamily="34" charset="0"/>
              </a:rPr>
              <a:t>; zu ihrer Bestimmung werden benötigt:</a:t>
            </a:r>
          </a:p>
          <a:p>
            <a:pPr marL="285750"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eine (oder mehrere) </a:t>
            </a:r>
            <a:r>
              <a:rPr lang="de-DE" sz="1400" b="1" dirty="0">
                <a:latin typeface="Calibri" panose="020F0502020204030204" pitchFamily="34" charset="0"/>
                <a:cs typeface="Calibri" panose="020F0502020204030204" pitchFamily="34" charset="0"/>
              </a:rPr>
              <a:t>Referenz</a:t>
            </a:r>
            <a:r>
              <a:rPr lang="de-DE" sz="1400" dirty="0">
                <a:latin typeface="Calibri" panose="020F0502020204030204" pitchFamily="34" charset="0"/>
                <a:cs typeface="Calibri" panose="020F0502020204030204" pitchFamily="34" charset="0"/>
              </a:rPr>
              <a:t>(en) als Fixpunkt(e)</a:t>
            </a:r>
          </a:p>
          <a:p>
            <a:pPr marL="285750"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eine Einheit, die beschreibt, mit welcher </a:t>
            </a:r>
            <a:r>
              <a:rPr lang="de-DE" sz="1400" b="1" dirty="0">
                <a:latin typeface="Calibri" panose="020F0502020204030204" pitchFamily="34" charset="0"/>
                <a:cs typeface="Calibri" panose="020F0502020204030204" pitchFamily="34" charset="0"/>
              </a:rPr>
              <a:t>Messgröße</a:t>
            </a:r>
            <a:r>
              <a:rPr lang="de-DE" sz="1400" dirty="0">
                <a:latin typeface="Calibri" panose="020F0502020204030204" pitchFamily="34" charset="0"/>
                <a:cs typeface="Calibri" panose="020F0502020204030204" pitchFamily="34" charset="0"/>
              </a:rPr>
              <a:t> wir messen</a:t>
            </a:r>
          </a:p>
          <a:p>
            <a:pPr marL="285750"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eine Skala zur Angabe einer </a:t>
            </a:r>
            <a:r>
              <a:rPr lang="de-DE" sz="1400" b="1" dirty="0">
                <a:latin typeface="Calibri" panose="020F0502020204030204" pitchFamily="34" charset="0"/>
                <a:cs typeface="Calibri" panose="020F0502020204030204" pitchFamily="34" charset="0"/>
              </a:rPr>
              <a:t>quantitativen Abstufung</a:t>
            </a:r>
          </a:p>
          <a:p>
            <a:pPr marL="285750" indent="-285750">
              <a:buFont typeface="Arial" panose="020B0604020202020204" pitchFamily="34" charset="0"/>
              <a:buChar char="•"/>
            </a:pPr>
            <a:r>
              <a:rPr lang="de-DE" sz="1400" b="1" dirty="0">
                <a:latin typeface="Calibri" panose="020F0502020204030204" pitchFamily="34" charset="0"/>
                <a:cs typeface="Calibri" panose="020F0502020204030204" pitchFamily="34" charset="0"/>
                <a:sym typeface="Wingdings" panose="05000000000000000000" pitchFamily="2" charset="2"/>
              </a:rPr>
              <a:t>periodische Neubestimmung </a:t>
            </a:r>
            <a:r>
              <a:rPr lang="de-DE" sz="1400" dirty="0">
                <a:latin typeface="Calibri" panose="020F0502020204030204" pitchFamily="34" charset="0"/>
                <a:cs typeface="Calibri" panose="020F0502020204030204" pitchFamily="34" charset="0"/>
                <a:sym typeface="Wingdings" panose="05000000000000000000" pitchFamily="2" charset="2"/>
              </a:rPr>
              <a:t>der Referenz</a:t>
            </a:r>
            <a:endParaRPr lang="de-DE"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89786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E79D82F-918D-4427-A593-B19C531370A2}"/>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5385ADDD-93A3-4A30-B3C6-CCA817BD49BC}"/>
              </a:ext>
            </a:extLst>
          </p:cNvPr>
          <p:cNvSpPr>
            <a:spLocks noGrp="1"/>
          </p:cNvSpPr>
          <p:nvPr>
            <p:ph type="sldNum" sz="quarter" idx="4"/>
          </p:nvPr>
        </p:nvSpPr>
        <p:spPr/>
        <p:txBody>
          <a:bodyPr/>
          <a:lstStyle/>
          <a:p>
            <a:fld id="{BD587C3E-324D-4846-9F44-5C3ACF20A720}" type="slidenum">
              <a:rPr lang="de-DE" smtClean="0"/>
              <a:pPr/>
              <a:t>115</a:t>
            </a:fld>
            <a:endParaRPr lang="de-DE" dirty="0"/>
          </a:p>
        </p:txBody>
      </p:sp>
      <p:sp>
        <p:nvSpPr>
          <p:cNvPr id="8" name="Titel 7">
            <a:extLst>
              <a:ext uri="{FF2B5EF4-FFF2-40B4-BE49-F238E27FC236}">
                <a16:creationId xmlns:a16="http://schemas.microsoft.com/office/drawing/2014/main" id="{DC68CAE1-8D21-4C11-A3FC-144670BE22F5}"/>
              </a:ext>
            </a:extLst>
          </p:cNvPr>
          <p:cNvSpPr>
            <a:spLocks noGrp="1"/>
          </p:cNvSpPr>
          <p:nvPr>
            <p:ph type="title"/>
          </p:nvPr>
        </p:nvSpPr>
        <p:spPr/>
        <p:txBody>
          <a:bodyPr/>
          <a:lstStyle/>
          <a:p>
            <a:r>
              <a:rPr lang="de-DE" dirty="0"/>
              <a:t>Schätzen: Was? Wann?</a:t>
            </a:r>
          </a:p>
        </p:txBody>
      </p:sp>
      <p:sp>
        <p:nvSpPr>
          <p:cNvPr id="10" name="Textplatzhalter 9">
            <a:extLst>
              <a:ext uri="{FF2B5EF4-FFF2-40B4-BE49-F238E27FC236}">
                <a16:creationId xmlns:a16="http://schemas.microsoft.com/office/drawing/2014/main" id="{3A8CF45E-DD9D-4AAB-BD6E-576E093C956F}"/>
              </a:ext>
            </a:extLst>
          </p:cNvPr>
          <p:cNvSpPr>
            <a:spLocks noGrp="1"/>
          </p:cNvSpPr>
          <p:nvPr>
            <p:ph type="body" sz="quarter" idx="11"/>
          </p:nvPr>
        </p:nvSpPr>
        <p:spPr/>
        <p:txBody>
          <a:bodyPr>
            <a:normAutofit fontScale="92500"/>
          </a:bodyPr>
          <a:lstStyle/>
          <a:p>
            <a:r>
              <a:rPr lang="de-DE" dirty="0"/>
              <a:t>Syl_ID_6.1</a:t>
            </a:r>
          </a:p>
        </p:txBody>
      </p:sp>
      <p:graphicFrame>
        <p:nvGraphicFramePr>
          <p:cNvPr id="11" name="Tabelle 10">
            <a:extLst>
              <a:ext uri="{FF2B5EF4-FFF2-40B4-BE49-F238E27FC236}">
                <a16:creationId xmlns:a16="http://schemas.microsoft.com/office/drawing/2014/main" id="{98BB0A8B-F9FE-46BF-B35E-E857220FCAD2}"/>
              </a:ext>
            </a:extLst>
          </p:cNvPr>
          <p:cNvGraphicFramePr>
            <a:graphicFrameLocks noGrp="1"/>
          </p:cNvGraphicFramePr>
          <p:nvPr/>
        </p:nvGraphicFramePr>
        <p:xfrm>
          <a:off x="962766" y="1220750"/>
          <a:ext cx="7020000" cy="4944480"/>
        </p:xfrm>
        <a:graphic>
          <a:graphicData uri="http://schemas.openxmlformats.org/drawingml/2006/table">
            <a:tbl>
              <a:tblPr firstRow="1" bandRow="1">
                <a:tableStyleId>{21E4AEA4-8DFA-4A89-87EB-49C32662AFE0}</a:tableStyleId>
              </a:tblPr>
              <a:tblGrid>
                <a:gridCol w="1368000">
                  <a:extLst>
                    <a:ext uri="{9D8B030D-6E8A-4147-A177-3AD203B41FA5}">
                      <a16:colId xmlns:a16="http://schemas.microsoft.com/office/drawing/2014/main" val="3821946047"/>
                    </a:ext>
                  </a:extLst>
                </a:gridCol>
                <a:gridCol w="1440000">
                  <a:extLst>
                    <a:ext uri="{9D8B030D-6E8A-4147-A177-3AD203B41FA5}">
                      <a16:colId xmlns:a16="http://schemas.microsoft.com/office/drawing/2014/main" val="2641671266"/>
                    </a:ext>
                  </a:extLst>
                </a:gridCol>
                <a:gridCol w="1404000">
                  <a:extLst>
                    <a:ext uri="{9D8B030D-6E8A-4147-A177-3AD203B41FA5}">
                      <a16:colId xmlns:a16="http://schemas.microsoft.com/office/drawing/2014/main" val="3502671817"/>
                    </a:ext>
                  </a:extLst>
                </a:gridCol>
                <a:gridCol w="1404000">
                  <a:extLst>
                    <a:ext uri="{9D8B030D-6E8A-4147-A177-3AD203B41FA5}">
                      <a16:colId xmlns:a16="http://schemas.microsoft.com/office/drawing/2014/main" val="2333363252"/>
                    </a:ext>
                  </a:extLst>
                </a:gridCol>
                <a:gridCol w="1404000">
                  <a:extLst>
                    <a:ext uri="{9D8B030D-6E8A-4147-A177-3AD203B41FA5}">
                      <a16:colId xmlns:a16="http://schemas.microsoft.com/office/drawing/2014/main" val="1473247003"/>
                    </a:ext>
                  </a:extLst>
                </a:gridCol>
              </a:tblGrid>
              <a:tr h="140264">
                <a:tc gridSpan="5">
                  <a:txBody>
                    <a:bodyPr/>
                    <a:lstStyle/>
                    <a:p>
                      <a:r>
                        <a:rPr lang="de-DE" sz="1600" dirty="0">
                          <a:latin typeface="Calibri" panose="020F0502020204030204" pitchFamily="34" charset="0"/>
                          <a:cs typeface="Calibri" panose="020F0502020204030204" pitchFamily="34" charset="0"/>
                        </a:rPr>
                        <a:t>Übliche Maßeinheiten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sz="1600" dirty="0">
                        <a:latin typeface="Calibri" panose="020F0502020204030204" pitchFamily="34" charset="0"/>
                        <a:cs typeface="Calibri" panose="020F0502020204030204" pitchFamily="34" charset="0"/>
                      </a:endParaRPr>
                    </a:p>
                  </a:txBody>
                  <a:tcPr/>
                </a:tc>
                <a:tc hMerge="1">
                  <a:txBody>
                    <a:bodyPr/>
                    <a:lstStyle/>
                    <a:p>
                      <a:endParaRPr lang="de-DE" sz="1600" dirty="0">
                        <a:latin typeface="Calibri" panose="020F0502020204030204" pitchFamily="34" charset="0"/>
                        <a:cs typeface="Calibri" panose="020F0502020204030204" pitchFamily="34" charset="0"/>
                      </a:endParaRPr>
                    </a:p>
                  </a:txBody>
                  <a:tcPr/>
                </a:tc>
                <a:tc hMerge="1">
                  <a:txBody>
                    <a:bodyPr/>
                    <a:lstStyle/>
                    <a:p>
                      <a:endParaRPr lang="de-DE" sz="1600" dirty="0">
                        <a:latin typeface="Calibri" panose="020F0502020204030204" pitchFamily="34" charset="0"/>
                        <a:cs typeface="Calibri" panose="020F0502020204030204" pitchFamily="34" charset="0"/>
                      </a:endParaRPr>
                    </a:p>
                  </a:txBody>
                  <a:tcPr/>
                </a:tc>
                <a:tc hMerge="1">
                  <a:txBody>
                    <a:bodyPr/>
                    <a:lstStyle/>
                    <a:p>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65548826"/>
                  </a:ext>
                </a:extLst>
              </a:tr>
              <a:tr h="2628000">
                <a:tc>
                  <a:txBody>
                    <a:bodyPr/>
                    <a:lstStyle/>
                    <a:p>
                      <a:r>
                        <a:rPr lang="de-DE" sz="1600" b="1" dirty="0">
                          <a:solidFill>
                            <a:schemeClr val="bg1"/>
                          </a:solidFill>
                          <a:latin typeface="Calibri" panose="020F0502020204030204" pitchFamily="34" charset="0"/>
                          <a:cs typeface="Calibri" panose="020F0502020204030204" pitchFamily="34" charset="0"/>
                        </a:rPr>
                        <a:t>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AAAA"/>
                    </a:solidFill>
                  </a:tcPr>
                </a:tc>
                <a:tc>
                  <a:txBody>
                    <a:bodyPr/>
                    <a:lstStyle/>
                    <a:p>
                      <a:pPr algn="ctr"/>
                      <a:r>
                        <a:rPr lang="de-DE" sz="1600" b="1" dirty="0">
                          <a:latin typeface="Calibri" panose="020F0502020204030204" pitchFamily="34" charset="0"/>
                          <a:cs typeface="Calibri" panose="020F0502020204030204" pitchFamily="34" charset="0"/>
                        </a:rPr>
                        <a:t>Portfolio-</a:t>
                      </a:r>
                      <a:br>
                        <a:rPr lang="de-DE" sz="1600" b="1" dirty="0">
                          <a:latin typeface="Calibri" panose="020F0502020204030204" pitchFamily="34" charset="0"/>
                          <a:cs typeface="Calibri" panose="020F0502020204030204" pitchFamily="34" charset="0"/>
                        </a:rPr>
                      </a:br>
                      <a:r>
                        <a:rPr lang="de-DE" sz="1600" b="1" dirty="0">
                          <a:latin typeface="Calibri" panose="020F0502020204030204" pitchFamily="34" charset="0"/>
                          <a:cs typeface="Calibri" panose="020F0502020204030204" pitchFamily="34" charset="0"/>
                        </a:rPr>
                        <a:t>Backlog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600" b="1" dirty="0" err="1">
                          <a:latin typeface="Calibri" panose="020F0502020204030204" pitchFamily="34" charset="0"/>
                          <a:cs typeface="Calibri" panose="020F0502020204030204" pitchFamily="34" charset="0"/>
                        </a:rPr>
                        <a:t>Product</a:t>
                      </a:r>
                      <a:r>
                        <a:rPr lang="de-DE" sz="1600" b="1" dirty="0">
                          <a:latin typeface="Calibri" panose="020F0502020204030204" pitchFamily="34" charset="0"/>
                          <a:cs typeface="Calibri" panose="020F0502020204030204" pitchFamily="34" charset="0"/>
                        </a:rPr>
                        <a:t> Backlog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600" b="1" dirty="0">
                          <a:latin typeface="Calibri" panose="020F0502020204030204" pitchFamily="34" charset="0"/>
                          <a:cs typeface="Calibri" panose="020F0502020204030204" pitchFamily="34" charset="0"/>
                        </a:rPr>
                        <a:t>Sprint Backlog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600" b="1" dirty="0">
                          <a:latin typeface="Calibri" panose="020F0502020204030204" pitchFamily="34" charset="0"/>
                          <a:cs typeface="Calibri" panose="020F0502020204030204" pitchFamily="34" charset="0"/>
                        </a:rPr>
                        <a:t>Task Backlog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4251924"/>
                  </a:ext>
                </a:extLst>
              </a:tr>
              <a:tr h="140264">
                <a:tc>
                  <a:txBody>
                    <a:bodyPr/>
                    <a:lstStyle/>
                    <a:p>
                      <a:r>
                        <a:rPr lang="de-DE" sz="1600" b="1" dirty="0">
                          <a:solidFill>
                            <a:schemeClr val="bg1"/>
                          </a:solidFill>
                          <a:latin typeface="Calibri" panose="020F0502020204030204" pitchFamily="34" charset="0"/>
                          <a:cs typeface="Calibri" panose="020F0502020204030204" pitchFamily="34" charset="0"/>
                        </a:rPr>
                        <a:t>Einheit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AAAA"/>
                    </a:solidFill>
                  </a:tcPr>
                </a:tc>
                <a:tc>
                  <a:txBody>
                    <a:bodyPr/>
                    <a:lstStyle/>
                    <a:p>
                      <a:pPr algn="ctr"/>
                      <a:r>
                        <a:rPr lang="de-DE" sz="1600" dirty="0">
                          <a:latin typeface="Calibri" panose="020F0502020204030204" pitchFamily="34" charset="0"/>
                          <a:cs typeface="Calibri" panose="020F0502020204030204" pitchFamily="34" charset="0"/>
                        </a:rPr>
                        <a:t>T-Shirt-Größen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600" dirty="0">
                          <a:latin typeface="Calibri" panose="020F0502020204030204" pitchFamily="34" charset="0"/>
                          <a:cs typeface="Calibri" panose="020F0502020204030204" pitchFamily="34" charset="0"/>
                        </a:rPr>
                        <a:t>Story Points oder Idealtage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600" dirty="0">
                          <a:latin typeface="Calibri" panose="020F0502020204030204" pitchFamily="34" charset="0"/>
                          <a:cs typeface="Calibri" panose="020F0502020204030204" pitchFamily="34" charset="0"/>
                        </a:rPr>
                        <a:t>Story Points oder Idealtage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600" dirty="0">
                          <a:latin typeface="Calibri" panose="020F0502020204030204" pitchFamily="34" charset="0"/>
                          <a:cs typeface="Calibri" panose="020F0502020204030204" pitchFamily="34" charset="0"/>
                        </a:rPr>
                        <a:t>Idealstunden/Aufwands­stunden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07406"/>
                  </a:ext>
                </a:extLst>
              </a:tr>
              <a:tr h="140264">
                <a:tc>
                  <a:txBody>
                    <a:bodyPr/>
                    <a:lstStyle/>
                    <a:p>
                      <a:r>
                        <a:rPr lang="de-DE" sz="1600" b="1" dirty="0">
                          <a:solidFill>
                            <a:schemeClr val="bg1"/>
                          </a:solidFill>
                          <a:latin typeface="Calibri" panose="020F0502020204030204" pitchFamily="34" charset="0"/>
                          <a:cs typeface="Calibri" panose="020F0502020204030204" pitchFamily="34" charset="0"/>
                        </a:rPr>
                        <a:t>Wertebereich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AAAA"/>
                    </a:solidFill>
                  </a:tcPr>
                </a:tc>
                <a:tc>
                  <a:txBody>
                    <a:bodyPr/>
                    <a:lstStyle/>
                    <a:p>
                      <a:pPr algn="ctr"/>
                      <a:r>
                        <a:rPr lang="de-DE" sz="1600" dirty="0">
                          <a:latin typeface="Calibri" panose="020F0502020204030204" pitchFamily="34" charset="0"/>
                          <a:cs typeface="Calibri" panose="020F0502020204030204" pitchFamily="34" charset="0"/>
                        </a:rPr>
                        <a:t>XXS … M … XXL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de-DE" sz="1600" dirty="0">
                          <a:latin typeface="Calibri" panose="020F0502020204030204" pitchFamily="34" charset="0"/>
                          <a:cs typeface="Calibri" panose="020F0502020204030204" pitchFamily="34" charset="0"/>
                        </a:rPr>
                        <a:t>1, 2, 4, 8, 16 … oder</a:t>
                      </a:r>
                    </a:p>
                    <a:p>
                      <a:pPr algn="ctr"/>
                      <a:r>
                        <a:rPr lang="de-DE" sz="1600" dirty="0">
                          <a:latin typeface="Calibri" panose="020F0502020204030204" pitchFamily="34" charset="0"/>
                          <a:cs typeface="Calibri" panose="020F0502020204030204" pitchFamily="34" charset="0"/>
                        </a:rPr>
                        <a:t>1, 2, 3, 5, 8, 13, 20, 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de-DE" sz="1600" dirty="0">
                        <a:latin typeface="Calibri" panose="020F0502020204030204" pitchFamily="34" charset="0"/>
                        <a:cs typeface="Calibri" panose="020F0502020204030204" pitchFamily="34" charset="0"/>
                      </a:endParaRPr>
                    </a:p>
                  </a:txBody>
                  <a:tcPr/>
                </a:tc>
                <a:tc>
                  <a:txBody>
                    <a:bodyPr/>
                    <a:lstStyle/>
                    <a:p>
                      <a:pPr algn="ctr"/>
                      <a:r>
                        <a:rPr lang="de-DE" sz="1600" dirty="0">
                          <a:latin typeface="Calibri" panose="020F0502020204030204" pitchFamily="34" charset="0"/>
                          <a:cs typeface="Calibri" panose="020F0502020204030204" pitchFamily="34" charset="0"/>
                        </a:rPr>
                        <a:t>reelle Zahl &gt;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982212"/>
                  </a:ext>
                </a:extLst>
              </a:tr>
              <a:tr h="576000">
                <a:tc>
                  <a:txBody>
                    <a:bodyPr/>
                    <a:lstStyle/>
                    <a:p>
                      <a:r>
                        <a:rPr lang="de-DE" sz="1600" b="1" dirty="0">
                          <a:solidFill>
                            <a:schemeClr val="bg1"/>
                          </a:solidFill>
                          <a:latin typeface="Calibri" panose="020F0502020204030204" pitchFamily="34" charset="0"/>
                          <a:cs typeface="Calibri" panose="020F0502020204030204" pitchFamily="34" charset="0"/>
                        </a:rPr>
                        <a:t>Verwendung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BAAAA"/>
                    </a:solidFill>
                  </a:tcPr>
                </a:tc>
                <a:tc>
                  <a:txBody>
                    <a:bodyPr/>
                    <a:lstStyle/>
                    <a:p>
                      <a:pPr algn="ctr"/>
                      <a:r>
                        <a:rPr lang="de-DE" sz="1600" dirty="0">
                          <a:latin typeface="Calibri" panose="020F0502020204030204" pitchFamily="34" charset="0"/>
                          <a:cs typeface="Calibri" panose="020F0502020204030204" pitchFamily="34" charset="0"/>
                        </a:rPr>
                        <a:t>Portfolio­planung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600" dirty="0" err="1">
                          <a:latin typeface="Calibri" panose="020F0502020204030204" pitchFamily="34" charset="0"/>
                          <a:cs typeface="Calibri" panose="020F0502020204030204" pitchFamily="34" charset="0"/>
                        </a:rPr>
                        <a:t>Product</a:t>
                      </a:r>
                      <a:r>
                        <a:rPr lang="de-DE" sz="1600" dirty="0">
                          <a:latin typeface="Calibri" panose="020F0502020204030204" pitchFamily="34" charset="0"/>
                          <a:cs typeface="Calibri" panose="020F0502020204030204" pitchFamily="34" charset="0"/>
                        </a:rPr>
                        <a:t> Backlog-Pflege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de-DE" sz="1600" dirty="0">
                          <a:latin typeface="Calibri" panose="020F0502020204030204" pitchFamily="34" charset="0"/>
                          <a:cs typeface="Calibri" panose="020F0502020204030204" pitchFamily="34" charset="0"/>
                        </a:rPr>
                        <a:t>Sprint-Planung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de-DE"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24617425"/>
                  </a:ext>
                </a:extLst>
              </a:tr>
            </a:tbl>
          </a:graphicData>
        </a:graphic>
      </p:graphicFrame>
      <p:sp>
        <p:nvSpPr>
          <p:cNvPr id="12" name="Rechteck 11">
            <a:extLst>
              <a:ext uri="{FF2B5EF4-FFF2-40B4-BE49-F238E27FC236}">
                <a16:creationId xmlns:a16="http://schemas.microsoft.com/office/drawing/2014/main" id="{7379B17F-A8EA-47B0-8882-EB13CDA689FC}"/>
              </a:ext>
            </a:extLst>
          </p:cNvPr>
          <p:cNvSpPr/>
          <p:nvPr/>
        </p:nvSpPr>
        <p:spPr>
          <a:xfrm>
            <a:off x="6697212" y="2514792"/>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3" name="Rechteck 12">
            <a:extLst>
              <a:ext uri="{FF2B5EF4-FFF2-40B4-BE49-F238E27FC236}">
                <a16:creationId xmlns:a16="http://schemas.microsoft.com/office/drawing/2014/main" id="{73BC05E5-1E35-4113-A11E-F2B440F73AD9}"/>
              </a:ext>
            </a:extLst>
          </p:cNvPr>
          <p:cNvSpPr/>
          <p:nvPr/>
        </p:nvSpPr>
        <p:spPr>
          <a:xfrm>
            <a:off x="7313910" y="2501429"/>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4" name="Rechteck 13">
            <a:extLst>
              <a:ext uri="{FF2B5EF4-FFF2-40B4-BE49-F238E27FC236}">
                <a16:creationId xmlns:a16="http://schemas.microsoft.com/office/drawing/2014/main" id="{A8C3896B-26F9-4389-825A-6840409655DA}"/>
              </a:ext>
            </a:extLst>
          </p:cNvPr>
          <p:cNvSpPr/>
          <p:nvPr/>
        </p:nvSpPr>
        <p:spPr>
          <a:xfrm>
            <a:off x="7439628" y="2220508"/>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pic>
        <p:nvPicPr>
          <p:cNvPr id="15" name="Inhaltsplatzhalter 5">
            <a:extLst>
              <a:ext uri="{FF2B5EF4-FFF2-40B4-BE49-F238E27FC236}">
                <a16:creationId xmlns:a16="http://schemas.microsoft.com/office/drawing/2014/main" id="{9A9A4FB1-3EB0-4120-9FCF-A1E35B8998E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6522" y="2322666"/>
            <a:ext cx="430838" cy="482876"/>
          </a:xfrm>
          <a:prstGeom prst="rect">
            <a:avLst/>
          </a:prstGeom>
        </p:spPr>
      </p:pic>
      <p:pic>
        <p:nvPicPr>
          <p:cNvPr id="16" name="Inhaltsplatzhalter 5">
            <a:extLst>
              <a:ext uri="{FF2B5EF4-FFF2-40B4-BE49-F238E27FC236}">
                <a16:creationId xmlns:a16="http://schemas.microsoft.com/office/drawing/2014/main" id="{F1057093-C1E7-4AA5-97BE-8BF6288A2E1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27191" y="2984008"/>
            <a:ext cx="430838" cy="482876"/>
          </a:xfrm>
          <a:prstGeom prst="rect">
            <a:avLst/>
          </a:prstGeom>
        </p:spPr>
      </p:pic>
      <p:pic>
        <p:nvPicPr>
          <p:cNvPr id="17" name="Inhaltsplatzhalter 5">
            <a:extLst>
              <a:ext uri="{FF2B5EF4-FFF2-40B4-BE49-F238E27FC236}">
                <a16:creationId xmlns:a16="http://schemas.microsoft.com/office/drawing/2014/main" id="{00979CE6-6C9C-4F6C-A35E-A59A77ABD7F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40513" y="3585111"/>
            <a:ext cx="430838" cy="482876"/>
          </a:xfrm>
          <a:prstGeom prst="rect">
            <a:avLst/>
          </a:prstGeom>
        </p:spPr>
      </p:pic>
      <p:sp>
        <p:nvSpPr>
          <p:cNvPr id="18" name="Rechteck 17">
            <a:extLst>
              <a:ext uri="{FF2B5EF4-FFF2-40B4-BE49-F238E27FC236}">
                <a16:creationId xmlns:a16="http://schemas.microsoft.com/office/drawing/2014/main" id="{3F924F49-8550-4297-835A-29493A9025F3}"/>
              </a:ext>
            </a:extLst>
          </p:cNvPr>
          <p:cNvSpPr/>
          <p:nvPr/>
        </p:nvSpPr>
        <p:spPr>
          <a:xfrm>
            <a:off x="6873802" y="2187791"/>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9" name="Rechteck 18">
            <a:extLst>
              <a:ext uri="{FF2B5EF4-FFF2-40B4-BE49-F238E27FC236}">
                <a16:creationId xmlns:a16="http://schemas.microsoft.com/office/drawing/2014/main" id="{DFEFBA03-80FA-464D-98B8-BA0BAD304EFD}"/>
              </a:ext>
            </a:extLst>
          </p:cNvPr>
          <p:cNvSpPr/>
          <p:nvPr/>
        </p:nvSpPr>
        <p:spPr>
          <a:xfrm>
            <a:off x="6928251" y="3120839"/>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49" name="Gruppieren 48">
            <a:extLst>
              <a:ext uri="{FF2B5EF4-FFF2-40B4-BE49-F238E27FC236}">
                <a16:creationId xmlns:a16="http://schemas.microsoft.com/office/drawing/2014/main" id="{B93F6ADB-7F62-4132-9D21-650FFA94C514}"/>
              </a:ext>
            </a:extLst>
          </p:cNvPr>
          <p:cNvGrpSpPr/>
          <p:nvPr/>
        </p:nvGrpSpPr>
        <p:grpSpPr>
          <a:xfrm>
            <a:off x="4191260" y="2444147"/>
            <a:ext cx="467300" cy="1264056"/>
            <a:chOff x="4152752" y="1864823"/>
            <a:chExt cx="467300" cy="1264056"/>
          </a:xfrm>
        </p:grpSpPr>
        <p:grpSp>
          <p:nvGrpSpPr>
            <p:cNvPr id="30" name="Gruppieren 29">
              <a:extLst>
                <a:ext uri="{FF2B5EF4-FFF2-40B4-BE49-F238E27FC236}">
                  <a16:creationId xmlns:a16="http://schemas.microsoft.com/office/drawing/2014/main" id="{7A5AA617-629B-494A-B279-D4120F5B24D4}"/>
                </a:ext>
              </a:extLst>
            </p:cNvPr>
            <p:cNvGrpSpPr/>
            <p:nvPr/>
          </p:nvGrpSpPr>
          <p:grpSpPr>
            <a:xfrm>
              <a:off x="4166964" y="1864823"/>
              <a:ext cx="448976" cy="532525"/>
              <a:chOff x="7582074" y="2438086"/>
              <a:chExt cx="1185863" cy="532525"/>
            </a:xfrm>
          </p:grpSpPr>
          <p:sp>
            <p:nvSpPr>
              <p:cNvPr id="31" name="Line 13">
                <a:extLst>
                  <a:ext uri="{FF2B5EF4-FFF2-40B4-BE49-F238E27FC236}">
                    <a16:creationId xmlns:a16="http://schemas.microsoft.com/office/drawing/2014/main" id="{89B4EBCE-EB57-4139-8C41-A72CC59EEA3B}"/>
                  </a:ext>
                </a:extLst>
              </p:cNvPr>
              <p:cNvSpPr>
                <a:spLocks noChangeShapeType="1"/>
              </p:cNvSpPr>
              <p:nvPr/>
            </p:nvSpPr>
            <p:spPr bwMode="auto">
              <a:xfrm>
                <a:off x="7582074" y="2438086"/>
                <a:ext cx="1185863" cy="0"/>
              </a:xfrm>
              <a:prstGeom prst="line">
                <a:avLst/>
              </a:prstGeom>
              <a:noFill/>
              <a:ln w="381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Line 15">
                <a:extLst>
                  <a:ext uri="{FF2B5EF4-FFF2-40B4-BE49-F238E27FC236}">
                    <a16:creationId xmlns:a16="http://schemas.microsoft.com/office/drawing/2014/main" id="{FF2E2C64-7E38-483B-AE7F-E6122651BD4F}"/>
                  </a:ext>
                </a:extLst>
              </p:cNvPr>
              <p:cNvSpPr>
                <a:spLocks noChangeShapeType="1"/>
              </p:cNvSpPr>
              <p:nvPr/>
            </p:nvSpPr>
            <p:spPr bwMode="auto">
              <a:xfrm>
                <a:off x="7582074" y="2704348"/>
                <a:ext cx="1185863" cy="0"/>
              </a:xfrm>
              <a:prstGeom prst="line">
                <a:avLst/>
              </a:prstGeom>
              <a:noFill/>
              <a:ln w="381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Line 17">
                <a:extLst>
                  <a:ext uri="{FF2B5EF4-FFF2-40B4-BE49-F238E27FC236}">
                    <a16:creationId xmlns:a16="http://schemas.microsoft.com/office/drawing/2014/main" id="{863461EC-CFAA-4FF4-BD83-0A585065C3C0}"/>
                  </a:ext>
                </a:extLst>
              </p:cNvPr>
              <p:cNvSpPr>
                <a:spLocks noChangeShapeType="1"/>
              </p:cNvSpPr>
              <p:nvPr/>
            </p:nvSpPr>
            <p:spPr bwMode="auto">
              <a:xfrm>
                <a:off x="7582074" y="2526840"/>
                <a:ext cx="1185863" cy="0"/>
              </a:xfrm>
              <a:prstGeom prst="line">
                <a:avLst/>
              </a:prstGeom>
              <a:noFill/>
              <a:ln w="381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34" name="Line 17">
                <a:extLst>
                  <a:ext uri="{FF2B5EF4-FFF2-40B4-BE49-F238E27FC236}">
                    <a16:creationId xmlns:a16="http://schemas.microsoft.com/office/drawing/2014/main" id="{98560C28-B74B-4108-974A-EEB644E2AB09}"/>
                  </a:ext>
                </a:extLst>
              </p:cNvPr>
              <p:cNvSpPr>
                <a:spLocks noChangeShapeType="1"/>
              </p:cNvSpPr>
              <p:nvPr/>
            </p:nvSpPr>
            <p:spPr bwMode="auto">
              <a:xfrm>
                <a:off x="7582074" y="2615594"/>
                <a:ext cx="1185863" cy="0"/>
              </a:xfrm>
              <a:prstGeom prst="line">
                <a:avLst/>
              </a:prstGeom>
              <a:noFill/>
              <a:ln w="381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35" name="Line 17">
                <a:extLst>
                  <a:ext uri="{FF2B5EF4-FFF2-40B4-BE49-F238E27FC236}">
                    <a16:creationId xmlns:a16="http://schemas.microsoft.com/office/drawing/2014/main" id="{F5BB1C67-9159-4D07-8A97-6BBD977F5596}"/>
                  </a:ext>
                </a:extLst>
              </p:cNvPr>
              <p:cNvSpPr>
                <a:spLocks noChangeShapeType="1"/>
              </p:cNvSpPr>
              <p:nvPr/>
            </p:nvSpPr>
            <p:spPr bwMode="auto">
              <a:xfrm>
                <a:off x="7582074" y="2970611"/>
                <a:ext cx="1185863" cy="0"/>
              </a:xfrm>
              <a:prstGeom prst="line">
                <a:avLst/>
              </a:prstGeom>
              <a:noFill/>
              <a:ln w="381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 name="Line 17">
                <a:extLst>
                  <a:ext uri="{FF2B5EF4-FFF2-40B4-BE49-F238E27FC236}">
                    <a16:creationId xmlns:a16="http://schemas.microsoft.com/office/drawing/2014/main" id="{E3711DFB-2D84-41E1-A330-AB260F72E1FB}"/>
                  </a:ext>
                </a:extLst>
              </p:cNvPr>
              <p:cNvSpPr>
                <a:spLocks noChangeShapeType="1"/>
              </p:cNvSpPr>
              <p:nvPr/>
            </p:nvSpPr>
            <p:spPr bwMode="auto">
              <a:xfrm>
                <a:off x="7582074" y="2793102"/>
                <a:ext cx="1185863" cy="0"/>
              </a:xfrm>
              <a:prstGeom prst="line">
                <a:avLst/>
              </a:prstGeom>
              <a:noFill/>
              <a:ln w="381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37" name="Line 17">
                <a:extLst>
                  <a:ext uri="{FF2B5EF4-FFF2-40B4-BE49-F238E27FC236}">
                    <a16:creationId xmlns:a16="http://schemas.microsoft.com/office/drawing/2014/main" id="{592D2634-DB6C-4923-ACA3-49333AED2B8D}"/>
                  </a:ext>
                </a:extLst>
              </p:cNvPr>
              <p:cNvSpPr>
                <a:spLocks noChangeShapeType="1"/>
              </p:cNvSpPr>
              <p:nvPr/>
            </p:nvSpPr>
            <p:spPr bwMode="auto">
              <a:xfrm>
                <a:off x="7582074" y="2881856"/>
                <a:ext cx="1185863" cy="0"/>
              </a:xfrm>
              <a:prstGeom prst="line">
                <a:avLst/>
              </a:prstGeom>
              <a:noFill/>
              <a:ln w="381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grpSp>
        <p:sp>
          <p:nvSpPr>
            <p:cNvPr id="39" name="Rectangle 5">
              <a:extLst>
                <a:ext uri="{FF2B5EF4-FFF2-40B4-BE49-F238E27FC236}">
                  <a16:creationId xmlns:a16="http://schemas.microsoft.com/office/drawing/2014/main" id="{96D13D47-532C-47EA-B178-69B880F5230C}"/>
                </a:ext>
              </a:extLst>
            </p:cNvPr>
            <p:cNvSpPr>
              <a:spLocks noChangeArrowheads="1"/>
            </p:cNvSpPr>
            <p:nvPr/>
          </p:nvSpPr>
          <p:spPr bwMode="auto">
            <a:xfrm>
              <a:off x="4152752" y="2920150"/>
              <a:ext cx="467300" cy="208729"/>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 name="Rectangle 6">
              <a:extLst>
                <a:ext uri="{FF2B5EF4-FFF2-40B4-BE49-F238E27FC236}">
                  <a16:creationId xmlns:a16="http://schemas.microsoft.com/office/drawing/2014/main" id="{3172BDE7-8324-44E1-878F-66724119E638}"/>
                </a:ext>
              </a:extLst>
            </p:cNvPr>
            <p:cNvSpPr>
              <a:spLocks noChangeArrowheads="1"/>
            </p:cNvSpPr>
            <p:nvPr/>
          </p:nvSpPr>
          <p:spPr bwMode="auto">
            <a:xfrm>
              <a:off x="4152752" y="2713873"/>
              <a:ext cx="231460" cy="181062"/>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1" name="Rectangle 7">
              <a:extLst>
                <a:ext uri="{FF2B5EF4-FFF2-40B4-BE49-F238E27FC236}">
                  <a16:creationId xmlns:a16="http://schemas.microsoft.com/office/drawing/2014/main" id="{6C3834CC-7D55-419C-8726-39416C521325}"/>
                </a:ext>
              </a:extLst>
            </p:cNvPr>
            <p:cNvSpPr>
              <a:spLocks noChangeArrowheads="1"/>
            </p:cNvSpPr>
            <p:nvPr/>
          </p:nvSpPr>
          <p:spPr bwMode="auto">
            <a:xfrm>
              <a:off x="4434258" y="2791621"/>
              <a:ext cx="185794" cy="103314"/>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2" name="Rectangle 8">
              <a:extLst>
                <a:ext uri="{FF2B5EF4-FFF2-40B4-BE49-F238E27FC236}">
                  <a16:creationId xmlns:a16="http://schemas.microsoft.com/office/drawing/2014/main" id="{A89C4A50-E4A4-484B-8432-793C11EAFDC3}"/>
                </a:ext>
              </a:extLst>
            </p:cNvPr>
            <p:cNvSpPr>
              <a:spLocks noChangeArrowheads="1"/>
            </p:cNvSpPr>
            <p:nvPr/>
          </p:nvSpPr>
          <p:spPr bwMode="auto">
            <a:xfrm>
              <a:off x="4434258" y="2713873"/>
              <a:ext cx="185794" cy="50431"/>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3" name="Rectangle 9">
              <a:extLst>
                <a:ext uri="{FF2B5EF4-FFF2-40B4-BE49-F238E27FC236}">
                  <a16:creationId xmlns:a16="http://schemas.microsoft.com/office/drawing/2014/main" id="{AC9386D8-D22C-4195-82F4-B17D2E9EA1ED}"/>
                </a:ext>
              </a:extLst>
            </p:cNvPr>
            <p:cNvSpPr>
              <a:spLocks noChangeArrowheads="1"/>
            </p:cNvSpPr>
            <p:nvPr/>
          </p:nvSpPr>
          <p:spPr bwMode="auto">
            <a:xfrm>
              <a:off x="4152752" y="2635774"/>
              <a:ext cx="467300" cy="50431"/>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4" name="Rectangle 10">
              <a:extLst>
                <a:ext uri="{FF2B5EF4-FFF2-40B4-BE49-F238E27FC236}">
                  <a16:creationId xmlns:a16="http://schemas.microsoft.com/office/drawing/2014/main" id="{74226693-16A0-4B99-BC4C-18BA4B61B4B5}"/>
                </a:ext>
              </a:extLst>
            </p:cNvPr>
            <p:cNvSpPr>
              <a:spLocks noChangeArrowheads="1"/>
            </p:cNvSpPr>
            <p:nvPr/>
          </p:nvSpPr>
          <p:spPr bwMode="auto">
            <a:xfrm>
              <a:off x="4152752" y="2557676"/>
              <a:ext cx="467300" cy="50781"/>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5" name="Rectangle 11">
              <a:extLst>
                <a:ext uri="{FF2B5EF4-FFF2-40B4-BE49-F238E27FC236}">
                  <a16:creationId xmlns:a16="http://schemas.microsoft.com/office/drawing/2014/main" id="{25FA1F6A-AD6F-4068-98FD-1E682FB4FFBD}"/>
                </a:ext>
              </a:extLst>
            </p:cNvPr>
            <p:cNvSpPr>
              <a:spLocks noChangeArrowheads="1"/>
            </p:cNvSpPr>
            <p:nvPr/>
          </p:nvSpPr>
          <p:spPr bwMode="auto">
            <a:xfrm>
              <a:off x="4152752" y="2479928"/>
              <a:ext cx="467300" cy="50431"/>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46" name="Rectangle 5">
            <a:extLst>
              <a:ext uri="{FF2B5EF4-FFF2-40B4-BE49-F238E27FC236}">
                <a16:creationId xmlns:a16="http://schemas.microsoft.com/office/drawing/2014/main" id="{9D1C6F05-A5FA-4DA8-B4A0-AA5A36B49F2B}"/>
              </a:ext>
            </a:extLst>
          </p:cNvPr>
          <p:cNvSpPr>
            <a:spLocks noChangeArrowheads="1"/>
          </p:cNvSpPr>
          <p:nvPr/>
        </p:nvSpPr>
        <p:spPr bwMode="auto">
          <a:xfrm>
            <a:off x="2656244" y="3531952"/>
            <a:ext cx="764761" cy="393549"/>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de-DE" dirty="0">
                <a:latin typeface="Calibri" panose="020F0502020204030204" pitchFamily="34" charset="0"/>
                <a:cs typeface="Calibri" panose="020F0502020204030204" pitchFamily="34" charset="0"/>
              </a:rPr>
              <a:t>C</a:t>
            </a:r>
          </a:p>
        </p:txBody>
      </p:sp>
      <p:sp>
        <p:nvSpPr>
          <p:cNvPr id="47" name="Rectangle 5">
            <a:extLst>
              <a:ext uri="{FF2B5EF4-FFF2-40B4-BE49-F238E27FC236}">
                <a16:creationId xmlns:a16="http://schemas.microsoft.com/office/drawing/2014/main" id="{864A657B-2F82-4535-AD95-75D0A1A2FB33}"/>
              </a:ext>
            </a:extLst>
          </p:cNvPr>
          <p:cNvSpPr>
            <a:spLocks noChangeArrowheads="1"/>
          </p:cNvSpPr>
          <p:nvPr/>
        </p:nvSpPr>
        <p:spPr bwMode="auto">
          <a:xfrm>
            <a:off x="2808645" y="2809979"/>
            <a:ext cx="467300" cy="612241"/>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de-DE" dirty="0">
                <a:latin typeface="Calibri" panose="020F0502020204030204" pitchFamily="34" charset="0"/>
                <a:cs typeface="Calibri" panose="020F0502020204030204" pitchFamily="34" charset="0"/>
              </a:rPr>
              <a:t>B</a:t>
            </a:r>
          </a:p>
        </p:txBody>
      </p:sp>
      <p:sp>
        <p:nvSpPr>
          <p:cNvPr id="48" name="Rectangle 5">
            <a:extLst>
              <a:ext uri="{FF2B5EF4-FFF2-40B4-BE49-F238E27FC236}">
                <a16:creationId xmlns:a16="http://schemas.microsoft.com/office/drawing/2014/main" id="{8E924912-9618-45C2-99C5-0F819BA07BB2}"/>
              </a:ext>
            </a:extLst>
          </p:cNvPr>
          <p:cNvSpPr>
            <a:spLocks noChangeArrowheads="1"/>
          </p:cNvSpPr>
          <p:nvPr/>
        </p:nvSpPr>
        <p:spPr bwMode="auto">
          <a:xfrm>
            <a:off x="2525911" y="2252487"/>
            <a:ext cx="1098258" cy="393549"/>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pPr algn="ctr"/>
            <a:r>
              <a:rPr lang="de-DE" dirty="0">
                <a:latin typeface="Calibri" panose="020F0502020204030204" pitchFamily="34" charset="0"/>
                <a:cs typeface="Calibri" panose="020F0502020204030204" pitchFamily="34" charset="0"/>
              </a:rPr>
              <a:t>A</a:t>
            </a:r>
          </a:p>
        </p:txBody>
      </p:sp>
      <p:cxnSp>
        <p:nvCxnSpPr>
          <p:cNvPr id="64" name="Gerader Verbinder 63">
            <a:extLst>
              <a:ext uri="{FF2B5EF4-FFF2-40B4-BE49-F238E27FC236}">
                <a16:creationId xmlns:a16="http://schemas.microsoft.com/office/drawing/2014/main" id="{B427C8BE-6E70-4A51-8B1E-6D8C1B58686F}"/>
              </a:ext>
            </a:extLst>
          </p:cNvPr>
          <p:cNvCxnSpPr/>
          <p:nvPr/>
        </p:nvCxnSpPr>
        <p:spPr bwMode="auto">
          <a:xfrm>
            <a:off x="5645567" y="2907613"/>
            <a:ext cx="2163218" cy="0"/>
          </a:xfrm>
          <a:prstGeom prst="line">
            <a:avLst/>
          </a:prstGeom>
          <a:solidFill>
            <a:schemeClr val="accent1"/>
          </a:solidFill>
          <a:ln w="12700" cap="sq" cmpd="sng" algn="ctr">
            <a:solidFill>
              <a:schemeClr val="tx1"/>
            </a:solidFill>
            <a:prstDash val="dash"/>
            <a:round/>
            <a:headEnd type="none" w="sm" len="sm"/>
            <a:tailEnd type="none" w="sm" len="sm"/>
          </a:ln>
          <a:effectLst/>
        </p:spPr>
      </p:cxnSp>
      <p:cxnSp>
        <p:nvCxnSpPr>
          <p:cNvPr id="65" name="Gerader Verbinder 64">
            <a:extLst>
              <a:ext uri="{FF2B5EF4-FFF2-40B4-BE49-F238E27FC236}">
                <a16:creationId xmlns:a16="http://schemas.microsoft.com/office/drawing/2014/main" id="{5E3CCA05-C887-4A6A-A1E2-EA1304260B49}"/>
              </a:ext>
            </a:extLst>
          </p:cNvPr>
          <p:cNvCxnSpPr/>
          <p:nvPr/>
        </p:nvCxnSpPr>
        <p:spPr bwMode="auto">
          <a:xfrm>
            <a:off x="5648085" y="3499474"/>
            <a:ext cx="2163218" cy="0"/>
          </a:xfrm>
          <a:prstGeom prst="line">
            <a:avLst/>
          </a:prstGeom>
          <a:solidFill>
            <a:schemeClr val="accent1"/>
          </a:solidFill>
          <a:ln w="12700" cap="sq" cmpd="sng" algn="ctr">
            <a:solidFill>
              <a:schemeClr val="tx1"/>
            </a:solidFill>
            <a:prstDash val="dash"/>
            <a:round/>
            <a:headEnd type="none" w="sm" len="sm"/>
            <a:tailEnd type="none" w="sm" len="sm"/>
          </a:ln>
          <a:effectLst/>
        </p:spPr>
      </p:cxnSp>
    </p:spTree>
    <p:extLst>
      <p:ext uri="{BB962C8B-B14F-4D97-AF65-F5344CB8AC3E}">
        <p14:creationId xmlns:p14="http://schemas.microsoft.com/office/powerpoint/2010/main" val="31543499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D20A29E7-F0F1-47D0-88B3-1BAF54C23186}"/>
              </a:ext>
            </a:extLst>
          </p:cNvPr>
          <p:cNvSpPr>
            <a:spLocks noGrp="1"/>
          </p:cNvSpPr>
          <p:nvPr>
            <p:ph type="body" sz="quarter" idx="11"/>
          </p:nvPr>
        </p:nvSpPr>
        <p:spPr/>
        <p:txBody>
          <a:bodyPr>
            <a:normAutofit fontScale="92500"/>
          </a:bodyPr>
          <a:lstStyle/>
          <a:p>
            <a:r>
              <a:rPr lang="de-DE" dirty="0"/>
              <a:t>Syl_ID_6.1</a:t>
            </a:r>
          </a:p>
        </p:txBody>
      </p:sp>
      <p:sp>
        <p:nvSpPr>
          <p:cNvPr id="3" name="Fußzeilenplatzhalter 2">
            <a:extLst>
              <a:ext uri="{FF2B5EF4-FFF2-40B4-BE49-F238E27FC236}">
                <a16:creationId xmlns:a16="http://schemas.microsoft.com/office/drawing/2014/main" id="{D246F160-7273-42B9-9008-13D972EFA602}"/>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1680B1F-2A31-40A8-868C-F6FECD10D5D3}"/>
              </a:ext>
            </a:extLst>
          </p:cNvPr>
          <p:cNvSpPr>
            <a:spLocks noGrp="1"/>
          </p:cNvSpPr>
          <p:nvPr>
            <p:ph type="sldNum" sz="quarter" idx="4"/>
          </p:nvPr>
        </p:nvSpPr>
        <p:spPr/>
        <p:txBody>
          <a:bodyPr/>
          <a:lstStyle/>
          <a:p>
            <a:fld id="{BD587C3E-324D-4846-9F44-5C3ACF20A720}" type="slidenum">
              <a:rPr lang="de-DE" smtClean="0"/>
              <a:pPr/>
              <a:t>116</a:t>
            </a:fld>
            <a:endParaRPr lang="de-DE" dirty="0"/>
          </a:p>
        </p:txBody>
      </p:sp>
      <p:sp>
        <p:nvSpPr>
          <p:cNvPr id="8" name="Textplatzhalter 7">
            <a:extLst>
              <a:ext uri="{FF2B5EF4-FFF2-40B4-BE49-F238E27FC236}">
                <a16:creationId xmlns:a16="http://schemas.microsoft.com/office/drawing/2014/main" id="{BF457D75-9F1B-4820-A239-F459649C2373}"/>
              </a:ext>
            </a:extLst>
          </p:cNvPr>
          <p:cNvSpPr>
            <a:spLocks noGrp="1"/>
          </p:cNvSpPr>
          <p:nvPr>
            <p:ph type="body" sz="quarter" idx="13"/>
          </p:nvPr>
        </p:nvSpPr>
        <p:spPr/>
        <p:txBody>
          <a:bodyPr/>
          <a:lstStyle/>
          <a:p>
            <a:pPr marL="0" indent="0">
              <a:buNone/>
            </a:pPr>
            <a:endParaRPr lang="de-DE" b="1" dirty="0"/>
          </a:p>
          <a:p>
            <a:pPr marL="0" indent="0">
              <a:buNone/>
            </a:pPr>
            <a:endParaRPr lang="de-DE" b="1" dirty="0"/>
          </a:p>
          <a:p>
            <a:pPr marL="0" indent="0">
              <a:buNone/>
            </a:pPr>
            <a:r>
              <a:rPr lang="de-DE" b="1" dirty="0"/>
              <a:t>Zahlenbasierte Skalen</a:t>
            </a:r>
          </a:p>
          <a:p>
            <a:r>
              <a:rPr lang="de-DE" dirty="0"/>
              <a:t>2er-Potenzreihe: 1, 2, 4, 8, 16, 32, 64, 128 … 2</a:t>
            </a:r>
            <a:r>
              <a:rPr lang="de-DE" baseline="30000" dirty="0"/>
              <a:t>k</a:t>
            </a:r>
          </a:p>
          <a:p>
            <a:r>
              <a:rPr lang="de-DE" dirty="0"/>
              <a:t>an Fibonacci-Zahlenreihe angelehnt: 0, 1, 2, 3, 5, 8, 13, 20, 40, 100 … (N</a:t>
            </a:r>
            <a:r>
              <a:rPr lang="de-DE" baseline="-25000" dirty="0"/>
              <a:t>k-1</a:t>
            </a:r>
            <a:r>
              <a:rPr lang="de-DE" dirty="0"/>
              <a:t> + </a:t>
            </a:r>
            <a:r>
              <a:rPr lang="de-DE" dirty="0" err="1"/>
              <a:t>N</a:t>
            </a:r>
            <a:r>
              <a:rPr lang="de-DE" baseline="-25000" dirty="0" err="1"/>
              <a:t>k</a:t>
            </a:r>
            <a:r>
              <a:rPr lang="de-DE" dirty="0"/>
              <a:t>)/2</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r>
              <a:rPr lang="de-DE" b="1" dirty="0"/>
              <a:t>Sonstige Skalen</a:t>
            </a:r>
          </a:p>
          <a:p>
            <a:r>
              <a:rPr lang="de-DE" dirty="0"/>
              <a:t>Kleidungsgrößen: XXS – XS – S – M – L – XL – XXL</a:t>
            </a:r>
          </a:p>
        </p:txBody>
      </p:sp>
      <p:sp>
        <p:nvSpPr>
          <p:cNvPr id="5" name="Titel 4">
            <a:extLst>
              <a:ext uri="{FF2B5EF4-FFF2-40B4-BE49-F238E27FC236}">
                <a16:creationId xmlns:a16="http://schemas.microsoft.com/office/drawing/2014/main" id="{264CCEFB-7661-4A41-953D-E4944C7DB4D3}"/>
              </a:ext>
            </a:extLst>
          </p:cNvPr>
          <p:cNvSpPr>
            <a:spLocks noGrp="1"/>
          </p:cNvSpPr>
          <p:nvPr>
            <p:ph type="title"/>
          </p:nvPr>
        </p:nvSpPr>
        <p:spPr/>
        <p:txBody>
          <a:bodyPr/>
          <a:lstStyle/>
          <a:p>
            <a:r>
              <a:rPr lang="de-DE" dirty="0"/>
              <a:t>Maßskalen zum Schätzen</a:t>
            </a:r>
          </a:p>
        </p:txBody>
      </p:sp>
      <p:sp>
        <p:nvSpPr>
          <p:cNvPr id="9" name="Textfeld 8">
            <a:extLst>
              <a:ext uri="{FF2B5EF4-FFF2-40B4-BE49-F238E27FC236}">
                <a16:creationId xmlns:a16="http://schemas.microsoft.com/office/drawing/2014/main" id="{DAAEC860-753E-4968-A9DD-5A0FAF77B3B9}"/>
              </a:ext>
            </a:extLst>
          </p:cNvPr>
          <p:cNvSpPr txBox="1"/>
          <p:nvPr/>
        </p:nvSpPr>
        <p:spPr>
          <a:xfrm rot="817001">
            <a:off x="5928821" y="383838"/>
            <a:ext cx="2888729" cy="1384995"/>
          </a:xfrm>
          <a:prstGeom prst="rect">
            <a:avLst/>
          </a:prstGeom>
          <a:solidFill>
            <a:srgbClr val="F1F1F1"/>
          </a:solidFill>
          <a:ln>
            <a:solidFill>
              <a:schemeClr val="accent1"/>
            </a:solidFill>
          </a:ln>
        </p:spPr>
        <p:txBody>
          <a:bodyPr wrap="square" rtlCol="0">
            <a:spAutoFit/>
          </a:bodyPr>
          <a:lstStyle/>
          <a:p>
            <a:pPr algn="ctr"/>
            <a:r>
              <a:rPr lang="de-DE" sz="1400" i="1" dirty="0">
                <a:solidFill>
                  <a:srgbClr val="4D4D4D"/>
                </a:solidFill>
                <a:latin typeface="Calibri" panose="020F0502020204030204" pitchFamily="34" charset="0"/>
                <a:sym typeface="Wingdings" pitchFamily="2" charset="2"/>
              </a:rPr>
              <a:t>Schätzungen können immer nur eine Annäherung an die wahren Werte liefern!</a:t>
            </a:r>
          </a:p>
          <a:p>
            <a:pPr algn="ctr"/>
            <a:endParaRPr lang="de-DE" sz="1400" i="1" dirty="0">
              <a:solidFill>
                <a:srgbClr val="4D4D4D"/>
              </a:solidFill>
              <a:latin typeface="Calibri" panose="020F0502020204030204" pitchFamily="34" charset="0"/>
              <a:sym typeface="Wingdings" pitchFamily="2" charset="2"/>
            </a:endParaRPr>
          </a:p>
          <a:p>
            <a:pPr algn="ctr"/>
            <a:r>
              <a:rPr lang="de-DE" sz="1400" i="1" dirty="0">
                <a:solidFill>
                  <a:srgbClr val="4D4D4D"/>
                </a:solidFill>
                <a:latin typeface="Calibri" panose="020F0502020204030204" pitchFamily="34" charset="0"/>
                <a:sym typeface="Wingdings" pitchFamily="2" charset="2"/>
              </a:rPr>
              <a:t>Schätzungen unterliegen immer einem Schätzfehler!</a:t>
            </a:r>
          </a:p>
        </p:txBody>
      </p:sp>
      <p:sp>
        <p:nvSpPr>
          <p:cNvPr id="10" name="Textfeld 9">
            <a:extLst>
              <a:ext uri="{FF2B5EF4-FFF2-40B4-BE49-F238E27FC236}">
                <a16:creationId xmlns:a16="http://schemas.microsoft.com/office/drawing/2014/main" id="{19A6B379-F73C-459A-8CD7-5C796A7255B2}"/>
              </a:ext>
            </a:extLst>
          </p:cNvPr>
          <p:cNvSpPr txBox="1"/>
          <p:nvPr/>
        </p:nvSpPr>
        <p:spPr>
          <a:xfrm>
            <a:off x="389699" y="2597945"/>
            <a:ext cx="6711013" cy="923330"/>
          </a:xfrm>
          <a:prstGeom prst="rect">
            <a:avLst/>
          </a:prstGeom>
          <a:solidFill>
            <a:schemeClr val="tx2">
              <a:lumMod val="20000"/>
              <a:lumOff val="80000"/>
            </a:schemeClr>
          </a:solidFill>
        </p:spPr>
        <p:txBody>
          <a:bodyPr wrap="square" rtlCol="0">
            <a:spAutoFit/>
          </a:bodyPr>
          <a:lstStyle/>
          <a:p>
            <a:r>
              <a:rPr lang="de-DE" sz="1200" dirty="0">
                <a:solidFill>
                  <a:srgbClr val="4D4D4D"/>
                </a:solidFill>
                <a:latin typeface="Calibri" panose="020F0502020204030204" pitchFamily="34" charset="0"/>
                <a:sym typeface="Wingdings" pitchFamily="2" charset="2"/>
              </a:rPr>
              <a:t>Die Fibonacci-Folge beschreibt u. a. zahlreiche Wachstumsvorgänge von Pflanzen und Tieren. Es scheint, als sei sie eine Art Wachstumsmuster in der Natur.</a:t>
            </a:r>
          </a:p>
          <a:p>
            <a:pPr algn="r"/>
            <a:br>
              <a:rPr lang="de-DE" sz="1000" dirty="0">
                <a:solidFill>
                  <a:srgbClr val="4D4D4D"/>
                </a:solidFill>
                <a:latin typeface="Calibri" panose="020F0502020204030204" pitchFamily="34" charset="0"/>
                <a:sym typeface="Wingdings" pitchFamily="2" charset="2"/>
              </a:rPr>
            </a:br>
            <a:r>
              <a:rPr lang="de-DE" sz="1000" dirty="0">
                <a:solidFill>
                  <a:srgbClr val="4D4D4D"/>
                </a:solidFill>
                <a:latin typeface="Calibri" panose="020F0502020204030204" pitchFamily="34" charset="0"/>
                <a:sym typeface="Wingdings" pitchFamily="2" charset="2"/>
              </a:rPr>
              <a:t>[Quelle: Der goldene Schnitt, golden-section.eu, Dr. Dr. Ruben Stelzner in Zusammenarbeit mit Prof. Dr. Wolfgang Schad, abgerufen am 26. Oktober 2015]</a:t>
            </a:r>
          </a:p>
        </p:txBody>
      </p:sp>
      <p:sp>
        <p:nvSpPr>
          <p:cNvPr id="11" name="Textfeld 10">
            <a:extLst>
              <a:ext uri="{FF2B5EF4-FFF2-40B4-BE49-F238E27FC236}">
                <a16:creationId xmlns:a16="http://schemas.microsoft.com/office/drawing/2014/main" id="{FBD5D991-17DC-4F21-B96E-46FDF13D1EF8}"/>
              </a:ext>
            </a:extLst>
          </p:cNvPr>
          <p:cNvSpPr txBox="1"/>
          <p:nvPr/>
        </p:nvSpPr>
        <p:spPr>
          <a:xfrm rot="21270076">
            <a:off x="1987999" y="4588229"/>
            <a:ext cx="6319440" cy="1754326"/>
          </a:xfrm>
          <a:prstGeom prst="rect">
            <a:avLst/>
          </a:prstGeom>
          <a:noFill/>
          <a:ln>
            <a:solidFill>
              <a:schemeClr val="accent1"/>
            </a:solidFill>
          </a:ln>
        </p:spPr>
        <p:txBody>
          <a:bodyPr wrap="square" rtlCol="0">
            <a:spAutoFit/>
          </a:bodyPr>
          <a:lstStyle/>
          <a:p>
            <a:pPr algn="ctr">
              <a:lnSpc>
                <a:spcPct val="150000"/>
              </a:lnSpc>
            </a:pPr>
            <a:r>
              <a:rPr lang="de-DE" b="1" dirty="0">
                <a:solidFill>
                  <a:schemeClr val="accent1"/>
                </a:solidFill>
                <a:latin typeface="Calibri" panose="020F0502020204030204" pitchFamily="34" charset="0"/>
                <a:sym typeface="Wingdings" pitchFamily="2" charset="2"/>
              </a:rPr>
              <a:t>Hinweis</a:t>
            </a:r>
            <a:r>
              <a:rPr lang="de-DE" dirty="0">
                <a:solidFill>
                  <a:schemeClr val="accent1"/>
                </a:solidFill>
                <a:latin typeface="Calibri" panose="020F0502020204030204" pitchFamily="34" charset="0"/>
                <a:sym typeface="Wingdings" pitchFamily="2" charset="2"/>
              </a:rPr>
              <a:t>:</a:t>
            </a:r>
          </a:p>
          <a:p>
            <a:pPr algn="ctr">
              <a:lnSpc>
                <a:spcPct val="150000"/>
              </a:lnSpc>
            </a:pPr>
            <a:r>
              <a:rPr lang="de-DE" dirty="0">
                <a:solidFill>
                  <a:schemeClr val="accent1"/>
                </a:solidFill>
                <a:latin typeface="Calibri" panose="020F0502020204030204" pitchFamily="34" charset="0"/>
                <a:sym typeface="Wingdings" pitchFamily="2" charset="2"/>
              </a:rPr>
              <a:t>Wenn in einem Sprint viele kleinere Stories bearbeitet werden, ist der gesamte Schätzfehler kleiner, als wenn wenige große Stories bearbeitet werden!</a:t>
            </a:r>
          </a:p>
        </p:txBody>
      </p:sp>
    </p:spTree>
    <p:extLst>
      <p:ext uri="{BB962C8B-B14F-4D97-AF65-F5344CB8AC3E}">
        <p14:creationId xmlns:p14="http://schemas.microsoft.com/office/powerpoint/2010/main" val="2553874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7643661B-F390-4069-BF49-B9666FA6290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3D53E8C-59F6-4654-BF62-CDC91FCCF155}"/>
              </a:ext>
            </a:extLst>
          </p:cNvPr>
          <p:cNvSpPr>
            <a:spLocks noGrp="1"/>
          </p:cNvSpPr>
          <p:nvPr>
            <p:ph type="sldNum" sz="quarter" idx="4"/>
          </p:nvPr>
        </p:nvSpPr>
        <p:spPr/>
        <p:txBody>
          <a:bodyPr/>
          <a:lstStyle/>
          <a:p>
            <a:fld id="{BD587C3E-324D-4846-9F44-5C3ACF20A720}" type="slidenum">
              <a:rPr lang="de-DE" smtClean="0"/>
              <a:pPr/>
              <a:t>117</a:t>
            </a:fld>
            <a:endParaRPr lang="de-DE" dirty="0"/>
          </a:p>
        </p:txBody>
      </p:sp>
      <p:sp>
        <p:nvSpPr>
          <p:cNvPr id="5" name="Titel 4">
            <a:extLst>
              <a:ext uri="{FF2B5EF4-FFF2-40B4-BE49-F238E27FC236}">
                <a16:creationId xmlns:a16="http://schemas.microsoft.com/office/drawing/2014/main" id="{C6105D2A-2FDC-499A-A95F-FE3308C75D59}"/>
              </a:ext>
            </a:extLst>
          </p:cNvPr>
          <p:cNvSpPr>
            <a:spLocks noGrp="1"/>
          </p:cNvSpPr>
          <p:nvPr>
            <p:ph type="title"/>
          </p:nvPr>
        </p:nvSpPr>
        <p:spPr/>
        <p:txBody>
          <a:bodyPr/>
          <a:lstStyle/>
          <a:p>
            <a:r>
              <a:rPr lang="de-DE" dirty="0"/>
              <a:t>Die Referenz-Story</a:t>
            </a:r>
          </a:p>
        </p:txBody>
      </p:sp>
      <p:sp>
        <p:nvSpPr>
          <p:cNvPr id="2" name="Textplatzhalter 1">
            <a:extLst>
              <a:ext uri="{FF2B5EF4-FFF2-40B4-BE49-F238E27FC236}">
                <a16:creationId xmlns:a16="http://schemas.microsoft.com/office/drawing/2014/main" id="{8F89AE47-79C2-43D1-A6BD-234A2C8FCA04}"/>
              </a:ext>
            </a:extLst>
          </p:cNvPr>
          <p:cNvSpPr>
            <a:spLocks noGrp="1"/>
          </p:cNvSpPr>
          <p:nvPr>
            <p:ph type="body" sz="quarter" idx="11"/>
          </p:nvPr>
        </p:nvSpPr>
        <p:spPr/>
        <p:txBody>
          <a:bodyPr>
            <a:normAutofit fontScale="92500"/>
          </a:bodyPr>
          <a:lstStyle/>
          <a:p>
            <a:r>
              <a:rPr lang="de-DE" dirty="0"/>
              <a:t>Syl_ID_6.1</a:t>
            </a:r>
          </a:p>
        </p:txBody>
      </p:sp>
      <p:sp>
        <p:nvSpPr>
          <p:cNvPr id="7" name="Textfeld 6">
            <a:extLst>
              <a:ext uri="{FF2B5EF4-FFF2-40B4-BE49-F238E27FC236}">
                <a16:creationId xmlns:a16="http://schemas.microsoft.com/office/drawing/2014/main" id="{4D4EA541-52DB-4C8C-B0DD-88494446A3B3}"/>
              </a:ext>
            </a:extLst>
          </p:cNvPr>
          <p:cNvSpPr txBox="1"/>
          <p:nvPr/>
        </p:nvSpPr>
        <p:spPr>
          <a:xfrm>
            <a:off x="616606" y="1904955"/>
            <a:ext cx="2880000" cy="1384995"/>
          </a:xfrm>
          <a:prstGeom prst="rect">
            <a:avLst/>
          </a:prstGeom>
          <a:solidFill>
            <a:srgbClr val="FFFFCC"/>
          </a:solidFill>
          <a:effectLst>
            <a:outerShdw blurRad="50800" dist="38100" dir="2700000" algn="tl" rotWithShape="0">
              <a:prstClr val="black">
                <a:alpha val="40000"/>
              </a:prstClr>
            </a:outerShdw>
          </a:effectLst>
        </p:spPr>
        <p:txBody>
          <a:bodyPr wrap="square" rtlCol="0">
            <a:spAutoFit/>
          </a:bodyPr>
          <a:lstStyle/>
          <a:p>
            <a:r>
              <a:rPr lang="de-DE" sz="1400" b="1" dirty="0">
                <a:latin typeface="+mj-lt"/>
                <a:cs typeface="Calibri" pitchFamily="34" charset="0"/>
              </a:rPr>
              <a:t>Story </a:t>
            </a:r>
            <a:r>
              <a:rPr lang="de-DE" sz="1400" dirty="0">
                <a:latin typeface="+mj-lt"/>
                <a:cs typeface="Calibri" pitchFamily="34" charset="0"/>
              </a:rPr>
              <a:t>A</a:t>
            </a:r>
          </a:p>
          <a:p>
            <a:endParaRPr lang="de-DE" sz="1400" dirty="0">
              <a:latin typeface="+mj-lt"/>
              <a:cs typeface="Calibri" pitchFamily="34" charset="0"/>
            </a:endParaRPr>
          </a:p>
          <a:p>
            <a:r>
              <a:rPr lang="de-DE" sz="1400" dirty="0" err="1">
                <a:latin typeface="+mj-lt"/>
                <a:cs typeface="Calibri" pitchFamily="34" charset="0"/>
              </a:rPr>
              <a:t>xxxx</a:t>
            </a:r>
            <a:endParaRPr lang="de-DE" sz="1400" dirty="0">
              <a:latin typeface="+mj-lt"/>
              <a:cs typeface="Calibri" pitchFamily="34" charset="0"/>
            </a:endParaRPr>
          </a:p>
          <a:p>
            <a:endParaRPr lang="de-DE" sz="1400" dirty="0">
              <a:latin typeface="+mj-lt"/>
              <a:cs typeface="Calibri" pitchFamily="34" charset="0"/>
            </a:endParaRPr>
          </a:p>
          <a:p>
            <a:pPr>
              <a:tabLst>
                <a:tab pos="2597150" algn="r"/>
              </a:tabLst>
            </a:pPr>
            <a:r>
              <a:rPr lang="de-DE" sz="1400" i="1" dirty="0">
                <a:latin typeface="+mj-lt"/>
                <a:cs typeface="Calibri" pitchFamily="34" charset="0"/>
              </a:rPr>
              <a:t>Business Value	Story Points</a:t>
            </a:r>
          </a:p>
          <a:p>
            <a:pPr>
              <a:tabLst>
                <a:tab pos="2597150" algn="r"/>
              </a:tabLst>
            </a:pPr>
            <a:r>
              <a:rPr lang="de-DE" sz="1400" dirty="0">
                <a:latin typeface="+mj-lt"/>
                <a:cs typeface="Calibri" pitchFamily="34" charset="0"/>
              </a:rPr>
              <a:t>	1</a:t>
            </a:r>
          </a:p>
        </p:txBody>
      </p:sp>
      <p:sp>
        <p:nvSpPr>
          <p:cNvPr id="8" name="Textfeld 7">
            <a:extLst>
              <a:ext uri="{FF2B5EF4-FFF2-40B4-BE49-F238E27FC236}">
                <a16:creationId xmlns:a16="http://schemas.microsoft.com/office/drawing/2014/main" id="{1E61BE1C-C009-48C5-9A4C-840AE63000A8}"/>
              </a:ext>
            </a:extLst>
          </p:cNvPr>
          <p:cNvSpPr txBox="1"/>
          <p:nvPr/>
        </p:nvSpPr>
        <p:spPr>
          <a:xfrm>
            <a:off x="5223306" y="2070065"/>
            <a:ext cx="2880000" cy="1384995"/>
          </a:xfrm>
          <a:prstGeom prst="rect">
            <a:avLst/>
          </a:prstGeom>
          <a:solidFill>
            <a:srgbClr val="FFFFCC"/>
          </a:solidFill>
          <a:effectLst>
            <a:outerShdw blurRad="50800" dist="38100" dir="2700000" algn="tl" rotWithShape="0">
              <a:prstClr val="black">
                <a:alpha val="40000"/>
              </a:prstClr>
            </a:outerShdw>
          </a:effectLst>
        </p:spPr>
        <p:txBody>
          <a:bodyPr wrap="square" rtlCol="0">
            <a:spAutoFit/>
          </a:bodyPr>
          <a:lstStyle/>
          <a:p>
            <a:r>
              <a:rPr lang="de-DE" sz="1400" b="1" dirty="0">
                <a:latin typeface="+mj-lt"/>
                <a:cs typeface="Calibri" pitchFamily="34" charset="0"/>
              </a:rPr>
              <a:t>Story </a:t>
            </a:r>
            <a:r>
              <a:rPr lang="de-DE" sz="1400" dirty="0">
                <a:latin typeface="+mj-lt"/>
                <a:cs typeface="Calibri" pitchFamily="34" charset="0"/>
              </a:rPr>
              <a:t>B</a:t>
            </a:r>
          </a:p>
          <a:p>
            <a:endParaRPr lang="de-DE" sz="1400" dirty="0">
              <a:latin typeface="+mj-lt"/>
              <a:cs typeface="Calibri" pitchFamily="34" charset="0"/>
            </a:endParaRPr>
          </a:p>
          <a:p>
            <a:r>
              <a:rPr lang="de-DE" sz="1400" dirty="0" err="1">
                <a:latin typeface="+mj-lt"/>
                <a:cs typeface="Calibri" pitchFamily="34" charset="0"/>
              </a:rPr>
              <a:t>xxxx</a:t>
            </a:r>
            <a:endParaRPr lang="de-DE" sz="1400" dirty="0">
              <a:latin typeface="+mj-lt"/>
              <a:cs typeface="Calibri" pitchFamily="34" charset="0"/>
            </a:endParaRPr>
          </a:p>
          <a:p>
            <a:endParaRPr lang="de-DE" sz="1400" dirty="0">
              <a:latin typeface="+mj-lt"/>
              <a:cs typeface="Calibri" pitchFamily="34" charset="0"/>
            </a:endParaRPr>
          </a:p>
          <a:p>
            <a:pPr>
              <a:tabLst>
                <a:tab pos="2597150" algn="r"/>
              </a:tabLst>
            </a:pPr>
            <a:r>
              <a:rPr lang="de-DE" sz="1400" i="1" dirty="0">
                <a:latin typeface="+mj-lt"/>
                <a:cs typeface="Calibri" pitchFamily="34" charset="0"/>
              </a:rPr>
              <a:t>Business Value	Story Points</a:t>
            </a:r>
          </a:p>
          <a:p>
            <a:pPr>
              <a:tabLst>
                <a:tab pos="2597150" algn="r"/>
              </a:tabLst>
            </a:pPr>
            <a:r>
              <a:rPr lang="de-DE" sz="1400" dirty="0">
                <a:latin typeface="+mj-lt"/>
                <a:cs typeface="Calibri" pitchFamily="34" charset="0"/>
              </a:rPr>
              <a:t>	20</a:t>
            </a:r>
          </a:p>
        </p:txBody>
      </p:sp>
      <p:sp>
        <p:nvSpPr>
          <p:cNvPr id="9" name="Textfeld 8">
            <a:extLst>
              <a:ext uri="{FF2B5EF4-FFF2-40B4-BE49-F238E27FC236}">
                <a16:creationId xmlns:a16="http://schemas.microsoft.com/office/drawing/2014/main" id="{B073BB73-D4D6-479A-9DDA-65DC894A5410}"/>
              </a:ext>
            </a:extLst>
          </p:cNvPr>
          <p:cNvSpPr txBox="1"/>
          <p:nvPr/>
        </p:nvSpPr>
        <p:spPr>
          <a:xfrm>
            <a:off x="1826649" y="4675675"/>
            <a:ext cx="2880000" cy="1384995"/>
          </a:xfrm>
          <a:prstGeom prst="rect">
            <a:avLst/>
          </a:prstGeom>
          <a:solidFill>
            <a:srgbClr val="FFFFCC"/>
          </a:solidFill>
          <a:effectLst>
            <a:outerShdw blurRad="50800" dist="38100" dir="2700000" algn="tl" rotWithShape="0">
              <a:prstClr val="black">
                <a:alpha val="40000"/>
              </a:prstClr>
            </a:outerShdw>
          </a:effectLst>
        </p:spPr>
        <p:txBody>
          <a:bodyPr wrap="square" rtlCol="0">
            <a:spAutoFit/>
          </a:bodyPr>
          <a:lstStyle/>
          <a:p>
            <a:r>
              <a:rPr lang="de-DE" sz="1400" b="1" dirty="0">
                <a:latin typeface="+mj-lt"/>
                <a:cs typeface="Calibri" pitchFamily="34" charset="0"/>
              </a:rPr>
              <a:t>Story </a:t>
            </a:r>
            <a:r>
              <a:rPr lang="de-DE" sz="1400" dirty="0">
                <a:latin typeface="+mj-lt"/>
                <a:cs typeface="Calibri" pitchFamily="34" charset="0"/>
              </a:rPr>
              <a:t>C</a:t>
            </a:r>
          </a:p>
          <a:p>
            <a:endParaRPr lang="de-DE" sz="1400" dirty="0">
              <a:latin typeface="+mj-lt"/>
              <a:cs typeface="Calibri" pitchFamily="34" charset="0"/>
            </a:endParaRPr>
          </a:p>
          <a:p>
            <a:r>
              <a:rPr lang="de-DE" sz="1400" dirty="0" err="1">
                <a:latin typeface="+mj-lt"/>
                <a:cs typeface="Calibri" pitchFamily="34" charset="0"/>
              </a:rPr>
              <a:t>xxxx</a:t>
            </a:r>
            <a:endParaRPr lang="de-DE" sz="1400" dirty="0">
              <a:latin typeface="+mj-lt"/>
              <a:cs typeface="Calibri" pitchFamily="34" charset="0"/>
            </a:endParaRPr>
          </a:p>
          <a:p>
            <a:endParaRPr lang="de-DE" sz="1400" dirty="0">
              <a:latin typeface="+mj-lt"/>
              <a:cs typeface="Calibri" pitchFamily="34" charset="0"/>
            </a:endParaRPr>
          </a:p>
          <a:p>
            <a:pPr>
              <a:tabLst>
                <a:tab pos="2597150" algn="r"/>
              </a:tabLst>
            </a:pPr>
            <a:r>
              <a:rPr lang="de-DE" sz="1400" i="1" dirty="0">
                <a:latin typeface="+mj-lt"/>
                <a:cs typeface="Calibri" pitchFamily="34" charset="0"/>
              </a:rPr>
              <a:t>Business Value	Story Points</a:t>
            </a:r>
          </a:p>
          <a:p>
            <a:pPr>
              <a:tabLst>
                <a:tab pos="2597150" algn="r"/>
              </a:tabLst>
            </a:pPr>
            <a:r>
              <a:rPr lang="de-DE" sz="1400" dirty="0">
                <a:latin typeface="+mj-lt"/>
                <a:cs typeface="Calibri" pitchFamily="34" charset="0"/>
              </a:rPr>
              <a:t>	40</a:t>
            </a:r>
          </a:p>
        </p:txBody>
      </p:sp>
      <p:sp>
        <p:nvSpPr>
          <p:cNvPr id="10" name="Textfeld 9">
            <a:extLst>
              <a:ext uri="{FF2B5EF4-FFF2-40B4-BE49-F238E27FC236}">
                <a16:creationId xmlns:a16="http://schemas.microsoft.com/office/drawing/2014/main" id="{24F7E789-0F0F-484E-856B-8E1470F32DA9}"/>
              </a:ext>
            </a:extLst>
          </p:cNvPr>
          <p:cNvSpPr txBox="1"/>
          <p:nvPr/>
        </p:nvSpPr>
        <p:spPr>
          <a:xfrm rot="628390">
            <a:off x="5798893" y="4531318"/>
            <a:ext cx="2607733" cy="830997"/>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Welche Story eignet sich potenziell am besten als Referenzgröße und warum?</a:t>
            </a:r>
          </a:p>
        </p:txBody>
      </p:sp>
      <p:sp>
        <p:nvSpPr>
          <p:cNvPr id="11" name="Textfeld 10">
            <a:extLst>
              <a:ext uri="{FF2B5EF4-FFF2-40B4-BE49-F238E27FC236}">
                <a16:creationId xmlns:a16="http://schemas.microsoft.com/office/drawing/2014/main" id="{E9310DB3-8FA6-40AF-B8B1-F73B5AC3A402}"/>
              </a:ext>
            </a:extLst>
          </p:cNvPr>
          <p:cNvSpPr txBox="1"/>
          <p:nvPr/>
        </p:nvSpPr>
        <p:spPr>
          <a:xfrm>
            <a:off x="168557" y="1118464"/>
            <a:ext cx="4506315" cy="338554"/>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Wertebereich: 1, 2, 3, 5, 8, 13, 20, 40, 100</a:t>
            </a:r>
          </a:p>
        </p:txBody>
      </p:sp>
    </p:spTree>
    <p:extLst>
      <p:ext uri="{BB962C8B-B14F-4D97-AF65-F5344CB8AC3E}">
        <p14:creationId xmlns:p14="http://schemas.microsoft.com/office/powerpoint/2010/main" val="8701741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58D8C5B-1877-499B-89E1-E5FC4E03083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9EAA965C-42B7-46C2-BD5C-3211D4CCD215}"/>
              </a:ext>
            </a:extLst>
          </p:cNvPr>
          <p:cNvSpPr>
            <a:spLocks noGrp="1"/>
          </p:cNvSpPr>
          <p:nvPr>
            <p:ph type="sldNum" sz="quarter" idx="4"/>
          </p:nvPr>
        </p:nvSpPr>
        <p:spPr/>
        <p:txBody>
          <a:bodyPr/>
          <a:lstStyle/>
          <a:p>
            <a:fld id="{BD587C3E-324D-4846-9F44-5C3ACF20A720}" type="slidenum">
              <a:rPr lang="de-DE" smtClean="0"/>
              <a:pPr/>
              <a:t>118</a:t>
            </a:fld>
            <a:endParaRPr lang="de-DE" dirty="0"/>
          </a:p>
        </p:txBody>
      </p:sp>
      <p:sp>
        <p:nvSpPr>
          <p:cNvPr id="8" name="Titel 7">
            <a:extLst>
              <a:ext uri="{FF2B5EF4-FFF2-40B4-BE49-F238E27FC236}">
                <a16:creationId xmlns:a16="http://schemas.microsoft.com/office/drawing/2014/main" id="{FBA994E0-91C1-470D-8486-52B3AC24DF5C}"/>
              </a:ext>
            </a:extLst>
          </p:cNvPr>
          <p:cNvSpPr>
            <a:spLocks noGrp="1"/>
          </p:cNvSpPr>
          <p:nvPr>
            <p:ph type="title"/>
          </p:nvPr>
        </p:nvSpPr>
        <p:spPr/>
        <p:txBody>
          <a:bodyPr/>
          <a:lstStyle/>
          <a:p>
            <a:r>
              <a:rPr lang="de-DE" dirty="0"/>
              <a:t>Schätzarten</a:t>
            </a:r>
          </a:p>
        </p:txBody>
      </p:sp>
      <p:sp>
        <p:nvSpPr>
          <p:cNvPr id="10" name="Textplatzhalter 9">
            <a:extLst>
              <a:ext uri="{FF2B5EF4-FFF2-40B4-BE49-F238E27FC236}">
                <a16:creationId xmlns:a16="http://schemas.microsoft.com/office/drawing/2014/main" id="{08B8BEAF-1905-431F-B8D0-C4BEB9BF754B}"/>
              </a:ext>
            </a:extLst>
          </p:cNvPr>
          <p:cNvSpPr>
            <a:spLocks noGrp="1"/>
          </p:cNvSpPr>
          <p:nvPr>
            <p:ph type="body" sz="quarter" idx="11"/>
          </p:nvPr>
        </p:nvSpPr>
        <p:spPr/>
        <p:txBody>
          <a:bodyPr>
            <a:normAutofit fontScale="92500"/>
          </a:bodyPr>
          <a:lstStyle/>
          <a:p>
            <a:endParaRPr lang="de-DE" dirty="0"/>
          </a:p>
        </p:txBody>
      </p:sp>
      <p:sp>
        <p:nvSpPr>
          <p:cNvPr id="11" name="Rechteck 10">
            <a:extLst>
              <a:ext uri="{FF2B5EF4-FFF2-40B4-BE49-F238E27FC236}">
                <a16:creationId xmlns:a16="http://schemas.microsoft.com/office/drawing/2014/main" id="{4D612066-59BA-4923-B5C0-17D16215BE9D}"/>
              </a:ext>
            </a:extLst>
          </p:cNvPr>
          <p:cNvSpPr/>
          <p:nvPr/>
        </p:nvSpPr>
        <p:spPr>
          <a:xfrm rot="457213">
            <a:off x="2858535" y="3115843"/>
            <a:ext cx="4572000" cy="707886"/>
          </a:xfrm>
          <a:prstGeom prst="rect">
            <a:avLst/>
          </a:prstGeom>
        </p:spPr>
        <p:txBody>
          <a:bodyPr>
            <a:spAutoFit/>
          </a:bodyPr>
          <a:lstStyle/>
          <a:p>
            <a:pPr algn="ctr"/>
            <a:r>
              <a:rPr lang="en-US" sz="4000" b="1" dirty="0">
                <a:latin typeface="Calibri" panose="020F0502020204030204" pitchFamily="34" charset="0"/>
                <a:cs typeface="Calibri" panose="020F0502020204030204" pitchFamily="34" charset="0"/>
              </a:rPr>
              <a:t>Triangulation</a:t>
            </a:r>
          </a:p>
        </p:txBody>
      </p:sp>
      <p:sp>
        <p:nvSpPr>
          <p:cNvPr id="12" name="Rechteck 11">
            <a:extLst>
              <a:ext uri="{FF2B5EF4-FFF2-40B4-BE49-F238E27FC236}">
                <a16:creationId xmlns:a16="http://schemas.microsoft.com/office/drawing/2014/main" id="{12503AD0-AAF0-4C04-8C97-99E9621901C6}"/>
              </a:ext>
            </a:extLst>
          </p:cNvPr>
          <p:cNvSpPr/>
          <p:nvPr/>
        </p:nvSpPr>
        <p:spPr>
          <a:xfrm rot="21020938">
            <a:off x="914129" y="1480605"/>
            <a:ext cx="4572000" cy="707886"/>
          </a:xfrm>
          <a:prstGeom prst="rect">
            <a:avLst/>
          </a:prstGeom>
        </p:spPr>
        <p:txBody>
          <a:bodyPr>
            <a:spAutoFit/>
          </a:bodyPr>
          <a:lstStyle/>
          <a:p>
            <a:pPr algn="ctr"/>
            <a:r>
              <a:rPr lang="en-US" sz="4000" b="1" dirty="0">
                <a:latin typeface="Calibri" panose="020F0502020204030204" pitchFamily="34" charset="0"/>
                <a:cs typeface="Calibri" panose="020F0502020204030204" pitchFamily="34" charset="0"/>
              </a:rPr>
              <a:t>Affinity Estimation</a:t>
            </a:r>
          </a:p>
        </p:txBody>
      </p:sp>
      <p:sp>
        <p:nvSpPr>
          <p:cNvPr id="13" name="Rechteck 12">
            <a:extLst>
              <a:ext uri="{FF2B5EF4-FFF2-40B4-BE49-F238E27FC236}">
                <a16:creationId xmlns:a16="http://schemas.microsoft.com/office/drawing/2014/main" id="{F9674D29-EEDD-44D8-8614-38D86F455970}"/>
              </a:ext>
            </a:extLst>
          </p:cNvPr>
          <p:cNvSpPr/>
          <p:nvPr/>
        </p:nvSpPr>
        <p:spPr>
          <a:xfrm rot="21065156">
            <a:off x="1106733" y="4896403"/>
            <a:ext cx="4572000" cy="707886"/>
          </a:xfrm>
          <a:prstGeom prst="rect">
            <a:avLst/>
          </a:prstGeom>
        </p:spPr>
        <p:txBody>
          <a:bodyPr>
            <a:spAutoFit/>
          </a:bodyPr>
          <a:lstStyle/>
          <a:p>
            <a:pPr algn="ctr"/>
            <a:r>
              <a:rPr lang="en-US" sz="4000" b="1" dirty="0">
                <a:latin typeface="Calibri" panose="020F0502020204030204" pitchFamily="34" charset="0"/>
                <a:cs typeface="Calibri" panose="020F0502020204030204" pitchFamily="34" charset="0"/>
              </a:rPr>
              <a:t>Planning Poker</a:t>
            </a:r>
          </a:p>
        </p:txBody>
      </p:sp>
    </p:spTree>
    <p:extLst>
      <p:ext uri="{BB962C8B-B14F-4D97-AF65-F5344CB8AC3E}">
        <p14:creationId xmlns:p14="http://schemas.microsoft.com/office/powerpoint/2010/main" val="29414991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5D7CC67-A567-48A0-A4D6-8A5745AE4D0F}"/>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82E11CB-DB10-42B0-BC4C-58CCC9439966}"/>
              </a:ext>
            </a:extLst>
          </p:cNvPr>
          <p:cNvSpPr>
            <a:spLocks noGrp="1"/>
          </p:cNvSpPr>
          <p:nvPr>
            <p:ph type="sldNum" sz="quarter" idx="4"/>
          </p:nvPr>
        </p:nvSpPr>
        <p:spPr/>
        <p:txBody>
          <a:bodyPr/>
          <a:lstStyle/>
          <a:p>
            <a:fld id="{BD587C3E-324D-4846-9F44-5C3ACF20A720}" type="slidenum">
              <a:rPr lang="de-DE" smtClean="0"/>
              <a:pPr/>
              <a:t>119</a:t>
            </a:fld>
            <a:endParaRPr lang="de-DE" dirty="0"/>
          </a:p>
        </p:txBody>
      </p:sp>
      <p:sp>
        <p:nvSpPr>
          <p:cNvPr id="5" name="Titel 4">
            <a:extLst>
              <a:ext uri="{FF2B5EF4-FFF2-40B4-BE49-F238E27FC236}">
                <a16:creationId xmlns:a16="http://schemas.microsoft.com/office/drawing/2014/main" id="{61C2A4EA-418F-4EBB-AD82-A87D368892B8}"/>
              </a:ext>
            </a:extLst>
          </p:cNvPr>
          <p:cNvSpPr>
            <a:spLocks noGrp="1"/>
          </p:cNvSpPr>
          <p:nvPr>
            <p:ph type="title"/>
          </p:nvPr>
        </p:nvSpPr>
        <p:spPr/>
        <p:txBody>
          <a:bodyPr/>
          <a:lstStyle/>
          <a:p>
            <a:r>
              <a:rPr lang="de-DE" dirty="0"/>
              <a:t>Affinity </a:t>
            </a:r>
            <a:r>
              <a:rPr lang="de-DE" dirty="0" err="1"/>
              <a:t>Estimation</a:t>
            </a:r>
            <a:endParaRPr lang="de-DE" dirty="0"/>
          </a:p>
        </p:txBody>
      </p:sp>
      <p:sp>
        <p:nvSpPr>
          <p:cNvPr id="2" name="Textplatzhalter 1">
            <a:extLst>
              <a:ext uri="{FF2B5EF4-FFF2-40B4-BE49-F238E27FC236}">
                <a16:creationId xmlns:a16="http://schemas.microsoft.com/office/drawing/2014/main" id="{8D42706A-0977-44FC-8E26-04BA46E637DE}"/>
              </a:ext>
            </a:extLst>
          </p:cNvPr>
          <p:cNvSpPr>
            <a:spLocks noGrp="1"/>
          </p:cNvSpPr>
          <p:nvPr>
            <p:ph type="body" sz="quarter" idx="11"/>
          </p:nvPr>
        </p:nvSpPr>
        <p:spPr/>
        <p:txBody>
          <a:bodyPr>
            <a:normAutofit fontScale="92500"/>
          </a:bodyPr>
          <a:lstStyle/>
          <a:p>
            <a:r>
              <a:rPr lang="de-DE" dirty="0"/>
              <a:t>Syl_ID_6.1.1</a:t>
            </a:r>
          </a:p>
        </p:txBody>
      </p:sp>
      <p:sp>
        <p:nvSpPr>
          <p:cNvPr id="9" name="Rechteck 8">
            <a:extLst>
              <a:ext uri="{FF2B5EF4-FFF2-40B4-BE49-F238E27FC236}">
                <a16:creationId xmlns:a16="http://schemas.microsoft.com/office/drawing/2014/main" id="{6E74541C-98F1-407F-9522-46937FE52980}"/>
              </a:ext>
            </a:extLst>
          </p:cNvPr>
          <p:cNvSpPr/>
          <p:nvPr/>
        </p:nvSpPr>
        <p:spPr>
          <a:xfrm>
            <a:off x="129230" y="893676"/>
            <a:ext cx="8798870"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de-DE" sz="1600" b="1" dirty="0">
                <a:latin typeface="Calibri" panose="020F0502020204030204" pitchFamily="34" charset="0"/>
                <a:cs typeface="Calibri" panose="020F0502020204030204" pitchFamily="34" charset="0"/>
                <a:sym typeface="Wingdings" pitchFamily="2" charset="2"/>
              </a:rPr>
              <a:t>schnelle Schätzung einer großen Anzahl (&gt; 20) von User Stories</a:t>
            </a:r>
          </a:p>
          <a:p>
            <a:pPr marL="285750" indent="-285750">
              <a:lnSpc>
                <a:spcPct val="150000"/>
              </a:lnSpc>
              <a:buFont typeface="Arial" panose="020B0604020202020204" pitchFamily="34" charset="0"/>
              <a:buChar char="•"/>
            </a:pPr>
            <a:r>
              <a:rPr lang="de-DE" sz="1600" dirty="0">
                <a:latin typeface="Calibri" panose="020F0502020204030204" pitchFamily="34" charset="0"/>
                <a:cs typeface="Calibri" panose="020F0502020204030204" pitchFamily="34" charset="0"/>
                <a:sym typeface="Wingdings" pitchFamily="2" charset="2"/>
              </a:rPr>
              <a:t>Releaseplanung oder Portfolioplanung</a:t>
            </a:r>
          </a:p>
          <a:p>
            <a:pPr marL="285750" indent="-285750">
              <a:lnSpc>
                <a:spcPct val="150000"/>
              </a:lnSpc>
              <a:buFont typeface="Arial" panose="020B0604020202020204" pitchFamily="34" charset="0"/>
              <a:buChar char="•"/>
            </a:pPr>
            <a:r>
              <a:rPr lang="de-DE" sz="1600" dirty="0">
                <a:latin typeface="Calibri" panose="020F0502020204030204" pitchFamily="34" charset="0"/>
                <a:cs typeface="Calibri" panose="020F0502020204030204" pitchFamily="34" charset="0"/>
                <a:sym typeface="Wingdings" pitchFamily="2" charset="2"/>
              </a:rPr>
              <a:t>Vorbereitung: Liste mit User Stories auf Post-</a:t>
            </a:r>
            <a:r>
              <a:rPr lang="de-DE" sz="1600" dirty="0" err="1">
                <a:latin typeface="Calibri" panose="020F0502020204030204" pitchFamily="34" charset="0"/>
                <a:cs typeface="Calibri" panose="020F0502020204030204" pitchFamily="34" charset="0"/>
                <a:sym typeface="Wingdings" pitchFamily="2" charset="2"/>
              </a:rPr>
              <a:t>its</a:t>
            </a:r>
            <a:r>
              <a:rPr lang="de-DE" sz="1600" dirty="0">
                <a:latin typeface="Calibri" panose="020F0502020204030204" pitchFamily="34" charset="0"/>
                <a:cs typeface="Calibri" panose="020F0502020204030204" pitchFamily="34" charset="0"/>
                <a:sym typeface="Wingdings" pitchFamily="2" charset="2"/>
              </a:rPr>
              <a:t>, ausreichende Fläche zur Gruppierung der Stories</a:t>
            </a:r>
          </a:p>
          <a:p>
            <a:pPr marL="285750" indent="-285750">
              <a:lnSpc>
                <a:spcPct val="150000"/>
              </a:lnSpc>
              <a:buFont typeface="Arial" panose="020B0604020202020204" pitchFamily="34" charset="0"/>
              <a:buChar char="•"/>
            </a:pPr>
            <a:r>
              <a:rPr lang="de-DE" sz="1600" dirty="0">
                <a:latin typeface="Calibri" panose="020F0502020204030204" pitchFamily="34" charset="0"/>
                <a:cs typeface="Calibri" panose="020F0502020204030204" pitchFamily="34" charset="0"/>
                <a:sym typeface="Wingdings" pitchFamily="2" charset="2"/>
              </a:rPr>
              <a:t>Teilnehmer: Scrum-Team und, wenn nötig, weitere Teilnehmer, die Fragen beantworten können</a:t>
            </a:r>
          </a:p>
        </p:txBody>
      </p:sp>
      <p:pic>
        <p:nvPicPr>
          <p:cNvPr id="12" name="Inhaltsplatzhalter 5">
            <a:extLst>
              <a:ext uri="{FF2B5EF4-FFF2-40B4-BE49-F238E27FC236}">
                <a16:creationId xmlns:a16="http://schemas.microsoft.com/office/drawing/2014/main" id="{2D4C0AF8-713C-4F3A-A126-36986D73C55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37721" y="4874971"/>
            <a:ext cx="241592" cy="270772"/>
          </a:xfrm>
          <a:prstGeom prst="rect">
            <a:avLst/>
          </a:prstGeom>
        </p:spPr>
      </p:pic>
      <p:pic>
        <p:nvPicPr>
          <p:cNvPr id="14" name="Inhaltsplatzhalter 5">
            <a:extLst>
              <a:ext uri="{FF2B5EF4-FFF2-40B4-BE49-F238E27FC236}">
                <a16:creationId xmlns:a16="http://schemas.microsoft.com/office/drawing/2014/main" id="{B41A6913-BE90-4431-B284-15F16BA70EA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3364" y="5055326"/>
            <a:ext cx="241592" cy="270772"/>
          </a:xfrm>
          <a:prstGeom prst="rect">
            <a:avLst/>
          </a:prstGeom>
        </p:spPr>
      </p:pic>
      <p:pic>
        <p:nvPicPr>
          <p:cNvPr id="23" name="Inhaltsplatzhalter 5">
            <a:extLst>
              <a:ext uri="{FF2B5EF4-FFF2-40B4-BE49-F238E27FC236}">
                <a16:creationId xmlns:a16="http://schemas.microsoft.com/office/drawing/2014/main" id="{DD428EC4-3163-49BB-8DBA-E44760E5767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5980" y="5349698"/>
            <a:ext cx="241592" cy="270772"/>
          </a:xfrm>
          <a:prstGeom prst="rect">
            <a:avLst/>
          </a:prstGeom>
        </p:spPr>
      </p:pic>
      <p:pic>
        <p:nvPicPr>
          <p:cNvPr id="29" name="Inhaltsplatzhalter 5">
            <a:extLst>
              <a:ext uri="{FF2B5EF4-FFF2-40B4-BE49-F238E27FC236}">
                <a16:creationId xmlns:a16="http://schemas.microsoft.com/office/drawing/2014/main" id="{68A05BF7-71E1-49BE-A6EC-52333137D82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94815" y="4953782"/>
            <a:ext cx="241592" cy="270772"/>
          </a:xfrm>
          <a:prstGeom prst="rect">
            <a:avLst/>
          </a:prstGeom>
        </p:spPr>
      </p:pic>
      <p:pic>
        <p:nvPicPr>
          <p:cNvPr id="32" name="Inhaltsplatzhalter 5">
            <a:extLst>
              <a:ext uri="{FF2B5EF4-FFF2-40B4-BE49-F238E27FC236}">
                <a16:creationId xmlns:a16="http://schemas.microsoft.com/office/drawing/2014/main" id="{A5664CD1-CE48-4D39-9C29-7EF06F3823F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3622" y="5149902"/>
            <a:ext cx="241592" cy="270772"/>
          </a:xfrm>
          <a:prstGeom prst="rect">
            <a:avLst/>
          </a:prstGeom>
        </p:spPr>
      </p:pic>
      <p:pic>
        <p:nvPicPr>
          <p:cNvPr id="34" name="Inhaltsplatzhalter 5">
            <a:extLst>
              <a:ext uri="{FF2B5EF4-FFF2-40B4-BE49-F238E27FC236}">
                <a16:creationId xmlns:a16="http://schemas.microsoft.com/office/drawing/2014/main" id="{8D045FFC-B552-458C-8A94-343EB79D814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29265" y="5330257"/>
            <a:ext cx="241592" cy="270772"/>
          </a:xfrm>
          <a:prstGeom prst="rect">
            <a:avLst/>
          </a:prstGeom>
        </p:spPr>
      </p:pic>
      <p:pic>
        <p:nvPicPr>
          <p:cNvPr id="43" name="Inhaltsplatzhalter 5">
            <a:extLst>
              <a:ext uri="{FF2B5EF4-FFF2-40B4-BE49-F238E27FC236}">
                <a16:creationId xmlns:a16="http://schemas.microsoft.com/office/drawing/2014/main" id="{438C30D2-2018-4441-A8DC-3AB4F9A770B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1881" y="5624629"/>
            <a:ext cx="241592" cy="270772"/>
          </a:xfrm>
          <a:prstGeom prst="rect">
            <a:avLst/>
          </a:prstGeom>
        </p:spPr>
      </p:pic>
      <p:pic>
        <p:nvPicPr>
          <p:cNvPr id="48" name="Inhaltsplatzhalter 5">
            <a:extLst>
              <a:ext uri="{FF2B5EF4-FFF2-40B4-BE49-F238E27FC236}">
                <a16:creationId xmlns:a16="http://schemas.microsoft.com/office/drawing/2014/main" id="{49A8CEF2-88E9-4B96-AF00-7AAA33C83FF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633" y="5624629"/>
            <a:ext cx="241592" cy="270772"/>
          </a:xfrm>
          <a:prstGeom prst="rect">
            <a:avLst/>
          </a:prstGeom>
        </p:spPr>
      </p:pic>
      <p:pic>
        <p:nvPicPr>
          <p:cNvPr id="49" name="Inhaltsplatzhalter 5">
            <a:extLst>
              <a:ext uri="{FF2B5EF4-FFF2-40B4-BE49-F238E27FC236}">
                <a16:creationId xmlns:a16="http://schemas.microsoft.com/office/drawing/2014/main" id="{E1668048-9EC5-4BCD-BFF3-E18201DF607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94268" y="5489243"/>
            <a:ext cx="241592" cy="270772"/>
          </a:xfrm>
          <a:prstGeom prst="rect">
            <a:avLst/>
          </a:prstGeom>
        </p:spPr>
      </p:pic>
      <p:sp>
        <p:nvSpPr>
          <p:cNvPr id="50" name="Pfeil: nach links und rechts 49">
            <a:extLst>
              <a:ext uri="{FF2B5EF4-FFF2-40B4-BE49-F238E27FC236}">
                <a16:creationId xmlns:a16="http://schemas.microsoft.com/office/drawing/2014/main" id="{A0DB609E-4402-468E-A2B8-FB73295F7EE5}"/>
              </a:ext>
            </a:extLst>
          </p:cNvPr>
          <p:cNvSpPr/>
          <p:nvPr/>
        </p:nvSpPr>
        <p:spPr>
          <a:xfrm>
            <a:off x="740244" y="2853022"/>
            <a:ext cx="6961956" cy="443146"/>
          </a:xfrm>
          <a:prstGeom prst="leftRightArrow">
            <a:avLst/>
          </a:prstGeom>
          <a:solidFill>
            <a:schemeClr val="tx2">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276975">
              <a:tabLst>
                <a:tab pos="174625" algn="l"/>
              </a:tabLst>
            </a:pPr>
            <a:r>
              <a:rPr lang="de-DE" sz="1200" dirty="0">
                <a:solidFill>
                  <a:schemeClr val="tx2">
                    <a:lumMod val="50000"/>
                  </a:schemeClr>
                </a:solidFill>
                <a:latin typeface="Calibri" panose="020F0502020204030204" pitchFamily="34" charset="0"/>
              </a:rPr>
              <a:t>kleiner	größer</a:t>
            </a:r>
          </a:p>
        </p:txBody>
      </p:sp>
      <p:pic>
        <p:nvPicPr>
          <p:cNvPr id="51" name="Inhaltsplatzhalter 5">
            <a:extLst>
              <a:ext uri="{FF2B5EF4-FFF2-40B4-BE49-F238E27FC236}">
                <a16:creationId xmlns:a16="http://schemas.microsoft.com/office/drawing/2014/main" id="{2FEE05B2-23A8-4F7D-B5E0-B3AA6164DDB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56802" y="4681829"/>
            <a:ext cx="241592" cy="270772"/>
          </a:xfrm>
          <a:prstGeom prst="rect">
            <a:avLst/>
          </a:prstGeom>
        </p:spPr>
      </p:pic>
      <p:pic>
        <p:nvPicPr>
          <p:cNvPr id="52" name="Inhaltsplatzhalter 5">
            <a:extLst>
              <a:ext uri="{FF2B5EF4-FFF2-40B4-BE49-F238E27FC236}">
                <a16:creationId xmlns:a16="http://schemas.microsoft.com/office/drawing/2014/main" id="{A673E3D6-6584-49FB-8AEC-4C89B43F2A1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38104" y="3523241"/>
            <a:ext cx="241592" cy="270772"/>
          </a:xfrm>
          <a:prstGeom prst="rect">
            <a:avLst/>
          </a:prstGeom>
        </p:spPr>
      </p:pic>
      <p:pic>
        <p:nvPicPr>
          <p:cNvPr id="53" name="Inhaltsplatzhalter 5">
            <a:extLst>
              <a:ext uri="{FF2B5EF4-FFF2-40B4-BE49-F238E27FC236}">
                <a16:creationId xmlns:a16="http://schemas.microsoft.com/office/drawing/2014/main" id="{BBFDD237-438F-4352-95E4-A0C306E0A68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46179" y="3446484"/>
            <a:ext cx="241592" cy="270772"/>
          </a:xfrm>
          <a:prstGeom prst="rect">
            <a:avLst/>
          </a:prstGeom>
        </p:spPr>
      </p:pic>
      <p:pic>
        <p:nvPicPr>
          <p:cNvPr id="54" name="Inhaltsplatzhalter 5">
            <a:extLst>
              <a:ext uri="{FF2B5EF4-FFF2-40B4-BE49-F238E27FC236}">
                <a16:creationId xmlns:a16="http://schemas.microsoft.com/office/drawing/2014/main" id="{A2D40E98-3731-47F6-8C63-82E450B3690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6503" y="3860650"/>
            <a:ext cx="241592" cy="270772"/>
          </a:xfrm>
          <a:prstGeom prst="rect">
            <a:avLst/>
          </a:prstGeom>
        </p:spPr>
      </p:pic>
      <p:pic>
        <p:nvPicPr>
          <p:cNvPr id="55" name="Inhaltsplatzhalter 5">
            <a:extLst>
              <a:ext uri="{FF2B5EF4-FFF2-40B4-BE49-F238E27FC236}">
                <a16:creationId xmlns:a16="http://schemas.microsoft.com/office/drawing/2014/main" id="{685C022F-0262-4ADB-BC1A-A5C6C511CAA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50179" y="3810829"/>
            <a:ext cx="241592" cy="270772"/>
          </a:xfrm>
          <a:prstGeom prst="rect">
            <a:avLst/>
          </a:prstGeom>
        </p:spPr>
      </p:pic>
      <p:pic>
        <p:nvPicPr>
          <p:cNvPr id="56" name="Inhaltsplatzhalter 5">
            <a:extLst>
              <a:ext uri="{FF2B5EF4-FFF2-40B4-BE49-F238E27FC236}">
                <a16:creationId xmlns:a16="http://schemas.microsoft.com/office/drawing/2014/main" id="{3966E25F-3F71-4855-9BE9-F37B1A978BD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38104" y="4032470"/>
            <a:ext cx="241592" cy="270772"/>
          </a:xfrm>
          <a:prstGeom prst="rect">
            <a:avLst/>
          </a:prstGeom>
        </p:spPr>
      </p:pic>
      <p:pic>
        <p:nvPicPr>
          <p:cNvPr id="57" name="Inhaltsplatzhalter 5">
            <a:extLst>
              <a:ext uri="{FF2B5EF4-FFF2-40B4-BE49-F238E27FC236}">
                <a16:creationId xmlns:a16="http://schemas.microsoft.com/office/drawing/2014/main" id="{D7FF2516-CECA-4E1D-B087-544DBAB3AD2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633" y="4019228"/>
            <a:ext cx="241592" cy="270772"/>
          </a:xfrm>
          <a:prstGeom prst="rect">
            <a:avLst/>
          </a:prstGeom>
        </p:spPr>
      </p:pic>
      <p:pic>
        <p:nvPicPr>
          <p:cNvPr id="58" name="Inhaltsplatzhalter 5">
            <a:extLst>
              <a:ext uri="{FF2B5EF4-FFF2-40B4-BE49-F238E27FC236}">
                <a16:creationId xmlns:a16="http://schemas.microsoft.com/office/drawing/2014/main" id="{26943E76-1CD5-4BEC-90FE-FFF5E11536E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9616" y="3996288"/>
            <a:ext cx="241592" cy="270772"/>
          </a:xfrm>
          <a:prstGeom prst="rect">
            <a:avLst/>
          </a:prstGeom>
        </p:spPr>
      </p:pic>
      <p:pic>
        <p:nvPicPr>
          <p:cNvPr id="59" name="Inhaltsplatzhalter 5">
            <a:extLst>
              <a:ext uri="{FF2B5EF4-FFF2-40B4-BE49-F238E27FC236}">
                <a16:creationId xmlns:a16="http://schemas.microsoft.com/office/drawing/2014/main" id="{10813535-DE4D-474C-BF91-C2D6AE71010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23248" y="3658627"/>
            <a:ext cx="241592" cy="270772"/>
          </a:xfrm>
          <a:prstGeom prst="rect">
            <a:avLst/>
          </a:prstGeom>
        </p:spPr>
      </p:pic>
      <p:pic>
        <p:nvPicPr>
          <p:cNvPr id="60" name="Inhaltsplatzhalter 5">
            <a:extLst>
              <a:ext uri="{FF2B5EF4-FFF2-40B4-BE49-F238E27FC236}">
                <a16:creationId xmlns:a16="http://schemas.microsoft.com/office/drawing/2014/main" id="{17AEDABF-4DDC-475E-B143-F0E417D5625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31752" y="3771382"/>
            <a:ext cx="241592" cy="270772"/>
          </a:xfrm>
          <a:prstGeom prst="rect">
            <a:avLst/>
          </a:prstGeom>
        </p:spPr>
      </p:pic>
      <p:pic>
        <p:nvPicPr>
          <p:cNvPr id="61" name="Inhaltsplatzhalter 5">
            <a:extLst>
              <a:ext uri="{FF2B5EF4-FFF2-40B4-BE49-F238E27FC236}">
                <a16:creationId xmlns:a16="http://schemas.microsoft.com/office/drawing/2014/main" id="{9763DD0A-6442-476A-995A-696058AE0F6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2347" y="3860902"/>
            <a:ext cx="241592" cy="270772"/>
          </a:xfrm>
          <a:prstGeom prst="rect">
            <a:avLst/>
          </a:prstGeom>
        </p:spPr>
      </p:pic>
      <p:pic>
        <p:nvPicPr>
          <p:cNvPr id="62" name="Inhaltsplatzhalter 5">
            <a:extLst>
              <a:ext uri="{FF2B5EF4-FFF2-40B4-BE49-F238E27FC236}">
                <a16:creationId xmlns:a16="http://schemas.microsoft.com/office/drawing/2014/main" id="{25AA3344-14CA-4F8F-90E4-74EEC8D2B7F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94815" y="4590486"/>
            <a:ext cx="241592" cy="270772"/>
          </a:xfrm>
          <a:prstGeom prst="rect">
            <a:avLst/>
          </a:prstGeom>
        </p:spPr>
      </p:pic>
      <p:pic>
        <p:nvPicPr>
          <p:cNvPr id="63" name="Inhaltsplatzhalter 5">
            <a:extLst>
              <a:ext uri="{FF2B5EF4-FFF2-40B4-BE49-F238E27FC236}">
                <a16:creationId xmlns:a16="http://schemas.microsoft.com/office/drawing/2014/main" id="{B5F6C184-678C-4471-966F-588CD96178F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2889" y="3930258"/>
            <a:ext cx="241592" cy="270772"/>
          </a:xfrm>
          <a:prstGeom prst="rect">
            <a:avLst/>
          </a:prstGeom>
        </p:spPr>
      </p:pic>
      <p:pic>
        <p:nvPicPr>
          <p:cNvPr id="64" name="Inhaltsplatzhalter 5">
            <a:extLst>
              <a:ext uri="{FF2B5EF4-FFF2-40B4-BE49-F238E27FC236}">
                <a16:creationId xmlns:a16="http://schemas.microsoft.com/office/drawing/2014/main" id="{8BFF7325-B031-4B34-A6F9-8F931DA48A5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12878" y="4379633"/>
            <a:ext cx="241592" cy="270772"/>
          </a:xfrm>
          <a:prstGeom prst="rect">
            <a:avLst/>
          </a:prstGeom>
        </p:spPr>
      </p:pic>
      <p:pic>
        <p:nvPicPr>
          <p:cNvPr id="65" name="Inhaltsplatzhalter 5">
            <a:extLst>
              <a:ext uri="{FF2B5EF4-FFF2-40B4-BE49-F238E27FC236}">
                <a16:creationId xmlns:a16="http://schemas.microsoft.com/office/drawing/2014/main" id="{85453F16-7717-4870-B9F5-C258E870AA1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5016" y="4233613"/>
            <a:ext cx="241592" cy="270772"/>
          </a:xfrm>
          <a:prstGeom prst="rect">
            <a:avLst/>
          </a:prstGeom>
        </p:spPr>
      </p:pic>
      <p:pic>
        <p:nvPicPr>
          <p:cNvPr id="66" name="Inhaltsplatzhalter 5">
            <a:extLst>
              <a:ext uri="{FF2B5EF4-FFF2-40B4-BE49-F238E27FC236}">
                <a16:creationId xmlns:a16="http://schemas.microsoft.com/office/drawing/2014/main" id="{4BE52C8B-142E-427A-BBE1-2F2C279858B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5496" y="4530466"/>
            <a:ext cx="241592" cy="270772"/>
          </a:xfrm>
          <a:prstGeom prst="rect">
            <a:avLst/>
          </a:prstGeom>
        </p:spPr>
      </p:pic>
      <p:pic>
        <p:nvPicPr>
          <p:cNvPr id="67" name="Inhaltsplatzhalter 5">
            <a:extLst>
              <a:ext uri="{FF2B5EF4-FFF2-40B4-BE49-F238E27FC236}">
                <a16:creationId xmlns:a16="http://schemas.microsoft.com/office/drawing/2014/main" id="{24AD6299-4CF5-432D-BE5D-D47A1918AEA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5514" y="3499059"/>
            <a:ext cx="241592" cy="270772"/>
          </a:xfrm>
          <a:prstGeom prst="rect">
            <a:avLst/>
          </a:prstGeom>
        </p:spPr>
      </p:pic>
      <p:pic>
        <p:nvPicPr>
          <p:cNvPr id="68" name="Inhaltsplatzhalter 5">
            <a:extLst>
              <a:ext uri="{FF2B5EF4-FFF2-40B4-BE49-F238E27FC236}">
                <a16:creationId xmlns:a16="http://schemas.microsoft.com/office/drawing/2014/main" id="{736F0B34-3660-41EB-9351-3C8D0BBA3AC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25812" y="3789454"/>
            <a:ext cx="241592" cy="270772"/>
          </a:xfrm>
          <a:prstGeom prst="rect">
            <a:avLst/>
          </a:prstGeom>
        </p:spPr>
      </p:pic>
      <p:pic>
        <p:nvPicPr>
          <p:cNvPr id="69" name="Inhaltsplatzhalter 5">
            <a:extLst>
              <a:ext uri="{FF2B5EF4-FFF2-40B4-BE49-F238E27FC236}">
                <a16:creationId xmlns:a16="http://schemas.microsoft.com/office/drawing/2014/main" id="{73EC270A-49B7-4262-AD4A-B2A55C1BC02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9630" y="3403549"/>
            <a:ext cx="241592" cy="270772"/>
          </a:xfrm>
          <a:prstGeom prst="rect">
            <a:avLst/>
          </a:prstGeom>
        </p:spPr>
      </p:pic>
      <p:pic>
        <p:nvPicPr>
          <p:cNvPr id="70" name="Inhaltsplatzhalter 5">
            <a:extLst>
              <a:ext uri="{FF2B5EF4-FFF2-40B4-BE49-F238E27FC236}">
                <a16:creationId xmlns:a16="http://schemas.microsoft.com/office/drawing/2014/main" id="{9D7E8753-7D39-4EB9-AB8F-CECDC198D50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41270" y="4060226"/>
            <a:ext cx="241592" cy="270772"/>
          </a:xfrm>
          <a:prstGeom prst="rect">
            <a:avLst/>
          </a:prstGeom>
        </p:spPr>
      </p:pic>
      <p:pic>
        <p:nvPicPr>
          <p:cNvPr id="71" name="Inhaltsplatzhalter 5">
            <a:extLst>
              <a:ext uri="{FF2B5EF4-FFF2-40B4-BE49-F238E27FC236}">
                <a16:creationId xmlns:a16="http://schemas.microsoft.com/office/drawing/2014/main" id="{BB296BEE-1E15-44CD-B46F-EBDB5B95E02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16619" y="4647947"/>
            <a:ext cx="241592" cy="270772"/>
          </a:xfrm>
          <a:prstGeom prst="rect">
            <a:avLst/>
          </a:prstGeom>
        </p:spPr>
      </p:pic>
      <p:pic>
        <p:nvPicPr>
          <p:cNvPr id="72" name="Inhaltsplatzhalter 5">
            <a:extLst>
              <a:ext uri="{FF2B5EF4-FFF2-40B4-BE49-F238E27FC236}">
                <a16:creationId xmlns:a16="http://schemas.microsoft.com/office/drawing/2014/main" id="{86AE6487-E8BE-49BD-AA3C-E38F1E9D9DA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48443" y="4801238"/>
            <a:ext cx="241592" cy="270772"/>
          </a:xfrm>
          <a:prstGeom prst="rect">
            <a:avLst/>
          </a:prstGeom>
        </p:spPr>
      </p:pic>
      <p:pic>
        <p:nvPicPr>
          <p:cNvPr id="73" name="Inhaltsplatzhalter 5">
            <a:extLst>
              <a:ext uri="{FF2B5EF4-FFF2-40B4-BE49-F238E27FC236}">
                <a16:creationId xmlns:a16="http://schemas.microsoft.com/office/drawing/2014/main" id="{6F02F3CC-6B73-4ACF-9460-6BDAAC13A6C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7511" y="3888954"/>
            <a:ext cx="241592" cy="270772"/>
          </a:xfrm>
          <a:prstGeom prst="rect">
            <a:avLst/>
          </a:prstGeom>
        </p:spPr>
      </p:pic>
      <p:pic>
        <p:nvPicPr>
          <p:cNvPr id="74" name="Inhaltsplatzhalter 5">
            <a:extLst>
              <a:ext uri="{FF2B5EF4-FFF2-40B4-BE49-F238E27FC236}">
                <a16:creationId xmlns:a16="http://schemas.microsoft.com/office/drawing/2014/main" id="{3F1BD6C2-283D-452F-9AE1-13FB1807B58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0224" y="4384765"/>
            <a:ext cx="241592" cy="270772"/>
          </a:xfrm>
          <a:prstGeom prst="rect">
            <a:avLst/>
          </a:prstGeom>
        </p:spPr>
      </p:pic>
      <p:pic>
        <p:nvPicPr>
          <p:cNvPr id="75" name="Inhaltsplatzhalter 5">
            <a:extLst>
              <a:ext uri="{FF2B5EF4-FFF2-40B4-BE49-F238E27FC236}">
                <a16:creationId xmlns:a16="http://schemas.microsoft.com/office/drawing/2014/main" id="{46566047-5C5C-4308-B8E7-C084185F273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285" y="3586029"/>
            <a:ext cx="241592" cy="270772"/>
          </a:xfrm>
          <a:prstGeom prst="rect">
            <a:avLst/>
          </a:prstGeom>
        </p:spPr>
      </p:pic>
      <p:pic>
        <p:nvPicPr>
          <p:cNvPr id="76" name="Inhaltsplatzhalter 5">
            <a:extLst>
              <a:ext uri="{FF2B5EF4-FFF2-40B4-BE49-F238E27FC236}">
                <a16:creationId xmlns:a16="http://schemas.microsoft.com/office/drawing/2014/main" id="{EC3846E4-A6ED-4318-85AB-8BBE4DA8332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84657" y="4859902"/>
            <a:ext cx="241592" cy="270772"/>
          </a:xfrm>
          <a:prstGeom prst="rect">
            <a:avLst/>
          </a:prstGeom>
        </p:spPr>
      </p:pic>
      <p:pic>
        <p:nvPicPr>
          <p:cNvPr id="77" name="Inhaltsplatzhalter 5">
            <a:extLst>
              <a:ext uri="{FF2B5EF4-FFF2-40B4-BE49-F238E27FC236}">
                <a16:creationId xmlns:a16="http://schemas.microsoft.com/office/drawing/2014/main" id="{A79FEB33-EEAE-483D-A506-2CC9CFE38BF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73143" y="5026668"/>
            <a:ext cx="241592" cy="270772"/>
          </a:xfrm>
          <a:prstGeom prst="rect">
            <a:avLst/>
          </a:prstGeom>
        </p:spPr>
      </p:pic>
      <p:pic>
        <p:nvPicPr>
          <p:cNvPr id="78" name="Inhaltsplatzhalter 5">
            <a:extLst>
              <a:ext uri="{FF2B5EF4-FFF2-40B4-BE49-F238E27FC236}">
                <a16:creationId xmlns:a16="http://schemas.microsoft.com/office/drawing/2014/main" id="{1E976E86-F67A-42FE-A4D3-626366B438C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81054" y="3827705"/>
            <a:ext cx="241592" cy="270772"/>
          </a:xfrm>
          <a:prstGeom prst="rect">
            <a:avLst/>
          </a:prstGeom>
        </p:spPr>
      </p:pic>
      <p:pic>
        <p:nvPicPr>
          <p:cNvPr id="79" name="Inhaltsplatzhalter 5">
            <a:extLst>
              <a:ext uri="{FF2B5EF4-FFF2-40B4-BE49-F238E27FC236}">
                <a16:creationId xmlns:a16="http://schemas.microsoft.com/office/drawing/2014/main" id="{4F80EBCF-434D-4C52-840D-F02A4A1005C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5179" y="4377175"/>
            <a:ext cx="241592" cy="270772"/>
          </a:xfrm>
          <a:prstGeom prst="rect">
            <a:avLst/>
          </a:prstGeom>
        </p:spPr>
      </p:pic>
      <p:pic>
        <p:nvPicPr>
          <p:cNvPr id="80" name="Inhaltsplatzhalter 5">
            <a:extLst>
              <a:ext uri="{FF2B5EF4-FFF2-40B4-BE49-F238E27FC236}">
                <a16:creationId xmlns:a16="http://schemas.microsoft.com/office/drawing/2014/main" id="{0DAC52EB-BF8D-48CA-9CE3-C49A2ECC30D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2224" y="4384765"/>
            <a:ext cx="241592" cy="270772"/>
          </a:xfrm>
          <a:prstGeom prst="rect">
            <a:avLst/>
          </a:prstGeom>
        </p:spPr>
      </p:pic>
      <p:pic>
        <p:nvPicPr>
          <p:cNvPr id="81" name="Inhaltsplatzhalter 5">
            <a:extLst>
              <a:ext uri="{FF2B5EF4-FFF2-40B4-BE49-F238E27FC236}">
                <a16:creationId xmlns:a16="http://schemas.microsoft.com/office/drawing/2014/main" id="{3809D878-2BC9-48D4-AF38-85EB9AEF4D9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20812" y="4425711"/>
            <a:ext cx="241592" cy="270772"/>
          </a:xfrm>
          <a:prstGeom prst="rect">
            <a:avLst/>
          </a:prstGeom>
        </p:spPr>
      </p:pic>
      <p:pic>
        <p:nvPicPr>
          <p:cNvPr id="82" name="Inhaltsplatzhalter 5">
            <a:extLst>
              <a:ext uri="{FF2B5EF4-FFF2-40B4-BE49-F238E27FC236}">
                <a16:creationId xmlns:a16="http://schemas.microsoft.com/office/drawing/2014/main" id="{050D2FD7-959A-4C59-9A1E-6F835BA50FF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7738" y="4355156"/>
            <a:ext cx="241592" cy="270772"/>
          </a:xfrm>
          <a:prstGeom prst="rect">
            <a:avLst/>
          </a:prstGeom>
        </p:spPr>
      </p:pic>
      <p:pic>
        <p:nvPicPr>
          <p:cNvPr id="83" name="Inhaltsplatzhalter 5">
            <a:extLst>
              <a:ext uri="{FF2B5EF4-FFF2-40B4-BE49-F238E27FC236}">
                <a16:creationId xmlns:a16="http://schemas.microsoft.com/office/drawing/2014/main" id="{8330D019-0F58-47F0-8EBB-A0F42F9C177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41270" y="4650405"/>
            <a:ext cx="241592" cy="270772"/>
          </a:xfrm>
          <a:prstGeom prst="rect">
            <a:avLst/>
          </a:prstGeom>
        </p:spPr>
      </p:pic>
      <p:pic>
        <p:nvPicPr>
          <p:cNvPr id="84" name="Inhaltsplatzhalter 5">
            <a:extLst>
              <a:ext uri="{FF2B5EF4-FFF2-40B4-BE49-F238E27FC236}">
                <a16:creationId xmlns:a16="http://schemas.microsoft.com/office/drawing/2014/main" id="{6D4D0ED6-B05A-4832-8974-5850F2E2D7D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00414" y="4237810"/>
            <a:ext cx="241592" cy="270772"/>
          </a:xfrm>
          <a:prstGeom prst="rect">
            <a:avLst/>
          </a:prstGeom>
        </p:spPr>
      </p:pic>
      <p:pic>
        <p:nvPicPr>
          <p:cNvPr id="85" name="Inhaltsplatzhalter 5">
            <a:extLst>
              <a:ext uri="{FF2B5EF4-FFF2-40B4-BE49-F238E27FC236}">
                <a16:creationId xmlns:a16="http://schemas.microsoft.com/office/drawing/2014/main" id="{503B2918-A7AA-401E-87FC-7A00962B923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90336" y="4874971"/>
            <a:ext cx="241592" cy="270772"/>
          </a:xfrm>
          <a:prstGeom prst="rect">
            <a:avLst/>
          </a:prstGeom>
        </p:spPr>
      </p:pic>
      <p:pic>
        <p:nvPicPr>
          <p:cNvPr id="86" name="Inhaltsplatzhalter 5">
            <a:extLst>
              <a:ext uri="{FF2B5EF4-FFF2-40B4-BE49-F238E27FC236}">
                <a16:creationId xmlns:a16="http://schemas.microsoft.com/office/drawing/2014/main" id="{F338E71F-32DC-4147-ABC8-9B074E0BB30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1518" y="4756529"/>
            <a:ext cx="241592" cy="270772"/>
          </a:xfrm>
          <a:prstGeom prst="rect">
            <a:avLst/>
          </a:prstGeom>
        </p:spPr>
      </p:pic>
      <p:pic>
        <p:nvPicPr>
          <p:cNvPr id="87" name="Inhaltsplatzhalter 5">
            <a:extLst>
              <a:ext uri="{FF2B5EF4-FFF2-40B4-BE49-F238E27FC236}">
                <a16:creationId xmlns:a16="http://schemas.microsoft.com/office/drawing/2014/main" id="{992D49C6-FD6C-41B7-9B64-08BA32ED28C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52099" y="4530466"/>
            <a:ext cx="241592" cy="270772"/>
          </a:xfrm>
          <a:prstGeom prst="rect">
            <a:avLst/>
          </a:prstGeom>
        </p:spPr>
      </p:pic>
      <p:pic>
        <p:nvPicPr>
          <p:cNvPr id="88" name="Inhaltsplatzhalter 5">
            <a:extLst>
              <a:ext uri="{FF2B5EF4-FFF2-40B4-BE49-F238E27FC236}">
                <a16:creationId xmlns:a16="http://schemas.microsoft.com/office/drawing/2014/main" id="{535CEE66-866B-45DF-9636-2B67F14BCD3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497" y="4024340"/>
            <a:ext cx="241592" cy="270772"/>
          </a:xfrm>
          <a:prstGeom prst="rect">
            <a:avLst/>
          </a:prstGeom>
        </p:spPr>
      </p:pic>
      <p:pic>
        <p:nvPicPr>
          <p:cNvPr id="89" name="Inhaltsplatzhalter 5">
            <a:extLst>
              <a:ext uri="{FF2B5EF4-FFF2-40B4-BE49-F238E27FC236}">
                <a16:creationId xmlns:a16="http://schemas.microsoft.com/office/drawing/2014/main" id="{F41BC5A6-55CF-4942-BE0A-44863E1DF1A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31303" y="4251702"/>
            <a:ext cx="241592" cy="270772"/>
          </a:xfrm>
          <a:prstGeom prst="rect">
            <a:avLst/>
          </a:prstGeom>
        </p:spPr>
      </p:pic>
      <p:pic>
        <p:nvPicPr>
          <p:cNvPr id="90" name="Inhaltsplatzhalter 5">
            <a:extLst>
              <a:ext uri="{FF2B5EF4-FFF2-40B4-BE49-F238E27FC236}">
                <a16:creationId xmlns:a16="http://schemas.microsoft.com/office/drawing/2014/main" id="{29066C4D-9806-4A43-BB88-59471222B76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9212" y="3390432"/>
            <a:ext cx="241592" cy="270772"/>
          </a:xfrm>
          <a:prstGeom prst="rect">
            <a:avLst/>
          </a:prstGeom>
        </p:spPr>
      </p:pic>
      <p:grpSp>
        <p:nvGrpSpPr>
          <p:cNvPr id="91" name="Gruppieren 90">
            <a:extLst>
              <a:ext uri="{FF2B5EF4-FFF2-40B4-BE49-F238E27FC236}">
                <a16:creationId xmlns:a16="http://schemas.microsoft.com/office/drawing/2014/main" id="{99DF9461-B854-40A7-BE91-0CDAAA07F8FC}"/>
              </a:ext>
            </a:extLst>
          </p:cNvPr>
          <p:cNvGrpSpPr/>
          <p:nvPr/>
        </p:nvGrpSpPr>
        <p:grpSpPr>
          <a:xfrm>
            <a:off x="471284" y="3346161"/>
            <a:ext cx="1010940" cy="2542267"/>
            <a:chOff x="592993" y="1340464"/>
            <a:chExt cx="1010940" cy="2542267"/>
          </a:xfrm>
        </p:grpSpPr>
        <p:sp>
          <p:nvSpPr>
            <p:cNvPr id="92" name="Rechteck: abgerundete Ecken 91">
              <a:extLst>
                <a:ext uri="{FF2B5EF4-FFF2-40B4-BE49-F238E27FC236}">
                  <a16:creationId xmlns:a16="http://schemas.microsoft.com/office/drawing/2014/main" id="{3C0AC598-3718-49CA-AF7F-2E7882CA7E46}"/>
                </a:ext>
              </a:extLst>
            </p:cNvPr>
            <p:cNvSpPr/>
            <p:nvPr/>
          </p:nvSpPr>
          <p:spPr>
            <a:xfrm>
              <a:off x="592993" y="1340464"/>
              <a:ext cx="1010940" cy="2542267"/>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93" name="Textfeld 92">
              <a:extLst>
                <a:ext uri="{FF2B5EF4-FFF2-40B4-BE49-F238E27FC236}">
                  <a16:creationId xmlns:a16="http://schemas.microsoft.com/office/drawing/2014/main" id="{4C378779-9838-4FCA-86CC-6EEBE683C407}"/>
                </a:ext>
              </a:extLst>
            </p:cNvPr>
            <p:cNvSpPr txBox="1"/>
            <p:nvPr/>
          </p:nvSpPr>
          <p:spPr>
            <a:xfrm>
              <a:off x="764811" y="3602642"/>
              <a:ext cx="638408"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 SP</a:t>
              </a:r>
            </a:p>
          </p:txBody>
        </p:sp>
      </p:grpSp>
      <p:grpSp>
        <p:nvGrpSpPr>
          <p:cNvPr id="94" name="Gruppieren 93">
            <a:extLst>
              <a:ext uri="{FF2B5EF4-FFF2-40B4-BE49-F238E27FC236}">
                <a16:creationId xmlns:a16="http://schemas.microsoft.com/office/drawing/2014/main" id="{520F4A26-D345-492B-800F-66EB3D4B63CF}"/>
              </a:ext>
            </a:extLst>
          </p:cNvPr>
          <p:cNvGrpSpPr/>
          <p:nvPr/>
        </p:nvGrpSpPr>
        <p:grpSpPr>
          <a:xfrm>
            <a:off x="1678594" y="3386875"/>
            <a:ext cx="925977" cy="2501553"/>
            <a:chOff x="1800303" y="1381178"/>
            <a:chExt cx="925977" cy="2501553"/>
          </a:xfrm>
        </p:grpSpPr>
        <p:sp>
          <p:nvSpPr>
            <p:cNvPr id="95" name="Rechteck: abgerundete Ecken 94">
              <a:extLst>
                <a:ext uri="{FF2B5EF4-FFF2-40B4-BE49-F238E27FC236}">
                  <a16:creationId xmlns:a16="http://schemas.microsoft.com/office/drawing/2014/main" id="{287F0FD1-5BED-44EA-BFC6-61F3CBF7B247}"/>
                </a:ext>
              </a:extLst>
            </p:cNvPr>
            <p:cNvSpPr/>
            <p:nvPr/>
          </p:nvSpPr>
          <p:spPr>
            <a:xfrm>
              <a:off x="1800303" y="1381178"/>
              <a:ext cx="925977" cy="2501553"/>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96" name="Textfeld 95">
              <a:extLst>
                <a:ext uri="{FF2B5EF4-FFF2-40B4-BE49-F238E27FC236}">
                  <a16:creationId xmlns:a16="http://schemas.microsoft.com/office/drawing/2014/main" id="{5329B960-E508-4B6A-8E99-E279E263B72B}"/>
                </a:ext>
              </a:extLst>
            </p:cNvPr>
            <p:cNvSpPr txBox="1"/>
            <p:nvPr/>
          </p:nvSpPr>
          <p:spPr>
            <a:xfrm>
              <a:off x="1923137" y="3602716"/>
              <a:ext cx="638408"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3 SP</a:t>
              </a:r>
            </a:p>
          </p:txBody>
        </p:sp>
      </p:grpSp>
      <p:grpSp>
        <p:nvGrpSpPr>
          <p:cNvPr id="97" name="Gruppieren 96">
            <a:extLst>
              <a:ext uri="{FF2B5EF4-FFF2-40B4-BE49-F238E27FC236}">
                <a16:creationId xmlns:a16="http://schemas.microsoft.com/office/drawing/2014/main" id="{962F6920-8EAF-4503-89E9-6C0D1B0BFD5F}"/>
              </a:ext>
            </a:extLst>
          </p:cNvPr>
          <p:cNvGrpSpPr/>
          <p:nvPr/>
        </p:nvGrpSpPr>
        <p:grpSpPr>
          <a:xfrm>
            <a:off x="2843239" y="3395949"/>
            <a:ext cx="925977" cy="2492479"/>
            <a:chOff x="2964948" y="1390252"/>
            <a:chExt cx="925977" cy="2492479"/>
          </a:xfrm>
        </p:grpSpPr>
        <p:sp>
          <p:nvSpPr>
            <p:cNvPr id="98" name="Rechteck: abgerundete Ecken 97">
              <a:extLst>
                <a:ext uri="{FF2B5EF4-FFF2-40B4-BE49-F238E27FC236}">
                  <a16:creationId xmlns:a16="http://schemas.microsoft.com/office/drawing/2014/main" id="{D122BF51-B691-40F8-A1C0-27631FBE2F3F}"/>
                </a:ext>
              </a:extLst>
            </p:cNvPr>
            <p:cNvSpPr/>
            <p:nvPr/>
          </p:nvSpPr>
          <p:spPr>
            <a:xfrm>
              <a:off x="2964948" y="1390252"/>
              <a:ext cx="925977" cy="2492479"/>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99" name="Textfeld 98">
              <a:extLst>
                <a:ext uri="{FF2B5EF4-FFF2-40B4-BE49-F238E27FC236}">
                  <a16:creationId xmlns:a16="http://schemas.microsoft.com/office/drawing/2014/main" id="{5E759AAD-FA64-4181-9EE1-C5C2569FFD02}"/>
                </a:ext>
              </a:extLst>
            </p:cNvPr>
            <p:cNvSpPr txBox="1"/>
            <p:nvPr/>
          </p:nvSpPr>
          <p:spPr>
            <a:xfrm>
              <a:off x="3098993" y="3602642"/>
              <a:ext cx="638408"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5 SP</a:t>
              </a:r>
            </a:p>
          </p:txBody>
        </p:sp>
      </p:grpSp>
      <p:grpSp>
        <p:nvGrpSpPr>
          <p:cNvPr id="100" name="Gruppieren 99">
            <a:extLst>
              <a:ext uri="{FF2B5EF4-FFF2-40B4-BE49-F238E27FC236}">
                <a16:creationId xmlns:a16="http://schemas.microsoft.com/office/drawing/2014/main" id="{63905299-A121-4792-8EAC-0DD5C03489FA}"/>
              </a:ext>
            </a:extLst>
          </p:cNvPr>
          <p:cNvGrpSpPr/>
          <p:nvPr/>
        </p:nvGrpSpPr>
        <p:grpSpPr>
          <a:xfrm>
            <a:off x="3931269" y="3356455"/>
            <a:ext cx="1184116" cy="2531973"/>
            <a:chOff x="4052978" y="1350758"/>
            <a:chExt cx="1184116" cy="2531973"/>
          </a:xfrm>
        </p:grpSpPr>
        <p:sp>
          <p:nvSpPr>
            <p:cNvPr id="101" name="Rechteck: abgerundete Ecken 100">
              <a:extLst>
                <a:ext uri="{FF2B5EF4-FFF2-40B4-BE49-F238E27FC236}">
                  <a16:creationId xmlns:a16="http://schemas.microsoft.com/office/drawing/2014/main" id="{89AA18E6-1E84-4042-8D92-8B6A4784AA90}"/>
                </a:ext>
              </a:extLst>
            </p:cNvPr>
            <p:cNvSpPr/>
            <p:nvPr/>
          </p:nvSpPr>
          <p:spPr>
            <a:xfrm>
              <a:off x="4052978" y="1350758"/>
              <a:ext cx="1184116" cy="2531973"/>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02" name="Textfeld 101">
              <a:extLst>
                <a:ext uri="{FF2B5EF4-FFF2-40B4-BE49-F238E27FC236}">
                  <a16:creationId xmlns:a16="http://schemas.microsoft.com/office/drawing/2014/main" id="{45A1176D-DB63-41C4-A0F6-769CB683EC2F}"/>
                </a:ext>
              </a:extLst>
            </p:cNvPr>
            <p:cNvSpPr txBox="1"/>
            <p:nvPr/>
          </p:nvSpPr>
          <p:spPr>
            <a:xfrm>
              <a:off x="4324179" y="3602607"/>
              <a:ext cx="638408"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8 SP</a:t>
              </a:r>
            </a:p>
          </p:txBody>
        </p:sp>
      </p:grpSp>
      <p:grpSp>
        <p:nvGrpSpPr>
          <p:cNvPr id="103" name="Gruppieren 102">
            <a:extLst>
              <a:ext uri="{FF2B5EF4-FFF2-40B4-BE49-F238E27FC236}">
                <a16:creationId xmlns:a16="http://schemas.microsoft.com/office/drawing/2014/main" id="{5AB7C4E8-5A62-4DA9-80BE-D3CD8FDF0176}"/>
              </a:ext>
            </a:extLst>
          </p:cNvPr>
          <p:cNvGrpSpPr/>
          <p:nvPr/>
        </p:nvGrpSpPr>
        <p:grpSpPr>
          <a:xfrm>
            <a:off x="5317308" y="3444524"/>
            <a:ext cx="925977" cy="2443904"/>
            <a:chOff x="5439017" y="1438827"/>
            <a:chExt cx="925977" cy="2443904"/>
          </a:xfrm>
        </p:grpSpPr>
        <p:sp>
          <p:nvSpPr>
            <p:cNvPr id="104" name="Rechteck: abgerundete Ecken 103">
              <a:extLst>
                <a:ext uri="{FF2B5EF4-FFF2-40B4-BE49-F238E27FC236}">
                  <a16:creationId xmlns:a16="http://schemas.microsoft.com/office/drawing/2014/main" id="{D5F5C073-BD14-4EB5-BDB1-D00C73F9D3D0}"/>
                </a:ext>
              </a:extLst>
            </p:cNvPr>
            <p:cNvSpPr/>
            <p:nvPr/>
          </p:nvSpPr>
          <p:spPr>
            <a:xfrm>
              <a:off x="5439017" y="1438827"/>
              <a:ext cx="925977" cy="2443904"/>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05" name="Textfeld 104">
              <a:extLst>
                <a:ext uri="{FF2B5EF4-FFF2-40B4-BE49-F238E27FC236}">
                  <a16:creationId xmlns:a16="http://schemas.microsoft.com/office/drawing/2014/main" id="{76B29280-C01D-4F87-8684-017D960D8B47}"/>
                </a:ext>
              </a:extLst>
            </p:cNvPr>
            <p:cNvSpPr txBox="1"/>
            <p:nvPr/>
          </p:nvSpPr>
          <p:spPr>
            <a:xfrm>
              <a:off x="5586159" y="3601423"/>
              <a:ext cx="638408"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13 SP</a:t>
              </a:r>
            </a:p>
          </p:txBody>
        </p:sp>
      </p:grpSp>
      <p:grpSp>
        <p:nvGrpSpPr>
          <p:cNvPr id="106" name="Gruppieren 105">
            <a:extLst>
              <a:ext uri="{FF2B5EF4-FFF2-40B4-BE49-F238E27FC236}">
                <a16:creationId xmlns:a16="http://schemas.microsoft.com/office/drawing/2014/main" id="{055F3EF4-B919-465F-B28E-4F574BFB2198}"/>
              </a:ext>
            </a:extLst>
          </p:cNvPr>
          <p:cNvGrpSpPr/>
          <p:nvPr/>
        </p:nvGrpSpPr>
        <p:grpSpPr>
          <a:xfrm>
            <a:off x="6309402" y="3422781"/>
            <a:ext cx="1392798" cy="2465864"/>
            <a:chOff x="6431111" y="1417084"/>
            <a:chExt cx="1392798" cy="2465864"/>
          </a:xfrm>
        </p:grpSpPr>
        <p:sp>
          <p:nvSpPr>
            <p:cNvPr id="107" name="Rechteck: abgerundete Ecken 106">
              <a:extLst>
                <a:ext uri="{FF2B5EF4-FFF2-40B4-BE49-F238E27FC236}">
                  <a16:creationId xmlns:a16="http://schemas.microsoft.com/office/drawing/2014/main" id="{A3492F6C-9591-4793-A62B-254B06F8C14A}"/>
                </a:ext>
              </a:extLst>
            </p:cNvPr>
            <p:cNvSpPr/>
            <p:nvPr/>
          </p:nvSpPr>
          <p:spPr>
            <a:xfrm>
              <a:off x="6431111" y="1417084"/>
              <a:ext cx="1392798" cy="2465647"/>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08" name="Textfeld 107">
              <a:extLst>
                <a:ext uri="{FF2B5EF4-FFF2-40B4-BE49-F238E27FC236}">
                  <a16:creationId xmlns:a16="http://schemas.microsoft.com/office/drawing/2014/main" id="{B164FC20-24C1-41F1-A139-C7EA0A1FC58F}"/>
                </a:ext>
              </a:extLst>
            </p:cNvPr>
            <p:cNvSpPr txBox="1"/>
            <p:nvPr/>
          </p:nvSpPr>
          <p:spPr>
            <a:xfrm>
              <a:off x="6861007" y="3605949"/>
              <a:ext cx="638408"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20 SP</a:t>
              </a:r>
            </a:p>
          </p:txBody>
        </p:sp>
      </p:grpSp>
    </p:spTree>
    <p:extLst>
      <p:ext uri="{BB962C8B-B14F-4D97-AF65-F5344CB8AC3E}">
        <p14:creationId xmlns:p14="http://schemas.microsoft.com/office/powerpoint/2010/main" val="3736051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5BD92E0-DA57-483B-BEF1-137D1E7FAAA9}"/>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4BF29B1B-111A-4D3D-B7F8-F7766A1E19C1}"/>
              </a:ext>
            </a:extLst>
          </p:cNvPr>
          <p:cNvSpPr>
            <a:spLocks noGrp="1"/>
          </p:cNvSpPr>
          <p:nvPr>
            <p:ph type="sldNum" sz="quarter" idx="4"/>
          </p:nvPr>
        </p:nvSpPr>
        <p:spPr/>
        <p:txBody>
          <a:bodyPr/>
          <a:lstStyle/>
          <a:p>
            <a:fld id="{BD587C3E-324D-4846-9F44-5C3ACF20A720}" type="slidenum">
              <a:rPr lang="de-DE" smtClean="0"/>
              <a:pPr/>
              <a:t>12</a:t>
            </a:fld>
            <a:endParaRPr lang="de-DE" dirty="0"/>
          </a:p>
        </p:txBody>
      </p:sp>
      <p:sp>
        <p:nvSpPr>
          <p:cNvPr id="4" name="Titel 3">
            <a:extLst>
              <a:ext uri="{FF2B5EF4-FFF2-40B4-BE49-F238E27FC236}">
                <a16:creationId xmlns:a16="http://schemas.microsoft.com/office/drawing/2014/main" id="{5DBF887F-63DB-46A7-89C9-09D79A16A7B4}"/>
              </a:ext>
            </a:extLst>
          </p:cNvPr>
          <p:cNvSpPr>
            <a:spLocks noGrp="1"/>
          </p:cNvSpPr>
          <p:nvPr>
            <p:ph type="title"/>
          </p:nvPr>
        </p:nvSpPr>
        <p:spPr/>
        <p:txBody>
          <a:bodyPr/>
          <a:lstStyle/>
          <a:p>
            <a:r>
              <a:rPr lang="de-DE" dirty="0"/>
              <a:t>Empirische Prozesssteuerung</a:t>
            </a:r>
          </a:p>
        </p:txBody>
      </p:sp>
      <p:sp>
        <p:nvSpPr>
          <p:cNvPr id="5" name="Textplatzhalter 4">
            <a:extLst>
              <a:ext uri="{FF2B5EF4-FFF2-40B4-BE49-F238E27FC236}">
                <a16:creationId xmlns:a16="http://schemas.microsoft.com/office/drawing/2014/main" id="{D6D32BC1-9A70-4605-B7F8-23224CE0C2E0}"/>
              </a:ext>
            </a:extLst>
          </p:cNvPr>
          <p:cNvSpPr>
            <a:spLocks noGrp="1"/>
          </p:cNvSpPr>
          <p:nvPr>
            <p:ph type="body" sz="quarter" idx="11"/>
          </p:nvPr>
        </p:nvSpPr>
        <p:spPr/>
        <p:txBody>
          <a:bodyPr>
            <a:normAutofit fontScale="92500"/>
          </a:bodyPr>
          <a:lstStyle/>
          <a:p>
            <a:endParaRPr lang="en-US"/>
          </a:p>
        </p:txBody>
      </p:sp>
      <p:sp>
        <p:nvSpPr>
          <p:cNvPr id="7" name="Textfeld 6">
            <a:extLst>
              <a:ext uri="{FF2B5EF4-FFF2-40B4-BE49-F238E27FC236}">
                <a16:creationId xmlns:a16="http://schemas.microsoft.com/office/drawing/2014/main" id="{509954A1-1ABF-461F-87DF-B7113C2AFBB0}"/>
              </a:ext>
            </a:extLst>
          </p:cNvPr>
          <p:cNvSpPr txBox="1"/>
          <p:nvPr/>
        </p:nvSpPr>
        <p:spPr>
          <a:xfrm>
            <a:off x="260649" y="945182"/>
            <a:ext cx="8635700" cy="523220"/>
          </a:xfrm>
          <a:prstGeom prst="rect">
            <a:avLst/>
          </a:prstGeom>
          <a:solidFill>
            <a:schemeClr val="tx2">
              <a:lumMod val="20000"/>
              <a:lumOff val="80000"/>
            </a:schemeClr>
          </a:solidFill>
        </p:spPr>
        <p:txBody>
          <a:bodyPr wrap="square" rtlCol="0">
            <a:spAutoFit/>
          </a:bodyPr>
          <a:lstStyle/>
          <a:p>
            <a:pPr algn="ctr"/>
            <a:r>
              <a:rPr lang="de-DE" sz="2800" dirty="0">
                <a:solidFill>
                  <a:srgbClr val="4D4D4D"/>
                </a:solidFill>
                <a:latin typeface="Calibri" panose="020F0502020204030204" pitchFamily="34" charset="0"/>
                <a:sym typeface="Wingdings" pitchFamily="2" charset="2"/>
              </a:rPr>
              <a:t>Adaptives Vorgehen: prüfen – erspüren – reagieren</a:t>
            </a:r>
          </a:p>
        </p:txBody>
      </p:sp>
      <p:grpSp>
        <p:nvGrpSpPr>
          <p:cNvPr id="1371" name="Gruppieren 1370">
            <a:extLst>
              <a:ext uri="{FF2B5EF4-FFF2-40B4-BE49-F238E27FC236}">
                <a16:creationId xmlns:a16="http://schemas.microsoft.com/office/drawing/2014/main" id="{CC558449-8666-4316-9E9B-1AADC74567F9}"/>
              </a:ext>
            </a:extLst>
          </p:cNvPr>
          <p:cNvGrpSpPr/>
          <p:nvPr/>
        </p:nvGrpSpPr>
        <p:grpSpPr>
          <a:xfrm>
            <a:off x="5303365" y="1697855"/>
            <a:ext cx="3647901" cy="3431110"/>
            <a:chOff x="5303365" y="1697855"/>
            <a:chExt cx="3647901" cy="3431110"/>
          </a:xfrm>
        </p:grpSpPr>
        <p:pic>
          <p:nvPicPr>
            <p:cNvPr id="13" name="Grafik 12">
              <a:extLst>
                <a:ext uri="{FF2B5EF4-FFF2-40B4-BE49-F238E27FC236}">
                  <a16:creationId xmlns:a16="http://schemas.microsoft.com/office/drawing/2014/main" id="{723F0AEC-3311-4F65-97D9-CBDFEDE0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304" y="1974615"/>
              <a:ext cx="3637962" cy="2665280"/>
            </a:xfrm>
            <a:prstGeom prst="rect">
              <a:avLst/>
            </a:prstGeom>
          </p:spPr>
        </p:pic>
        <p:pic>
          <p:nvPicPr>
            <p:cNvPr id="15" name="Grafik 14">
              <a:extLst>
                <a:ext uri="{FF2B5EF4-FFF2-40B4-BE49-F238E27FC236}">
                  <a16:creationId xmlns:a16="http://schemas.microsoft.com/office/drawing/2014/main" id="{4507F537-DA23-4900-9F29-838A1DA096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8194" y="1697855"/>
              <a:ext cx="381356" cy="177712"/>
            </a:xfrm>
            <a:prstGeom prst="rect">
              <a:avLst/>
            </a:prstGeom>
          </p:spPr>
        </p:pic>
        <p:sp>
          <p:nvSpPr>
            <p:cNvPr id="16" name="Rechteck 15">
              <a:extLst>
                <a:ext uri="{FF2B5EF4-FFF2-40B4-BE49-F238E27FC236}">
                  <a16:creationId xmlns:a16="http://schemas.microsoft.com/office/drawing/2014/main" id="{52250B79-9BAB-4464-AB48-F7ED76798354}"/>
                </a:ext>
              </a:extLst>
            </p:cNvPr>
            <p:cNvSpPr/>
            <p:nvPr/>
          </p:nvSpPr>
          <p:spPr>
            <a:xfrm>
              <a:off x="5303365" y="4605745"/>
              <a:ext cx="3637962" cy="523220"/>
            </a:xfrm>
            <a:prstGeom prst="rect">
              <a:avLst/>
            </a:prstGeom>
          </p:spPr>
          <p:txBody>
            <a:bodyPr wrap="square">
              <a:spAutoFit/>
            </a:bodyPr>
            <a:lstStyle/>
            <a:p>
              <a:pPr algn="ctr"/>
              <a:r>
                <a:rPr lang="de-DE" sz="1400" dirty="0">
                  <a:latin typeface="Calibri" panose="020F0502020204030204" pitchFamily="34" charset="0"/>
                  <a:cs typeface="Calibri" panose="020F0502020204030204" pitchFamily="34" charset="0"/>
                </a:rPr>
                <a:t>1971 (Intel 4004): Genauigkeit im Bereich von wenigen Mikrometern (µm)</a:t>
              </a:r>
            </a:p>
          </p:txBody>
        </p:sp>
      </p:grpSp>
      <p:grpSp>
        <p:nvGrpSpPr>
          <p:cNvPr id="1369" name="Gruppieren 1368">
            <a:extLst>
              <a:ext uri="{FF2B5EF4-FFF2-40B4-BE49-F238E27FC236}">
                <a16:creationId xmlns:a16="http://schemas.microsoft.com/office/drawing/2014/main" id="{D32D4688-9A1F-400B-B531-DCDBA1686EF9}"/>
              </a:ext>
            </a:extLst>
          </p:cNvPr>
          <p:cNvGrpSpPr/>
          <p:nvPr/>
        </p:nvGrpSpPr>
        <p:grpSpPr>
          <a:xfrm>
            <a:off x="276469" y="1731415"/>
            <a:ext cx="1955808" cy="2320937"/>
            <a:chOff x="276469" y="1731415"/>
            <a:chExt cx="1955808" cy="2320937"/>
          </a:xfrm>
        </p:grpSpPr>
        <p:pic>
          <p:nvPicPr>
            <p:cNvPr id="9" name="Grafik 8">
              <a:extLst>
                <a:ext uri="{FF2B5EF4-FFF2-40B4-BE49-F238E27FC236}">
                  <a16:creationId xmlns:a16="http://schemas.microsoft.com/office/drawing/2014/main" id="{C8C12913-DFCB-48C0-AA3D-2424E060D6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468" y="1731415"/>
              <a:ext cx="1916809" cy="1797717"/>
            </a:xfrm>
            <a:prstGeom prst="rect">
              <a:avLst/>
            </a:prstGeom>
            <a:ln w="38100">
              <a:solidFill>
                <a:schemeClr val="tx2">
                  <a:lumMod val="60000"/>
                  <a:lumOff val="40000"/>
                </a:schemeClr>
              </a:solidFill>
            </a:ln>
          </p:spPr>
        </p:pic>
        <p:sp>
          <p:nvSpPr>
            <p:cNvPr id="17" name="Rechteck 16">
              <a:extLst>
                <a:ext uri="{FF2B5EF4-FFF2-40B4-BE49-F238E27FC236}">
                  <a16:creationId xmlns:a16="http://schemas.microsoft.com/office/drawing/2014/main" id="{B1A48C5C-0E1B-4371-B0D8-7A912EA76325}"/>
                </a:ext>
              </a:extLst>
            </p:cNvPr>
            <p:cNvSpPr/>
            <p:nvPr/>
          </p:nvSpPr>
          <p:spPr>
            <a:xfrm>
              <a:off x="276469" y="3529132"/>
              <a:ext cx="1955808" cy="523220"/>
            </a:xfrm>
            <a:prstGeom prst="rect">
              <a:avLst/>
            </a:prstGeom>
          </p:spPr>
          <p:txBody>
            <a:bodyPr wrap="square">
              <a:spAutoFit/>
            </a:bodyPr>
            <a:lstStyle/>
            <a:p>
              <a:pPr algn="ctr"/>
              <a:r>
                <a:rPr lang="de-DE" sz="1400" dirty="0">
                  <a:latin typeface="Calibri" panose="020F0502020204030204" pitchFamily="34" charset="0"/>
                  <a:cs typeface="Calibri" panose="020F0502020204030204" pitchFamily="34" charset="0"/>
                </a:rPr>
                <a:t>Genauigkeit im Bereich von Zentimetern (cm)</a:t>
              </a:r>
            </a:p>
          </p:txBody>
        </p:sp>
      </p:grpSp>
      <p:grpSp>
        <p:nvGrpSpPr>
          <p:cNvPr id="1370" name="Gruppieren 1369">
            <a:extLst>
              <a:ext uri="{FF2B5EF4-FFF2-40B4-BE49-F238E27FC236}">
                <a16:creationId xmlns:a16="http://schemas.microsoft.com/office/drawing/2014/main" id="{0589F67D-05F0-404C-9729-F79C7B1A4AEC}"/>
              </a:ext>
            </a:extLst>
          </p:cNvPr>
          <p:cNvGrpSpPr/>
          <p:nvPr/>
        </p:nvGrpSpPr>
        <p:grpSpPr>
          <a:xfrm>
            <a:off x="2675593" y="1731415"/>
            <a:ext cx="2244315" cy="1862554"/>
            <a:chOff x="2675593" y="1731415"/>
            <a:chExt cx="2244315" cy="1862554"/>
          </a:xfrm>
        </p:grpSpPr>
        <p:pic>
          <p:nvPicPr>
            <p:cNvPr id="11" name="Grafik 10">
              <a:extLst>
                <a:ext uri="{FF2B5EF4-FFF2-40B4-BE49-F238E27FC236}">
                  <a16:creationId xmlns:a16="http://schemas.microsoft.com/office/drawing/2014/main" id="{9A0E7A3F-1918-4CD8-96FD-9FB5CC84EF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4672" y="1731415"/>
              <a:ext cx="2044877" cy="1357484"/>
            </a:xfrm>
            <a:prstGeom prst="rect">
              <a:avLst/>
            </a:prstGeom>
            <a:ln w="38100">
              <a:solidFill>
                <a:schemeClr val="tx2">
                  <a:lumMod val="60000"/>
                  <a:lumOff val="40000"/>
                </a:schemeClr>
              </a:solidFill>
            </a:ln>
          </p:spPr>
        </p:pic>
        <p:sp>
          <p:nvSpPr>
            <p:cNvPr id="18" name="Rechteck 17">
              <a:extLst>
                <a:ext uri="{FF2B5EF4-FFF2-40B4-BE49-F238E27FC236}">
                  <a16:creationId xmlns:a16="http://schemas.microsoft.com/office/drawing/2014/main" id="{F6B226B8-77B8-4EE0-8152-C3961E2C5F6C}"/>
                </a:ext>
              </a:extLst>
            </p:cNvPr>
            <p:cNvSpPr/>
            <p:nvPr/>
          </p:nvSpPr>
          <p:spPr>
            <a:xfrm>
              <a:off x="2675593" y="3070749"/>
              <a:ext cx="2244315" cy="523220"/>
            </a:xfrm>
            <a:prstGeom prst="rect">
              <a:avLst/>
            </a:prstGeom>
          </p:spPr>
          <p:txBody>
            <a:bodyPr wrap="square">
              <a:spAutoFit/>
            </a:bodyPr>
            <a:lstStyle/>
            <a:p>
              <a:pPr algn="ctr"/>
              <a:r>
                <a:rPr lang="de-DE" sz="1400" dirty="0">
                  <a:latin typeface="Calibri" panose="020F0502020204030204" pitchFamily="34" charset="0"/>
                  <a:cs typeface="Calibri" panose="020F0502020204030204" pitchFamily="34" charset="0"/>
                </a:rPr>
                <a:t>Genauigkeit im Bereich von zehntel Millimetern (mm)</a:t>
              </a:r>
            </a:p>
          </p:txBody>
        </p:sp>
      </p:grpSp>
      <p:grpSp>
        <p:nvGrpSpPr>
          <p:cNvPr id="381" name="Gruppieren 380">
            <a:extLst>
              <a:ext uri="{FF2B5EF4-FFF2-40B4-BE49-F238E27FC236}">
                <a16:creationId xmlns:a16="http://schemas.microsoft.com/office/drawing/2014/main" id="{DF38C6F8-B167-4C3C-B124-7D533F2E9B61}"/>
              </a:ext>
            </a:extLst>
          </p:cNvPr>
          <p:cNvGrpSpPr/>
          <p:nvPr/>
        </p:nvGrpSpPr>
        <p:grpSpPr>
          <a:xfrm>
            <a:off x="1546954" y="4152975"/>
            <a:ext cx="3537964" cy="365504"/>
            <a:chOff x="278018" y="4503175"/>
            <a:chExt cx="3537964" cy="365504"/>
          </a:xfrm>
        </p:grpSpPr>
        <p:grpSp>
          <p:nvGrpSpPr>
            <p:cNvPr id="145" name="Gruppieren 144">
              <a:extLst>
                <a:ext uri="{FF2B5EF4-FFF2-40B4-BE49-F238E27FC236}">
                  <a16:creationId xmlns:a16="http://schemas.microsoft.com/office/drawing/2014/main" id="{3BFE1ED4-80AE-4578-92A5-ABC54AC55FE5}"/>
                </a:ext>
              </a:extLst>
            </p:cNvPr>
            <p:cNvGrpSpPr/>
            <p:nvPr/>
          </p:nvGrpSpPr>
          <p:grpSpPr>
            <a:xfrm>
              <a:off x="278018" y="4503175"/>
              <a:ext cx="2952000" cy="252000"/>
              <a:chOff x="638813" y="5347003"/>
              <a:chExt cx="3724019" cy="255810"/>
            </a:xfrm>
          </p:grpSpPr>
          <p:cxnSp>
            <p:nvCxnSpPr>
              <p:cNvPr id="146" name="Gerader Verbinder 145">
                <a:extLst>
                  <a:ext uri="{FF2B5EF4-FFF2-40B4-BE49-F238E27FC236}">
                    <a16:creationId xmlns:a16="http://schemas.microsoft.com/office/drawing/2014/main" id="{04B332C0-F30A-41AF-9D40-E538BC5279AF}"/>
                  </a:ext>
                </a:extLst>
              </p:cNvPr>
              <p:cNvCxnSpPr>
                <a:cxnSpLocks/>
              </p:cNvCxnSpPr>
              <p:nvPr/>
            </p:nvCxnSpPr>
            <p:spPr bwMode="auto">
              <a:xfrm>
                <a:off x="638813" y="5602813"/>
                <a:ext cx="3724019"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147" name="Gruppieren 146">
                <a:extLst>
                  <a:ext uri="{FF2B5EF4-FFF2-40B4-BE49-F238E27FC236}">
                    <a16:creationId xmlns:a16="http://schemas.microsoft.com/office/drawing/2014/main" id="{4DA5F484-F0E2-4D6E-A2D7-A274B28F53AB}"/>
                  </a:ext>
                </a:extLst>
              </p:cNvPr>
              <p:cNvGrpSpPr/>
              <p:nvPr/>
            </p:nvGrpSpPr>
            <p:grpSpPr>
              <a:xfrm>
                <a:off x="638813" y="5347003"/>
                <a:ext cx="3724019" cy="252000"/>
                <a:chOff x="638813" y="5347003"/>
                <a:chExt cx="3724019" cy="252000"/>
              </a:xfrm>
            </p:grpSpPr>
            <p:grpSp>
              <p:nvGrpSpPr>
                <p:cNvPr id="148" name="Gruppieren 147">
                  <a:extLst>
                    <a:ext uri="{FF2B5EF4-FFF2-40B4-BE49-F238E27FC236}">
                      <a16:creationId xmlns:a16="http://schemas.microsoft.com/office/drawing/2014/main" id="{545DA39D-89B3-4B80-9ED3-A4BB7280EDF5}"/>
                    </a:ext>
                  </a:extLst>
                </p:cNvPr>
                <p:cNvGrpSpPr/>
                <p:nvPr/>
              </p:nvGrpSpPr>
              <p:grpSpPr>
                <a:xfrm>
                  <a:off x="638813" y="5347003"/>
                  <a:ext cx="1862038" cy="252000"/>
                  <a:chOff x="638813" y="5347003"/>
                  <a:chExt cx="1862038" cy="252000"/>
                </a:xfrm>
              </p:grpSpPr>
              <p:grpSp>
                <p:nvGrpSpPr>
                  <p:cNvPr id="205" name="Gruppieren 204">
                    <a:extLst>
                      <a:ext uri="{FF2B5EF4-FFF2-40B4-BE49-F238E27FC236}">
                        <a16:creationId xmlns:a16="http://schemas.microsoft.com/office/drawing/2014/main" id="{64557495-5A02-49E9-B01A-54FCAA0B48FC}"/>
                      </a:ext>
                    </a:extLst>
                  </p:cNvPr>
                  <p:cNvGrpSpPr/>
                  <p:nvPr/>
                </p:nvGrpSpPr>
                <p:grpSpPr>
                  <a:xfrm>
                    <a:off x="638813" y="5347003"/>
                    <a:ext cx="373061" cy="252000"/>
                    <a:chOff x="638813" y="5336077"/>
                    <a:chExt cx="373061" cy="252000"/>
                  </a:xfrm>
                </p:grpSpPr>
                <p:cxnSp>
                  <p:nvCxnSpPr>
                    <p:cNvPr id="250" name="Gerader Verbinder 249">
                      <a:extLst>
                        <a:ext uri="{FF2B5EF4-FFF2-40B4-BE49-F238E27FC236}">
                          <a16:creationId xmlns:a16="http://schemas.microsoft.com/office/drawing/2014/main" id="{AA987C7D-E3E6-4BCB-87C9-9178AB1D85DF}"/>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51" name="Gerader Verbinder 250">
                      <a:extLst>
                        <a:ext uri="{FF2B5EF4-FFF2-40B4-BE49-F238E27FC236}">
                          <a16:creationId xmlns:a16="http://schemas.microsoft.com/office/drawing/2014/main" id="{81E27E22-BC88-41B3-829E-D80388D55C0A}"/>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52" name="Gerader Verbinder 251">
                      <a:extLst>
                        <a:ext uri="{FF2B5EF4-FFF2-40B4-BE49-F238E27FC236}">
                          <a16:creationId xmlns:a16="http://schemas.microsoft.com/office/drawing/2014/main" id="{FAB7A183-887E-49F3-80B9-1D42DD1AE5FF}"/>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53" name="Gerader Verbinder 252">
                      <a:extLst>
                        <a:ext uri="{FF2B5EF4-FFF2-40B4-BE49-F238E27FC236}">
                          <a16:creationId xmlns:a16="http://schemas.microsoft.com/office/drawing/2014/main" id="{F021F476-4E4D-46E4-8F7C-D6E76CCDBD86}"/>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54" name="Gerader Verbinder 253">
                      <a:extLst>
                        <a:ext uri="{FF2B5EF4-FFF2-40B4-BE49-F238E27FC236}">
                          <a16:creationId xmlns:a16="http://schemas.microsoft.com/office/drawing/2014/main" id="{3DA3A316-4E72-4217-AC4F-1C68A29A2ED7}"/>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55" name="Gerader Verbinder 254">
                      <a:extLst>
                        <a:ext uri="{FF2B5EF4-FFF2-40B4-BE49-F238E27FC236}">
                          <a16:creationId xmlns:a16="http://schemas.microsoft.com/office/drawing/2014/main" id="{0BA238F0-1AAC-4668-9A35-1E5FAD0AE272}"/>
                        </a:ext>
                      </a:extLst>
                    </p:cNvPr>
                    <p:cNvCxnSpPr/>
                    <p:nvPr/>
                  </p:nvCxnSpPr>
                  <p:spPr bwMode="auto">
                    <a:xfrm>
                      <a:off x="638813"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56" name="Gerader Verbinder 255">
                      <a:extLst>
                        <a:ext uri="{FF2B5EF4-FFF2-40B4-BE49-F238E27FC236}">
                          <a16:creationId xmlns:a16="http://schemas.microsoft.com/office/drawing/2014/main" id="{E350D03F-9621-458C-8868-9761F7526CC3}"/>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57" name="Gerader Verbinder 256">
                      <a:extLst>
                        <a:ext uri="{FF2B5EF4-FFF2-40B4-BE49-F238E27FC236}">
                          <a16:creationId xmlns:a16="http://schemas.microsoft.com/office/drawing/2014/main" id="{63EFCDDE-AAD4-47C0-A721-39B11F20ACD4}"/>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58" name="Gerader Verbinder 257">
                      <a:extLst>
                        <a:ext uri="{FF2B5EF4-FFF2-40B4-BE49-F238E27FC236}">
                          <a16:creationId xmlns:a16="http://schemas.microsoft.com/office/drawing/2014/main" id="{FE47D591-8040-4236-A1A2-259CC9B896AB}"/>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59" name="Gerader Verbinder 258">
                      <a:extLst>
                        <a:ext uri="{FF2B5EF4-FFF2-40B4-BE49-F238E27FC236}">
                          <a16:creationId xmlns:a16="http://schemas.microsoft.com/office/drawing/2014/main" id="{6BBBE6FE-9009-4D9C-8EDE-183DAB682729}"/>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60" name="Gerader Verbinder 259">
                      <a:extLst>
                        <a:ext uri="{FF2B5EF4-FFF2-40B4-BE49-F238E27FC236}">
                          <a16:creationId xmlns:a16="http://schemas.microsoft.com/office/drawing/2014/main" id="{3BBD5C40-F2BC-4E31-99C1-7CE7F5FDEC10}"/>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206" name="Gruppieren 205">
                    <a:extLst>
                      <a:ext uri="{FF2B5EF4-FFF2-40B4-BE49-F238E27FC236}">
                        <a16:creationId xmlns:a16="http://schemas.microsoft.com/office/drawing/2014/main" id="{F6A8D765-8846-4505-8B37-E0EDB839DB37}"/>
                      </a:ext>
                    </a:extLst>
                  </p:cNvPr>
                  <p:cNvGrpSpPr/>
                  <p:nvPr/>
                </p:nvGrpSpPr>
                <p:grpSpPr>
                  <a:xfrm>
                    <a:off x="1048828" y="5347003"/>
                    <a:ext cx="335787" cy="252000"/>
                    <a:chOff x="676087" y="5336077"/>
                    <a:chExt cx="335787" cy="252000"/>
                  </a:xfrm>
                </p:grpSpPr>
                <p:cxnSp>
                  <p:nvCxnSpPr>
                    <p:cNvPr id="240" name="Gerader Verbinder 239">
                      <a:extLst>
                        <a:ext uri="{FF2B5EF4-FFF2-40B4-BE49-F238E27FC236}">
                          <a16:creationId xmlns:a16="http://schemas.microsoft.com/office/drawing/2014/main" id="{C42EE70F-0DEF-4F2A-BC88-572D084AAFDA}"/>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1" name="Gerader Verbinder 240">
                      <a:extLst>
                        <a:ext uri="{FF2B5EF4-FFF2-40B4-BE49-F238E27FC236}">
                          <a16:creationId xmlns:a16="http://schemas.microsoft.com/office/drawing/2014/main" id="{23F9A0E9-487D-4B07-9BD0-F04F38029CA1}"/>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2" name="Gerader Verbinder 241">
                      <a:extLst>
                        <a:ext uri="{FF2B5EF4-FFF2-40B4-BE49-F238E27FC236}">
                          <a16:creationId xmlns:a16="http://schemas.microsoft.com/office/drawing/2014/main" id="{D4223DDB-7581-4CD2-A534-9B2E03DCCF89}"/>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3" name="Gerader Verbinder 242">
                      <a:extLst>
                        <a:ext uri="{FF2B5EF4-FFF2-40B4-BE49-F238E27FC236}">
                          <a16:creationId xmlns:a16="http://schemas.microsoft.com/office/drawing/2014/main" id="{945A34BE-5E15-4A37-9C4E-675E0071DDDD}"/>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4" name="Gerader Verbinder 243">
                      <a:extLst>
                        <a:ext uri="{FF2B5EF4-FFF2-40B4-BE49-F238E27FC236}">
                          <a16:creationId xmlns:a16="http://schemas.microsoft.com/office/drawing/2014/main" id="{78C38B7E-40A5-4107-950B-B5D0A4BC35C2}"/>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5" name="Gerader Verbinder 244">
                      <a:extLst>
                        <a:ext uri="{FF2B5EF4-FFF2-40B4-BE49-F238E27FC236}">
                          <a16:creationId xmlns:a16="http://schemas.microsoft.com/office/drawing/2014/main" id="{749D0995-D26E-49C6-A316-DF889457700A}"/>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6" name="Gerader Verbinder 245">
                      <a:extLst>
                        <a:ext uri="{FF2B5EF4-FFF2-40B4-BE49-F238E27FC236}">
                          <a16:creationId xmlns:a16="http://schemas.microsoft.com/office/drawing/2014/main" id="{9C45FAC8-7135-46FF-A34C-C52A38F41E9F}"/>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7" name="Gerader Verbinder 246">
                      <a:extLst>
                        <a:ext uri="{FF2B5EF4-FFF2-40B4-BE49-F238E27FC236}">
                          <a16:creationId xmlns:a16="http://schemas.microsoft.com/office/drawing/2014/main" id="{409E3812-27EA-4DCD-AD12-5302E94F54EF}"/>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8" name="Gerader Verbinder 247">
                      <a:extLst>
                        <a:ext uri="{FF2B5EF4-FFF2-40B4-BE49-F238E27FC236}">
                          <a16:creationId xmlns:a16="http://schemas.microsoft.com/office/drawing/2014/main" id="{962A8B64-6FF2-42D5-8E8B-E44715FDCC79}"/>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9" name="Gerader Verbinder 248">
                      <a:extLst>
                        <a:ext uri="{FF2B5EF4-FFF2-40B4-BE49-F238E27FC236}">
                          <a16:creationId xmlns:a16="http://schemas.microsoft.com/office/drawing/2014/main" id="{54B62D60-DF43-484E-B4A1-5878FD6A6A9A}"/>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207" name="Gruppieren 206">
                    <a:extLst>
                      <a:ext uri="{FF2B5EF4-FFF2-40B4-BE49-F238E27FC236}">
                        <a16:creationId xmlns:a16="http://schemas.microsoft.com/office/drawing/2014/main" id="{1C255290-BF9C-470C-93A4-5ECABC8A2A3D}"/>
                      </a:ext>
                    </a:extLst>
                  </p:cNvPr>
                  <p:cNvGrpSpPr/>
                  <p:nvPr/>
                </p:nvGrpSpPr>
                <p:grpSpPr>
                  <a:xfrm>
                    <a:off x="1421250" y="5347003"/>
                    <a:ext cx="335787" cy="252000"/>
                    <a:chOff x="676087" y="5336077"/>
                    <a:chExt cx="335787" cy="252000"/>
                  </a:xfrm>
                </p:grpSpPr>
                <p:cxnSp>
                  <p:nvCxnSpPr>
                    <p:cNvPr id="230" name="Gerader Verbinder 229">
                      <a:extLst>
                        <a:ext uri="{FF2B5EF4-FFF2-40B4-BE49-F238E27FC236}">
                          <a16:creationId xmlns:a16="http://schemas.microsoft.com/office/drawing/2014/main" id="{FEB80B22-CCDA-4696-88D7-D995FB5F1498}"/>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1" name="Gerader Verbinder 230">
                      <a:extLst>
                        <a:ext uri="{FF2B5EF4-FFF2-40B4-BE49-F238E27FC236}">
                          <a16:creationId xmlns:a16="http://schemas.microsoft.com/office/drawing/2014/main" id="{4DA39D19-FCDE-42B4-9936-441EFB697D98}"/>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2" name="Gerader Verbinder 231">
                      <a:extLst>
                        <a:ext uri="{FF2B5EF4-FFF2-40B4-BE49-F238E27FC236}">
                          <a16:creationId xmlns:a16="http://schemas.microsoft.com/office/drawing/2014/main" id="{58250A9F-A73A-4892-BBFE-32B4B6D55EA1}"/>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3" name="Gerader Verbinder 232">
                      <a:extLst>
                        <a:ext uri="{FF2B5EF4-FFF2-40B4-BE49-F238E27FC236}">
                          <a16:creationId xmlns:a16="http://schemas.microsoft.com/office/drawing/2014/main" id="{A318245D-A07D-48AA-AD4B-6D23F47161CF}"/>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4" name="Gerader Verbinder 233">
                      <a:extLst>
                        <a:ext uri="{FF2B5EF4-FFF2-40B4-BE49-F238E27FC236}">
                          <a16:creationId xmlns:a16="http://schemas.microsoft.com/office/drawing/2014/main" id="{FE48553B-0470-467A-845F-F4856030C851}"/>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5" name="Gerader Verbinder 234">
                      <a:extLst>
                        <a:ext uri="{FF2B5EF4-FFF2-40B4-BE49-F238E27FC236}">
                          <a16:creationId xmlns:a16="http://schemas.microsoft.com/office/drawing/2014/main" id="{C836BD3B-8902-4146-9614-9D62788153FA}"/>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6" name="Gerader Verbinder 235">
                      <a:extLst>
                        <a:ext uri="{FF2B5EF4-FFF2-40B4-BE49-F238E27FC236}">
                          <a16:creationId xmlns:a16="http://schemas.microsoft.com/office/drawing/2014/main" id="{9006BE78-D3C9-486C-B638-C9BC808ED909}"/>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7" name="Gerader Verbinder 236">
                      <a:extLst>
                        <a:ext uri="{FF2B5EF4-FFF2-40B4-BE49-F238E27FC236}">
                          <a16:creationId xmlns:a16="http://schemas.microsoft.com/office/drawing/2014/main" id="{44E11E84-7CA9-4273-81FA-362F1F8D8047}"/>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8" name="Gerader Verbinder 237">
                      <a:extLst>
                        <a:ext uri="{FF2B5EF4-FFF2-40B4-BE49-F238E27FC236}">
                          <a16:creationId xmlns:a16="http://schemas.microsoft.com/office/drawing/2014/main" id="{67099297-55BC-41B1-8C41-7BB7DD8CF8C7}"/>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9" name="Gerader Verbinder 238">
                      <a:extLst>
                        <a:ext uri="{FF2B5EF4-FFF2-40B4-BE49-F238E27FC236}">
                          <a16:creationId xmlns:a16="http://schemas.microsoft.com/office/drawing/2014/main" id="{C6E64D2B-2978-4C4C-B62E-D538A0201113}"/>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208" name="Gruppieren 207">
                    <a:extLst>
                      <a:ext uri="{FF2B5EF4-FFF2-40B4-BE49-F238E27FC236}">
                        <a16:creationId xmlns:a16="http://schemas.microsoft.com/office/drawing/2014/main" id="{F6B963DF-4F14-4DFB-A764-BB09C3CF18A7}"/>
                      </a:ext>
                    </a:extLst>
                  </p:cNvPr>
                  <p:cNvGrpSpPr/>
                  <p:nvPr/>
                </p:nvGrpSpPr>
                <p:grpSpPr>
                  <a:xfrm>
                    <a:off x="1792978" y="5347003"/>
                    <a:ext cx="335787" cy="252000"/>
                    <a:chOff x="676087" y="5336077"/>
                    <a:chExt cx="335787" cy="252000"/>
                  </a:xfrm>
                </p:grpSpPr>
                <p:cxnSp>
                  <p:nvCxnSpPr>
                    <p:cNvPr id="220" name="Gerader Verbinder 219">
                      <a:extLst>
                        <a:ext uri="{FF2B5EF4-FFF2-40B4-BE49-F238E27FC236}">
                          <a16:creationId xmlns:a16="http://schemas.microsoft.com/office/drawing/2014/main" id="{CAEE92EA-99D4-44C0-A46D-669ADD10E66C}"/>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1" name="Gerader Verbinder 220">
                      <a:extLst>
                        <a:ext uri="{FF2B5EF4-FFF2-40B4-BE49-F238E27FC236}">
                          <a16:creationId xmlns:a16="http://schemas.microsoft.com/office/drawing/2014/main" id="{6511FFB7-1178-4683-BA3A-E1F2A13624DD}"/>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2" name="Gerader Verbinder 221">
                      <a:extLst>
                        <a:ext uri="{FF2B5EF4-FFF2-40B4-BE49-F238E27FC236}">
                          <a16:creationId xmlns:a16="http://schemas.microsoft.com/office/drawing/2014/main" id="{C2C22F10-0A80-4031-8480-C9A308D32EE9}"/>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3" name="Gerader Verbinder 222">
                      <a:extLst>
                        <a:ext uri="{FF2B5EF4-FFF2-40B4-BE49-F238E27FC236}">
                          <a16:creationId xmlns:a16="http://schemas.microsoft.com/office/drawing/2014/main" id="{C6676934-177D-44B7-A0C3-F8371B3FE354}"/>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4" name="Gerader Verbinder 223">
                      <a:extLst>
                        <a:ext uri="{FF2B5EF4-FFF2-40B4-BE49-F238E27FC236}">
                          <a16:creationId xmlns:a16="http://schemas.microsoft.com/office/drawing/2014/main" id="{737EC79F-79CF-4F42-BCAF-C9071589BE80}"/>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5" name="Gerader Verbinder 224">
                      <a:extLst>
                        <a:ext uri="{FF2B5EF4-FFF2-40B4-BE49-F238E27FC236}">
                          <a16:creationId xmlns:a16="http://schemas.microsoft.com/office/drawing/2014/main" id="{DB08EC45-92EB-4346-BE52-CAE18B886D02}"/>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6" name="Gerader Verbinder 225">
                      <a:extLst>
                        <a:ext uri="{FF2B5EF4-FFF2-40B4-BE49-F238E27FC236}">
                          <a16:creationId xmlns:a16="http://schemas.microsoft.com/office/drawing/2014/main" id="{AEDAB1A8-ED90-4A34-B3F1-D4247F83B3BC}"/>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7" name="Gerader Verbinder 226">
                      <a:extLst>
                        <a:ext uri="{FF2B5EF4-FFF2-40B4-BE49-F238E27FC236}">
                          <a16:creationId xmlns:a16="http://schemas.microsoft.com/office/drawing/2014/main" id="{6F484868-16B2-45A1-916C-68B7757B7F33}"/>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8" name="Gerader Verbinder 227">
                      <a:extLst>
                        <a:ext uri="{FF2B5EF4-FFF2-40B4-BE49-F238E27FC236}">
                          <a16:creationId xmlns:a16="http://schemas.microsoft.com/office/drawing/2014/main" id="{44DDA2CA-231B-4250-BE7B-360C7CCB3711}"/>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9" name="Gerader Verbinder 228">
                      <a:extLst>
                        <a:ext uri="{FF2B5EF4-FFF2-40B4-BE49-F238E27FC236}">
                          <a16:creationId xmlns:a16="http://schemas.microsoft.com/office/drawing/2014/main" id="{959878CD-B979-4EC4-BA46-9B278476FAA0}"/>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209" name="Gruppieren 208">
                    <a:extLst>
                      <a:ext uri="{FF2B5EF4-FFF2-40B4-BE49-F238E27FC236}">
                        <a16:creationId xmlns:a16="http://schemas.microsoft.com/office/drawing/2014/main" id="{9E173E9B-2554-4AC3-80E3-4F50CB8BAAF3}"/>
                      </a:ext>
                    </a:extLst>
                  </p:cNvPr>
                  <p:cNvGrpSpPr/>
                  <p:nvPr/>
                </p:nvGrpSpPr>
                <p:grpSpPr>
                  <a:xfrm>
                    <a:off x="2165064" y="5347003"/>
                    <a:ext cx="335787" cy="252000"/>
                    <a:chOff x="676087" y="5336077"/>
                    <a:chExt cx="335787" cy="252000"/>
                  </a:xfrm>
                </p:grpSpPr>
                <p:cxnSp>
                  <p:nvCxnSpPr>
                    <p:cNvPr id="210" name="Gerader Verbinder 209">
                      <a:extLst>
                        <a:ext uri="{FF2B5EF4-FFF2-40B4-BE49-F238E27FC236}">
                          <a16:creationId xmlns:a16="http://schemas.microsoft.com/office/drawing/2014/main" id="{0AE2BFC5-7673-4141-88C6-5DE31A1AEB3B}"/>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1" name="Gerader Verbinder 210">
                      <a:extLst>
                        <a:ext uri="{FF2B5EF4-FFF2-40B4-BE49-F238E27FC236}">
                          <a16:creationId xmlns:a16="http://schemas.microsoft.com/office/drawing/2014/main" id="{406AA081-2098-439B-86B5-C0F845ACDD80}"/>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2" name="Gerader Verbinder 211">
                      <a:extLst>
                        <a:ext uri="{FF2B5EF4-FFF2-40B4-BE49-F238E27FC236}">
                          <a16:creationId xmlns:a16="http://schemas.microsoft.com/office/drawing/2014/main" id="{C83C221C-556C-4D15-9699-56154BE78E55}"/>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3" name="Gerader Verbinder 212">
                      <a:extLst>
                        <a:ext uri="{FF2B5EF4-FFF2-40B4-BE49-F238E27FC236}">
                          <a16:creationId xmlns:a16="http://schemas.microsoft.com/office/drawing/2014/main" id="{EB67DD26-BBEF-4AA0-AD1D-BF22FB5B3FFA}"/>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4" name="Gerader Verbinder 213">
                      <a:extLst>
                        <a:ext uri="{FF2B5EF4-FFF2-40B4-BE49-F238E27FC236}">
                          <a16:creationId xmlns:a16="http://schemas.microsoft.com/office/drawing/2014/main" id="{8370E299-278A-4EE0-B6E9-2A813C2F2050}"/>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5" name="Gerader Verbinder 214">
                      <a:extLst>
                        <a:ext uri="{FF2B5EF4-FFF2-40B4-BE49-F238E27FC236}">
                          <a16:creationId xmlns:a16="http://schemas.microsoft.com/office/drawing/2014/main" id="{B562FC12-0EFB-4043-A3A3-5D7D9BE871E5}"/>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6" name="Gerader Verbinder 215">
                      <a:extLst>
                        <a:ext uri="{FF2B5EF4-FFF2-40B4-BE49-F238E27FC236}">
                          <a16:creationId xmlns:a16="http://schemas.microsoft.com/office/drawing/2014/main" id="{147826B9-0F62-4744-ADBF-767DC5C64109}"/>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7" name="Gerader Verbinder 216">
                      <a:extLst>
                        <a:ext uri="{FF2B5EF4-FFF2-40B4-BE49-F238E27FC236}">
                          <a16:creationId xmlns:a16="http://schemas.microsoft.com/office/drawing/2014/main" id="{89B7942F-DAB8-43B0-9725-5A7ABECB70F9}"/>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8" name="Gerader Verbinder 217">
                      <a:extLst>
                        <a:ext uri="{FF2B5EF4-FFF2-40B4-BE49-F238E27FC236}">
                          <a16:creationId xmlns:a16="http://schemas.microsoft.com/office/drawing/2014/main" id="{85E9BD4B-7AB6-4B61-B8D9-F3C685B2AAC9}"/>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9" name="Gerader Verbinder 218">
                      <a:extLst>
                        <a:ext uri="{FF2B5EF4-FFF2-40B4-BE49-F238E27FC236}">
                          <a16:creationId xmlns:a16="http://schemas.microsoft.com/office/drawing/2014/main" id="{6725A507-C35D-4DDA-9FDB-809653EFDF7E}"/>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grpSp>
              <p:nvGrpSpPr>
                <p:cNvPr id="149" name="Gruppieren 148">
                  <a:extLst>
                    <a:ext uri="{FF2B5EF4-FFF2-40B4-BE49-F238E27FC236}">
                      <a16:creationId xmlns:a16="http://schemas.microsoft.com/office/drawing/2014/main" id="{B24CAC64-3526-4C30-952A-F4E23FC02E68}"/>
                    </a:ext>
                  </a:extLst>
                </p:cNvPr>
                <p:cNvGrpSpPr/>
                <p:nvPr/>
              </p:nvGrpSpPr>
              <p:grpSpPr>
                <a:xfrm>
                  <a:off x="2538068" y="5347003"/>
                  <a:ext cx="1824764" cy="252000"/>
                  <a:chOff x="676087" y="5347003"/>
                  <a:chExt cx="1824764" cy="252000"/>
                </a:xfrm>
              </p:grpSpPr>
              <p:grpSp>
                <p:nvGrpSpPr>
                  <p:cNvPr id="150" name="Gruppieren 149">
                    <a:extLst>
                      <a:ext uri="{FF2B5EF4-FFF2-40B4-BE49-F238E27FC236}">
                        <a16:creationId xmlns:a16="http://schemas.microsoft.com/office/drawing/2014/main" id="{D2086DB2-64F3-4F8C-A655-66A651F1D2BF}"/>
                      </a:ext>
                    </a:extLst>
                  </p:cNvPr>
                  <p:cNvGrpSpPr/>
                  <p:nvPr/>
                </p:nvGrpSpPr>
                <p:grpSpPr>
                  <a:xfrm>
                    <a:off x="676087" y="5347003"/>
                    <a:ext cx="335787" cy="252000"/>
                    <a:chOff x="676087" y="5336077"/>
                    <a:chExt cx="335787" cy="252000"/>
                  </a:xfrm>
                </p:grpSpPr>
                <p:cxnSp>
                  <p:nvCxnSpPr>
                    <p:cNvPr id="195" name="Gerader Verbinder 194">
                      <a:extLst>
                        <a:ext uri="{FF2B5EF4-FFF2-40B4-BE49-F238E27FC236}">
                          <a16:creationId xmlns:a16="http://schemas.microsoft.com/office/drawing/2014/main" id="{97EA0D14-5837-41F9-986C-FE1134A58DAA}"/>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6" name="Gerader Verbinder 195">
                      <a:extLst>
                        <a:ext uri="{FF2B5EF4-FFF2-40B4-BE49-F238E27FC236}">
                          <a16:creationId xmlns:a16="http://schemas.microsoft.com/office/drawing/2014/main" id="{A6BD9B2F-D842-4305-A56D-F4F1F690F0BA}"/>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7" name="Gerader Verbinder 196">
                      <a:extLst>
                        <a:ext uri="{FF2B5EF4-FFF2-40B4-BE49-F238E27FC236}">
                          <a16:creationId xmlns:a16="http://schemas.microsoft.com/office/drawing/2014/main" id="{1A64510E-893F-4F24-8024-929DD28D0623}"/>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8" name="Gerader Verbinder 197">
                      <a:extLst>
                        <a:ext uri="{FF2B5EF4-FFF2-40B4-BE49-F238E27FC236}">
                          <a16:creationId xmlns:a16="http://schemas.microsoft.com/office/drawing/2014/main" id="{F51A7398-ACA7-460F-B3F4-891FC5618570}"/>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9" name="Gerader Verbinder 198">
                      <a:extLst>
                        <a:ext uri="{FF2B5EF4-FFF2-40B4-BE49-F238E27FC236}">
                          <a16:creationId xmlns:a16="http://schemas.microsoft.com/office/drawing/2014/main" id="{95968DF8-F4FB-4EE2-BB24-E6EBC6F827E7}"/>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00" name="Gerader Verbinder 199">
                      <a:extLst>
                        <a:ext uri="{FF2B5EF4-FFF2-40B4-BE49-F238E27FC236}">
                          <a16:creationId xmlns:a16="http://schemas.microsoft.com/office/drawing/2014/main" id="{B1918AC9-84D5-40F0-B045-964EDDFDDE73}"/>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01" name="Gerader Verbinder 200">
                      <a:extLst>
                        <a:ext uri="{FF2B5EF4-FFF2-40B4-BE49-F238E27FC236}">
                          <a16:creationId xmlns:a16="http://schemas.microsoft.com/office/drawing/2014/main" id="{712F1E4D-662B-458F-A082-616DCA7A5090}"/>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02" name="Gerader Verbinder 201">
                      <a:extLst>
                        <a:ext uri="{FF2B5EF4-FFF2-40B4-BE49-F238E27FC236}">
                          <a16:creationId xmlns:a16="http://schemas.microsoft.com/office/drawing/2014/main" id="{1C9146CD-D982-49CE-BD61-8AED133D5124}"/>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03" name="Gerader Verbinder 202">
                      <a:extLst>
                        <a:ext uri="{FF2B5EF4-FFF2-40B4-BE49-F238E27FC236}">
                          <a16:creationId xmlns:a16="http://schemas.microsoft.com/office/drawing/2014/main" id="{22D292A5-65D6-4142-B3FC-58D02F2CB210}"/>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04" name="Gerader Verbinder 203">
                      <a:extLst>
                        <a:ext uri="{FF2B5EF4-FFF2-40B4-BE49-F238E27FC236}">
                          <a16:creationId xmlns:a16="http://schemas.microsoft.com/office/drawing/2014/main" id="{BAE0ACF2-B161-422B-85B3-AE3A19208F57}"/>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51" name="Gruppieren 150">
                    <a:extLst>
                      <a:ext uri="{FF2B5EF4-FFF2-40B4-BE49-F238E27FC236}">
                        <a16:creationId xmlns:a16="http://schemas.microsoft.com/office/drawing/2014/main" id="{D14DC203-B0FB-4EF6-887F-E55B08EF4C4C}"/>
                      </a:ext>
                    </a:extLst>
                  </p:cNvPr>
                  <p:cNvGrpSpPr/>
                  <p:nvPr/>
                </p:nvGrpSpPr>
                <p:grpSpPr>
                  <a:xfrm>
                    <a:off x="1048828" y="5347003"/>
                    <a:ext cx="335787" cy="252000"/>
                    <a:chOff x="676087" y="5336077"/>
                    <a:chExt cx="335787" cy="252000"/>
                  </a:xfrm>
                </p:grpSpPr>
                <p:cxnSp>
                  <p:nvCxnSpPr>
                    <p:cNvPr id="185" name="Gerader Verbinder 184">
                      <a:extLst>
                        <a:ext uri="{FF2B5EF4-FFF2-40B4-BE49-F238E27FC236}">
                          <a16:creationId xmlns:a16="http://schemas.microsoft.com/office/drawing/2014/main" id="{37428B19-C2A7-4BD5-9E75-47865E7E83FD}"/>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6" name="Gerader Verbinder 185">
                      <a:extLst>
                        <a:ext uri="{FF2B5EF4-FFF2-40B4-BE49-F238E27FC236}">
                          <a16:creationId xmlns:a16="http://schemas.microsoft.com/office/drawing/2014/main" id="{9A332EA7-A8AB-4A02-A741-2246B8477ED3}"/>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7" name="Gerader Verbinder 186">
                      <a:extLst>
                        <a:ext uri="{FF2B5EF4-FFF2-40B4-BE49-F238E27FC236}">
                          <a16:creationId xmlns:a16="http://schemas.microsoft.com/office/drawing/2014/main" id="{271725A0-09F7-43C0-93E0-679FB66DA7E0}"/>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8" name="Gerader Verbinder 187">
                      <a:extLst>
                        <a:ext uri="{FF2B5EF4-FFF2-40B4-BE49-F238E27FC236}">
                          <a16:creationId xmlns:a16="http://schemas.microsoft.com/office/drawing/2014/main" id="{B1AFD7DF-6E1F-419B-8EC4-CA92388F9451}"/>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9" name="Gerader Verbinder 188">
                      <a:extLst>
                        <a:ext uri="{FF2B5EF4-FFF2-40B4-BE49-F238E27FC236}">
                          <a16:creationId xmlns:a16="http://schemas.microsoft.com/office/drawing/2014/main" id="{CD60EE4D-B65D-4CF4-BBD8-717F020BC5FD}"/>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0" name="Gerader Verbinder 189">
                      <a:extLst>
                        <a:ext uri="{FF2B5EF4-FFF2-40B4-BE49-F238E27FC236}">
                          <a16:creationId xmlns:a16="http://schemas.microsoft.com/office/drawing/2014/main" id="{13169A63-A5CD-47EA-85DD-69A19B7BE6F9}"/>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1" name="Gerader Verbinder 190">
                      <a:extLst>
                        <a:ext uri="{FF2B5EF4-FFF2-40B4-BE49-F238E27FC236}">
                          <a16:creationId xmlns:a16="http://schemas.microsoft.com/office/drawing/2014/main" id="{86CC01A4-7349-45AE-BDC7-4BB1103EA496}"/>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2" name="Gerader Verbinder 191">
                      <a:extLst>
                        <a:ext uri="{FF2B5EF4-FFF2-40B4-BE49-F238E27FC236}">
                          <a16:creationId xmlns:a16="http://schemas.microsoft.com/office/drawing/2014/main" id="{7D48407B-4BF5-41C6-B04F-39B3EE4EBA3D}"/>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3" name="Gerader Verbinder 192">
                      <a:extLst>
                        <a:ext uri="{FF2B5EF4-FFF2-40B4-BE49-F238E27FC236}">
                          <a16:creationId xmlns:a16="http://schemas.microsoft.com/office/drawing/2014/main" id="{B4B9DC24-FF43-4548-9EA0-B351004971DF}"/>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4" name="Gerader Verbinder 193">
                      <a:extLst>
                        <a:ext uri="{FF2B5EF4-FFF2-40B4-BE49-F238E27FC236}">
                          <a16:creationId xmlns:a16="http://schemas.microsoft.com/office/drawing/2014/main" id="{25686642-F73D-4300-AD96-E6A1BF01E3F8}"/>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52" name="Gruppieren 151">
                    <a:extLst>
                      <a:ext uri="{FF2B5EF4-FFF2-40B4-BE49-F238E27FC236}">
                        <a16:creationId xmlns:a16="http://schemas.microsoft.com/office/drawing/2014/main" id="{91BE6F20-4376-4054-83B3-7192FC41F3E3}"/>
                      </a:ext>
                    </a:extLst>
                  </p:cNvPr>
                  <p:cNvGrpSpPr/>
                  <p:nvPr/>
                </p:nvGrpSpPr>
                <p:grpSpPr>
                  <a:xfrm>
                    <a:off x="1421250" y="5347003"/>
                    <a:ext cx="335787" cy="252000"/>
                    <a:chOff x="676087" y="5336077"/>
                    <a:chExt cx="335787" cy="252000"/>
                  </a:xfrm>
                </p:grpSpPr>
                <p:cxnSp>
                  <p:nvCxnSpPr>
                    <p:cNvPr id="175" name="Gerader Verbinder 174">
                      <a:extLst>
                        <a:ext uri="{FF2B5EF4-FFF2-40B4-BE49-F238E27FC236}">
                          <a16:creationId xmlns:a16="http://schemas.microsoft.com/office/drawing/2014/main" id="{9924F584-EA2D-4226-BC50-219672F4F240}"/>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6" name="Gerader Verbinder 175">
                      <a:extLst>
                        <a:ext uri="{FF2B5EF4-FFF2-40B4-BE49-F238E27FC236}">
                          <a16:creationId xmlns:a16="http://schemas.microsoft.com/office/drawing/2014/main" id="{D6398B4D-8144-43C0-9ACE-976F5AAAA4B0}"/>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7" name="Gerader Verbinder 176">
                      <a:extLst>
                        <a:ext uri="{FF2B5EF4-FFF2-40B4-BE49-F238E27FC236}">
                          <a16:creationId xmlns:a16="http://schemas.microsoft.com/office/drawing/2014/main" id="{1161B40F-C5ED-42E7-AD77-F7ACA1576893}"/>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8" name="Gerader Verbinder 177">
                      <a:extLst>
                        <a:ext uri="{FF2B5EF4-FFF2-40B4-BE49-F238E27FC236}">
                          <a16:creationId xmlns:a16="http://schemas.microsoft.com/office/drawing/2014/main" id="{48E9195A-51C0-4862-961C-05903D2E4900}"/>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9" name="Gerader Verbinder 178">
                      <a:extLst>
                        <a:ext uri="{FF2B5EF4-FFF2-40B4-BE49-F238E27FC236}">
                          <a16:creationId xmlns:a16="http://schemas.microsoft.com/office/drawing/2014/main" id="{7535ED13-C319-4B64-AD18-FD1E790E3564}"/>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0" name="Gerader Verbinder 179">
                      <a:extLst>
                        <a:ext uri="{FF2B5EF4-FFF2-40B4-BE49-F238E27FC236}">
                          <a16:creationId xmlns:a16="http://schemas.microsoft.com/office/drawing/2014/main" id="{A8F4600E-2B5F-46B9-BEF8-4BB0B4BA8F32}"/>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1" name="Gerader Verbinder 180">
                      <a:extLst>
                        <a:ext uri="{FF2B5EF4-FFF2-40B4-BE49-F238E27FC236}">
                          <a16:creationId xmlns:a16="http://schemas.microsoft.com/office/drawing/2014/main" id="{48B422E0-35C4-4575-AD5A-95D90C1A77EF}"/>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2" name="Gerader Verbinder 181">
                      <a:extLst>
                        <a:ext uri="{FF2B5EF4-FFF2-40B4-BE49-F238E27FC236}">
                          <a16:creationId xmlns:a16="http://schemas.microsoft.com/office/drawing/2014/main" id="{E3BCD571-5B74-4782-86A8-7E7EE2423236}"/>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3" name="Gerader Verbinder 182">
                      <a:extLst>
                        <a:ext uri="{FF2B5EF4-FFF2-40B4-BE49-F238E27FC236}">
                          <a16:creationId xmlns:a16="http://schemas.microsoft.com/office/drawing/2014/main" id="{EE3CE51B-4F8E-4B98-8E72-200ED12A03B0}"/>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4" name="Gerader Verbinder 183">
                      <a:extLst>
                        <a:ext uri="{FF2B5EF4-FFF2-40B4-BE49-F238E27FC236}">
                          <a16:creationId xmlns:a16="http://schemas.microsoft.com/office/drawing/2014/main" id="{2ADCA73B-AD43-4383-90FC-D2DCAD3F95F1}"/>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53" name="Gruppieren 152">
                    <a:extLst>
                      <a:ext uri="{FF2B5EF4-FFF2-40B4-BE49-F238E27FC236}">
                        <a16:creationId xmlns:a16="http://schemas.microsoft.com/office/drawing/2014/main" id="{A75EDF93-FEEB-451F-A5FD-46BF3476EBB2}"/>
                      </a:ext>
                    </a:extLst>
                  </p:cNvPr>
                  <p:cNvGrpSpPr/>
                  <p:nvPr/>
                </p:nvGrpSpPr>
                <p:grpSpPr>
                  <a:xfrm>
                    <a:off x="1792978" y="5347003"/>
                    <a:ext cx="335787" cy="252000"/>
                    <a:chOff x="676087" y="5336077"/>
                    <a:chExt cx="335787" cy="252000"/>
                  </a:xfrm>
                </p:grpSpPr>
                <p:cxnSp>
                  <p:nvCxnSpPr>
                    <p:cNvPr id="165" name="Gerader Verbinder 164">
                      <a:extLst>
                        <a:ext uri="{FF2B5EF4-FFF2-40B4-BE49-F238E27FC236}">
                          <a16:creationId xmlns:a16="http://schemas.microsoft.com/office/drawing/2014/main" id="{20AF3B2E-D754-4978-B2D0-444CB8F6B725}"/>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6" name="Gerader Verbinder 165">
                      <a:extLst>
                        <a:ext uri="{FF2B5EF4-FFF2-40B4-BE49-F238E27FC236}">
                          <a16:creationId xmlns:a16="http://schemas.microsoft.com/office/drawing/2014/main" id="{9A7F7DDD-98A6-430C-BBDA-2D0D19145E63}"/>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7" name="Gerader Verbinder 166">
                      <a:extLst>
                        <a:ext uri="{FF2B5EF4-FFF2-40B4-BE49-F238E27FC236}">
                          <a16:creationId xmlns:a16="http://schemas.microsoft.com/office/drawing/2014/main" id="{A8888816-6CDD-4C6C-954D-969B3E14F299}"/>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8" name="Gerader Verbinder 167">
                      <a:extLst>
                        <a:ext uri="{FF2B5EF4-FFF2-40B4-BE49-F238E27FC236}">
                          <a16:creationId xmlns:a16="http://schemas.microsoft.com/office/drawing/2014/main" id="{D16401BD-DED1-49B8-A4F7-BCD8AE2112C8}"/>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9" name="Gerader Verbinder 168">
                      <a:extLst>
                        <a:ext uri="{FF2B5EF4-FFF2-40B4-BE49-F238E27FC236}">
                          <a16:creationId xmlns:a16="http://schemas.microsoft.com/office/drawing/2014/main" id="{9D6A9BF2-7161-46F4-A1AB-B9C1D9561122}"/>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0" name="Gerader Verbinder 169">
                      <a:extLst>
                        <a:ext uri="{FF2B5EF4-FFF2-40B4-BE49-F238E27FC236}">
                          <a16:creationId xmlns:a16="http://schemas.microsoft.com/office/drawing/2014/main" id="{7D5A2AE9-8F6A-4DF5-8E9A-BCF8CA7F103A}"/>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1" name="Gerader Verbinder 170">
                      <a:extLst>
                        <a:ext uri="{FF2B5EF4-FFF2-40B4-BE49-F238E27FC236}">
                          <a16:creationId xmlns:a16="http://schemas.microsoft.com/office/drawing/2014/main" id="{4EC0D029-68EF-4552-9874-BFEDA6672974}"/>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2" name="Gerader Verbinder 171">
                      <a:extLst>
                        <a:ext uri="{FF2B5EF4-FFF2-40B4-BE49-F238E27FC236}">
                          <a16:creationId xmlns:a16="http://schemas.microsoft.com/office/drawing/2014/main" id="{74A5C806-3923-4DEA-9213-61B25D67FA88}"/>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3" name="Gerader Verbinder 172">
                      <a:extLst>
                        <a:ext uri="{FF2B5EF4-FFF2-40B4-BE49-F238E27FC236}">
                          <a16:creationId xmlns:a16="http://schemas.microsoft.com/office/drawing/2014/main" id="{616E8249-1D71-41DD-B4F5-F911AD657B12}"/>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4" name="Gerader Verbinder 173">
                      <a:extLst>
                        <a:ext uri="{FF2B5EF4-FFF2-40B4-BE49-F238E27FC236}">
                          <a16:creationId xmlns:a16="http://schemas.microsoft.com/office/drawing/2014/main" id="{5210DB02-468A-4A73-B5C2-B38DB4C81C46}"/>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54" name="Gruppieren 153">
                    <a:extLst>
                      <a:ext uri="{FF2B5EF4-FFF2-40B4-BE49-F238E27FC236}">
                        <a16:creationId xmlns:a16="http://schemas.microsoft.com/office/drawing/2014/main" id="{DC1928DE-681A-483B-AD9C-7D70C1D8871D}"/>
                      </a:ext>
                    </a:extLst>
                  </p:cNvPr>
                  <p:cNvGrpSpPr/>
                  <p:nvPr/>
                </p:nvGrpSpPr>
                <p:grpSpPr>
                  <a:xfrm>
                    <a:off x="2165064" y="5347003"/>
                    <a:ext cx="335787" cy="252000"/>
                    <a:chOff x="676087" y="5336077"/>
                    <a:chExt cx="335787" cy="252000"/>
                  </a:xfrm>
                </p:grpSpPr>
                <p:cxnSp>
                  <p:nvCxnSpPr>
                    <p:cNvPr id="155" name="Gerader Verbinder 154">
                      <a:extLst>
                        <a:ext uri="{FF2B5EF4-FFF2-40B4-BE49-F238E27FC236}">
                          <a16:creationId xmlns:a16="http://schemas.microsoft.com/office/drawing/2014/main" id="{EC44915F-40D2-4CA2-AA3E-F288B5218923}"/>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56" name="Gerader Verbinder 155">
                      <a:extLst>
                        <a:ext uri="{FF2B5EF4-FFF2-40B4-BE49-F238E27FC236}">
                          <a16:creationId xmlns:a16="http://schemas.microsoft.com/office/drawing/2014/main" id="{BCF43D60-4A5F-4DB4-BF0E-A97DF2C9E7C4}"/>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57" name="Gerader Verbinder 156">
                      <a:extLst>
                        <a:ext uri="{FF2B5EF4-FFF2-40B4-BE49-F238E27FC236}">
                          <a16:creationId xmlns:a16="http://schemas.microsoft.com/office/drawing/2014/main" id="{DB0B3AC7-0E7C-40DD-B9F5-7C6751124600}"/>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58" name="Gerader Verbinder 157">
                      <a:extLst>
                        <a:ext uri="{FF2B5EF4-FFF2-40B4-BE49-F238E27FC236}">
                          <a16:creationId xmlns:a16="http://schemas.microsoft.com/office/drawing/2014/main" id="{7DA84F73-9169-48EB-B2AA-E73C985FE3F9}"/>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59" name="Gerader Verbinder 158">
                      <a:extLst>
                        <a:ext uri="{FF2B5EF4-FFF2-40B4-BE49-F238E27FC236}">
                          <a16:creationId xmlns:a16="http://schemas.microsoft.com/office/drawing/2014/main" id="{470201DA-494B-4EBA-BECB-B8A7D00FC8F9}"/>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0" name="Gerader Verbinder 159">
                      <a:extLst>
                        <a:ext uri="{FF2B5EF4-FFF2-40B4-BE49-F238E27FC236}">
                          <a16:creationId xmlns:a16="http://schemas.microsoft.com/office/drawing/2014/main" id="{8739113F-8214-4892-9F14-C24B259FC957}"/>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1" name="Gerader Verbinder 160">
                      <a:extLst>
                        <a:ext uri="{FF2B5EF4-FFF2-40B4-BE49-F238E27FC236}">
                          <a16:creationId xmlns:a16="http://schemas.microsoft.com/office/drawing/2014/main" id="{FCDF5110-B24E-4586-B71D-512704BEA405}"/>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2" name="Gerader Verbinder 161">
                      <a:extLst>
                        <a:ext uri="{FF2B5EF4-FFF2-40B4-BE49-F238E27FC236}">
                          <a16:creationId xmlns:a16="http://schemas.microsoft.com/office/drawing/2014/main" id="{9406902D-AFAD-4D02-B91A-D31F9B145A0F}"/>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3" name="Gerader Verbinder 162">
                      <a:extLst>
                        <a:ext uri="{FF2B5EF4-FFF2-40B4-BE49-F238E27FC236}">
                          <a16:creationId xmlns:a16="http://schemas.microsoft.com/office/drawing/2014/main" id="{91CBFF73-F79C-421F-AAE6-689182B11061}"/>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4" name="Gerader Verbinder 163">
                      <a:extLst>
                        <a:ext uri="{FF2B5EF4-FFF2-40B4-BE49-F238E27FC236}">
                          <a16:creationId xmlns:a16="http://schemas.microsoft.com/office/drawing/2014/main" id="{B1FA15E5-A6A9-411F-8D68-3ACD9D94D181}"/>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grpSp>
        </p:grpSp>
        <p:sp>
          <p:nvSpPr>
            <p:cNvPr id="261" name="Textfeld 260">
              <a:extLst>
                <a:ext uri="{FF2B5EF4-FFF2-40B4-BE49-F238E27FC236}">
                  <a16:creationId xmlns:a16="http://schemas.microsoft.com/office/drawing/2014/main" id="{10695109-A620-4E7D-9572-82D13119C64C}"/>
                </a:ext>
              </a:extLst>
            </p:cNvPr>
            <p:cNvSpPr txBox="1"/>
            <p:nvPr/>
          </p:nvSpPr>
          <p:spPr>
            <a:xfrm>
              <a:off x="3178381" y="4519283"/>
              <a:ext cx="637601" cy="349396"/>
            </a:xfrm>
            <a:prstGeom prst="rect">
              <a:avLst/>
            </a:prstGeom>
            <a:noFill/>
          </p:spPr>
          <p:txBody>
            <a:bodyPr wrap="square" rtlCol="0">
              <a:spAutoFit/>
            </a:bodyPr>
            <a:lstStyle/>
            <a:p>
              <a:r>
                <a:rPr lang="en-US" sz="1600" dirty="0">
                  <a:solidFill>
                    <a:srgbClr val="4D4D4D"/>
                  </a:solidFill>
                  <a:latin typeface="Calibri" panose="020F0502020204030204" pitchFamily="34" charset="0"/>
                  <a:sym typeface="Wingdings" pitchFamily="2" charset="2"/>
                </a:rPr>
                <a:t>1 m</a:t>
              </a:r>
            </a:p>
          </p:txBody>
        </p:sp>
      </p:grpSp>
      <p:grpSp>
        <p:nvGrpSpPr>
          <p:cNvPr id="1115" name="Gruppieren 1114">
            <a:extLst>
              <a:ext uri="{FF2B5EF4-FFF2-40B4-BE49-F238E27FC236}">
                <a16:creationId xmlns:a16="http://schemas.microsoft.com/office/drawing/2014/main" id="{78404C6A-371C-404D-A0A5-0982456FD9F9}"/>
              </a:ext>
            </a:extLst>
          </p:cNvPr>
          <p:cNvGrpSpPr/>
          <p:nvPr/>
        </p:nvGrpSpPr>
        <p:grpSpPr>
          <a:xfrm>
            <a:off x="1546954" y="4329155"/>
            <a:ext cx="3613168" cy="847568"/>
            <a:chOff x="768740" y="4533435"/>
            <a:chExt cx="3613168" cy="847568"/>
          </a:xfrm>
        </p:grpSpPr>
        <p:sp>
          <p:nvSpPr>
            <p:cNvPr id="1114" name="Freihandform: Form 1113">
              <a:extLst>
                <a:ext uri="{FF2B5EF4-FFF2-40B4-BE49-F238E27FC236}">
                  <a16:creationId xmlns:a16="http://schemas.microsoft.com/office/drawing/2014/main" id="{CD2DF5FF-DB1C-4E7B-BA84-038963E0C149}"/>
                </a:ext>
              </a:extLst>
            </p:cNvPr>
            <p:cNvSpPr/>
            <p:nvPr/>
          </p:nvSpPr>
          <p:spPr>
            <a:xfrm>
              <a:off x="769620" y="4617720"/>
              <a:ext cx="2956560" cy="659130"/>
            </a:xfrm>
            <a:custGeom>
              <a:avLst/>
              <a:gdLst>
                <a:gd name="connsiteX0" fmla="*/ 0 w 2956560"/>
                <a:gd name="connsiteY0" fmla="*/ 651510 h 659130"/>
                <a:gd name="connsiteX1" fmla="*/ 0 w 2956560"/>
                <a:gd name="connsiteY1" fmla="*/ 0 h 659130"/>
                <a:gd name="connsiteX2" fmla="*/ 38100 w 2956560"/>
                <a:gd name="connsiteY2" fmla="*/ 0 h 659130"/>
                <a:gd name="connsiteX3" fmla="*/ 2956560 w 2956560"/>
                <a:gd name="connsiteY3" fmla="*/ 346710 h 659130"/>
                <a:gd name="connsiteX4" fmla="*/ 2956560 w 2956560"/>
                <a:gd name="connsiteY4" fmla="*/ 659130 h 659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560" h="659130">
                  <a:moveTo>
                    <a:pt x="0" y="651510"/>
                  </a:moveTo>
                  <a:lnTo>
                    <a:pt x="0" y="0"/>
                  </a:lnTo>
                  <a:lnTo>
                    <a:pt x="38100" y="0"/>
                  </a:lnTo>
                  <a:lnTo>
                    <a:pt x="2956560" y="346710"/>
                  </a:lnTo>
                  <a:lnTo>
                    <a:pt x="2956560" y="659130"/>
                  </a:lnTo>
                </a:path>
              </a:pathLst>
            </a:custGeom>
            <a:solidFill>
              <a:schemeClr val="accent2">
                <a:lumMod val="20000"/>
                <a:lumOff val="80000"/>
              </a:schemeClr>
            </a:solidFill>
            <a:ln>
              <a:no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82" name="Gruppieren 381">
              <a:extLst>
                <a:ext uri="{FF2B5EF4-FFF2-40B4-BE49-F238E27FC236}">
                  <a16:creationId xmlns:a16="http://schemas.microsoft.com/office/drawing/2014/main" id="{35DEBC08-76BC-47AF-B7FD-83B9D274A836}"/>
                </a:ext>
              </a:extLst>
            </p:cNvPr>
            <p:cNvGrpSpPr/>
            <p:nvPr/>
          </p:nvGrpSpPr>
          <p:grpSpPr>
            <a:xfrm>
              <a:off x="768740" y="5018131"/>
              <a:ext cx="3613168" cy="362872"/>
              <a:chOff x="278018" y="4503172"/>
              <a:chExt cx="3613168" cy="362872"/>
            </a:xfrm>
          </p:grpSpPr>
          <p:grpSp>
            <p:nvGrpSpPr>
              <p:cNvPr id="383" name="Gruppieren 382">
                <a:extLst>
                  <a:ext uri="{FF2B5EF4-FFF2-40B4-BE49-F238E27FC236}">
                    <a16:creationId xmlns:a16="http://schemas.microsoft.com/office/drawing/2014/main" id="{41C05009-4949-463B-99BE-F621D6F43624}"/>
                  </a:ext>
                </a:extLst>
              </p:cNvPr>
              <p:cNvGrpSpPr/>
              <p:nvPr/>
            </p:nvGrpSpPr>
            <p:grpSpPr>
              <a:xfrm>
                <a:off x="278018" y="4503172"/>
                <a:ext cx="2952000" cy="252005"/>
                <a:chOff x="638813" y="5346998"/>
                <a:chExt cx="3724019" cy="255815"/>
              </a:xfrm>
            </p:grpSpPr>
            <p:cxnSp>
              <p:nvCxnSpPr>
                <p:cNvPr id="385" name="Gerader Verbinder 384">
                  <a:extLst>
                    <a:ext uri="{FF2B5EF4-FFF2-40B4-BE49-F238E27FC236}">
                      <a16:creationId xmlns:a16="http://schemas.microsoft.com/office/drawing/2014/main" id="{4B9AFD87-FC66-4A7A-BFE6-566B675CB633}"/>
                    </a:ext>
                  </a:extLst>
                </p:cNvPr>
                <p:cNvCxnSpPr>
                  <a:cxnSpLocks/>
                </p:cNvCxnSpPr>
                <p:nvPr/>
              </p:nvCxnSpPr>
              <p:spPr bwMode="auto">
                <a:xfrm>
                  <a:off x="638813" y="5602813"/>
                  <a:ext cx="3724019"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386" name="Gruppieren 385">
                  <a:extLst>
                    <a:ext uri="{FF2B5EF4-FFF2-40B4-BE49-F238E27FC236}">
                      <a16:creationId xmlns:a16="http://schemas.microsoft.com/office/drawing/2014/main" id="{30ABCBB4-BC6F-4781-83F0-37CE7D1C7BB2}"/>
                    </a:ext>
                  </a:extLst>
                </p:cNvPr>
                <p:cNvGrpSpPr/>
                <p:nvPr/>
              </p:nvGrpSpPr>
              <p:grpSpPr>
                <a:xfrm>
                  <a:off x="638813" y="5346998"/>
                  <a:ext cx="3724019" cy="252005"/>
                  <a:chOff x="638813" y="5346998"/>
                  <a:chExt cx="3724019" cy="252005"/>
                </a:xfrm>
              </p:grpSpPr>
              <p:grpSp>
                <p:nvGrpSpPr>
                  <p:cNvPr id="387" name="Gruppieren 386">
                    <a:extLst>
                      <a:ext uri="{FF2B5EF4-FFF2-40B4-BE49-F238E27FC236}">
                        <a16:creationId xmlns:a16="http://schemas.microsoft.com/office/drawing/2014/main" id="{BE038602-1780-43CB-9A52-0F25BED9FCD9}"/>
                      </a:ext>
                    </a:extLst>
                  </p:cNvPr>
                  <p:cNvGrpSpPr/>
                  <p:nvPr/>
                </p:nvGrpSpPr>
                <p:grpSpPr>
                  <a:xfrm>
                    <a:off x="638813" y="5347003"/>
                    <a:ext cx="1862038" cy="252000"/>
                    <a:chOff x="638813" y="5347003"/>
                    <a:chExt cx="1862038" cy="252000"/>
                  </a:xfrm>
                </p:grpSpPr>
                <p:grpSp>
                  <p:nvGrpSpPr>
                    <p:cNvPr id="444" name="Gruppieren 443">
                      <a:extLst>
                        <a:ext uri="{FF2B5EF4-FFF2-40B4-BE49-F238E27FC236}">
                          <a16:creationId xmlns:a16="http://schemas.microsoft.com/office/drawing/2014/main" id="{1814A9BA-9A05-4CF5-AC41-26D7F9F62EBF}"/>
                        </a:ext>
                      </a:extLst>
                    </p:cNvPr>
                    <p:cNvGrpSpPr/>
                    <p:nvPr/>
                  </p:nvGrpSpPr>
                  <p:grpSpPr>
                    <a:xfrm>
                      <a:off x="638813" y="5347003"/>
                      <a:ext cx="373061" cy="252000"/>
                      <a:chOff x="638813" y="5336077"/>
                      <a:chExt cx="373061" cy="252000"/>
                    </a:xfrm>
                  </p:grpSpPr>
                  <p:cxnSp>
                    <p:nvCxnSpPr>
                      <p:cNvPr id="489" name="Gerader Verbinder 488">
                        <a:extLst>
                          <a:ext uri="{FF2B5EF4-FFF2-40B4-BE49-F238E27FC236}">
                            <a16:creationId xmlns:a16="http://schemas.microsoft.com/office/drawing/2014/main" id="{49206ACC-EC04-45FC-9EE3-EDC8EC0B18B9}"/>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0" name="Gerader Verbinder 489">
                        <a:extLst>
                          <a:ext uri="{FF2B5EF4-FFF2-40B4-BE49-F238E27FC236}">
                            <a16:creationId xmlns:a16="http://schemas.microsoft.com/office/drawing/2014/main" id="{EEE53630-5117-4555-95A7-2B950786D826}"/>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1" name="Gerader Verbinder 490">
                        <a:extLst>
                          <a:ext uri="{FF2B5EF4-FFF2-40B4-BE49-F238E27FC236}">
                            <a16:creationId xmlns:a16="http://schemas.microsoft.com/office/drawing/2014/main" id="{8963B12B-412E-4CBF-A1C3-779EA7BBFA4C}"/>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2" name="Gerader Verbinder 491">
                        <a:extLst>
                          <a:ext uri="{FF2B5EF4-FFF2-40B4-BE49-F238E27FC236}">
                            <a16:creationId xmlns:a16="http://schemas.microsoft.com/office/drawing/2014/main" id="{47B1D947-303C-4A71-BD03-586D9916CAF8}"/>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3" name="Gerader Verbinder 492">
                        <a:extLst>
                          <a:ext uri="{FF2B5EF4-FFF2-40B4-BE49-F238E27FC236}">
                            <a16:creationId xmlns:a16="http://schemas.microsoft.com/office/drawing/2014/main" id="{00777B85-345D-402A-93F6-BBDEDC68CC59}"/>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4" name="Gerader Verbinder 493">
                        <a:extLst>
                          <a:ext uri="{FF2B5EF4-FFF2-40B4-BE49-F238E27FC236}">
                            <a16:creationId xmlns:a16="http://schemas.microsoft.com/office/drawing/2014/main" id="{F15F2757-586F-441E-A4C4-537C648C07C2}"/>
                          </a:ext>
                        </a:extLst>
                      </p:cNvPr>
                      <p:cNvCxnSpPr/>
                      <p:nvPr/>
                    </p:nvCxnSpPr>
                    <p:spPr bwMode="auto">
                      <a:xfrm>
                        <a:off x="638813"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5" name="Gerader Verbinder 494">
                        <a:extLst>
                          <a:ext uri="{FF2B5EF4-FFF2-40B4-BE49-F238E27FC236}">
                            <a16:creationId xmlns:a16="http://schemas.microsoft.com/office/drawing/2014/main" id="{8C4ABF62-CFC4-49F2-9357-6CDD3750342B}"/>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6" name="Gerader Verbinder 495">
                        <a:extLst>
                          <a:ext uri="{FF2B5EF4-FFF2-40B4-BE49-F238E27FC236}">
                            <a16:creationId xmlns:a16="http://schemas.microsoft.com/office/drawing/2014/main" id="{A5EDE139-811A-468B-9868-68961C006B6B}"/>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7" name="Gerader Verbinder 496">
                        <a:extLst>
                          <a:ext uri="{FF2B5EF4-FFF2-40B4-BE49-F238E27FC236}">
                            <a16:creationId xmlns:a16="http://schemas.microsoft.com/office/drawing/2014/main" id="{E7CB4FF2-8476-4F89-970F-C7E994BD79C1}"/>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8" name="Gerader Verbinder 497">
                        <a:extLst>
                          <a:ext uri="{FF2B5EF4-FFF2-40B4-BE49-F238E27FC236}">
                            <a16:creationId xmlns:a16="http://schemas.microsoft.com/office/drawing/2014/main" id="{027C4CD4-46F5-4B8E-9040-C69530F8C6DA}"/>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9" name="Gerader Verbinder 498">
                        <a:extLst>
                          <a:ext uri="{FF2B5EF4-FFF2-40B4-BE49-F238E27FC236}">
                            <a16:creationId xmlns:a16="http://schemas.microsoft.com/office/drawing/2014/main" id="{64835B46-A5EB-45DB-B769-C8D52C469F64}"/>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445" name="Gruppieren 444">
                      <a:extLst>
                        <a:ext uri="{FF2B5EF4-FFF2-40B4-BE49-F238E27FC236}">
                          <a16:creationId xmlns:a16="http://schemas.microsoft.com/office/drawing/2014/main" id="{640B0DF1-07D2-44C1-825E-A183DA35AB93}"/>
                        </a:ext>
                      </a:extLst>
                    </p:cNvPr>
                    <p:cNvGrpSpPr/>
                    <p:nvPr/>
                  </p:nvGrpSpPr>
                  <p:grpSpPr>
                    <a:xfrm>
                      <a:off x="1048828" y="5347003"/>
                      <a:ext cx="335787" cy="252000"/>
                      <a:chOff x="676087" y="5336077"/>
                      <a:chExt cx="335787" cy="252000"/>
                    </a:xfrm>
                  </p:grpSpPr>
                  <p:cxnSp>
                    <p:nvCxnSpPr>
                      <p:cNvPr id="479" name="Gerader Verbinder 478">
                        <a:extLst>
                          <a:ext uri="{FF2B5EF4-FFF2-40B4-BE49-F238E27FC236}">
                            <a16:creationId xmlns:a16="http://schemas.microsoft.com/office/drawing/2014/main" id="{7CED9F38-2094-4835-9C05-999477DD4673}"/>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80" name="Gerader Verbinder 479">
                        <a:extLst>
                          <a:ext uri="{FF2B5EF4-FFF2-40B4-BE49-F238E27FC236}">
                            <a16:creationId xmlns:a16="http://schemas.microsoft.com/office/drawing/2014/main" id="{CAF83BF9-64BD-44AC-93D4-AE7EA2713FD9}"/>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81" name="Gerader Verbinder 480">
                        <a:extLst>
                          <a:ext uri="{FF2B5EF4-FFF2-40B4-BE49-F238E27FC236}">
                            <a16:creationId xmlns:a16="http://schemas.microsoft.com/office/drawing/2014/main" id="{81105C12-1FBB-4E7C-A6CF-460533BB2EDF}"/>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82" name="Gerader Verbinder 481">
                        <a:extLst>
                          <a:ext uri="{FF2B5EF4-FFF2-40B4-BE49-F238E27FC236}">
                            <a16:creationId xmlns:a16="http://schemas.microsoft.com/office/drawing/2014/main" id="{D962E43F-6101-4EBA-9FB6-DBDD087CC7D0}"/>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83" name="Gerader Verbinder 482">
                        <a:extLst>
                          <a:ext uri="{FF2B5EF4-FFF2-40B4-BE49-F238E27FC236}">
                            <a16:creationId xmlns:a16="http://schemas.microsoft.com/office/drawing/2014/main" id="{98123CD1-495D-49A9-85CE-6A65B629A31D}"/>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84" name="Gerader Verbinder 483">
                        <a:extLst>
                          <a:ext uri="{FF2B5EF4-FFF2-40B4-BE49-F238E27FC236}">
                            <a16:creationId xmlns:a16="http://schemas.microsoft.com/office/drawing/2014/main" id="{BEC2FD87-893D-476B-A994-7BAB3FD18817}"/>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85" name="Gerader Verbinder 484">
                        <a:extLst>
                          <a:ext uri="{FF2B5EF4-FFF2-40B4-BE49-F238E27FC236}">
                            <a16:creationId xmlns:a16="http://schemas.microsoft.com/office/drawing/2014/main" id="{EE40A145-4CAA-410A-97E8-83F0CED2754A}"/>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86" name="Gerader Verbinder 485">
                        <a:extLst>
                          <a:ext uri="{FF2B5EF4-FFF2-40B4-BE49-F238E27FC236}">
                            <a16:creationId xmlns:a16="http://schemas.microsoft.com/office/drawing/2014/main" id="{D661ADDD-7953-412E-A67B-EA3CDDDAE29B}"/>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87" name="Gerader Verbinder 486">
                        <a:extLst>
                          <a:ext uri="{FF2B5EF4-FFF2-40B4-BE49-F238E27FC236}">
                            <a16:creationId xmlns:a16="http://schemas.microsoft.com/office/drawing/2014/main" id="{7B972D01-53C0-4ABF-83DC-F07BF7DE4E6D}"/>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88" name="Gerader Verbinder 487">
                        <a:extLst>
                          <a:ext uri="{FF2B5EF4-FFF2-40B4-BE49-F238E27FC236}">
                            <a16:creationId xmlns:a16="http://schemas.microsoft.com/office/drawing/2014/main" id="{09BD305B-773F-441C-9F1E-24C4A0C25E4B}"/>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446" name="Gruppieren 445">
                      <a:extLst>
                        <a:ext uri="{FF2B5EF4-FFF2-40B4-BE49-F238E27FC236}">
                          <a16:creationId xmlns:a16="http://schemas.microsoft.com/office/drawing/2014/main" id="{B09A1685-2611-49AF-B596-45E92114E1C1}"/>
                        </a:ext>
                      </a:extLst>
                    </p:cNvPr>
                    <p:cNvGrpSpPr/>
                    <p:nvPr/>
                  </p:nvGrpSpPr>
                  <p:grpSpPr>
                    <a:xfrm>
                      <a:off x="1421250" y="5347003"/>
                      <a:ext cx="335787" cy="252000"/>
                      <a:chOff x="676087" y="5336077"/>
                      <a:chExt cx="335787" cy="252000"/>
                    </a:xfrm>
                  </p:grpSpPr>
                  <p:cxnSp>
                    <p:nvCxnSpPr>
                      <p:cNvPr id="469" name="Gerader Verbinder 468">
                        <a:extLst>
                          <a:ext uri="{FF2B5EF4-FFF2-40B4-BE49-F238E27FC236}">
                            <a16:creationId xmlns:a16="http://schemas.microsoft.com/office/drawing/2014/main" id="{29094ECC-16C7-45B0-92B8-FD43922CC278}"/>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70" name="Gerader Verbinder 469">
                        <a:extLst>
                          <a:ext uri="{FF2B5EF4-FFF2-40B4-BE49-F238E27FC236}">
                            <a16:creationId xmlns:a16="http://schemas.microsoft.com/office/drawing/2014/main" id="{6252E3FD-E6B8-4617-94FD-09E7BBE632FB}"/>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71" name="Gerader Verbinder 470">
                        <a:extLst>
                          <a:ext uri="{FF2B5EF4-FFF2-40B4-BE49-F238E27FC236}">
                            <a16:creationId xmlns:a16="http://schemas.microsoft.com/office/drawing/2014/main" id="{0F6A3CEC-FEDF-420B-AF41-589DB085450A}"/>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72" name="Gerader Verbinder 471">
                        <a:extLst>
                          <a:ext uri="{FF2B5EF4-FFF2-40B4-BE49-F238E27FC236}">
                            <a16:creationId xmlns:a16="http://schemas.microsoft.com/office/drawing/2014/main" id="{D93930BB-AA39-4049-8A33-365CE0B05F42}"/>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73" name="Gerader Verbinder 472">
                        <a:extLst>
                          <a:ext uri="{FF2B5EF4-FFF2-40B4-BE49-F238E27FC236}">
                            <a16:creationId xmlns:a16="http://schemas.microsoft.com/office/drawing/2014/main" id="{CCBF9011-8F4D-4924-AC05-A4C4F2716B80}"/>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74" name="Gerader Verbinder 473">
                        <a:extLst>
                          <a:ext uri="{FF2B5EF4-FFF2-40B4-BE49-F238E27FC236}">
                            <a16:creationId xmlns:a16="http://schemas.microsoft.com/office/drawing/2014/main" id="{8A165328-5E31-4344-A7CC-F9D89E666C07}"/>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75" name="Gerader Verbinder 474">
                        <a:extLst>
                          <a:ext uri="{FF2B5EF4-FFF2-40B4-BE49-F238E27FC236}">
                            <a16:creationId xmlns:a16="http://schemas.microsoft.com/office/drawing/2014/main" id="{8D489590-024D-4743-9E61-73E4CD259AE2}"/>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76" name="Gerader Verbinder 475">
                        <a:extLst>
                          <a:ext uri="{FF2B5EF4-FFF2-40B4-BE49-F238E27FC236}">
                            <a16:creationId xmlns:a16="http://schemas.microsoft.com/office/drawing/2014/main" id="{918C1B54-8626-4D9F-A7FA-0D416E521113}"/>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77" name="Gerader Verbinder 476">
                        <a:extLst>
                          <a:ext uri="{FF2B5EF4-FFF2-40B4-BE49-F238E27FC236}">
                            <a16:creationId xmlns:a16="http://schemas.microsoft.com/office/drawing/2014/main" id="{51F81E27-DB48-4131-9D4D-89F5BD3ADE18}"/>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78" name="Gerader Verbinder 477">
                        <a:extLst>
                          <a:ext uri="{FF2B5EF4-FFF2-40B4-BE49-F238E27FC236}">
                            <a16:creationId xmlns:a16="http://schemas.microsoft.com/office/drawing/2014/main" id="{5281FBE1-E7CC-4A3F-AB0A-1709BDFAF736}"/>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447" name="Gruppieren 446">
                      <a:extLst>
                        <a:ext uri="{FF2B5EF4-FFF2-40B4-BE49-F238E27FC236}">
                          <a16:creationId xmlns:a16="http://schemas.microsoft.com/office/drawing/2014/main" id="{1E5F7D01-0C22-4DF0-8DB2-E03903A867E4}"/>
                        </a:ext>
                      </a:extLst>
                    </p:cNvPr>
                    <p:cNvGrpSpPr/>
                    <p:nvPr/>
                  </p:nvGrpSpPr>
                  <p:grpSpPr>
                    <a:xfrm>
                      <a:off x="1792978" y="5347003"/>
                      <a:ext cx="335787" cy="252000"/>
                      <a:chOff x="676087" y="5336077"/>
                      <a:chExt cx="335787" cy="252000"/>
                    </a:xfrm>
                  </p:grpSpPr>
                  <p:cxnSp>
                    <p:nvCxnSpPr>
                      <p:cNvPr id="459" name="Gerader Verbinder 458">
                        <a:extLst>
                          <a:ext uri="{FF2B5EF4-FFF2-40B4-BE49-F238E27FC236}">
                            <a16:creationId xmlns:a16="http://schemas.microsoft.com/office/drawing/2014/main" id="{437FCF28-929B-41B4-BC14-FCE67AC5C810}"/>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60" name="Gerader Verbinder 459">
                        <a:extLst>
                          <a:ext uri="{FF2B5EF4-FFF2-40B4-BE49-F238E27FC236}">
                            <a16:creationId xmlns:a16="http://schemas.microsoft.com/office/drawing/2014/main" id="{9F79BA5F-97D2-4276-881E-5F783C4A832D}"/>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61" name="Gerader Verbinder 460">
                        <a:extLst>
                          <a:ext uri="{FF2B5EF4-FFF2-40B4-BE49-F238E27FC236}">
                            <a16:creationId xmlns:a16="http://schemas.microsoft.com/office/drawing/2014/main" id="{836D01C1-36F6-48FE-BF43-53E4C9880617}"/>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62" name="Gerader Verbinder 461">
                        <a:extLst>
                          <a:ext uri="{FF2B5EF4-FFF2-40B4-BE49-F238E27FC236}">
                            <a16:creationId xmlns:a16="http://schemas.microsoft.com/office/drawing/2014/main" id="{6669F3A5-E3F7-400C-AC31-D9CA5D1F6EF5}"/>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63" name="Gerader Verbinder 462">
                        <a:extLst>
                          <a:ext uri="{FF2B5EF4-FFF2-40B4-BE49-F238E27FC236}">
                            <a16:creationId xmlns:a16="http://schemas.microsoft.com/office/drawing/2014/main" id="{707A9519-E268-4604-9B84-3B3DC0940DB0}"/>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64" name="Gerader Verbinder 463">
                        <a:extLst>
                          <a:ext uri="{FF2B5EF4-FFF2-40B4-BE49-F238E27FC236}">
                            <a16:creationId xmlns:a16="http://schemas.microsoft.com/office/drawing/2014/main" id="{E8FFDE86-15C4-4AF7-80D2-528A2AFA0964}"/>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65" name="Gerader Verbinder 464">
                        <a:extLst>
                          <a:ext uri="{FF2B5EF4-FFF2-40B4-BE49-F238E27FC236}">
                            <a16:creationId xmlns:a16="http://schemas.microsoft.com/office/drawing/2014/main" id="{72FC67D1-942A-40FF-A0A9-00C72F795B41}"/>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66" name="Gerader Verbinder 465">
                        <a:extLst>
                          <a:ext uri="{FF2B5EF4-FFF2-40B4-BE49-F238E27FC236}">
                            <a16:creationId xmlns:a16="http://schemas.microsoft.com/office/drawing/2014/main" id="{55E268A2-8E07-43A6-BB1E-FC8A21F9F9EA}"/>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67" name="Gerader Verbinder 466">
                        <a:extLst>
                          <a:ext uri="{FF2B5EF4-FFF2-40B4-BE49-F238E27FC236}">
                            <a16:creationId xmlns:a16="http://schemas.microsoft.com/office/drawing/2014/main" id="{75782672-4F4D-4323-8CCF-3E406D511508}"/>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68" name="Gerader Verbinder 467">
                        <a:extLst>
                          <a:ext uri="{FF2B5EF4-FFF2-40B4-BE49-F238E27FC236}">
                            <a16:creationId xmlns:a16="http://schemas.microsoft.com/office/drawing/2014/main" id="{B085AD8B-3DB4-4BD9-B7B3-31985603B8D0}"/>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448" name="Gruppieren 447">
                      <a:extLst>
                        <a:ext uri="{FF2B5EF4-FFF2-40B4-BE49-F238E27FC236}">
                          <a16:creationId xmlns:a16="http://schemas.microsoft.com/office/drawing/2014/main" id="{61E84876-067D-4D70-9E4D-2C8B81E79941}"/>
                        </a:ext>
                      </a:extLst>
                    </p:cNvPr>
                    <p:cNvGrpSpPr/>
                    <p:nvPr/>
                  </p:nvGrpSpPr>
                  <p:grpSpPr>
                    <a:xfrm>
                      <a:off x="2165064" y="5347003"/>
                      <a:ext cx="335787" cy="252000"/>
                      <a:chOff x="676087" y="5336077"/>
                      <a:chExt cx="335787" cy="252000"/>
                    </a:xfrm>
                  </p:grpSpPr>
                  <p:cxnSp>
                    <p:nvCxnSpPr>
                      <p:cNvPr id="449" name="Gerader Verbinder 448">
                        <a:extLst>
                          <a:ext uri="{FF2B5EF4-FFF2-40B4-BE49-F238E27FC236}">
                            <a16:creationId xmlns:a16="http://schemas.microsoft.com/office/drawing/2014/main" id="{EC40D933-D378-4106-90C1-8B0A6066BC9E}"/>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50" name="Gerader Verbinder 449">
                        <a:extLst>
                          <a:ext uri="{FF2B5EF4-FFF2-40B4-BE49-F238E27FC236}">
                            <a16:creationId xmlns:a16="http://schemas.microsoft.com/office/drawing/2014/main" id="{FDCE40D7-30ED-403E-88D7-0C305026DCA9}"/>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51" name="Gerader Verbinder 450">
                        <a:extLst>
                          <a:ext uri="{FF2B5EF4-FFF2-40B4-BE49-F238E27FC236}">
                            <a16:creationId xmlns:a16="http://schemas.microsoft.com/office/drawing/2014/main" id="{3DDF93D2-5306-4ADE-B27A-DDC549B31DF2}"/>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52" name="Gerader Verbinder 451">
                        <a:extLst>
                          <a:ext uri="{FF2B5EF4-FFF2-40B4-BE49-F238E27FC236}">
                            <a16:creationId xmlns:a16="http://schemas.microsoft.com/office/drawing/2014/main" id="{7DDECEAD-E113-4391-9A5B-A496067285BC}"/>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53" name="Gerader Verbinder 452">
                        <a:extLst>
                          <a:ext uri="{FF2B5EF4-FFF2-40B4-BE49-F238E27FC236}">
                            <a16:creationId xmlns:a16="http://schemas.microsoft.com/office/drawing/2014/main" id="{6D0C729F-DD25-4B1F-8ECE-C7816B1302C9}"/>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54" name="Gerader Verbinder 453">
                        <a:extLst>
                          <a:ext uri="{FF2B5EF4-FFF2-40B4-BE49-F238E27FC236}">
                            <a16:creationId xmlns:a16="http://schemas.microsoft.com/office/drawing/2014/main" id="{F7C445E9-8E55-418F-9E58-614CF7208574}"/>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55" name="Gerader Verbinder 454">
                        <a:extLst>
                          <a:ext uri="{FF2B5EF4-FFF2-40B4-BE49-F238E27FC236}">
                            <a16:creationId xmlns:a16="http://schemas.microsoft.com/office/drawing/2014/main" id="{9B87B7EC-F880-4499-9DBC-A78FC2D44A45}"/>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56" name="Gerader Verbinder 455">
                        <a:extLst>
                          <a:ext uri="{FF2B5EF4-FFF2-40B4-BE49-F238E27FC236}">
                            <a16:creationId xmlns:a16="http://schemas.microsoft.com/office/drawing/2014/main" id="{3FAC827E-6F48-4FB0-A62E-3C88027973A4}"/>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57" name="Gerader Verbinder 456">
                        <a:extLst>
                          <a:ext uri="{FF2B5EF4-FFF2-40B4-BE49-F238E27FC236}">
                            <a16:creationId xmlns:a16="http://schemas.microsoft.com/office/drawing/2014/main" id="{ADE18500-66AE-4DD8-B98F-8040AF957EC0}"/>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58" name="Gerader Verbinder 457">
                        <a:extLst>
                          <a:ext uri="{FF2B5EF4-FFF2-40B4-BE49-F238E27FC236}">
                            <a16:creationId xmlns:a16="http://schemas.microsoft.com/office/drawing/2014/main" id="{05B30FAB-89AC-4519-9BAA-EA1D11BC595F}"/>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grpSp>
                <p:nvGrpSpPr>
                  <p:cNvPr id="388" name="Gruppieren 387">
                    <a:extLst>
                      <a:ext uri="{FF2B5EF4-FFF2-40B4-BE49-F238E27FC236}">
                        <a16:creationId xmlns:a16="http://schemas.microsoft.com/office/drawing/2014/main" id="{39ACFDF3-9379-489C-AD57-BBD4A52A9A10}"/>
                      </a:ext>
                    </a:extLst>
                  </p:cNvPr>
                  <p:cNvGrpSpPr/>
                  <p:nvPr/>
                </p:nvGrpSpPr>
                <p:grpSpPr>
                  <a:xfrm>
                    <a:off x="2538068" y="5346998"/>
                    <a:ext cx="1824764" cy="252005"/>
                    <a:chOff x="676087" y="5346998"/>
                    <a:chExt cx="1824764" cy="252005"/>
                  </a:xfrm>
                </p:grpSpPr>
                <p:grpSp>
                  <p:nvGrpSpPr>
                    <p:cNvPr id="389" name="Gruppieren 388">
                      <a:extLst>
                        <a:ext uri="{FF2B5EF4-FFF2-40B4-BE49-F238E27FC236}">
                          <a16:creationId xmlns:a16="http://schemas.microsoft.com/office/drawing/2014/main" id="{93F24128-9DA0-435A-A6C9-77404FD2D49C}"/>
                        </a:ext>
                      </a:extLst>
                    </p:cNvPr>
                    <p:cNvGrpSpPr/>
                    <p:nvPr/>
                  </p:nvGrpSpPr>
                  <p:grpSpPr>
                    <a:xfrm>
                      <a:off x="676087" y="5347003"/>
                      <a:ext cx="335787" cy="252000"/>
                      <a:chOff x="676087" y="5336077"/>
                      <a:chExt cx="335787" cy="252000"/>
                    </a:xfrm>
                  </p:grpSpPr>
                  <p:cxnSp>
                    <p:nvCxnSpPr>
                      <p:cNvPr id="434" name="Gerader Verbinder 433">
                        <a:extLst>
                          <a:ext uri="{FF2B5EF4-FFF2-40B4-BE49-F238E27FC236}">
                            <a16:creationId xmlns:a16="http://schemas.microsoft.com/office/drawing/2014/main" id="{540B614C-0A7A-402B-8554-182ED6B08811}"/>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35" name="Gerader Verbinder 434">
                        <a:extLst>
                          <a:ext uri="{FF2B5EF4-FFF2-40B4-BE49-F238E27FC236}">
                            <a16:creationId xmlns:a16="http://schemas.microsoft.com/office/drawing/2014/main" id="{614704FE-E1CD-41D3-95AE-CDF5E001B40F}"/>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36" name="Gerader Verbinder 435">
                        <a:extLst>
                          <a:ext uri="{FF2B5EF4-FFF2-40B4-BE49-F238E27FC236}">
                            <a16:creationId xmlns:a16="http://schemas.microsoft.com/office/drawing/2014/main" id="{F59B70AD-1406-4895-808F-CCE7C1EFB448}"/>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37" name="Gerader Verbinder 436">
                        <a:extLst>
                          <a:ext uri="{FF2B5EF4-FFF2-40B4-BE49-F238E27FC236}">
                            <a16:creationId xmlns:a16="http://schemas.microsoft.com/office/drawing/2014/main" id="{0A14FB7B-4E9B-444A-B3D3-CAD9CD358EB0}"/>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38" name="Gerader Verbinder 437">
                        <a:extLst>
                          <a:ext uri="{FF2B5EF4-FFF2-40B4-BE49-F238E27FC236}">
                            <a16:creationId xmlns:a16="http://schemas.microsoft.com/office/drawing/2014/main" id="{CFFA28F0-259A-4A85-B504-98213BFCA46E}"/>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39" name="Gerader Verbinder 438">
                        <a:extLst>
                          <a:ext uri="{FF2B5EF4-FFF2-40B4-BE49-F238E27FC236}">
                            <a16:creationId xmlns:a16="http://schemas.microsoft.com/office/drawing/2014/main" id="{3CCDC76B-8760-4A4E-B149-3FA686E4363E}"/>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40" name="Gerader Verbinder 439">
                        <a:extLst>
                          <a:ext uri="{FF2B5EF4-FFF2-40B4-BE49-F238E27FC236}">
                            <a16:creationId xmlns:a16="http://schemas.microsoft.com/office/drawing/2014/main" id="{FE58101F-8FCE-4DFD-A75F-87421D7B35FA}"/>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41" name="Gerader Verbinder 440">
                        <a:extLst>
                          <a:ext uri="{FF2B5EF4-FFF2-40B4-BE49-F238E27FC236}">
                            <a16:creationId xmlns:a16="http://schemas.microsoft.com/office/drawing/2014/main" id="{12CA5172-8F96-4991-8012-F268D8986B70}"/>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42" name="Gerader Verbinder 441">
                        <a:extLst>
                          <a:ext uri="{FF2B5EF4-FFF2-40B4-BE49-F238E27FC236}">
                            <a16:creationId xmlns:a16="http://schemas.microsoft.com/office/drawing/2014/main" id="{D5999AFF-E0C6-4858-A681-A401931D73A7}"/>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43" name="Gerader Verbinder 442">
                        <a:extLst>
                          <a:ext uri="{FF2B5EF4-FFF2-40B4-BE49-F238E27FC236}">
                            <a16:creationId xmlns:a16="http://schemas.microsoft.com/office/drawing/2014/main" id="{CF26DEA5-140C-4281-A5CD-D602A418C254}"/>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390" name="Gruppieren 389">
                      <a:extLst>
                        <a:ext uri="{FF2B5EF4-FFF2-40B4-BE49-F238E27FC236}">
                          <a16:creationId xmlns:a16="http://schemas.microsoft.com/office/drawing/2014/main" id="{3111F073-6F06-45D0-BE48-535916C5750E}"/>
                        </a:ext>
                      </a:extLst>
                    </p:cNvPr>
                    <p:cNvGrpSpPr/>
                    <p:nvPr/>
                  </p:nvGrpSpPr>
                  <p:grpSpPr>
                    <a:xfrm>
                      <a:off x="1048828" y="5347003"/>
                      <a:ext cx="335787" cy="252000"/>
                      <a:chOff x="676087" y="5336077"/>
                      <a:chExt cx="335787" cy="252000"/>
                    </a:xfrm>
                  </p:grpSpPr>
                  <p:cxnSp>
                    <p:nvCxnSpPr>
                      <p:cNvPr id="424" name="Gerader Verbinder 423">
                        <a:extLst>
                          <a:ext uri="{FF2B5EF4-FFF2-40B4-BE49-F238E27FC236}">
                            <a16:creationId xmlns:a16="http://schemas.microsoft.com/office/drawing/2014/main" id="{A6741980-9E94-4976-B26B-E04EF9522EFC}"/>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25" name="Gerader Verbinder 424">
                        <a:extLst>
                          <a:ext uri="{FF2B5EF4-FFF2-40B4-BE49-F238E27FC236}">
                            <a16:creationId xmlns:a16="http://schemas.microsoft.com/office/drawing/2014/main" id="{EF518230-53EC-4624-BC79-F8D30FF447D7}"/>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26" name="Gerader Verbinder 425">
                        <a:extLst>
                          <a:ext uri="{FF2B5EF4-FFF2-40B4-BE49-F238E27FC236}">
                            <a16:creationId xmlns:a16="http://schemas.microsoft.com/office/drawing/2014/main" id="{159743FC-E834-4AEB-BDEC-6E5305709411}"/>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27" name="Gerader Verbinder 426">
                        <a:extLst>
                          <a:ext uri="{FF2B5EF4-FFF2-40B4-BE49-F238E27FC236}">
                            <a16:creationId xmlns:a16="http://schemas.microsoft.com/office/drawing/2014/main" id="{4A50536A-6A3F-4099-ACFF-EBBF81B0A800}"/>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28" name="Gerader Verbinder 427">
                        <a:extLst>
                          <a:ext uri="{FF2B5EF4-FFF2-40B4-BE49-F238E27FC236}">
                            <a16:creationId xmlns:a16="http://schemas.microsoft.com/office/drawing/2014/main" id="{C8EC7B36-50C7-48ED-9A88-38C899F0245B}"/>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29" name="Gerader Verbinder 428">
                        <a:extLst>
                          <a:ext uri="{FF2B5EF4-FFF2-40B4-BE49-F238E27FC236}">
                            <a16:creationId xmlns:a16="http://schemas.microsoft.com/office/drawing/2014/main" id="{6EB1B56A-8D60-4374-8B33-305EE53BE1DE}"/>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30" name="Gerader Verbinder 429">
                        <a:extLst>
                          <a:ext uri="{FF2B5EF4-FFF2-40B4-BE49-F238E27FC236}">
                            <a16:creationId xmlns:a16="http://schemas.microsoft.com/office/drawing/2014/main" id="{1BBF97DD-76E9-4595-ACE7-E162C1B77065}"/>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31" name="Gerader Verbinder 430">
                        <a:extLst>
                          <a:ext uri="{FF2B5EF4-FFF2-40B4-BE49-F238E27FC236}">
                            <a16:creationId xmlns:a16="http://schemas.microsoft.com/office/drawing/2014/main" id="{3A7D686A-8FD6-49BA-9D13-799AFE79C931}"/>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32" name="Gerader Verbinder 431">
                        <a:extLst>
                          <a:ext uri="{FF2B5EF4-FFF2-40B4-BE49-F238E27FC236}">
                            <a16:creationId xmlns:a16="http://schemas.microsoft.com/office/drawing/2014/main" id="{CD37F416-BBE4-45D9-BE14-550FC111B927}"/>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33" name="Gerader Verbinder 432">
                        <a:extLst>
                          <a:ext uri="{FF2B5EF4-FFF2-40B4-BE49-F238E27FC236}">
                            <a16:creationId xmlns:a16="http://schemas.microsoft.com/office/drawing/2014/main" id="{390F162A-3C79-47D3-81AD-8D83C8571C34}"/>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391" name="Gruppieren 390">
                      <a:extLst>
                        <a:ext uri="{FF2B5EF4-FFF2-40B4-BE49-F238E27FC236}">
                          <a16:creationId xmlns:a16="http://schemas.microsoft.com/office/drawing/2014/main" id="{A61CF50F-06EC-465C-A8C2-74065EEEA668}"/>
                        </a:ext>
                      </a:extLst>
                    </p:cNvPr>
                    <p:cNvGrpSpPr/>
                    <p:nvPr/>
                  </p:nvGrpSpPr>
                  <p:grpSpPr>
                    <a:xfrm>
                      <a:off x="1421250" y="5346998"/>
                      <a:ext cx="335788" cy="252005"/>
                      <a:chOff x="676087" y="5336072"/>
                      <a:chExt cx="335788" cy="252005"/>
                    </a:xfrm>
                  </p:grpSpPr>
                  <p:cxnSp>
                    <p:nvCxnSpPr>
                      <p:cNvPr id="414" name="Gerader Verbinder 413">
                        <a:extLst>
                          <a:ext uri="{FF2B5EF4-FFF2-40B4-BE49-F238E27FC236}">
                            <a16:creationId xmlns:a16="http://schemas.microsoft.com/office/drawing/2014/main" id="{51EE689A-1E01-4810-B924-52F1E18A3235}"/>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5" name="Gerader Verbinder 414">
                        <a:extLst>
                          <a:ext uri="{FF2B5EF4-FFF2-40B4-BE49-F238E27FC236}">
                            <a16:creationId xmlns:a16="http://schemas.microsoft.com/office/drawing/2014/main" id="{DE816F07-5A4B-4033-BB5C-6DE45534496D}"/>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6" name="Gerader Verbinder 415">
                        <a:extLst>
                          <a:ext uri="{FF2B5EF4-FFF2-40B4-BE49-F238E27FC236}">
                            <a16:creationId xmlns:a16="http://schemas.microsoft.com/office/drawing/2014/main" id="{48AD18DC-5803-41F2-8BB7-5730B9EF7538}"/>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7" name="Gerader Verbinder 416">
                        <a:extLst>
                          <a:ext uri="{FF2B5EF4-FFF2-40B4-BE49-F238E27FC236}">
                            <a16:creationId xmlns:a16="http://schemas.microsoft.com/office/drawing/2014/main" id="{CB302466-7F0E-4268-95E3-1F0A04BC3D6C}"/>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8" name="Gerader Verbinder 417">
                        <a:extLst>
                          <a:ext uri="{FF2B5EF4-FFF2-40B4-BE49-F238E27FC236}">
                            <a16:creationId xmlns:a16="http://schemas.microsoft.com/office/drawing/2014/main" id="{A5379CE3-C421-4120-BF67-3AAE90278AB5}"/>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9" name="Gerader Verbinder 418">
                        <a:extLst>
                          <a:ext uri="{FF2B5EF4-FFF2-40B4-BE49-F238E27FC236}">
                            <a16:creationId xmlns:a16="http://schemas.microsoft.com/office/drawing/2014/main" id="{23A7754F-F18C-453C-9E2C-61D4A0D43423}"/>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20" name="Gerader Verbinder 419">
                        <a:extLst>
                          <a:ext uri="{FF2B5EF4-FFF2-40B4-BE49-F238E27FC236}">
                            <a16:creationId xmlns:a16="http://schemas.microsoft.com/office/drawing/2014/main" id="{7FFED355-AF78-40E5-9560-4C7040B95EEF}"/>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21" name="Gerader Verbinder 420">
                        <a:extLst>
                          <a:ext uri="{FF2B5EF4-FFF2-40B4-BE49-F238E27FC236}">
                            <a16:creationId xmlns:a16="http://schemas.microsoft.com/office/drawing/2014/main" id="{5A97E528-5941-4B6F-B093-27B45F8B72C4}"/>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22" name="Gerader Verbinder 421">
                        <a:extLst>
                          <a:ext uri="{FF2B5EF4-FFF2-40B4-BE49-F238E27FC236}">
                            <a16:creationId xmlns:a16="http://schemas.microsoft.com/office/drawing/2014/main" id="{5E2D3E61-6ED0-413E-B07D-46A97E1B74DE}"/>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23" name="Gerader Verbinder 422">
                        <a:extLst>
                          <a:ext uri="{FF2B5EF4-FFF2-40B4-BE49-F238E27FC236}">
                            <a16:creationId xmlns:a16="http://schemas.microsoft.com/office/drawing/2014/main" id="{0C0A7A53-C3D6-41D4-B855-9E19E9DD2212}"/>
                          </a:ext>
                        </a:extLst>
                      </p:cNvPr>
                      <p:cNvCxnSpPr/>
                      <p:nvPr/>
                    </p:nvCxnSpPr>
                    <p:spPr bwMode="auto">
                      <a:xfrm>
                        <a:off x="1011875" y="5336072"/>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392" name="Gruppieren 391">
                      <a:extLst>
                        <a:ext uri="{FF2B5EF4-FFF2-40B4-BE49-F238E27FC236}">
                          <a16:creationId xmlns:a16="http://schemas.microsoft.com/office/drawing/2014/main" id="{069DEBA3-A269-4F11-8949-C8602C95CCBB}"/>
                        </a:ext>
                      </a:extLst>
                    </p:cNvPr>
                    <p:cNvGrpSpPr/>
                    <p:nvPr/>
                  </p:nvGrpSpPr>
                  <p:grpSpPr>
                    <a:xfrm>
                      <a:off x="1792978" y="5347003"/>
                      <a:ext cx="335787" cy="252000"/>
                      <a:chOff x="676087" y="5336077"/>
                      <a:chExt cx="335787" cy="252000"/>
                    </a:xfrm>
                  </p:grpSpPr>
                  <p:cxnSp>
                    <p:nvCxnSpPr>
                      <p:cNvPr id="404" name="Gerader Verbinder 403">
                        <a:extLst>
                          <a:ext uri="{FF2B5EF4-FFF2-40B4-BE49-F238E27FC236}">
                            <a16:creationId xmlns:a16="http://schemas.microsoft.com/office/drawing/2014/main" id="{766F5691-4CA4-42EC-AF28-CC71A4C2635A}"/>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05" name="Gerader Verbinder 404">
                        <a:extLst>
                          <a:ext uri="{FF2B5EF4-FFF2-40B4-BE49-F238E27FC236}">
                            <a16:creationId xmlns:a16="http://schemas.microsoft.com/office/drawing/2014/main" id="{77CE0B62-011B-411D-83A6-7E5A47B1502D}"/>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06" name="Gerader Verbinder 405">
                        <a:extLst>
                          <a:ext uri="{FF2B5EF4-FFF2-40B4-BE49-F238E27FC236}">
                            <a16:creationId xmlns:a16="http://schemas.microsoft.com/office/drawing/2014/main" id="{57DCC72B-CDFA-4AA8-AC0D-D2D7AA8F326E}"/>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07" name="Gerader Verbinder 406">
                        <a:extLst>
                          <a:ext uri="{FF2B5EF4-FFF2-40B4-BE49-F238E27FC236}">
                            <a16:creationId xmlns:a16="http://schemas.microsoft.com/office/drawing/2014/main" id="{EE8C10F2-A1B4-44C8-B44B-BE920EB1D8A2}"/>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08" name="Gerader Verbinder 407">
                        <a:extLst>
                          <a:ext uri="{FF2B5EF4-FFF2-40B4-BE49-F238E27FC236}">
                            <a16:creationId xmlns:a16="http://schemas.microsoft.com/office/drawing/2014/main" id="{EE78DDE8-41F6-460E-920E-72B91ED6CBB6}"/>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09" name="Gerader Verbinder 408">
                        <a:extLst>
                          <a:ext uri="{FF2B5EF4-FFF2-40B4-BE49-F238E27FC236}">
                            <a16:creationId xmlns:a16="http://schemas.microsoft.com/office/drawing/2014/main" id="{D6AF2F53-1A4D-45C6-BFE4-5806EB1B55A1}"/>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0" name="Gerader Verbinder 409">
                        <a:extLst>
                          <a:ext uri="{FF2B5EF4-FFF2-40B4-BE49-F238E27FC236}">
                            <a16:creationId xmlns:a16="http://schemas.microsoft.com/office/drawing/2014/main" id="{B5A1C772-32F6-4124-882A-1D018E7C50F3}"/>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1" name="Gerader Verbinder 410">
                        <a:extLst>
                          <a:ext uri="{FF2B5EF4-FFF2-40B4-BE49-F238E27FC236}">
                            <a16:creationId xmlns:a16="http://schemas.microsoft.com/office/drawing/2014/main" id="{6826C3C4-B458-451F-9821-8FEBC687AAC7}"/>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2" name="Gerader Verbinder 411">
                        <a:extLst>
                          <a:ext uri="{FF2B5EF4-FFF2-40B4-BE49-F238E27FC236}">
                            <a16:creationId xmlns:a16="http://schemas.microsoft.com/office/drawing/2014/main" id="{ECD3928D-8463-490C-9EFB-57D8F2A45D6C}"/>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3" name="Gerader Verbinder 412">
                        <a:extLst>
                          <a:ext uri="{FF2B5EF4-FFF2-40B4-BE49-F238E27FC236}">
                            <a16:creationId xmlns:a16="http://schemas.microsoft.com/office/drawing/2014/main" id="{21C138B8-DA92-49E8-B1A8-761011F15BD5}"/>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393" name="Gruppieren 392">
                      <a:extLst>
                        <a:ext uri="{FF2B5EF4-FFF2-40B4-BE49-F238E27FC236}">
                          <a16:creationId xmlns:a16="http://schemas.microsoft.com/office/drawing/2014/main" id="{A41C016F-E0CE-4995-B8A7-90B22C5F01BC}"/>
                        </a:ext>
                      </a:extLst>
                    </p:cNvPr>
                    <p:cNvGrpSpPr/>
                    <p:nvPr/>
                  </p:nvGrpSpPr>
                  <p:grpSpPr>
                    <a:xfrm>
                      <a:off x="2165064" y="5347003"/>
                      <a:ext cx="335787" cy="252000"/>
                      <a:chOff x="676087" y="5336077"/>
                      <a:chExt cx="335787" cy="252000"/>
                    </a:xfrm>
                  </p:grpSpPr>
                  <p:cxnSp>
                    <p:nvCxnSpPr>
                      <p:cNvPr id="394" name="Gerader Verbinder 393">
                        <a:extLst>
                          <a:ext uri="{FF2B5EF4-FFF2-40B4-BE49-F238E27FC236}">
                            <a16:creationId xmlns:a16="http://schemas.microsoft.com/office/drawing/2014/main" id="{676279EA-A50A-4702-93CC-5339CE4EAFA8}"/>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95" name="Gerader Verbinder 394">
                        <a:extLst>
                          <a:ext uri="{FF2B5EF4-FFF2-40B4-BE49-F238E27FC236}">
                            <a16:creationId xmlns:a16="http://schemas.microsoft.com/office/drawing/2014/main" id="{24DE0113-829B-4B50-8934-58E0675E6449}"/>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96" name="Gerader Verbinder 395">
                        <a:extLst>
                          <a:ext uri="{FF2B5EF4-FFF2-40B4-BE49-F238E27FC236}">
                            <a16:creationId xmlns:a16="http://schemas.microsoft.com/office/drawing/2014/main" id="{8EF578DC-B8C5-476E-9F27-EBF6EA83A6FA}"/>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97" name="Gerader Verbinder 396">
                        <a:extLst>
                          <a:ext uri="{FF2B5EF4-FFF2-40B4-BE49-F238E27FC236}">
                            <a16:creationId xmlns:a16="http://schemas.microsoft.com/office/drawing/2014/main" id="{3E7122A5-C277-449A-83F2-CDCB48834BC1}"/>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98" name="Gerader Verbinder 397">
                        <a:extLst>
                          <a:ext uri="{FF2B5EF4-FFF2-40B4-BE49-F238E27FC236}">
                            <a16:creationId xmlns:a16="http://schemas.microsoft.com/office/drawing/2014/main" id="{7098B369-FD24-4671-82D8-266A70D68B03}"/>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99" name="Gerader Verbinder 398">
                        <a:extLst>
                          <a:ext uri="{FF2B5EF4-FFF2-40B4-BE49-F238E27FC236}">
                            <a16:creationId xmlns:a16="http://schemas.microsoft.com/office/drawing/2014/main" id="{5DFF4B2D-6725-4DEF-A040-6E6DEDA35952}"/>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00" name="Gerader Verbinder 399">
                        <a:extLst>
                          <a:ext uri="{FF2B5EF4-FFF2-40B4-BE49-F238E27FC236}">
                            <a16:creationId xmlns:a16="http://schemas.microsoft.com/office/drawing/2014/main" id="{69D52BAA-D498-4FF4-9844-7139B0CC8FA0}"/>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01" name="Gerader Verbinder 400">
                        <a:extLst>
                          <a:ext uri="{FF2B5EF4-FFF2-40B4-BE49-F238E27FC236}">
                            <a16:creationId xmlns:a16="http://schemas.microsoft.com/office/drawing/2014/main" id="{2BE9AFFB-6AAF-4D23-AAC0-B500B546C308}"/>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02" name="Gerader Verbinder 401">
                        <a:extLst>
                          <a:ext uri="{FF2B5EF4-FFF2-40B4-BE49-F238E27FC236}">
                            <a16:creationId xmlns:a16="http://schemas.microsoft.com/office/drawing/2014/main" id="{7ACD4C11-62AA-4945-913D-F12F42EE933A}"/>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03" name="Gerader Verbinder 402">
                        <a:extLst>
                          <a:ext uri="{FF2B5EF4-FFF2-40B4-BE49-F238E27FC236}">
                            <a16:creationId xmlns:a16="http://schemas.microsoft.com/office/drawing/2014/main" id="{97972F3B-D2AC-4051-AC84-890AEC0783E1}"/>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grpSp>
          </p:grpSp>
          <p:sp>
            <p:nvSpPr>
              <p:cNvPr id="384" name="Textfeld 383">
                <a:extLst>
                  <a:ext uri="{FF2B5EF4-FFF2-40B4-BE49-F238E27FC236}">
                    <a16:creationId xmlns:a16="http://schemas.microsoft.com/office/drawing/2014/main" id="{71E9F7D5-E12B-4B80-89A9-55043AFD469B}"/>
                  </a:ext>
                </a:extLst>
              </p:cNvPr>
              <p:cNvSpPr txBox="1"/>
              <p:nvPr/>
            </p:nvSpPr>
            <p:spPr>
              <a:xfrm>
                <a:off x="3179196" y="4516648"/>
                <a:ext cx="711990" cy="349396"/>
              </a:xfrm>
              <a:prstGeom prst="rect">
                <a:avLst/>
              </a:prstGeom>
              <a:noFill/>
            </p:spPr>
            <p:txBody>
              <a:bodyPr wrap="square" rtlCol="0">
                <a:spAutoFit/>
              </a:bodyPr>
              <a:lstStyle/>
              <a:p>
                <a:r>
                  <a:rPr lang="en-US" sz="1600" dirty="0">
                    <a:solidFill>
                      <a:srgbClr val="4D4D4D"/>
                    </a:solidFill>
                    <a:latin typeface="Calibri" panose="020F0502020204030204" pitchFamily="34" charset="0"/>
                    <a:sym typeface="Wingdings" pitchFamily="2" charset="2"/>
                  </a:rPr>
                  <a:t>1 cm</a:t>
                </a:r>
              </a:p>
            </p:txBody>
          </p:sp>
        </p:grpSp>
        <p:cxnSp>
          <p:nvCxnSpPr>
            <p:cNvPr id="744" name="Gerader Verbinder 743">
              <a:extLst>
                <a:ext uri="{FF2B5EF4-FFF2-40B4-BE49-F238E27FC236}">
                  <a16:creationId xmlns:a16="http://schemas.microsoft.com/office/drawing/2014/main" id="{6D1A4561-E987-45C1-8B84-A7DE0AAAC060}"/>
                </a:ext>
              </a:extLst>
            </p:cNvPr>
            <p:cNvCxnSpPr/>
            <p:nvPr/>
          </p:nvCxnSpPr>
          <p:spPr bwMode="auto">
            <a:xfrm>
              <a:off x="788128" y="4533435"/>
              <a:ext cx="0" cy="72000"/>
            </a:xfrm>
            <a:prstGeom prst="line">
              <a:avLst/>
            </a:prstGeom>
            <a:solidFill>
              <a:schemeClr val="accent1"/>
            </a:solidFill>
            <a:ln w="24130" cap="sq" cmpd="sng" algn="ctr">
              <a:solidFill>
                <a:schemeClr val="tx1"/>
              </a:solidFill>
              <a:prstDash val="solid"/>
              <a:round/>
              <a:headEnd type="none" w="sm" len="sm"/>
              <a:tailEnd type="none" w="sm" len="sm"/>
            </a:ln>
            <a:effectLst/>
          </p:spPr>
        </p:cxnSp>
      </p:grpSp>
      <p:grpSp>
        <p:nvGrpSpPr>
          <p:cNvPr id="1116" name="Gruppieren 1115">
            <a:extLst>
              <a:ext uri="{FF2B5EF4-FFF2-40B4-BE49-F238E27FC236}">
                <a16:creationId xmlns:a16="http://schemas.microsoft.com/office/drawing/2014/main" id="{05BCBE87-6487-4011-AC9D-2F25D5A65568}"/>
              </a:ext>
            </a:extLst>
          </p:cNvPr>
          <p:cNvGrpSpPr/>
          <p:nvPr/>
        </p:nvGrpSpPr>
        <p:grpSpPr>
          <a:xfrm>
            <a:off x="1542148" y="4992299"/>
            <a:ext cx="3778182" cy="836726"/>
            <a:chOff x="768740" y="4533435"/>
            <a:chExt cx="3778182" cy="836726"/>
          </a:xfrm>
        </p:grpSpPr>
        <p:sp>
          <p:nvSpPr>
            <p:cNvPr id="1117" name="Freihandform: Form 1116">
              <a:extLst>
                <a:ext uri="{FF2B5EF4-FFF2-40B4-BE49-F238E27FC236}">
                  <a16:creationId xmlns:a16="http://schemas.microsoft.com/office/drawing/2014/main" id="{361545F4-152F-4730-8187-B14012F264C0}"/>
                </a:ext>
              </a:extLst>
            </p:cNvPr>
            <p:cNvSpPr/>
            <p:nvPr/>
          </p:nvSpPr>
          <p:spPr>
            <a:xfrm>
              <a:off x="769620" y="4617720"/>
              <a:ext cx="2956560" cy="659130"/>
            </a:xfrm>
            <a:custGeom>
              <a:avLst/>
              <a:gdLst>
                <a:gd name="connsiteX0" fmla="*/ 0 w 2956560"/>
                <a:gd name="connsiteY0" fmla="*/ 651510 h 659130"/>
                <a:gd name="connsiteX1" fmla="*/ 0 w 2956560"/>
                <a:gd name="connsiteY1" fmla="*/ 0 h 659130"/>
                <a:gd name="connsiteX2" fmla="*/ 38100 w 2956560"/>
                <a:gd name="connsiteY2" fmla="*/ 0 h 659130"/>
                <a:gd name="connsiteX3" fmla="*/ 2956560 w 2956560"/>
                <a:gd name="connsiteY3" fmla="*/ 346710 h 659130"/>
                <a:gd name="connsiteX4" fmla="*/ 2956560 w 2956560"/>
                <a:gd name="connsiteY4" fmla="*/ 659130 h 659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560" h="659130">
                  <a:moveTo>
                    <a:pt x="0" y="651510"/>
                  </a:moveTo>
                  <a:lnTo>
                    <a:pt x="0" y="0"/>
                  </a:lnTo>
                  <a:lnTo>
                    <a:pt x="38100" y="0"/>
                  </a:lnTo>
                  <a:lnTo>
                    <a:pt x="2956560" y="346710"/>
                  </a:lnTo>
                  <a:lnTo>
                    <a:pt x="2956560" y="659130"/>
                  </a:lnTo>
                </a:path>
              </a:pathLst>
            </a:custGeom>
            <a:solidFill>
              <a:schemeClr val="accent3">
                <a:lumMod val="20000"/>
                <a:lumOff val="80000"/>
              </a:schemeClr>
            </a:solidFill>
            <a:ln>
              <a:no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118" name="Gruppieren 1117">
              <a:extLst>
                <a:ext uri="{FF2B5EF4-FFF2-40B4-BE49-F238E27FC236}">
                  <a16:creationId xmlns:a16="http://schemas.microsoft.com/office/drawing/2014/main" id="{6DB0C4C1-CF31-45FB-823B-9E258873A204}"/>
                </a:ext>
              </a:extLst>
            </p:cNvPr>
            <p:cNvGrpSpPr/>
            <p:nvPr/>
          </p:nvGrpSpPr>
          <p:grpSpPr>
            <a:xfrm>
              <a:off x="768740" y="5018131"/>
              <a:ext cx="3778182" cy="352030"/>
              <a:chOff x="278018" y="4503172"/>
              <a:chExt cx="3778182" cy="352030"/>
            </a:xfrm>
          </p:grpSpPr>
          <p:grpSp>
            <p:nvGrpSpPr>
              <p:cNvPr id="1120" name="Gruppieren 1119">
                <a:extLst>
                  <a:ext uri="{FF2B5EF4-FFF2-40B4-BE49-F238E27FC236}">
                    <a16:creationId xmlns:a16="http://schemas.microsoft.com/office/drawing/2014/main" id="{18354C06-0F56-4898-90BA-C407E8CEDD35}"/>
                  </a:ext>
                </a:extLst>
              </p:cNvPr>
              <p:cNvGrpSpPr/>
              <p:nvPr/>
            </p:nvGrpSpPr>
            <p:grpSpPr>
              <a:xfrm>
                <a:off x="278018" y="4503172"/>
                <a:ext cx="2952000" cy="252005"/>
                <a:chOff x="638813" y="5346998"/>
                <a:chExt cx="3724019" cy="255815"/>
              </a:xfrm>
            </p:grpSpPr>
            <p:cxnSp>
              <p:nvCxnSpPr>
                <p:cNvPr id="1122" name="Gerader Verbinder 1121">
                  <a:extLst>
                    <a:ext uri="{FF2B5EF4-FFF2-40B4-BE49-F238E27FC236}">
                      <a16:creationId xmlns:a16="http://schemas.microsoft.com/office/drawing/2014/main" id="{E95857B5-1205-4914-AC8D-0F6C21F19E7D}"/>
                    </a:ext>
                  </a:extLst>
                </p:cNvPr>
                <p:cNvCxnSpPr>
                  <a:cxnSpLocks/>
                </p:cNvCxnSpPr>
                <p:nvPr/>
              </p:nvCxnSpPr>
              <p:spPr bwMode="auto">
                <a:xfrm>
                  <a:off x="638813" y="5602813"/>
                  <a:ext cx="3724019"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1123" name="Gruppieren 1122">
                  <a:extLst>
                    <a:ext uri="{FF2B5EF4-FFF2-40B4-BE49-F238E27FC236}">
                      <a16:creationId xmlns:a16="http://schemas.microsoft.com/office/drawing/2014/main" id="{24282164-0C96-4359-BF43-F26B9512A2A8}"/>
                    </a:ext>
                  </a:extLst>
                </p:cNvPr>
                <p:cNvGrpSpPr/>
                <p:nvPr/>
              </p:nvGrpSpPr>
              <p:grpSpPr>
                <a:xfrm>
                  <a:off x="638813" y="5346998"/>
                  <a:ext cx="3724019" cy="252005"/>
                  <a:chOff x="638813" y="5346998"/>
                  <a:chExt cx="3724019" cy="252005"/>
                </a:xfrm>
              </p:grpSpPr>
              <p:grpSp>
                <p:nvGrpSpPr>
                  <p:cNvPr id="1124" name="Gruppieren 1123">
                    <a:extLst>
                      <a:ext uri="{FF2B5EF4-FFF2-40B4-BE49-F238E27FC236}">
                        <a16:creationId xmlns:a16="http://schemas.microsoft.com/office/drawing/2014/main" id="{6B7DCD99-1E04-4492-A1D0-107AFA9CB0D3}"/>
                      </a:ext>
                    </a:extLst>
                  </p:cNvPr>
                  <p:cNvGrpSpPr/>
                  <p:nvPr/>
                </p:nvGrpSpPr>
                <p:grpSpPr>
                  <a:xfrm>
                    <a:off x="638813" y="5347003"/>
                    <a:ext cx="1862038" cy="252000"/>
                    <a:chOff x="638813" y="5347003"/>
                    <a:chExt cx="1862038" cy="252000"/>
                  </a:xfrm>
                </p:grpSpPr>
                <p:grpSp>
                  <p:nvGrpSpPr>
                    <p:cNvPr id="1181" name="Gruppieren 1180">
                      <a:extLst>
                        <a:ext uri="{FF2B5EF4-FFF2-40B4-BE49-F238E27FC236}">
                          <a16:creationId xmlns:a16="http://schemas.microsoft.com/office/drawing/2014/main" id="{1B4E1F93-3F08-465A-A9B2-262E047C6C87}"/>
                        </a:ext>
                      </a:extLst>
                    </p:cNvPr>
                    <p:cNvGrpSpPr/>
                    <p:nvPr/>
                  </p:nvGrpSpPr>
                  <p:grpSpPr>
                    <a:xfrm>
                      <a:off x="638813" y="5347003"/>
                      <a:ext cx="373061" cy="252000"/>
                      <a:chOff x="638813" y="5336077"/>
                      <a:chExt cx="373061" cy="252000"/>
                    </a:xfrm>
                  </p:grpSpPr>
                  <p:cxnSp>
                    <p:nvCxnSpPr>
                      <p:cNvPr id="1226" name="Gerader Verbinder 1225">
                        <a:extLst>
                          <a:ext uri="{FF2B5EF4-FFF2-40B4-BE49-F238E27FC236}">
                            <a16:creationId xmlns:a16="http://schemas.microsoft.com/office/drawing/2014/main" id="{39B22DED-080A-4A41-AE20-05795A8E2292}"/>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27" name="Gerader Verbinder 1226">
                        <a:extLst>
                          <a:ext uri="{FF2B5EF4-FFF2-40B4-BE49-F238E27FC236}">
                            <a16:creationId xmlns:a16="http://schemas.microsoft.com/office/drawing/2014/main" id="{CCECCD76-366F-4BFD-8130-42C49BCDBDF4}"/>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28" name="Gerader Verbinder 1227">
                        <a:extLst>
                          <a:ext uri="{FF2B5EF4-FFF2-40B4-BE49-F238E27FC236}">
                            <a16:creationId xmlns:a16="http://schemas.microsoft.com/office/drawing/2014/main" id="{52994EA6-EE50-43B6-B55A-BC78D13424A6}"/>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29" name="Gerader Verbinder 1228">
                        <a:extLst>
                          <a:ext uri="{FF2B5EF4-FFF2-40B4-BE49-F238E27FC236}">
                            <a16:creationId xmlns:a16="http://schemas.microsoft.com/office/drawing/2014/main" id="{73090C5C-A3FF-4909-845B-0672ECAA37C9}"/>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30" name="Gerader Verbinder 1229">
                        <a:extLst>
                          <a:ext uri="{FF2B5EF4-FFF2-40B4-BE49-F238E27FC236}">
                            <a16:creationId xmlns:a16="http://schemas.microsoft.com/office/drawing/2014/main" id="{9F6CDF93-C1C9-461A-87A7-B268A8B2D203}"/>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31" name="Gerader Verbinder 1230">
                        <a:extLst>
                          <a:ext uri="{FF2B5EF4-FFF2-40B4-BE49-F238E27FC236}">
                            <a16:creationId xmlns:a16="http://schemas.microsoft.com/office/drawing/2014/main" id="{07EDCF4A-8548-464C-ABB8-FB1893B4041C}"/>
                          </a:ext>
                        </a:extLst>
                      </p:cNvPr>
                      <p:cNvCxnSpPr/>
                      <p:nvPr/>
                    </p:nvCxnSpPr>
                    <p:spPr bwMode="auto">
                      <a:xfrm>
                        <a:off x="638813"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32" name="Gerader Verbinder 1231">
                        <a:extLst>
                          <a:ext uri="{FF2B5EF4-FFF2-40B4-BE49-F238E27FC236}">
                            <a16:creationId xmlns:a16="http://schemas.microsoft.com/office/drawing/2014/main" id="{D3BDC8A3-51D0-45E9-BD5A-52DD528746BB}"/>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33" name="Gerader Verbinder 1232">
                        <a:extLst>
                          <a:ext uri="{FF2B5EF4-FFF2-40B4-BE49-F238E27FC236}">
                            <a16:creationId xmlns:a16="http://schemas.microsoft.com/office/drawing/2014/main" id="{FC5CF511-4373-4E8A-AD28-76CF08796ADC}"/>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34" name="Gerader Verbinder 1233">
                        <a:extLst>
                          <a:ext uri="{FF2B5EF4-FFF2-40B4-BE49-F238E27FC236}">
                            <a16:creationId xmlns:a16="http://schemas.microsoft.com/office/drawing/2014/main" id="{CEEB0A7C-A613-42A0-9890-FDE78887C67D}"/>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35" name="Gerader Verbinder 1234">
                        <a:extLst>
                          <a:ext uri="{FF2B5EF4-FFF2-40B4-BE49-F238E27FC236}">
                            <a16:creationId xmlns:a16="http://schemas.microsoft.com/office/drawing/2014/main" id="{1249A1A5-9513-4B5C-A8C6-B34625B68448}"/>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36" name="Gerader Verbinder 1235">
                        <a:extLst>
                          <a:ext uri="{FF2B5EF4-FFF2-40B4-BE49-F238E27FC236}">
                            <a16:creationId xmlns:a16="http://schemas.microsoft.com/office/drawing/2014/main" id="{185DAFDA-EE63-4867-B3BA-683E29DFE3AC}"/>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182" name="Gruppieren 1181">
                      <a:extLst>
                        <a:ext uri="{FF2B5EF4-FFF2-40B4-BE49-F238E27FC236}">
                          <a16:creationId xmlns:a16="http://schemas.microsoft.com/office/drawing/2014/main" id="{6B4619C4-ADAD-4388-BBB6-0F68128B53C7}"/>
                        </a:ext>
                      </a:extLst>
                    </p:cNvPr>
                    <p:cNvGrpSpPr/>
                    <p:nvPr/>
                  </p:nvGrpSpPr>
                  <p:grpSpPr>
                    <a:xfrm>
                      <a:off x="1048828" y="5347003"/>
                      <a:ext cx="335787" cy="252000"/>
                      <a:chOff x="676087" y="5336077"/>
                      <a:chExt cx="335787" cy="252000"/>
                    </a:xfrm>
                  </p:grpSpPr>
                  <p:cxnSp>
                    <p:nvCxnSpPr>
                      <p:cNvPr id="1216" name="Gerader Verbinder 1215">
                        <a:extLst>
                          <a:ext uri="{FF2B5EF4-FFF2-40B4-BE49-F238E27FC236}">
                            <a16:creationId xmlns:a16="http://schemas.microsoft.com/office/drawing/2014/main" id="{F777A30E-CDD9-44A6-AA4D-E680A0527C15}"/>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17" name="Gerader Verbinder 1216">
                        <a:extLst>
                          <a:ext uri="{FF2B5EF4-FFF2-40B4-BE49-F238E27FC236}">
                            <a16:creationId xmlns:a16="http://schemas.microsoft.com/office/drawing/2014/main" id="{16EAFC91-304E-410C-A93C-86365620A7AB}"/>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18" name="Gerader Verbinder 1217">
                        <a:extLst>
                          <a:ext uri="{FF2B5EF4-FFF2-40B4-BE49-F238E27FC236}">
                            <a16:creationId xmlns:a16="http://schemas.microsoft.com/office/drawing/2014/main" id="{1E835B8D-4336-4ADB-8319-725512D05CA0}"/>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19" name="Gerader Verbinder 1218">
                        <a:extLst>
                          <a:ext uri="{FF2B5EF4-FFF2-40B4-BE49-F238E27FC236}">
                            <a16:creationId xmlns:a16="http://schemas.microsoft.com/office/drawing/2014/main" id="{4C941294-4D51-4564-A75C-0F1AD89E1A88}"/>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20" name="Gerader Verbinder 1219">
                        <a:extLst>
                          <a:ext uri="{FF2B5EF4-FFF2-40B4-BE49-F238E27FC236}">
                            <a16:creationId xmlns:a16="http://schemas.microsoft.com/office/drawing/2014/main" id="{3DE164BC-9A5E-4EAD-9CDD-7D6A9258FD7D}"/>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21" name="Gerader Verbinder 1220">
                        <a:extLst>
                          <a:ext uri="{FF2B5EF4-FFF2-40B4-BE49-F238E27FC236}">
                            <a16:creationId xmlns:a16="http://schemas.microsoft.com/office/drawing/2014/main" id="{3CDF111E-A9FB-4255-BE54-D44D4BDEBB77}"/>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22" name="Gerader Verbinder 1221">
                        <a:extLst>
                          <a:ext uri="{FF2B5EF4-FFF2-40B4-BE49-F238E27FC236}">
                            <a16:creationId xmlns:a16="http://schemas.microsoft.com/office/drawing/2014/main" id="{DBE7532E-F7A0-4421-B5D1-F7EFA0A74A3C}"/>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23" name="Gerader Verbinder 1222">
                        <a:extLst>
                          <a:ext uri="{FF2B5EF4-FFF2-40B4-BE49-F238E27FC236}">
                            <a16:creationId xmlns:a16="http://schemas.microsoft.com/office/drawing/2014/main" id="{35702320-7C47-4386-9527-638CDD171F48}"/>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24" name="Gerader Verbinder 1223">
                        <a:extLst>
                          <a:ext uri="{FF2B5EF4-FFF2-40B4-BE49-F238E27FC236}">
                            <a16:creationId xmlns:a16="http://schemas.microsoft.com/office/drawing/2014/main" id="{E8A94BD3-AA8D-4FA7-ADFC-C19B9CE5B177}"/>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25" name="Gerader Verbinder 1224">
                        <a:extLst>
                          <a:ext uri="{FF2B5EF4-FFF2-40B4-BE49-F238E27FC236}">
                            <a16:creationId xmlns:a16="http://schemas.microsoft.com/office/drawing/2014/main" id="{FFF30933-B16C-462D-9F51-C20F1E005940}"/>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183" name="Gruppieren 1182">
                      <a:extLst>
                        <a:ext uri="{FF2B5EF4-FFF2-40B4-BE49-F238E27FC236}">
                          <a16:creationId xmlns:a16="http://schemas.microsoft.com/office/drawing/2014/main" id="{2B5E0665-D2F1-415A-9A3B-6BFD5AB679CE}"/>
                        </a:ext>
                      </a:extLst>
                    </p:cNvPr>
                    <p:cNvGrpSpPr/>
                    <p:nvPr/>
                  </p:nvGrpSpPr>
                  <p:grpSpPr>
                    <a:xfrm>
                      <a:off x="1421250" y="5347003"/>
                      <a:ext cx="335787" cy="252000"/>
                      <a:chOff x="676087" y="5336077"/>
                      <a:chExt cx="335787" cy="252000"/>
                    </a:xfrm>
                  </p:grpSpPr>
                  <p:cxnSp>
                    <p:nvCxnSpPr>
                      <p:cNvPr id="1206" name="Gerader Verbinder 1205">
                        <a:extLst>
                          <a:ext uri="{FF2B5EF4-FFF2-40B4-BE49-F238E27FC236}">
                            <a16:creationId xmlns:a16="http://schemas.microsoft.com/office/drawing/2014/main" id="{BCEA15E3-EC0C-41C5-B552-DDC7448044E6}"/>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07" name="Gerader Verbinder 1206">
                        <a:extLst>
                          <a:ext uri="{FF2B5EF4-FFF2-40B4-BE49-F238E27FC236}">
                            <a16:creationId xmlns:a16="http://schemas.microsoft.com/office/drawing/2014/main" id="{AF7D3380-56C4-4233-9A85-9BFE87B8D22D}"/>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08" name="Gerader Verbinder 1207">
                        <a:extLst>
                          <a:ext uri="{FF2B5EF4-FFF2-40B4-BE49-F238E27FC236}">
                            <a16:creationId xmlns:a16="http://schemas.microsoft.com/office/drawing/2014/main" id="{0F25F475-8F06-4641-AD3B-47C57050D004}"/>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09" name="Gerader Verbinder 1208">
                        <a:extLst>
                          <a:ext uri="{FF2B5EF4-FFF2-40B4-BE49-F238E27FC236}">
                            <a16:creationId xmlns:a16="http://schemas.microsoft.com/office/drawing/2014/main" id="{354AF9DA-7295-418A-80DC-10342B6A0B39}"/>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10" name="Gerader Verbinder 1209">
                        <a:extLst>
                          <a:ext uri="{FF2B5EF4-FFF2-40B4-BE49-F238E27FC236}">
                            <a16:creationId xmlns:a16="http://schemas.microsoft.com/office/drawing/2014/main" id="{A2700DF5-142C-4E38-B846-9F94B9785919}"/>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11" name="Gerader Verbinder 1210">
                        <a:extLst>
                          <a:ext uri="{FF2B5EF4-FFF2-40B4-BE49-F238E27FC236}">
                            <a16:creationId xmlns:a16="http://schemas.microsoft.com/office/drawing/2014/main" id="{4606FE47-DF05-49B4-A69C-F4EBD5C7A759}"/>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12" name="Gerader Verbinder 1211">
                        <a:extLst>
                          <a:ext uri="{FF2B5EF4-FFF2-40B4-BE49-F238E27FC236}">
                            <a16:creationId xmlns:a16="http://schemas.microsoft.com/office/drawing/2014/main" id="{0673F58C-1054-4F22-ACD0-C572B260D974}"/>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13" name="Gerader Verbinder 1212">
                        <a:extLst>
                          <a:ext uri="{FF2B5EF4-FFF2-40B4-BE49-F238E27FC236}">
                            <a16:creationId xmlns:a16="http://schemas.microsoft.com/office/drawing/2014/main" id="{39F4AD0A-F7A7-4881-A630-D9AA9733D1F4}"/>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14" name="Gerader Verbinder 1213">
                        <a:extLst>
                          <a:ext uri="{FF2B5EF4-FFF2-40B4-BE49-F238E27FC236}">
                            <a16:creationId xmlns:a16="http://schemas.microsoft.com/office/drawing/2014/main" id="{84FDE4A5-2DDF-4898-8E93-B8EF1C5F0D03}"/>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15" name="Gerader Verbinder 1214">
                        <a:extLst>
                          <a:ext uri="{FF2B5EF4-FFF2-40B4-BE49-F238E27FC236}">
                            <a16:creationId xmlns:a16="http://schemas.microsoft.com/office/drawing/2014/main" id="{13C06792-BA2A-4502-8849-A88B6F3D7655}"/>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184" name="Gruppieren 1183">
                      <a:extLst>
                        <a:ext uri="{FF2B5EF4-FFF2-40B4-BE49-F238E27FC236}">
                          <a16:creationId xmlns:a16="http://schemas.microsoft.com/office/drawing/2014/main" id="{50EABFCE-A1E2-474C-A440-F4B1E939DE60}"/>
                        </a:ext>
                      </a:extLst>
                    </p:cNvPr>
                    <p:cNvGrpSpPr/>
                    <p:nvPr/>
                  </p:nvGrpSpPr>
                  <p:grpSpPr>
                    <a:xfrm>
                      <a:off x="1792978" y="5347003"/>
                      <a:ext cx="335787" cy="252000"/>
                      <a:chOff x="676087" y="5336077"/>
                      <a:chExt cx="335787" cy="252000"/>
                    </a:xfrm>
                  </p:grpSpPr>
                  <p:cxnSp>
                    <p:nvCxnSpPr>
                      <p:cNvPr id="1196" name="Gerader Verbinder 1195">
                        <a:extLst>
                          <a:ext uri="{FF2B5EF4-FFF2-40B4-BE49-F238E27FC236}">
                            <a16:creationId xmlns:a16="http://schemas.microsoft.com/office/drawing/2014/main" id="{97A6FA13-6A63-4306-B883-E1FA732FE14A}"/>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97" name="Gerader Verbinder 1196">
                        <a:extLst>
                          <a:ext uri="{FF2B5EF4-FFF2-40B4-BE49-F238E27FC236}">
                            <a16:creationId xmlns:a16="http://schemas.microsoft.com/office/drawing/2014/main" id="{D1F42E95-6390-4EC1-ACEA-43F022D9954E}"/>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98" name="Gerader Verbinder 1197">
                        <a:extLst>
                          <a:ext uri="{FF2B5EF4-FFF2-40B4-BE49-F238E27FC236}">
                            <a16:creationId xmlns:a16="http://schemas.microsoft.com/office/drawing/2014/main" id="{2A9F7F50-3274-4767-B8CE-3FA7CD680496}"/>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99" name="Gerader Verbinder 1198">
                        <a:extLst>
                          <a:ext uri="{FF2B5EF4-FFF2-40B4-BE49-F238E27FC236}">
                            <a16:creationId xmlns:a16="http://schemas.microsoft.com/office/drawing/2014/main" id="{9A6F374A-9BF8-4486-9B4E-A3C538FE2BE7}"/>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00" name="Gerader Verbinder 1199">
                        <a:extLst>
                          <a:ext uri="{FF2B5EF4-FFF2-40B4-BE49-F238E27FC236}">
                            <a16:creationId xmlns:a16="http://schemas.microsoft.com/office/drawing/2014/main" id="{2C6440EE-70EE-4E60-A90E-28FDA8EC46A3}"/>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01" name="Gerader Verbinder 1200">
                        <a:extLst>
                          <a:ext uri="{FF2B5EF4-FFF2-40B4-BE49-F238E27FC236}">
                            <a16:creationId xmlns:a16="http://schemas.microsoft.com/office/drawing/2014/main" id="{18884D7B-27A7-4721-96BF-C71D1575502C}"/>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02" name="Gerader Verbinder 1201">
                        <a:extLst>
                          <a:ext uri="{FF2B5EF4-FFF2-40B4-BE49-F238E27FC236}">
                            <a16:creationId xmlns:a16="http://schemas.microsoft.com/office/drawing/2014/main" id="{EEED43BC-4188-4EB6-B892-7F74E8E66A60}"/>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03" name="Gerader Verbinder 1202">
                        <a:extLst>
                          <a:ext uri="{FF2B5EF4-FFF2-40B4-BE49-F238E27FC236}">
                            <a16:creationId xmlns:a16="http://schemas.microsoft.com/office/drawing/2014/main" id="{327D9B36-780F-4C17-918D-FA66A4B41C5B}"/>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04" name="Gerader Verbinder 1203">
                        <a:extLst>
                          <a:ext uri="{FF2B5EF4-FFF2-40B4-BE49-F238E27FC236}">
                            <a16:creationId xmlns:a16="http://schemas.microsoft.com/office/drawing/2014/main" id="{51A7854B-15CD-4FF8-A842-58AF656BEDEF}"/>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05" name="Gerader Verbinder 1204">
                        <a:extLst>
                          <a:ext uri="{FF2B5EF4-FFF2-40B4-BE49-F238E27FC236}">
                            <a16:creationId xmlns:a16="http://schemas.microsoft.com/office/drawing/2014/main" id="{85B1746E-6ECA-403F-9130-DD8E22396E26}"/>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185" name="Gruppieren 1184">
                      <a:extLst>
                        <a:ext uri="{FF2B5EF4-FFF2-40B4-BE49-F238E27FC236}">
                          <a16:creationId xmlns:a16="http://schemas.microsoft.com/office/drawing/2014/main" id="{5E8B47D5-6E96-494D-B8BD-1D57E3DA87FA}"/>
                        </a:ext>
                      </a:extLst>
                    </p:cNvPr>
                    <p:cNvGrpSpPr/>
                    <p:nvPr/>
                  </p:nvGrpSpPr>
                  <p:grpSpPr>
                    <a:xfrm>
                      <a:off x="2165064" y="5347003"/>
                      <a:ext cx="335787" cy="252000"/>
                      <a:chOff x="676087" y="5336077"/>
                      <a:chExt cx="335787" cy="252000"/>
                    </a:xfrm>
                  </p:grpSpPr>
                  <p:cxnSp>
                    <p:nvCxnSpPr>
                      <p:cNvPr id="1186" name="Gerader Verbinder 1185">
                        <a:extLst>
                          <a:ext uri="{FF2B5EF4-FFF2-40B4-BE49-F238E27FC236}">
                            <a16:creationId xmlns:a16="http://schemas.microsoft.com/office/drawing/2014/main" id="{F8FD8BF4-810C-46D9-AD89-779704302F88}"/>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87" name="Gerader Verbinder 1186">
                        <a:extLst>
                          <a:ext uri="{FF2B5EF4-FFF2-40B4-BE49-F238E27FC236}">
                            <a16:creationId xmlns:a16="http://schemas.microsoft.com/office/drawing/2014/main" id="{A57AD855-A32C-48EE-AEE1-B34245145976}"/>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88" name="Gerader Verbinder 1187">
                        <a:extLst>
                          <a:ext uri="{FF2B5EF4-FFF2-40B4-BE49-F238E27FC236}">
                            <a16:creationId xmlns:a16="http://schemas.microsoft.com/office/drawing/2014/main" id="{2F9424AB-A0FE-40CB-9F77-E770ADD5014B}"/>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89" name="Gerader Verbinder 1188">
                        <a:extLst>
                          <a:ext uri="{FF2B5EF4-FFF2-40B4-BE49-F238E27FC236}">
                            <a16:creationId xmlns:a16="http://schemas.microsoft.com/office/drawing/2014/main" id="{6AA181AD-A4A1-49CC-B901-43F40678AC4B}"/>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90" name="Gerader Verbinder 1189">
                        <a:extLst>
                          <a:ext uri="{FF2B5EF4-FFF2-40B4-BE49-F238E27FC236}">
                            <a16:creationId xmlns:a16="http://schemas.microsoft.com/office/drawing/2014/main" id="{EE7FB669-298E-4105-BB09-ED1E8D20776F}"/>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91" name="Gerader Verbinder 1190">
                        <a:extLst>
                          <a:ext uri="{FF2B5EF4-FFF2-40B4-BE49-F238E27FC236}">
                            <a16:creationId xmlns:a16="http://schemas.microsoft.com/office/drawing/2014/main" id="{E34000DF-5BE8-4968-AA27-E74DC286D557}"/>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92" name="Gerader Verbinder 1191">
                        <a:extLst>
                          <a:ext uri="{FF2B5EF4-FFF2-40B4-BE49-F238E27FC236}">
                            <a16:creationId xmlns:a16="http://schemas.microsoft.com/office/drawing/2014/main" id="{CBDFF268-7B7F-4BB2-B642-9186AEEF146C}"/>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93" name="Gerader Verbinder 1192">
                        <a:extLst>
                          <a:ext uri="{FF2B5EF4-FFF2-40B4-BE49-F238E27FC236}">
                            <a16:creationId xmlns:a16="http://schemas.microsoft.com/office/drawing/2014/main" id="{6AA5660B-AB41-47D4-A254-AD4B6E0ABFF1}"/>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94" name="Gerader Verbinder 1193">
                        <a:extLst>
                          <a:ext uri="{FF2B5EF4-FFF2-40B4-BE49-F238E27FC236}">
                            <a16:creationId xmlns:a16="http://schemas.microsoft.com/office/drawing/2014/main" id="{89799593-4EB7-42AE-8F19-50EDF991195E}"/>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95" name="Gerader Verbinder 1194">
                        <a:extLst>
                          <a:ext uri="{FF2B5EF4-FFF2-40B4-BE49-F238E27FC236}">
                            <a16:creationId xmlns:a16="http://schemas.microsoft.com/office/drawing/2014/main" id="{14D6398E-181B-46C6-B501-CB09FE6E53C7}"/>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grpSp>
                <p:nvGrpSpPr>
                  <p:cNvPr id="1125" name="Gruppieren 1124">
                    <a:extLst>
                      <a:ext uri="{FF2B5EF4-FFF2-40B4-BE49-F238E27FC236}">
                        <a16:creationId xmlns:a16="http://schemas.microsoft.com/office/drawing/2014/main" id="{9A3FA299-C8F1-497F-9A5D-080C2B0F2338}"/>
                      </a:ext>
                    </a:extLst>
                  </p:cNvPr>
                  <p:cNvGrpSpPr/>
                  <p:nvPr/>
                </p:nvGrpSpPr>
                <p:grpSpPr>
                  <a:xfrm>
                    <a:off x="2538068" y="5346998"/>
                    <a:ext cx="1824764" cy="252005"/>
                    <a:chOff x="676087" y="5346998"/>
                    <a:chExt cx="1824764" cy="252005"/>
                  </a:xfrm>
                </p:grpSpPr>
                <p:grpSp>
                  <p:nvGrpSpPr>
                    <p:cNvPr id="1126" name="Gruppieren 1125">
                      <a:extLst>
                        <a:ext uri="{FF2B5EF4-FFF2-40B4-BE49-F238E27FC236}">
                          <a16:creationId xmlns:a16="http://schemas.microsoft.com/office/drawing/2014/main" id="{F04C1A3E-D994-4FA6-AEED-AED29AEA03FA}"/>
                        </a:ext>
                      </a:extLst>
                    </p:cNvPr>
                    <p:cNvGrpSpPr/>
                    <p:nvPr/>
                  </p:nvGrpSpPr>
                  <p:grpSpPr>
                    <a:xfrm>
                      <a:off x="676087" y="5347003"/>
                      <a:ext cx="335787" cy="252000"/>
                      <a:chOff x="676087" y="5336077"/>
                      <a:chExt cx="335787" cy="252000"/>
                    </a:xfrm>
                  </p:grpSpPr>
                  <p:cxnSp>
                    <p:nvCxnSpPr>
                      <p:cNvPr id="1171" name="Gerader Verbinder 1170">
                        <a:extLst>
                          <a:ext uri="{FF2B5EF4-FFF2-40B4-BE49-F238E27FC236}">
                            <a16:creationId xmlns:a16="http://schemas.microsoft.com/office/drawing/2014/main" id="{C9A2BAE3-6710-4527-984E-69EA83D4C76B}"/>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72" name="Gerader Verbinder 1171">
                        <a:extLst>
                          <a:ext uri="{FF2B5EF4-FFF2-40B4-BE49-F238E27FC236}">
                            <a16:creationId xmlns:a16="http://schemas.microsoft.com/office/drawing/2014/main" id="{6D771797-2461-49EA-9B1A-EB693FB1C5B9}"/>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73" name="Gerader Verbinder 1172">
                        <a:extLst>
                          <a:ext uri="{FF2B5EF4-FFF2-40B4-BE49-F238E27FC236}">
                            <a16:creationId xmlns:a16="http://schemas.microsoft.com/office/drawing/2014/main" id="{7C4E1085-69E6-44D2-935A-E94917ACDDE5}"/>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74" name="Gerader Verbinder 1173">
                        <a:extLst>
                          <a:ext uri="{FF2B5EF4-FFF2-40B4-BE49-F238E27FC236}">
                            <a16:creationId xmlns:a16="http://schemas.microsoft.com/office/drawing/2014/main" id="{612A40C6-5F68-4FDF-96E3-53E31A2CBCEC}"/>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75" name="Gerader Verbinder 1174">
                        <a:extLst>
                          <a:ext uri="{FF2B5EF4-FFF2-40B4-BE49-F238E27FC236}">
                            <a16:creationId xmlns:a16="http://schemas.microsoft.com/office/drawing/2014/main" id="{080DC2A2-4FD2-4797-A283-0F6782507B2A}"/>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76" name="Gerader Verbinder 1175">
                        <a:extLst>
                          <a:ext uri="{FF2B5EF4-FFF2-40B4-BE49-F238E27FC236}">
                            <a16:creationId xmlns:a16="http://schemas.microsoft.com/office/drawing/2014/main" id="{B79D4F0C-7FA8-4EA9-8069-799D5BDD48FF}"/>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77" name="Gerader Verbinder 1176">
                        <a:extLst>
                          <a:ext uri="{FF2B5EF4-FFF2-40B4-BE49-F238E27FC236}">
                            <a16:creationId xmlns:a16="http://schemas.microsoft.com/office/drawing/2014/main" id="{4DE9FAA4-0891-414A-8A1A-EA66B84B4DAE}"/>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78" name="Gerader Verbinder 1177">
                        <a:extLst>
                          <a:ext uri="{FF2B5EF4-FFF2-40B4-BE49-F238E27FC236}">
                            <a16:creationId xmlns:a16="http://schemas.microsoft.com/office/drawing/2014/main" id="{04392369-5DAC-4E73-A274-918FB37097C5}"/>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79" name="Gerader Verbinder 1178">
                        <a:extLst>
                          <a:ext uri="{FF2B5EF4-FFF2-40B4-BE49-F238E27FC236}">
                            <a16:creationId xmlns:a16="http://schemas.microsoft.com/office/drawing/2014/main" id="{260AC50A-D94C-4072-94E3-8F2AA9662AE5}"/>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80" name="Gerader Verbinder 1179">
                        <a:extLst>
                          <a:ext uri="{FF2B5EF4-FFF2-40B4-BE49-F238E27FC236}">
                            <a16:creationId xmlns:a16="http://schemas.microsoft.com/office/drawing/2014/main" id="{13E60655-7DF1-4FDE-BB74-4CA4B242A307}"/>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127" name="Gruppieren 1126">
                      <a:extLst>
                        <a:ext uri="{FF2B5EF4-FFF2-40B4-BE49-F238E27FC236}">
                          <a16:creationId xmlns:a16="http://schemas.microsoft.com/office/drawing/2014/main" id="{05D64622-3AB5-4417-97A7-11E2B513FAB7}"/>
                        </a:ext>
                      </a:extLst>
                    </p:cNvPr>
                    <p:cNvGrpSpPr/>
                    <p:nvPr/>
                  </p:nvGrpSpPr>
                  <p:grpSpPr>
                    <a:xfrm>
                      <a:off x="1048828" y="5347003"/>
                      <a:ext cx="335787" cy="252000"/>
                      <a:chOff x="676087" y="5336077"/>
                      <a:chExt cx="335787" cy="252000"/>
                    </a:xfrm>
                  </p:grpSpPr>
                  <p:cxnSp>
                    <p:nvCxnSpPr>
                      <p:cNvPr id="1161" name="Gerader Verbinder 1160">
                        <a:extLst>
                          <a:ext uri="{FF2B5EF4-FFF2-40B4-BE49-F238E27FC236}">
                            <a16:creationId xmlns:a16="http://schemas.microsoft.com/office/drawing/2014/main" id="{CB1EDAAC-EB50-4265-B89F-B67AF5E5505A}"/>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62" name="Gerader Verbinder 1161">
                        <a:extLst>
                          <a:ext uri="{FF2B5EF4-FFF2-40B4-BE49-F238E27FC236}">
                            <a16:creationId xmlns:a16="http://schemas.microsoft.com/office/drawing/2014/main" id="{9364B12E-39B1-4D18-A247-B25438E08069}"/>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63" name="Gerader Verbinder 1162">
                        <a:extLst>
                          <a:ext uri="{FF2B5EF4-FFF2-40B4-BE49-F238E27FC236}">
                            <a16:creationId xmlns:a16="http://schemas.microsoft.com/office/drawing/2014/main" id="{7942C394-B490-48BE-B4F5-595B43FD8C01}"/>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64" name="Gerader Verbinder 1163">
                        <a:extLst>
                          <a:ext uri="{FF2B5EF4-FFF2-40B4-BE49-F238E27FC236}">
                            <a16:creationId xmlns:a16="http://schemas.microsoft.com/office/drawing/2014/main" id="{630CD307-EFA8-4E3D-BA70-5B87730407AA}"/>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65" name="Gerader Verbinder 1164">
                        <a:extLst>
                          <a:ext uri="{FF2B5EF4-FFF2-40B4-BE49-F238E27FC236}">
                            <a16:creationId xmlns:a16="http://schemas.microsoft.com/office/drawing/2014/main" id="{DF448155-84CD-4764-A48C-98CCA978F28C}"/>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66" name="Gerader Verbinder 1165">
                        <a:extLst>
                          <a:ext uri="{FF2B5EF4-FFF2-40B4-BE49-F238E27FC236}">
                            <a16:creationId xmlns:a16="http://schemas.microsoft.com/office/drawing/2014/main" id="{132F42E3-4057-491A-8CC7-F4E40129A886}"/>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67" name="Gerader Verbinder 1166">
                        <a:extLst>
                          <a:ext uri="{FF2B5EF4-FFF2-40B4-BE49-F238E27FC236}">
                            <a16:creationId xmlns:a16="http://schemas.microsoft.com/office/drawing/2014/main" id="{6500EF61-C1B0-48F7-BFB0-020901504F62}"/>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68" name="Gerader Verbinder 1167">
                        <a:extLst>
                          <a:ext uri="{FF2B5EF4-FFF2-40B4-BE49-F238E27FC236}">
                            <a16:creationId xmlns:a16="http://schemas.microsoft.com/office/drawing/2014/main" id="{D1021C02-588D-460E-BAB8-FF60B2CE7882}"/>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69" name="Gerader Verbinder 1168">
                        <a:extLst>
                          <a:ext uri="{FF2B5EF4-FFF2-40B4-BE49-F238E27FC236}">
                            <a16:creationId xmlns:a16="http://schemas.microsoft.com/office/drawing/2014/main" id="{6A761B37-CA67-429D-AD91-49B7F6DAD343}"/>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70" name="Gerader Verbinder 1169">
                        <a:extLst>
                          <a:ext uri="{FF2B5EF4-FFF2-40B4-BE49-F238E27FC236}">
                            <a16:creationId xmlns:a16="http://schemas.microsoft.com/office/drawing/2014/main" id="{7FE7A9D2-0DCD-4390-ABE7-A2514F13B83A}"/>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128" name="Gruppieren 1127">
                      <a:extLst>
                        <a:ext uri="{FF2B5EF4-FFF2-40B4-BE49-F238E27FC236}">
                          <a16:creationId xmlns:a16="http://schemas.microsoft.com/office/drawing/2014/main" id="{682019D0-FDED-48CC-9B8B-D5FC47841879}"/>
                        </a:ext>
                      </a:extLst>
                    </p:cNvPr>
                    <p:cNvGrpSpPr/>
                    <p:nvPr/>
                  </p:nvGrpSpPr>
                  <p:grpSpPr>
                    <a:xfrm>
                      <a:off x="1421250" y="5346998"/>
                      <a:ext cx="335788" cy="252005"/>
                      <a:chOff x="676087" y="5336072"/>
                      <a:chExt cx="335788" cy="252005"/>
                    </a:xfrm>
                  </p:grpSpPr>
                  <p:cxnSp>
                    <p:nvCxnSpPr>
                      <p:cNvPr id="1151" name="Gerader Verbinder 1150">
                        <a:extLst>
                          <a:ext uri="{FF2B5EF4-FFF2-40B4-BE49-F238E27FC236}">
                            <a16:creationId xmlns:a16="http://schemas.microsoft.com/office/drawing/2014/main" id="{4AB3DF3D-5739-4697-8A60-B42CEA3E8F89}"/>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52" name="Gerader Verbinder 1151">
                        <a:extLst>
                          <a:ext uri="{FF2B5EF4-FFF2-40B4-BE49-F238E27FC236}">
                            <a16:creationId xmlns:a16="http://schemas.microsoft.com/office/drawing/2014/main" id="{3DA74FA3-FD55-404A-A71F-ED072B288030}"/>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53" name="Gerader Verbinder 1152">
                        <a:extLst>
                          <a:ext uri="{FF2B5EF4-FFF2-40B4-BE49-F238E27FC236}">
                            <a16:creationId xmlns:a16="http://schemas.microsoft.com/office/drawing/2014/main" id="{AC65849B-8447-41DA-8828-F0A8258EA261}"/>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54" name="Gerader Verbinder 1153">
                        <a:extLst>
                          <a:ext uri="{FF2B5EF4-FFF2-40B4-BE49-F238E27FC236}">
                            <a16:creationId xmlns:a16="http://schemas.microsoft.com/office/drawing/2014/main" id="{663AFCB3-52CD-4B75-A294-79A9CAEEE4F0}"/>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55" name="Gerader Verbinder 1154">
                        <a:extLst>
                          <a:ext uri="{FF2B5EF4-FFF2-40B4-BE49-F238E27FC236}">
                            <a16:creationId xmlns:a16="http://schemas.microsoft.com/office/drawing/2014/main" id="{9794D573-594A-4B42-9AFE-4F5A9C6C3585}"/>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56" name="Gerader Verbinder 1155">
                        <a:extLst>
                          <a:ext uri="{FF2B5EF4-FFF2-40B4-BE49-F238E27FC236}">
                            <a16:creationId xmlns:a16="http://schemas.microsoft.com/office/drawing/2014/main" id="{57405E50-0335-42E0-9852-BC5433F8FD22}"/>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57" name="Gerader Verbinder 1156">
                        <a:extLst>
                          <a:ext uri="{FF2B5EF4-FFF2-40B4-BE49-F238E27FC236}">
                            <a16:creationId xmlns:a16="http://schemas.microsoft.com/office/drawing/2014/main" id="{7F0B8B4B-099C-43B8-88FE-C3E772E5FC5C}"/>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58" name="Gerader Verbinder 1157">
                        <a:extLst>
                          <a:ext uri="{FF2B5EF4-FFF2-40B4-BE49-F238E27FC236}">
                            <a16:creationId xmlns:a16="http://schemas.microsoft.com/office/drawing/2014/main" id="{289E1ADC-0852-4897-A255-0F82B097FC9E}"/>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59" name="Gerader Verbinder 1158">
                        <a:extLst>
                          <a:ext uri="{FF2B5EF4-FFF2-40B4-BE49-F238E27FC236}">
                            <a16:creationId xmlns:a16="http://schemas.microsoft.com/office/drawing/2014/main" id="{1212ED45-782F-4188-851A-E846EB9853DF}"/>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60" name="Gerader Verbinder 1159">
                        <a:extLst>
                          <a:ext uri="{FF2B5EF4-FFF2-40B4-BE49-F238E27FC236}">
                            <a16:creationId xmlns:a16="http://schemas.microsoft.com/office/drawing/2014/main" id="{080ACD4F-00D2-4D1D-8BAE-1F6299BAD324}"/>
                          </a:ext>
                        </a:extLst>
                      </p:cNvPr>
                      <p:cNvCxnSpPr/>
                      <p:nvPr/>
                    </p:nvCxnSpPr>
                    <p:spPr bwMode="auto">
                      <a:xfrm>
                        <a:off x="1011875" y="5336072"/>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129" name="Gruppieren 1128">
                      <a:extLst>
                        <a:ext uri="{FF2B5EF4-FFF2-40B4-BE49-F238E27FC236}">
                          <a16:creationId xmlns:a16="http://schemas.microsoft.com/office/drawing/2014/main" id="{C5253C8E-87C4-4F1B-8667-4B8D4070D2FE}"/>
                        </a:ext>
                      </a:extLst>
                    </p:cNvPr>
                    <p:cNvGrpSpPr/>
                    <p:nvPr/>
                  </p:nvGrpSpPr>
                  <p:grpSpPr>
                    <a:xfrm>
                      <a:off x="1792978" y="5347003"/>
                      <a:ext cx="335787" cy="252000"/>
                      <a:chOff x="676087" y="5336077"/>
                      <a:chExt cx="335787" cy="252000"/>
                    </a:xfrm>
                  </p:grpSpPr>
                  <p:cxnSp>
                    <p:nvCxnSpPr>
                      <p:cNvPr id="1141" name="Gerader Verbinder 1140">
                        <a:extLst>
                          <a:ext uri="{FF2B5EF4-FFF2-40B4-BE49-F238E27FC236}">
                            <a16:creationId xmlns:a16="http://schemas.microsoft.com/office/drawing/2014/main" id="{FFABE3FC-C80B-4FC6-B665-BDEE41AD9B86}"/>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42" name="Gerader Verbinder 1141">
                        <a:extLst>
                          <a:ext uri="{FF2B5EF4-FFF2-40B4-BE49-F238E27FC236}">
                            <a16:creationId xmlns:a16="http://schemas.microsoft.com/office/drawing/2014/main" id="{AF950E3D-66E3-4014-8B4F-8C491C84FA3D}"/>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43" name="Gerader Verbinder 1142">
                        <a:extLst>
                          <a:ext uri="{FF2B5EF4-FFF2-40B4-BE49-F238E27FC236}">
                            <a16:creationId xmlns:a16="http://schemas.microsoft.com/office/drawing/2014/main" id="{5C138F14-0FD6-4BDC-91BF-10D6A7714F0B}"/>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44" name="Gerader Verbinder 1143">
                        <a:extLst>
                          <a:ext uri="{FF2B5EF4-FFF2-40B4-BE49-F238E27FC236}">
                            <a16:creationId xmlns:a16="http://schemas.microsoft.com/office/drawing/2014/main" id="{4C6822B3-4F1F-4E6B-BD49-1C1EDE3347AC}"/>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45" name="Gerader Verbinder 1144">
                        <a:extLst>
                          <a:ext uri="{FF2B5EF4-FFF2-40B4-BE49-F238E27FC236}">
                            <a16:creationId xmlns:a16="http://schemas.microsoft.com/office/drawing/2014/main" id="{B3B0A9FE-868D-4879-A7F7-2B5EB8D0812C}"/>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46" name="Gerader Verbinder 1145">
                        <a:extLst>
                          <a:ext uri="{FF2B5EF4-FFF2-40B4-BE49-F238E27FC236}">
                            <a16:creationId xmlns:a16="http://schemas.microsoft.com/office/drawing/2014/main" id="{56DD8B00-6871-4C89-B801-ACC69147AECD}"/>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47" name="Gerader Verbinder 1146">
                        <a:extLst>
                          <a:ext uri="{FF2B5EF4-FFF2-40B4-BE49-F238E27FC236}">
                            <a16:creationId xmlns:a16="http://schemas.microsoft.com/office/drawing/2014/main" id="{0078395D-D468-4AF6-8813-9C2ABBF2D73B}"/>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48" name="Gerader Verbinder 1147">
                        <a:extLst>
                          <a:ext uri="{FF2B5EF4-FFF2-40B4-BE49-F238E27FC236}">
                            <a16:creationId xmlns:a16="http://schemas.microsoft.com/office/drawing/2014/main" id="{D0C1A288-D72A-4C12-B28A-3A5D9C2D5F83}"/>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49" name="Gerader Verbinder 1148">
                        <a:extLst>
                          <a:ext uri="{FF2B5EF4-FFF2-40B4-BE49-F238E27FC236}">
                            <a16:creationId xmlns:a16="http://schemas.microsoft.com/office/drawing/2014/main" id="{5682B0DE-B776-4554-96E1-535BDA1C54A1}"/>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50" name="Gerader Verbinder 1149">
                        <a:extLst>
                          <a:ext uri="{FF2B5EF4-FFF2-40B4-BE49-F238E27FC236}">
                            <a16:creationId xmlns:a16="http://schemas.microsoft.com/office/drawing/2014/main" id="{66E25DA5-1F74-4287-8CC8-51577C2D70FE}"/>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130" name="Gruppieren 1129">
                      <a:extLst>
                        <a:ext uri="{FF2B5EF4-FFF2-40B4-BE49-F238E27FC236}">
                          <a16:creationId xmlns:a16="http://schemas.microsoft.com/office/drawing/2014/main" id="{FFBB6CB3-8F08-49C1-9457-26DC54F38EE5}"/>
                        </a:ext>
                      </a:extLst>
                    </p:cNvPr>
                    <p:cNvGrpSpPr/>
                    <p:nvPr/>
                  </p:nvGrpSpPr>
                  <p:grpSpPr>
                    <a:xfrm>
                      <a:off x="2165064" y="5347003"/>
                      <a:ext cx="335787" cy="252000"/>
                      <a:chOff x="676087" y="5336077"/>
                      <a:chExt cx="335787" cy="252000"/>
                    </a:xfrm>
                  </p:grpSpPr>
                  <p:cxnSp>
                    <p:nvCxnSpPr>
                      <p:cNvPr id="1131" name="Gerader Verbinder 1130">
                        <a:extLst>
                          <a:ext uri="{FF2B5EF4-FFF2-40B4-BE49-F238E27FC236}">
                            <a16:creationId xmlns:a16="http://schemas.microsoft.com/office/drawing/2014/main" id="{F9ECB494-5407-4C0D-B9F4-DC35C0AA57A7}"/>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32" name="Gerader Verbinder 1131">
                        <a:extLst>
                          <a:ext uri="{FF2B5EF4-FFF2-40B4-BE49-F238E27FC236}">
                            <a16:creationId xmlns:a16="http://schemas.microsoft.com/office/drawing/2014/main" id="{EBE92F36-2D2B-403D-B877-5A669C4E8A24}"/>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33" name="Gerader Verbinder 1132">
                        <a:extLst>
                          <a:ext uri="{FF2B5EF4-FFF2-40B4-BE49-F238E27FC236}">
                            <a16:creationId xmlns:a16="http://schemas.microsoft.com/office/drawing/2014/main" id="{C2588549-B006-407F-B179-01B4047AF1D3}"/>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34" name="Gerader Verbinder 1133">
                        <a:extLst>
                          <a:ext uri="{FF2B5EF4-FFF2-40B4-BE49-F238E27FC236}">
                            <a16:creationId xmlns:a16="http://schemas.microsoft.com/office/drawing/2014/main" id="{4D5357C4-11B9-4CCE-9FAA-F16229F6C79B}"/>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35" name="Gerader Verbinder 1134">
                        <a:extLst>
                          <a:ext uri="{FF2B5EF4-FFF2-40B4-BE49-F238E27FC236}">
                            <a16:creationId xmlns:a16="http://schemas.microsoft.com/office/drawing/2014/main" id="{F6019146-3C17-46ED-A65C-650A69AAABF6}"/>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36" name="Gerader Verbinder 1135">
                        <a:extLst>
                          <a:ext uri="{FF2B5EF4-FFF2-40B4-BE49-F238E27FC236}">
                            <a16:creationId xmlns:a16="http://schemas.microsoft.com/office/drawing/2014/main" id="{6266D211-AB9D-4C17-8A4C-E06CE2C9AC34}"/>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37" name="Gerader Verbinder 1136">
                        <a:extLst>
                          <a:ext uri="{FF2B5EF4-FFF2-40B4-BE49-F238E27FC236}">
                            <a16:creationId xmlns:a16="http://schemas.microsoft.com/office/drawing/2014/main" id="{75DEE7CB-9060-4A44-8E80-3A3170FEA320}"/>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38" name="Gerader Verbinder 1137">
                        <a:extLst>
                          <a:ext uri="{FF2B5EF4-FFF2-40B4-BE49-F238E27FC236}">
                            <a16:creationId xmlns:a16="http://schemas.microsoft.com/office/drawing/2014/main" id="{74BC2A45-4A21-4A89-80B0-EEC894BF8C0E}"/>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39" name="Gerader Verbinder 1138">
                        <a:extLst>
                          <a:ext uri="{FF2B5EF4-FFF2-40B4-BE49-F238E27FC236}">
                            <a16:creationId xmlns:a16="http://schemas.microsoft.com/office/drawing/2014/main" id="{615656DA-F183-4409-BBAC-E8F07E858B55}"/>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40" name="Gerader Verbinder 1139">
                        <a:extLst>
                          <a:ext uri="{FF2B5EF4-FFF2-40B4-BE49-F238E27FC236}">
                            <a16:creationId xmlns:a16="http://schemas.microsoft.com/office/drawing/2014/main" id="{8C070487-9259-447C-98A1-5E4FBB69DEFA}"/>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grpSp>
          </p:grpSp>
          <p:sp>
            <p:nvSpPr>
              <p:cNvPr id="1121" name="Textfeld 1120">
                <a:extLst>
                  <a:ext uri="{FF2B5EF4-FFF2-40B4-BE49-F238E27FC236}">
                    <a16:creationId xmlns:a16="http://schemas.microsoft.com/office/drawing/2014/main" id="{FB79A11E-D2DB-4728-9BB2-7B1E13AACC03}"/>
                  </a:ext>
                </a:extLst>
              </p:cNvPr>
              <p:cNvSpPr txBox="1"/>
              <p:nvPr/>
            </p:nvSpPr>
            <p:spPr>
              <a:xfrm>
                <a:off x="3179196" y="4516648"/>
                <a:ext cx="877004" cy="338554"/>
              </a:xfrm>
              <a:prstGeom prst="rect">
                <a:avLst/>
              </a:prstGeom>
              <a:noFill/>
            </p:spPr>
            <p:txBody>
              <a:bodyPr wrap="square" rtlCol="0">
                <a:spAutoFit/>
              </a:bodyPr>
              <a:lstStyle/>
              <a:p>
                <a:r>
                  <a:rPr lang="en-US" sz="1600" dirty="0">
                    <a:solidFill>
                      <a:srgbClr val="4D4D4D"/>
                    </a:solidFill>
                    <a:latin typeface="Calibri" panose="020F0502020204030204" pitchFamily="34" charset="0"/>
                    <a:sym typeface="Wingdings" pitchFamily="2" charset="2"/>
                  </a:rPr>
                  <a:t>0,1 mm</a:t>
                </a:r>
              </a:p>
            </p:txBody>
          </p:sp>
        </p:grpSp>
        <p:cxnSp>
          <p:nvCxnSpPr>
            <p:cNvPr id="1119" name="Gerader Verbinder 1118">
              <a:extLst>
                <a:ext uri="{FF2B5EF4-FFF2-40B4-BE49-F238E27FC236}">
                  <a16:creationId xmlns:a16="http://schemas.microsoft.com/office/drawing/2014/main" id="{ABBC6CD5-DE86-499F-91A7-A768D5DA5581}"/>
                </a:ext>
              </a:extLst>
            </p:cNvPr>
            <p:cNvCxnSpPr/>
            <p:nvPr/>
          </p:nvCxnSpPr>
          <p:spPr bwMode="auto">
            <a:xfrm>
              <a:off x="788128" y="4533435"/>
              <a:ext cx="0" cy="72000"/>
            </a:xfrm>
            <a:prstGeom prst="line">
              <a:avLst/>
            </a:prstGeom>
            <a:solidFill>
              <a:schemeClr val="accent1"/>
            </a:solidFill>
            <a:ln w="24130" cap="sq" cmpd="sng" algn="ctr">
              <a:solidFill>
                <a:schemeClr val="accent3"/>
              </a:solidFill>
              <a:prstDash val="solid"/>
              <a:round/>
              <a:headEnd type="none" w="sm" len="sm"/>
              <a:tailEnd type="none" w="sm" len="sm"/>
            </a:ln>
            <a:effectLst/>
          </p:spPr>
        </p:cxnSp>
      </p:grpSp>
      <p:grpSp>
        <p:nvGrpSpPr>
          <p:cNvPr id="1237" name="Gruppieren 1236">
            <a:extLst>
              <a:ext uri="{FF2B5EF4-FFF2-40B4-BE49-F238E27FC236}">
                <a16:creationId xmlns:a16="http://schemas.microsoft.com/office/drawing/2014/main" id="{A938384C-8308-40DA-B435-D38B41A52909}"/>
              </a:ext>
            </a:extLst>
          </p:cNvPr>
          <p:cNvGrpSpPr/>
          <p:nvPr/>
        </p:nvGrpSpPr>
        <p:grpSpPr>
          <a:xfrm>
            <a:off x="1543033" y="5657065"/>
            <a:ext cx="3955670" cy="836726"/>
            <a:chOff x="768740" y="4533435"/>
            <a:chExt cx="3955670" cy="836726"/>
          </a:xfrm>
        </p:grpSpPr>
        <p:sp>
          <p:nvSpPr>
            <p:cNvPr id="1238" name="Freihandform: Form 1237">
              <a:extLst>
                <a:ext uri="{FF2B5EF4-FFF2-40B4-BE49-F238E27FC236}">
                  <a16:creationId xmlns:a16="http://schemas.microsoft.com/office/drawing/2014/main" id="{DA10648C-5500-4691-8878-AFA1FEB160C5}"/>
                </a:ext>
              </a:extLst>
            </p:cNvPr>
            <p:cNvSpPr/>
            <p:nvPr/>
          </p:nvSpPr>
          <p:spPr>
            <a:xfrm>
              <a:off x="769620" y="4617720"/>
              <a:ext cx="2956560" cy="659130"/>
            </a:xfrm>
            <a:custGeom>
              <a:avLst/>
              <a:gdLst>
                <a:gd name="connsiteX0" fmla="*/ 0 w 2956560"/>
                <a:gd name="connsiteY0" fmla="*/ 651510 h 659130"/>
                <a:gd name="connsiteX1" fmla="*/ 0 w 2956560"/>
                <a:gd name="connsiteY1" fmla="*/ 0 h 659130"/>
                <a:gd name="connsiteX2" fmla="*/ 38100 w 2956560"/>
                <a:gd name="connsiteY2" fmla="*/ 0 h 659130"/>
                <a:gd name="connsiteX3" fmla="*/ 2956560 w 2956560"/>
                <a:gd name="connsiteY3" fmla="*/ 346710 h 659130"/>
                <a:gd name="connsiteX4" fmla="*/ 2956560 w 2956560"/>
                <a:gd name="connsiteY4" fmla="*/ 659130 h 659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560" h="659130">
                  <a:moveTo>
                    <a:pt x="0" y="651510"/>
                  </a:moveTo>
                  <a:lnTo>
                    <a:pt x="0" y="0"/>
                  </a:lnTo>
                  <a:lnTo>
                    <a:pt x="38100" y="0"/>
                  </a:lnTo>
                  <a:lnTo>
                    <a:pt x="2956560" y="346710"/>
                  </a:lnTo>
                  <a:lnTo>
                    <a:pt x="2956560" y="659130"/>
                  </a:lnTo>
                </a:path>
              </a:pathLst>
            </a:custGeom>
            <a:solidFill>
              <a:schemeClr val="accent6">
                <a:lumMod val="20000"/>
                <a:lumOff val="80000"/>
              </a:schemeClr>
            </a:solidFill>
            <a:ln>
              <a:no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239" name="Gruppieren 1238">
              <a:extLst>
                <a:ext uri="{FF2B5EF4-FFF2-40B4-BE49-F238E27FC236}">
                  <a16:creationId xmlns:a16="http://schemas.microsoft.com/office/drawing/2014/main" id="{B46816F5-8F78-4C32-B96C-478DB3D3A360}"/>
                </a:ext>
              </a:extLst>
            </p:cNvPr>
            <p:cNvGrpSpPr/>
            <p:nvPr/>
          </p:nvGrpSpPr>
          <p:grpSpPr>
            <a:xfrm>
              <a:off x="768740" y="5018131"/>
              <a:ext cx="3955670" cy="352030"/>
              <a:chOff x="278018" y="4503172"/>
              <a:chExt cx="3955670" cy="352030"/>
            </a:xfrm>
          </p:grpSpPr>
          <p:grpSp>
            <p:nvGrpSpPr>
              <p:cNvPr id="1241" name="Gruppieren 1240">
                <a:extLst>
                  <a:ext uri="{FF2B5EF4-FFF2-40B4-BE49-F238E27FC236}">
                    <a16:creationId xmlns:a16="http://schemas.microsoft.com/office/drawing/2014/main" id="{61BF78DB-237B-459A-B69D-A01652E2D2E8}"/>
                  </a:ext>
                </a:extLst>
              </p:cNvPr>
              <p:cNvGrpSpPr/>
              <p:nvPr/>
            </p:nvGrpSpPr>
            <p:grpSpPr>
              <a:xfrm>
                <a:off x="278018" y="4503172"/>
                <a:ext cx="2952000" cy="252005"/>
                <a:chOff x="638813" y="5346998"/>
                <a:chExt cx="3724019" cy="255815"/>
              </a:xfrm>
            </p:grpSpPr>
            <p:cxnSp>
              <p:nvCxnSpPr>
                <p:cNvPr id="1243" name="Gerader Verbinder 1242">
                  <a:extLst>
                    <a:ext uri="{FF2B5EF4-FFF2-40B4-BE49-F238E27FC236}">
                      <a16:creationId xmlns:a16="http://schemas.microsoft.com/office/drawing/2014/main" id="{B37C2B4E-5A3E-4FA6-97F6-6EA7C3DD9E4F}"/>
                    </a:ext>
                  </a:extLst>
                </p:cNvPr>
                <p:cNvCxnSpPr>
                  <a:cxnSpLocks/>
                </p:cNvCxnSpPr>
                <p:nvPr/>
              </p:nvCxnSpPr>
              <p:spPr bwMode="auto">
                <a:xfrm>
                  <a:off x="638813" y="5602813"/>
                  <a:ext cx="3724019"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1244" name="Gruppieren 1243">
                  <a:extLst>
                    <a:ext uri="{FF2B5EF4-FFF2-40B4-BE49-F238E27FC236}">
                      <a16:creationId xmlns:a16="http://schemas.microsoft.com/office/drawing/2014/main" id="{91ED6A33-904F-44E1-B0F6-EAC2825A844B}"/>
                    </a:ext>
                  </a:extLst>
                </p:cNvPr>
                <p:cNvGrpSpPr/>
                <p:nvPr/>
              </p:nvGrpSpPr>
              <p:grpSpPr>
                <a:xfrm>
                  <a:off x="638813" y="5346998"/>
                  <a:ext cx="3724019" cy="252005"/>
                  <a:chOff x="638813" y="5346998"/>
                  <a:chExt cx="3724019" cy="252005"/>
                </a:xfrm>
              </p:grpSpPr>
              <p:grpSp>
                <p:nvGrpSpPr>
                  <p:cNvPr id="1245" name="Gruppieren 1244">
                    <a:extLst>
                      <a:ext uri="{FF2B5EF4-FFF2-40B4-BE49-F238E27FC236}">
                        <a16:creationId xmlns:a16="http://schemas.microsoft.com/office/drawing/2014/main" id="{A076EA78-B956-4079-8AAD-76A5565CE196}"/>
                      </a:ext>
                    </a:extLst>
                  </p:cNvPr>
                  <p:cNvGrpSpPr/>
                  <p:nvPr/>
                </p:nvGrpSpPr>
                <p:grpSpPr>
                  <a:xfrm>
                    <a:off x="638813" y="5347003"/>
                    <a:ext cx="1862038" cy="252000"/>
                    <a:chOff x="638813" y="5347003"/>
                    <a:chExt cx="1862038" cy="252000"/>
                  </a:xfrm>
                </p:grpSpPr>
                <p:grpSp>
                  <p:nvGrpSpPr>
                    <p:cNvPr id="1302" name="Gruppieren 1301">
                      <a:extLst>
                        <a:ext uri="{FF2B5EF4-FFF2-40B4-BE49-F238E27FC236}">
                          <a16:creationId xmlns:a16="http://schemas.microsoft.com/office/drawing/2014/main" id="{D1F2E2B7-441F-4858-94FF-F4F837A43D23}"/>
                        </a:ext>
                      </a:extLst>
                    </p:cNvPr>
                    <p:cNvGrpSpPr/>
                    <p:nvPr/>
                  </p:nvGrpSpPr>
                  <p:grpSpPr>
                    <a:xfrm>
                      <a:off x="638813" y="5347003"/>
                      <a:ext cx="373061" cy="252000"/>
                      <a:chOff x="638813" y="5336077"/>
                      <a:chExt cx="373061" cy="252000"/>
                    </a:xfrm>
                  </p:grpSpPr>
                  <p:cxnSp>
                    <p:nvCxnSpPr>
                      <p:cNvPr id="1347" name="Gerader Verbinder 1346">
                        <a:extLst>
                          <a:ext uri="{FF2B5EF4-FFF2-40B4-BE49-F238E27FC236}">
                            <a16:creationId xmlns:a16="http://schemas.microsoft.com/office/drawing/2014/main" id="{FF7BF98B-962F-4B10-B17E-C6A0B32310A2}"/>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48" name="Gerader Verbinder 1347">
                        <a:extLst>
                          <a:ext uri="{FF2B5EF4-FFF2-40B4-BE49-F238E27FC236}">
                            <a16:creationId xmlns:a16="http://schemas.microsoft.com/office/drawing/2014/main" id="{EC5B50AF-3A89-49C4-994F-15F4877D9B9F}"/>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49" name="Gerader Verbinder 1348">
                        <a:extLst>
                          <a:ext uri="{FF2B5EF4-FFF2-40B4-BE49-F238E27FC236}">
                            <a16:creationId xmlns:a16="http://schemas.microsoft.com/office/drawing/2014/main" id="{9F8AE47D-0BDD-410E-BC6A-7889730DF9B0}"/>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50" name="Gerader Verbinder 1349">
                        <a:extLst>
                          <a:ext uri="{FF2B5EF4-FFF2-40B4-BE49-F238E27FC236}">
                            <a16:creationId xmlns:a16="http://schemas.microsoft.com/office/drawing/2014/main" id="{D3346697-3EF7-49E9-BEC6-7578FA69CD78}"/>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51" name="Gerader Verbinder 1350">
                        <a:extLst>
                          <a:ext uri="{FF2B5EF4-FFF2-40B4-BE49-F238E27FC236}">
                            <a16:creationId xmlns:a16="http://schemas.microsoft.com/office/drawing/2014/main" id="{FE72E936-1143-4F95-BFD9-596211AB2CA3}"/>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52" name="Gerader Verbinder 1351">
                        <a:extLst>
                          <a:ext uri="{FF2B5EF4-FFF2-40B4-BE49-F238E27FC236}">
                            <a16:creationId xmlns:a16="http://schemas.microsoft.com/office/drawing/2014/main" id="{253F4449-56F5-4ECE-9D17-92600601E69C}"/>
                          </a:ext>
                        </a:extLst>
                      </p:cNvPr>
                      <p:cNvCxnSpPr/>
                      <p:nvPr/>
                    </p:nvCxnSpPr>
                    <p:spPr bwMode="auto">
                      <a:xfrm>
                        <a:off x="638813"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53" name="Gerader Verbinder 1352">
                        <a:extLst>
                          <a:ext uri="{FF2B5EF4-FFF2-40B4-BE49-F238E27FC236}">
                            <a16:creationId xmlns:a16="http://schemas.microsoft.com/office/drawing/2014/main" id="{BDDB97BF-45D0-4ADB-9767-9205ADFB7367}"/>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54" name="Gerader Verbinder 1353">
                        <a:extLst>
                          <a:ext uri="{FF2B5EF4-FFF2-40B4-BE49-F238E27FC236}">
                            <a16:creationId xmlns:a16="http://schemas.microsoft.com/office/drawing/2014/main" id="{059E9886-BE01-45DA-A26E-B04F6F97B099}"/>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55" name="Gerader Verbinder 1354">
                        <a:extLst>
                          <a:ext uri="{FF2B5EF4-FFF2-40B4-BE49-F238E27FC236}">
                            <a16:creationId xmlns:a16="http://schemas.microsoft.com/office/drawing/2014/main" id="{59355768-ECBA-43E1-8EC8-CD5335C14F69}"/>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56" name="Gerader Verbinder 1355">
                        <a:extLst>
                          <a:ext uri="{FF2B5EF4-FFF2-40B4-BE49-F238E27FC236}">
                            <a16:creationId xmlns:a16="http://schemas.microsoft.com/office/drawing/2014/main" id="{86251FF5-4978-411C-8DB9-2BF2F58F6638}"/>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57" name="Gerader Verbinder 1356">
                        <a:extLst>
                          <a:ext uri="{FF2B5EF4-FFF2-40B4-BE49-F238E27FC236}">
                            <a16:creationId xmlns:a16="http://schemas.microsoft.com/office/drawing/2014/main" id="{3458DB27-E571-4F90-99BF-C551D055D278}"/>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303" name="Gruppieren 1302">
                      <a:extLst>
                        <a:ext uri="{FF2B5EF4-FFF2-40B4-BE49-F238E27FC236}">
                          <a16:creationId xmlns:a16="http://schemas.microsoft.com/office/drawing/2014/main" id="{A047623E-B264-4EB0-9E85-6298C3E3D5C4}"/>
                        </a:ext>
                      </a:extLst>
                    </p:cNvPr>
                    <p:cNvGrpSpPr/>
                    <p:nvPr/>
                  </p:nvGrpSpPr>
                  <p:grpSpPr>
                    <a:xfrm>
                      <a:off x="1048828" y="5347003"/>
                      <a:ext cx="335787" cy="252000"/>
                      <a:chOff x="676087" y="5336077"/>
                      <a:chExt cx="335787" cy="252000"/>
                    </a:xfrm>
                  </p:grpSpPr>
                  <p:cxnSp>
                    <p:nvCxnSpPr>
                      <p:cNvPr id="1337" name="Gerader Verbinder 1336">
                        <a:extLst>
                          <a:ext uri="{FF2B5EF4-FFF2-40B4-BE49-F238E27FC236}">
                            <a16:creationId xmlns:a16="http://schemas.microsoft.com/office/drawing/2014/main" id="{FF5F346B-E667-4448-BBF4-390F5096D6A0}"/>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38" name="Gerader Verbinder 1337">
                        <a:extLst>
                          <a:ext uri="{FF2B5EF4-FFF2-40B4-BE49-F238E27FC236}">
                            <a16:creationId xmlns:a16="http://schemas.microsoft.com/office/drawing/2014/main" id="{55B76B8B-8013-4C33-9CC5-F451CABBAB68}"/>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39" name="Gerader Verbinder 1338">
                        <a:extLst>
                          <a:ext uri="{FF2B5EF4-FFF2-40B4-BE49-F238E27FC236}">
                            <a16:creationId xmlns:a16="http://schemas.microsoft.com/office/drawing/2014/main" id="{FB16DE1D-E62B-4F3C-B993-2C8DE52CA584}"/>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40" name="Gerader Verbinder 1339">
                        <a:extLst>
                          <a:ext uri="{FF2B5EF4-FFF2-40B4-BE49-F238E27FC236}">
                            <a16:creationId xmlns:a16="http://schemas.microsoft.com/office/drawing/2014/main" id="{B40AFF17-8B3E-4E7B-8FE9-25318FD825F2}"/>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41" name="Gerader Verbinder 1340">
                        <a:extLst>
                          <a:ext uri="{FF2B5EF4-FFF2-40B4-BE49-F238E27FC236}">
                            <a16:creationId xmlns:a16="http://schemas.microsoft.com/office/drawing/2014/main" id="{9261DFCC-74CA-4A18-B7E3-82AB83F6F1D4}"/>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42" name="Gerader Verbinder 1341">
                        <a:extLst>
                          <a:ext uri="{FF2B5EF4-FFF2-40B4-BE49-F238E27FC236}">
                            <a16:creationId xmlns:a16="http://schemas.microsoft.com/office/drawing/2014/main" id="{05B02402-4539-41C1-93BC-6EF990CE1D12}"/>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43" name="Gerader Verbinder 1342">
                        <a:extLst>
                          <a:ext uri="{FF2B5EF4-FFF2-40B4-BE49-F238E27FC236}">
                            <a16:creationId xmlns:a16="http://schemas.microsoft.com/office/drawing/2014/main" id="{4869FD1C-2EE6-4A49-9CBD-C139B7722514}"/>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44" name="Gerader Verbinder 1343">
                        <a:extLst>
                          <a:ext uri="{FF2B5EF4-FFF2-40B4-BE49-F238E27FC236}">
                            <a16:creationId xmlns:a16="http://schemas.microsoft.com/office/drawing/2014/main" id="{58BE9456-30A8-4C1A-B3B2-7D4A1B90B4C5}"/>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45" name="Gerader Verbinder 1344">
                        <a:extLst>
                          <a:ext uri="{FF2B5EF4-FFF2-40B4-BE49-F238E27FC236}">
                            <a16:creationId xmlns:a16="http://schemas.microsoft.com/office/drawing/2014/main" id="{3B676C69-7A8E-4F23-A991-93ACD4C0CF5C}"/>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46" name="Gerader Verbinder 1345">
                        <a:extLst>
                          <a:ext uri="{FF2B5EF4-FFF2-40B4-BE49-F238E27FC236}">
                            <a16:creationId xmlns:a16="http://schemas.microsoft.com/office/drawing/2014/main" id="{4CAF6594-8218-476A-9690-BD3FCB04FFD7}"/>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304" name="Gruppieren 1303">
                      <a:extLst>
                        <a:ext uri="{FF2B5EF4-FFF2-40B4-BE49-F238E27FC236}">
                          <a16:creationId xmlns:a16="http://schemas.microsoft.com/office/drawing/2014/main" id="{42396D5F-C7EA-4A29-AA48-DF4F10E05816}"/>
                        </a:ext>
                      </a:extLst>
                    </p:cNvPr>
                    <p:cNvGrpSpPr/>
                    <p:nvPr/>
                  </p:nvGrpSpPr>
                  <p:grpSpPr>
                    <a:xfrm>
                      <a:off x="1421250" y="5347003"/>
                      <a:ext cx="335787" cy="252000"/>
                      <a:chOff x="676087" y="5336077"/>
                      <a:chExt cx="335787" cy="252000"/>
                    </a:xfrm>
                  </p:grpSpPr>
                  <p:cxnSp>
                    <p:nvCxnSpPr>
                      <p:cNvPr id="1327" name="Gerader Verbinder 1326">
                        <a:extLst>
                          <a:ext uri="{FF2B5EF4-FFF2-40B4-BE49-F238E27FC236}">
                            <a16:creationId xmlns:a16="http://schemas.microsoft.com/office/drawing/2014/main" id="{B0528B95-0061-474E-AA2B-F97BC0DF8AE7}"/>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28" name="Gerader Verbinder 1327">
                        <a:extLst>
                          <a:ext uri="{FF2B5EF4-FFF2-40B4-BE49-F238E27FC236}">
                            <a16:creationId xmlns:a16="http://schemas.microsoft.com/office/drawing/2014/main" id="{EECB69D0-6DC9-4E48-8DA1-B512FBD512C9}"/>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29" name="Gerader Verbinder 1328">
                        <a:extLst>
                          <a:ext uri="{FF2B5EF4-FFF2-40B4-BE49-F238E27FC236}">
                            <a16:creationId xmlns:a16="http://schemas.microsoft.com/office/drawing/2014/main" id="{F6157FCF-8B06-41D2-8B68-DB2A3D1D526B}"/>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30" name="Gerader Verbinder 1329">
                        <a:extLst>
                          <a:ext uri="{FF2B5EF4-FFF2-40B4-BE49-F238E27FC236}">
                            <a16:creationId xmlns:a16="http://schemas.microsoft.com/office/drawing/2014/main" id="{0FD0C80C-0355-4F1D-A72C-C4F24299EFE4}"/>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31" name="Gerader Verbinder 1330">
                        <a:extLst>
                          <a:ext uri="{FF2B5EF4-FFF2-40B4-BE49-F238E27FC236}">
                            <a16:creationId xmlns:a16="http://schemas.microsoft.com/office/drawing/2014/main" id="{75B167C5-D3FF-42C8-B11C-DCF20080954F}"/>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32" name="Gerader Verbinder 1331">
                        <a:extLst>
                          <a:ext uri="{FF2B5EF4-FFF2-40B4-BE49-F238E27FC236}">
                            <a16:creationId xmlns:a16="http://schemas.microsoft.com/office/drawing/2014/main" id="{8F0BFB5B-8CF7-4B6F-9452-401230F16EB4}"/>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33" name="Gerader Verbinder 1332">
                        <a:extLst>
                          <a:ext uri="{FF2B5EF4-FFF2-40B4-BE49-F238E27FC236}">
                            <a16:creationId xmlns:a16="http://schemas.microsoft.com/office/drawing/2014/main" id="{6AA19A53-5E31-4363-B6CB-3E4AC414CCCC}"/>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34" name="Gerader Verbinder 1333">
                        <a:extLst>
                          <a:ext uri="{FF2B5EF4-FFF2-40B4-BE49-F238E27FC236}">
                            <a16:creationId xmlns:a16="http://schemas.microsoft.com/office/drawing/2014/main" id="{8BB20D2B-083F-4680-BE9E-F7AAE7C0E2B5}"/>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35" name="Gerader Verbinder 1334">
                        <a:extLst>
                          <a:ext uri="{FF2B5EF4-FFF2-40B4-BE49-F238E27FC236}">
                            <a16:creationId xmlns:a16="http://schemas.microsoft.com/office/drawing/2014/main" id="{1C20F972-8A4C-44B3-BABC-73D5BED3F6AE}"/>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36" name="Gerader Verbinder 1335">
                        <a:extLst>
                          <a:ext uri="{FF2B5EF4-FFF2-40B4-BE49-F238E27FC236}">
                            <a16:creationId xmlns:a16="http://schemas.microsoft.com/office/drawing/2014/main" id="{90FA4DA8-D818-435E-8520-DAB43EE2AAE6}"/>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305" name="Gruppieren 1304">
                      <a:extLst>
                        <a:ext uri="{FF2B5EF4-FFF2-40B4-BE49-F238E27FC236}">
                          <a16:creationId xmlns:a16="http://schemas.microsoft.com/office/drawing/2014/main" id="{7217C262-6707-405F-B17D-79EEA330328A}"/>
                        </a:ext>
                      </a:extLst>
                    </p:cNvPr>
                    <p:cNvGrpSpPr/>
                    <p:nvPr/>
                  </p:nvGrpSpPr>
                  <p:grpSpPr>
                    <a:xfrm>
                      <a:off x="1792978" y="5347003"/>
                      <a:ext cx="335787" cy="252000"/>
                      <a:chOff x="676087" y="5336077"/>
                      <a:chExt cx="335787" cy="252000"/>
                    </a:xfrm>
                  </p:grpSpPr>
                  <p:cxnSp>
                    <p:nvCxnSpPr>
                      <p:cNvPr id="1317" name="Gerader Verbinder 1316">
                        <a:extLst>
                          <a:ext uri="{FF2B5EF4-FFF2-40B4-BE49-F238E27FC236}">
                            <a16:creationId xmlns:a16="http://schemas.microsoft.com/office/drawing/2014/main" id="{1B0CEB66-977B-4C9A-A2CF-8666571D19AB}"/>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18" name="Gerader Verbinder 1317">
                        <a:extLst>
                          <a:ext uri="{FF2B5EF4-FFF2-40B4-BE49-F238E27FC236}">
                            <a16:creationId xmlns:a16="http://schemas.microsoft.com/office/drawing/2014/main" id="{A1DA590B-E695-44B8-8873-AE5F09B1405F}"/>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19" name="Gerader Verbinder 1318">
                        <a:extLst>
                          <a:ext uri="{FF2B5EF4-FFF2-40B4-BE49-F238E27FC236}">
                            <a16:creationId xmlns:a16="http://schemas.microsoft.com/office/drawing/2014/main" id="{E47F7343-7A7F-402A-B7EC-9E7755A4F261}"/>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20" name="Gerader Verbinder 1319">
                        <a:extLst>
                          <a:ext uri="{FF2B5EF4-FFF2-40B4-BE49-F238E27FC236}">
                            <a16:creationId xmlns:a16="http://schemas.microsoft.com/office/drawing/2014/main" id="{D80265D3-375B-495C-B1EF-0AC22E4B3135}"/>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21" name="Gerader Verbinder 1320">
                        <a:extLst>
                          <a:ext uri="{FF2B5EF4-FFF2-40B4-BE49-F238E27FC236}">
                            <a16:creationId xmlns:a16="http://schemas.microsoft.com/office/drawing/2014/main" id="{4C41FFAE-1635-442A-9A35-DF981A60F488}"/>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22" name="Gerader Verbinder 1321">
                        <a:extLst>
                          <a:ext uri="{FF2B5EF4-FFF2-40B4-BE49-F238E27FC236}">
                            <a16:creationId xmlns:a16="http://schemas.microsoft.com/office/drawing/2014/main" id="{F30FE9D8-420D-4C77-B0FD-23554C5A3098}"/>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23" name="Gerader Verbinder 1322">
                        <a:extLst>
                          <a:ext uri="{FF2B5EF4-FFF2-40B4-BE49-F238E27FC236}">
                            <a16:creationId xmlns:a16="http://schemas.microsoft.com/office/drawing/2014/main" id="{81D807FA-8B89-483F-AA8E-A9342423676A}"/>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24" name="Gerader Verbinder 1323">
                        <a:extLst>
                          <a:ext uri="{FF2B5EF4-FFF2-40B4-BE49-F238E27FC236}">
                            <a16:creationId xmlns:a16="http://schemas.microsoft.com/office/drawing/2014/main" id="{9442E039-BFCB-444F-8ED2-675ABB405D49}"/>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25" name="Gerader Verbinder 1324">
                        <a:extLst>
                          <a:ext uri="{FF2B5EF4-FFF2-40B4-BE49-F238E27FC236}">
                            <a16:creationId xmlns:a16="http://schemas.microsoft.com/office/drawing/2014/main" id="{57258F66-9A4B-48AF-9578-B088D664BD31}"/>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26" name="Gerader Verbinder 1325">
                        <a:extLst>
                          <a:ext uri="{FF2B5EF4-FFF2-40B4-BE49-F238E27FC236}">
                            <a16:creationId xmlns:a16="http://schemas.microsoft.com/office/drawing/2014/main" id="{03663C48-2BB4-4C41-854C-B1D1FA1E733D}"/>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306" name="Gruppieren 1305">
                      <a:extLst>
                        <a:ext uri="{FF2B5EF4-FFF2-40B4-BE49-F238E27FC236}">
                          <a16:creationId xmlns:a16="http://schemas.microsoft.com/office/drawing/2014/main" id="{FBAB360C-22EB-4A71-B8E3-BF4C2E440E79}"/>
                        </a:ext>
                      </a:extLst>
                    </p:cNvPr>
                    <p:cNvGrpSpPr/>
                    <p:nvPr/>
                  </p:nvGrpSpPr>
                  <p:grpSpPr>
                    <a:xfrm>
                      <a:off x="2165064" y="5347003"/>
                      <a:ext cx="335787" cy="252000"/>
                      <a:chOff x="676087" y="5336077"/>
                      <a:chExt cx="335787" cy="252000"/>
                    </a:xfrm>
                  </p:grpSpPr>
                  <p:cxnSp>
                    <p:nvCxnSpPr>
                      <p:cNvPr id="1307" name="Gerader Verbinder 1306">
                        <a:extLst>
                          <a:ext uri="{FF2B5EF4-FFF2-40B4-BE49-F238E27FC236}">
                            <a16:creationId xmlns:a16="http://schemas.microsoft.com/office/drawing/2014/main" id="{C72E2A53-44A8-42C7-A2E1-71F8A8A6BF0A}"/>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08" name="Gerader Verbinder 1307">
                        <a:extLst>
                          <a:ext uri="{FF2B5EF4-FFF2-40B4-BE49-F238E27FC236}">
                            <a16:creationId xmlns:a16="http://schemas.microsoft.com/office/drawing/2014/main" id="{D68A14A3-16AB-486F-8412-90359AB12F6B}"/>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09" name="Gerader Verbinder 1308">
                        <a:extLst>
                          <a:ext uri="{FF2B5EF4-FFF2-40B4-BE49-F238E27FC236}">
                            <a16:creationId xmlns:a16="http://schemas.microsoft.com/office/drawing/2014/main" id="{11691044-A4DD-4E96-BBF4-598108C6BAF4}"/>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10" name="Gerader Verbinder 1309">
                        <a:extLst>
                          <a:ext uri="{FF2B5EF4-FFF2-40B4-BE49-F238E27FC236}">
                            <a16:creationId xmlns:a16="http://schemas.microsoft.com/office/drawing/2014/main" id="{44C98AE3-7813-452E-8C4B-34CEC7526B03}"/>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11" name="Gerader Verbinder 1310">
                        <a:extLst>
                          <a:ext uri="{FF2B5EF4-FFF2-40B4-BE49-F238E27FC236}">
                            <a16:creationId xmlns:a16="http://schemas.microsoft.com/office/drawing/2014/main" id="{A5AEFDBA-526F-4A16-88B8-FA187901262A}"/>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12" name="Gerader Verbinder 1311">
                        <a:extLst>
                          <a:ext uri="{FF2B5EF4-FFF2-40B4-BE49-F238E27FC236}">
                            <a16:creationId xmlns:a16="http://schemas.microsoft.com/office/drawing/2014/main" id="{A4031E1C-89C5-488B-8D71-A3166D23B813}"/>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13" name="Gerader Verbinder 1312">
                        <a:extLst>
                          <a:ext uri="{FF2B5EF4-FFF2-40B4-BE49-F238E27FC236}">
                            <a16:creationId xmlns:a16="http://schemas.microsoft.com/office/drawing/2014/main" id="{5ECFEDFF-28FF-4EB6-A652-1865F9318CB7}"/>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14" name="Gerader Verbinder 1313">
                        <a:extLst>
                          <a:ext uri="{FF2B5EF4-FFF2-40B4-BE49-F238E27FC236}">
                            <a16:creationId xmlns:a16="http://schemas.microsoft.com/office/drawing/2014/main" id="{01522E8F-A596-47C7-9E4B-00D51F5B8FFA}"/>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15" name="Gerader Verbinder 1314">
                        <a:extLst>
                          <a:ext uri="{FF2B5EF4-FFF2-40B4-BE49-F238E27FC236}">
                            <a16:creationId xmlns:a16="http://schemas.microsoft.com/office/drawing/2014/main" id="{F711E05A-8AA8-44AE-9915-760116404322}"/>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16" name="Gerader Verbinder 1315">
                        <a:extLst>
                          <a:ext uri="{FF2B5EF4-FFF2-40B4-BE49-F238E27FC236}">
                            <a16:creationId xmlns:a16="http://schemas.microsoft.com/office/drawing/2014/main" id="{A01C157E-A3D3-4264-92B7-41D391DECFA0}"/>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grpSp>
                <p:nvGrpSpPr>
                  <p:cNvPr id="1246" name="Gruppieren 1245">
                    <a:extLst>
                      <a:ext uri="{FF2B5EF4-FFF2-40B4-BE49-F238E27FC236}">
                        <a16:creationId xmlns:a16="http://schemas.microsoft.com/office/drawing/2014/main" id="{9D99CB03-6448-430C-91C9-692547C13292}"/>
                      </a:ext>
                    </a:extLst>
                  </p:cNvPr>
                  <p:cNvGrpSpPr/>
                  <p:nvPr/>
                </p:nvGrpSpPr>
                <p:grpSpPr>
                  <a:xfrm>
                    <a:off x="2538068" y="5346998"/>
                    <a:ext cx="1824764" cy="252005"/>
                    <a:chOff x="676087" y="5346998"/>
                    <a:chExt cx="1824764" cy="252005"/>
                  </a:xfrm>
                </p:grpSpPr>
                <p:grpSp>
                  <p:nvGrpSpPr>
                    <p:cNvPr id="1247" name="Gruppieren 1246">
                      <a:extLst>
                        <a:ext uri="{FF2B5EF4-FFF2-40B4-BE49-F238E27FC236}">
                          <a16:creationId xmlns:a16="http://schemas.microsoft.com/office/drawing/2014/main" id="{26C5EE3E-60F8-4B42-AFBC-B59D28E1D76D}"/>
                        </a:ext>
                      </a:extLst>
                    </p:cNvPr>
                    <p:cNvGrpSpPr/>
                    <p:nvPr/>
                  </p:nvGrpSpPr>
                  <p:grpSpPr>
                    <a:xfrm>
                      <a:off x="676087" y="5347003"/>
                      <a:ext cx="335787" cy="252000"/>
                      <a:chOff x="676087" y="5336077"/>
                      <a:chExt cx="335787" cy="252000"/>
                    </a:xfrm>
                  </p:grpSpPr>
                  <p:cxnSp>
                    <p:nvCxnSpPr>
                      <p:cNvPr id="1292" name="Gerader Verbinder 1291">
                        <a:extLst>
                          <a:ext uri="{FF2B5EF4-FFF2-40B4-BE49-F238E27FC236}">
                            <a16:creationId xmlns:a16="http://schemas.microsoft.com/office/drawing/2014/main" id="{C67A229A-4885-435F-A850-C3937F9E3D6A}"/>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93" name="Gerader Verbinder 1292">
                        <a:extLst>
                          <a:ext uri="{FF2B5EF4-FFF2-40B4-BE49-F238E27FC236}">
                            <a16:creationId xmlns:a16="http://schemas.microsoft.com/office/drawing/2014/main" id="{69B78D74-D4C7-42D8-97C4-C87BFC964009}"/>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94" name="Gerader Verbinder 1293">
                        <a:extLst>
                          <a:ext uri="{FF2B5EF4-FFF2-40B4-BE49-F238E27FC236}">
                            <a16:creationId xmlns:a16="http://schemas.microsoft.com/office/drawing/2014/main" id="{72547187-22D6-47FD-AA6C-D5868A17CB5A}"/>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95" name="Gerader Verbinder 1294">
                        <a:extLst>
                          <a:ext uri="{FF2B5EF4-FFF2-40B4-BE49-F238E27FC236}">
                            <a16:creationId xmlns:a16="http://schemas.microsoft.com/office/drawing/2014/main" id="{222AA2A0-B8CD-4EE6-B770-457710723B9B}"/>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96" name="Gerader Verbinder 1295">
                        <a:extLst>
                          <a:ext uri="{FF2B5EF4-FFF2-40B4-BE49-F238E27FC236}">
                            <a16:creationId xmlns:a16="http://schemas.microsoft.com/office/drawing/2014/main" id="{CF5329EE-D5BB-43D1-9B5B-1366A57E78AC}"/>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97" name="Gerader Verbinder 1296">
                        <a:extLst>
                          <a:ext uri="{FF2B5EF4-FFF2-40B4-BE49-F238E27FC236}">
                            <a16:creationId xmlns:a16="http://schemas.microsoft.com/office/drawing/2014/main" id="{F4905C7C-92BE-4C4B-B47E-744A6D782785}"/>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98" name="Gerader Verbinder 1297">
                        <a:extLst>
                          <a:ext uri="{FF2B5EF4-FFF2-40B4-BE49-F238E27FC236}">
                            <a16:creationId xmlns:a16="http://schemas.microsoft.com/office/drawing/2014/main" id="{14E83B8E-2E89-4EE9-92A2-5EB2393B0461}"/>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99" name="Gerader Verbinder 1298">
                        <a:extLst>
                          <a:ext uri="{FF2B5EF4-FFF2-40B4-BE49-F238E27FC236}">
                            <a16:creationId xmlns:a16="http://schemas.microsoft.com/office/drawing/2014/main" id="{7F4519BB-3FB1-4F67-9FDA-FAB6647FE713}"/>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00" name="Gerader Verbinder 1299">
                        <a:extLst>
                          <a:ext uri="{FF2B5EF4-FFF2-40B4-BE49-F238E27FC236}">
                            <a16:creationId xmlns:a16="http://schemas.microsoft.com/office/drawing/2014/main" id="{C513EE12-7B8D-4F7C-912A-9DDE085B2245}"/>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01" name="Gerader Verbinder 1300">
                        <a:extLst>
                          <a:ext uri="{FF2B5EF4-FFF2-40B4-BE49-F238E27FC236}">
                            <a16:creationId xmlns:a16="http://schemas.microsoft.com/office/drawing/2014/main" id="{1B76EDC6-FD89-4D4B-AE24-939ED4D4B694}"/>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248" name="Gruppieren 1247">
                      <a:extLst>
                        <a:ext uri="{FF2B5EF4-FFF2-40B4-BE49-F238E27FC236}">
                          <a16:creationId xmlns:a16="http://schemas.microsoft.com/office/drawing/2014/main" id="{19853ACB-531C-4CA5-9F78-204B8FDF0E0F}"/>
                        </a:ext>
                      </a:extLst>
                    </p:cNvPr>
                    <p:cNvGrpSpPr/>
                    <p:nvPr/>
                  </p:nvGrpSpPr>
                  <p:grpSpPr>
                    <a:xfrm>
                      <a:off x="1048828" y="5347003"/>
                      <a:ext cx="335787" cy="252000"/>
                      <a:chOff x="676087" y="5336077"/>
                      <a:chExt cx="335787" cy="252000"/>
                    </a:xfrm>
                  </p:grpSpPr>
                  <p:cxnSp>
                    <p:nvCxnSpPr>
                      <p:cNvPr id="1282" name="Gerader Verbinder 1281">
                        <a:extLst>
                          <a:ext uri="{FF2B5EF4-FFF2-40B4-BE49-F238E27FC236}">
                            <a16:creationId xmlns:a16="http://schemas.microsoft.com/office/drawing/2014/main" id="{F60C3B8C-55B0-4085-8869-062E11F95468}"/>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83" name="Gerader Verbinder 1282">
                        <a:extLst>
                          <a:ext uri="{FF2B5EF4-FFF2-40B4-BE49-F238E27FC236}">
                            <a16:creationId xmlns:a16="http://schemas.microsoft.com/office/drawing/2014/main" id="{587E356C-5531-4BA2-98C6-71DA577C8C4D}"/>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84" name="Gerader Verbinder 1283">
                        <a:extLst>
                          <a:ext uri="{FF2B5EF4-FFF2-40B4-BE49-F238E27FC236}">
                            <a16:creationId xmlns:a16="http://schemas.microsoft.com/office/drawing/2014/main" id="{FF22981A-909D-4963-A890-109AAA4F3929}"/>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85" name="Gerader Verbinder 1284">
                        <a:extLst>
                          <a:ext uri="{FF2B5EF4-FFF2-40B4-BE49-F238E27FC236}">
                            <a16:creationId xmlns:a16="http://schemas.microsoft.com/office/drawing/2014/main" id="{5CEC5443-6A68-47E6-AD04-9D0DB1B51D85}"/>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86" name="Gerader Verbinder 1285">
                        <a:extLst>
                          <a:ext uri="{FF2B5EF4-FFF2-40B4-BE49-F238E27FC236}">
                            <a16:creationId xmlns:a16="http://schemas.microsoft.com/office/drawing/2014/main" id="{37DE6F02-4A70-4C0D-B924-33B8693B7153}"/>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87" name="Gerader Verbinder 1286">
                        <a:extLst>
                          <a:ext uri="{FF2B5EF4-FFF2-40B4-BE49-F238E27FC236}">
                            <a16:creationId xmlns:a16="http://schemas.microsoft.com/office/drawing/2014/main" id="{59FA563F-B5FA-4A71-9DC7-7E7EFC583611}"/>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88" name="Gerader Verbinder 1287">
                        <a:extLst>
                          <a:ext uri="{FF2B5EF4-FFF2-40B4-BE49-F238E27FC236}">
                            <a16:creationId xmlns:a16="http://schemas.microsoft.com/office/drawing/2014/main" id="{F2F6AE6E-C220-47E4-B9AA-C5EAB9509E74}"/>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89" name="Gerader Verbinder 1288">
                        <a:extLst>
                          <a:ext uri="{FF2B5EF4-FFF2-40B4-BE49-F238E27FC236}">
                            <a16:creationId xmlns:a16="http://schemas.microsoft.com/office/drawing/2014/main" id="{E1363083-5D2D-4CC0-906D-C5B640C8F804}"/>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90" name="Gerader Verbinder 1289">
                        <a:extLst>
                          <a:ext uri="{FF2B5EF4-FFF2-40B4-BE49-F238E27FC236}">
                            <a16:creationId xmlns:a16="http://schemas.microsoft.com/office/drawing/2014/main" id="{2AB73FF5-763B-45FC-AA3B-E948F76AB900}"/>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91" name="Gerader Verbinder 1290">
                        <a:extLst>
                          <a:ext uri="{FF2B5EF4-FFF2-40B4-BE49-F238E27FC236}">
                            <a16:creationId xmlns:a16="http://schemas.microsoft.com/office/drawing/2014/main" id="{E79AEE6C-BF76-4AC6-B464-77BB3697D733}"/>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249" name="Gruppieren 1248">
                      <a:extLst>
                        <a:ext uri="{FF2B5EF4-FFF2-40B4-BE49-F238E27FC236}">
                          <a16:creationId xmlns:a16="http://schemas.microsoft.com/office/drawing/2014/main" id="{ADE201A1-CED9-485F-966D-5F6083D8B82F}"/>
                        </a:ext>
                      </a:extLst>
                    </p:cNvPr>
                    <p:cNvGrpSpPr/>
                    <p:nvPr/>
                  </p:nvGrpSpPr>
                  <p:grpSpPr>
                    <a:xfrm>
                      <a:off x="1421250" y="5346998"/>
                      <a:ext cx="335788" cy="252005"/>
                      <a:chOff x="676087" y="5336072"/>
                      <a:chExt cx="335788" cy="252005"/>
                    </a:xfrm>
                  </p:grpSpPr>
                  <p:cxnSp>
                    <p:nvCxnSpPr>
                      <p:cNvPr id="1272" name="Gerader Verbinder 1271">
                        <a:extLst>
                          <a:ext uri="{FF2B5EF4-FFF2-40B4-BE49-F238E27FC236}">
                            <a16:creationId xmlns:a16="http://schemas.microsoft.com/office/drawing/2014/main" id="{0CBBE2D7-4187-4988-A723-CB11AFE948EB}"/>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73" name="Gerader Verbinder 1272">
                        <a:extLst>
                          <a:ext uri="{FF2B5EF4-FFF2-40B4-BE49-F238E27FC236}">
                            <a16:creationId xmlns:a16="http://schemas.microsoft.com/office/drawing/2014/main" id="{D19C7C20-E01D-4BD7-8628-C3FAFF80365B}"/>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74" name="Gerader Verbinder 1273">
                        <a:extLst>
                          <a:ext uri="{FF2B5EF4-FFF2-40B4-BE49-F238E27FC236}">
                            <a16:creationId xmlns:a16="http://schemas.microsoft.com/office/drawing/2014/main" id="{2AAF2EE7-9D72-4ACA-B1D9-A9A83E5F8E30}"/>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75" name="Gerader Verbinder 1274">
                        <a:extLst>
                          <a:ext uri="{FF2B5EF4-FFF2-40B4-BE49-F238E27FC236}">
                            <a16:creationId xmlns:a16="http://schemas.microsoft.com/office/drawing/2014/main" id="{DB544AB2-C12D-4EB9-BD81-6C49B54623CF}"/>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76" name="Gerader Verbinder 1275">
                        <a:extLst>
                          <a:ext uri="{FF2B5EF4-FFF2-40B4-BE49-F238E27FC236}">
                            <a16:creationId xmlns:a16="http://schemas.microsoft.com/office/drawing/2014/main" id="{9819FD10-FA30-4451-B053-EB12474AF116}"/>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77" name="Gerader Verbinder 1276">
                        <a:extLst>
                          <a:ext uri="{FF2B5EF4-FFF2-40B4-BE49-F238E27FC236}">
                            <a16:creationId xmlns:a16="http://schemas.microsoft.com/office/drawing/2014/main" id="{DCC034B9-9A91-42DF-BA9A-2B2D13604D89}"/>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78" name="Gerader Verbinder 1277">
                        <a:extLst>
                          <a:ext uri="{FF2B5EF4-FFF2-40B4-BE49-F238E27FC236}">
                            <a16:creationId xmlns:a16="http://schemas.microsoft.com/office/drawing/2014/main" id="{79EA2743-5E03-4F5B-A528-56748E0F73B5}"/>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79" name="Gerader Verbinder 1278">
                        <a:extLst>
                          <a:ext uri="{FF2B5EF4-FFF2-40B4-BE49-F238E27FC236}">
                            <a16:creationId xmlns:a16="http://schemas.microsoft.com/office/drawing/2014/main" id="{8249234B-1597-40A1-9249-FE3274A7668D}"/>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80" name="Gerader Verbinder 1279">
                        <a:extLst>
                          <a:ext uri="{FF2B5EF4-FFF2-40B4-BE49-F238E27FC236}">
                            <a16:creationId xmlns:a16="http://schemas.microsoft.com/office/drawing/2014/main" id="{A7340A6A-024F-4920-BEB7-C30A7FDBC452}"/>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81" name="Gerader Verbinder 1280">
                        <a:extLst>
                          <a:ext uri="{FF2B5EF4-FFF2-40B4-BE49-F238E27FC236}">
                            <a16:creationId xmlns:a16="http://schemas.microsoft.com/office/drawing/2014/main" id="{7EBA53A8-9D17-4A90-87F1-AF3F15D54A1F}"/>
                          </a:ext>
                        </a:extLst>
                      </p:cNvPr>
                      <p:cNvCxnSpPr/>
                      <p:nvPr/>
                    </p:nvCxnSpPr>
                    <p:spPr bwMode="auto">
                      <a:xfrm>
                        <a:off x="1011875" y="5336072"/>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250" name="Gruppieren 1249">
                      <a:extLst>
                        <a:ext uri="{FF2B5EF4-FFF2-40B4-BE49-F238E27FC236}">
                          <a16:creationId xmlns:a16="http://schemas.microsoft.com/office/drawing/2014/main" id="{BB06D90B-F63A-44AD-B88E-B1C2CA684206}"/>
                        </a:ext>
                      </a:extLst>
                    </p:cNvPr>
                    <p:cNvGrpSpPr/>
                    <p:nvPr/>
                  </p:nvGrpSpPr>
                  <p:grpSpPr>
                    <a:xfrm>
                      <a:off x="1792978" y="5347003"/>
                      <a:ext cx="335787" cy="252000"/>
                      <a:chOff x="676087" y="5336077"/>
                      <a:chExt cx="335787" cy="252000"/>
                    </a:xfrm>
                  </p:grpSpPr>
                  <p:cxnSp>
                    <p:nvCxnSpPr>
                      <p:cNvPr id="1262" name="Gerader Verbinder 1261">
                        <a:extLst>
                          <a:ext uri="{FF2B5EF4-FFF2-40B4-BE49-F238E27FC236}">
                            <a16:creationId xmlns:a16="http://schemas.microsoft.com/office/drawing/2014/main" id="{D56BFEB0-63A5-481F-A561-0038F9338C68}"/>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63" name="Gerader Verbinder 1262">
                        <a:extLst>
                          <a:ext uri="{FF2B5EF4-FFF2-40B4-BE49-F238E27FC236}">
                            <a16:creationId xmlns:a16="http://schemas.microsoft.com/office/drawing/2014/main" id="{270EFAAF-D689-41E2-9338-CCDD5946FFF2}"/>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64" name="Gerader Verbinder 1263">
                        <a:extLst>
                          <a:ext uri="{FF2B5EF4-FFF2-40B4-BE49-F238E27FC236}">
                            <a16:creationId xmlns:a16="http://schemas.microsoft.com/office/drawing/2014/main" id="{B6B47E54-ED83-43E7-A054-546EAE3E35ED}"/>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65" name="Gerader Verbinder 1264">
                        <a:extLst>
                          <a:ext uri="{FF2B5EF4-FFF2-40B4-BE49-F238E27FC236}">
                            <a16:creationId xmlns:a16="http://schemas.microsoft.com/office/drawing/2014/main" id="{3049211B-4E61-43C5-9E28-ADF2266A24FB}"/>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66" name="Gerader Verbinder 1265">
                        <a:extLst>
                          <a:ext uri="{FF2B5EF4-FFF2-40B4-BE49-F238E27FC236}">
                            <a16:creationId xmlns:a16="http://schemas.microsoft.com/office/drawing/2014/main" id="{F24FE978-6CE6-4EDC-AF3D-3BB4446B6DD1}"/>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67" name="Gerader Verbinder 1266">
                        <a:extLst>
                          <a:ext uri="{FF2B5EF4-FFF2-40B4-BE49-F238E27FC236}">
                            <a16:creationId xmlns:a16="http://schemas.microsoft.com/office/drawing/2014/main" id="{4F69FC7F-0023-44CA-9861-0F4724C66B23}"/>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68" name="Gerader Verbinder 1267">
                        <a:extLst>
                          <a:ext uri="{FF2B5EF4-FFF2-40B4-BE49-F238E27FC236}">
                            <a16:creationId xmlns:a16="http://schemas.microsoft.com/office/drawing/2014/main" id="{B3A31F02-CE11-4A5F-BBA3-46CAF2CA58E1}"/>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69" name="Gerader Verbinder 1268">
                        <a:extLst>
                          <a:ext uri="{FF2B5EF4-FFF2-40B4-BE49-F238E27FC236}">
                            <a16:creationId xmlns:a16="http://schemas.microsoft.com/office/drawing/2014/main" id="{8975F891-F9DF-48A1-A83E-7CAFC8001503}"/>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70" name="Gerader Verbinder 1269">
                        <a:extLst>
                          <a:ext uri="{FF2B5EF4-FFF2-40B4-BE49-F238E27FC236}">
                            <a16:creationId xmlns:a16="http://schemas.microsoft.com/office/drawing/2014/main" id="{226BEB19-220E-495E-908C-7AD263AC5DAB}"/>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71" name="Gerader Verbinder 1270">
                        <a:extLst>
                          <a:ext uri="{FF2B5EF4-FFF2-40B4-BE49-F238E27FC236}">
                            <a16:creationId xmlns:a16="http://schemas.microsoft.com/office/drawing/2014/main" id="{DBBFD639-28F7-4B28-90CB-6BE2C0F9ED4C}"/>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251" name="Gruppieren 1250">
                      <a:extLst>
                        <a:ext uri="{FF2B5EF4-FFF2-40B4-BE49-F238E27FC236}">
                          <a16:creationId xmlns:a16="http://schemas.microsoft.com/office/drawing/2014/main" id="{A3F75025-62F4-40F5-947A-B736C92BCB89}"/>
                        </a:ext>
                      </a:extLst>
                    </p:cNvPr>
                    <p:cNvGrpSpPr/>
                    <p:nvPr/>
                  </p:nvGrpSpPr>
                  <p:grpSpPr>
                    <a:xfrm>
                      <a:off x="2165064" y="5347003"/>
                      <a:ext cx="335787" cy="252000"/>
                      <a:chOff x="676087" y="5336077"/>
                      <a:chExt cx="335787" cy="252000"/>
                    </a:xfrm>
                  </p:grpSpPr>
                  <p:cxnSp>
                    <p:nvCxnSpPr>
                      <p:cNvPr id="1252" name="Gerader Verbinder 1251">
                        <a:extLst>
                          <a:ext uri="{FF2B5EF4-FFF2-40B4-BE49-F238E27FC236}">
                            <a16:creationId xmlns:a16="http://schemas.microsoft.com/office/drawing/2014/main" id="{AC17FE02-E766-4ACB-97A6-8493E0A2E982}"/>
                          </a:ext>
                        </a:extLst>
                      </p:cNvPr>
                      <p:cNvCxnSpPr/>
                      <p:nvPr/>
                    </p:nvCxnSpPr>
                    <p:spPr bwMode="auto">
                      <a:xfrm>
                        <a:off x="676087"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53" name="Gerader Verbinder 1252">
                        <a:extLst>
                          <a:ext uri="{FF2B5EF4-FFF2-40B4-BE49-F238E27FC236}">
                            <a16:creationId xmlns:a16="http://schemas.microsoft.com/office/drawing/2014/main" id="{2FD698C8-F455-4C6D-9F05-798132C990C1}"/>
                          </a:ext>
                        </a:extLst>
                      </p:cNvPr>
                      <p:cNvCxnSpPr/>
                      <p:nvPr/>
                    </p:nvCxnSpPr>
                    <p:spPr bwMode="auto">
                      <a:xfrm>
                        <a:off x="713361"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54" name="Gerader Verbinder 1253">
                        <a:extLst>
                          <a:ext uri="{FF2B5EF4-FFF2-40B4-BE49-F238E27FC236}">
                            <a16:creationId xmlns:a16="http://schemas.microsoft.com/office/drawing/2014/main" id="{EE16CC59-80E8-4288-AEA4-9B193FF4AEEC}"/>
                          </a:ext>
                        </a:extLst>
                      </p:cNvPr>
                      <p:cNvCxnSpPr/>
                      <p:nvPr/>
                    </p:nvCxnSpPr>
                    <p:spPr bwMode="auto">
                      <a:xfrm>
                        <a:off x="787909"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55" name="Gerader Verbinder 1254">
                        <a:extLst>
                          <a:ext uri="{FF2B5EF4-FFF2-40B4-BE49-F238E27FC236}">
                            <a16:creationId xmlns:a16="http://schemas.microsoft.com/office/drawing/2014/main" id="{9AACD425-0F0B-4729-9A28-0EF46C7164F1}"/>
                          </a:ext>
                        </a:extLst>
                      </p:cNvPr>
                      <p:cNvCxnSpPr/>
                      <p:nvPr/>
                    </p:nvCxnSpPr>
                    <p:spPr bwMode="auto">
                      <a:xfrm>
                        <a:off x="750635"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56" name="Gerader Verbinder 1255">
                        <a:extLst>
                          <a:ext uri="{FF2B5EF4-FFF2-40B4-BE49-F238E27FC236}">
                            <a16:creationId xmlns:a16="http://schemas.microsoft.com/office/drawing/2014/main" id="{BB25E415-D9FE-4C88-A045-C62A2A7DE6F5}"/>
                          </a:ext>
                        </a:extLst>
                      </p:cNvPr>
                      <p:cNvCxnSpPr/>
                      <p:nvPr/>
                    </p:nvCxnSpPr>
                    <p:spPr bwMode="auto">
                      <a:xfrm>
                        <a:off x="825184" y="5444077"/>
                        <a:ext cx="0" cy="144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57" name="Gerader Verbinder 1256">
                        <a:extLst>
                          <a:ext uri="{FF2B5EF4-FFF2-40B4-BE49-F238E27FC236}">
                            <a16:creationId xmlns:a16="http://schemas.microsoft.com/office/drawing/2014/main" id="{B6A7218A-B934-45C7-9B3C-4135CDCC3C0E}"/>
                          </a:ext>
                        </a:extLst>
                      </p:cNvPr>
                      <p:cNvCxnSpPr/>
                      <p:nvPr/>
                    </p:nvCxnSpPr>
                    <p:spPr bwMode="auto">
                      <a:xfrm>
                        <a:off x="862458"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58" name="Gerader Verbinder 1257">
                        <a:extLst>
                          <a:ext uri="{FF2B5EF4-FFF2-40B4-BE49-F238E27FC236}">
                            <a16:creationId xmlns:a16="http://schemas.microsoft.com/office/drawing/2014/main" id="{881AE801-D655-4551-8F3E-6087B71F1F2D}"/>
                          </a:ext>
                        </a:extLst>
                      </p:cNvPr>
                      <p:cNvCxnSpPr/>
                      <p:nvPr/>
                    </p:nvCxnSpPr>
                    <p:spPr bwMode="auto">
                      <a:xfrm>
                        <a:off x="899732"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59" name="Gerader Verbinder 1258">
                        <a:extLst>
                          <a:ext uri="{FF2B5EF4-FFF2-40B4-BE49-F238E27FC236}">
                            <a16:creationId xmlns:a16="http://schemas.microsoft.com/office/drawing/2014/main" id="{5892461D-5469-4998-A270-22DD7D0F0E6A}"/>
                          </a:ext>
                        </a:extLst>
                      </p:cNvPr>
                      <p:cNvCxnSpPr/>
                      <p:nvPr/>
                    </p:nvCxnSpPr>
                    <p:spPr bwMode="auto">
                      <a:xfrm>
                        <a:off x="974280"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60" name="Gerader Verbinder 1259">
                        <a:extLst>
                          <a:ext uri="{FF2B5EF4-FFF2-40B4-BE49-F238E27FC236}">
                            <a16:creationId xmlns:a16="http://schemas.microsoft.com/office/drawing/2014/main" id="{B2F0DF6E-0C42-4C4F-B0D6-044D20786931}"/>
                          </a:ext>
                        </a:extLst>
                      </p:cNvPr>
                      <p:cNvCxnSpPr/>
                      <p:nvPr/>
                    </p:nvCxnSpPr>
                    <p:spPr bwMode="auto">
                      <a:xfrm>
                        <a:off x="937006" y="5516077"/>
                        <a:ext cx="0" cy="7200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61" name="Gerader Verbinder 1260">
                        <a:extLst>
                          <a:ext uri="{FF2B5EF4-FFF2-40B4-BE49-F238E27FC236}">
                            <a16:creationId xmlns:a16="http://schemas.microsoft.com/office/drawing/2014/main" id="{EF8EF4C2-3D96-4ED7-B15D-51ED6A78E356}"/>
                          </a:ext>
                        </a:extLst>
                      </p:cNvPr>
                      <p:cNvCxnSpPr/>
                      <p:nvPr/>
                    </p:nvCxnSpPr>
                    <p:spPr bwMode="auto">
                      <a:xfrm>
                        <a:off x="1011874" y="5336077"/>
                        <a:ext cx="0" cy="25200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grpSp>
          </p:grpSp>
          <p:sp>
            <p:nvSpPr>
              <p:cNvPr id="1242" name="Textfeld 1241">
                <a:extLst>
                  <a:ext uri="{FF2B5EF4-FFF2-40B4-BE49-F238E27FC236}">
                    <a16:creationId xmlns:a16="http://schemas.microsoft.com/office/drawing/2014/main" id="{39DEE42C-1C3B-44E7-8319-D412B714D0AF}"/>
                  </a:ext>
                </a:extLst>
              </p:cNvPr>
              <p:cNvSpPr txBox="1"/>
              <p:nvPr/>
            </p:nvSpPr>
            <p:spPr>
              <a:xfrm>
                <a:off x="3179195" y="4516648"/>
                <a:ext cx="1054493" cy="338554"/>
              </a:xfrm>
              <a:prstGeom prst="rect">
                <a:avLst/>
              </a:prstGeom>
              <a:noFill/>
            </p:spPr>
            <p:txBody>
              <a:bodyPr wrap="square" rtlCol="0">
                <a:spAutoFit/>
              </a:bodyPr>
              <a:lstStyle/>
              <a:p>
                <a:r>
                  <a:rPr lang="en-US" sz="1600" dirty="0">
                    <a:solidFill>
                      <a:srgbClr val="4D4D4D"/>
                    </a:solidFill>
                    <a:latin typeface="Calibri" panose="020F0502020204030204" pitchFamily="34" charset="0"/>
                    <a:sym typeface="Wingdings" pitchFamily="2" charset="2"/>
                  </a:rPr>
                  <a:t>1 </a:t>
                </a:r>
                <a:r>
                  <a:rPr lang="de-DE" sz="1600" dirty="0">
                    <a:latin typeface="Calibri" panose="020F0502020204030204" pitchFamily="34" charset="0"/>
                    <a:cs typeface="Calibri" panose="020F0502020204030204" pitchFamily="34" charset="0"/>
                  </a:rPr>
                  <a:t>µ</a:t>
                </a:r>
                <a:r>
                  <a:rPr lang="en-US" sz="1600" dirty="0">
                    <a:solidFill>
                      <a:srgbClr val="4D4D4D"/>
                    </a:solidFill>
                    <a:latin typeface="Calibri" panose="020F0502020204030204" pitchFamily="34" charset="0"/>
                    <a:sym typeface="Wingdings" pitchFamily="2" charset="2"/>
                  </a:rPr>
                  <a:t>m</a:t>
                </a:r>
              </a:p>
            </p:txBody>
          </p:sp>
        </p:grpSp>
        <p:cxnSp>
          <p:nvCxnSpPr>
            <p:cNvPr id="1240" name="Gerader Verbinder 1239">
              <a:extLst>
                <a:ext uri="{FF2B5EF4-FFF2-40B4-BE49-F238E27FC236}">
                  <a16:creationId xmlns:a16="http://schemas.microsoft.com/office/drawing/2014/main" id="{294758D5-EA8B-4CEF-B8D9-1D77A68CE5F6}"/>
                </a:ext>
              </a:extLst>
            </p:cNvPr>
            <p:cNvCxnSpPr/>
            <p:nvPr/>
          </p:nvCxnSpPr>
          <p:spPr bwMode="auto">
            <a:xfrm>
              <a:off x="788128" y="4533435"/>
              <a:ext cx="0" cy="72000"/>
            </a:xfrm>
            <a:prstGeom prst="line">
              <a:avLst/>
            </a:prstGeom>
            <a:solidFill>
              <a:schemeClr val="accent1"/>
            </a:solidFill>
            <a:ln w="24130" cap="sq" cmpd="sng" algn="ctr">
              <a:solidFill>
                <a:schemeClr val="accent6"/>
              </a:solidFill>
              <a:prstDash val="solid"/>
              <a:round/>
              <a:headEnd type="none" w="sm" len="sm"/>
              <a:tailEnd type="none" w="sm" len="sm"/>
            </a:ln>
            <a:effectLst/>
          </p:spPr>
        </p:cxnSp>
      </p:grpSp>
      <p:cxnSp>
        <p:nvCxnSpPr>
          <p:cNvPr id="1358" name="Gerade Verbindung mit Pfeil 1357">
            <a:extLst>
              <a:ext uri="{FF2B5EF4-FFF2-40B4-BE49-F238E27FC236}">
                <a16:creationId xmlns:a16="http://schemas.microsoft.com/office/drawing/2014/main" id="{15454252-426A-4C0A-8E4C-EC8C27B76D74}"/>
              </a:ext>
            </a:extLst>
          </p:cNvPr>
          <p:cNvCxnSpPr/>
          <p:nvPr/>
        </p:nvCxnSpPr>
        <p:spPr bwMode="auto">
          <a:xfrm>
            <a:off x="1553641" y="5547649"/>
            <a:ext cx="864000" cy="0"/>
          </a:xfrm>
          <a:prstGeom prst="straightConnector1">
            <a:avLst/>
          </a:prstGeom>
          <a:solidFill>
            <a:schemeClr val="accent1"/>
          </a:solidFill>
          <a:ln w="19050" cap="sq" cmpd="sng" algn="ctr">
            <a:solidFill>
              <a:schemeClr val="accent3"/>
            </a:solidFill>
            <a:prstDash val="solid"/>
            <a:round/>
            <a:headEnd type="triangle" w="med" len="med"/>
            <a:tailEnd type="triangle" w="med" len="med"/>
          </a:ln>
          <a:effectLst/>
        </p:spPr>
      </p:cxnSp>
      <p:cxnSp>
        <p:nvCxnSpPr>
          <p:cNvPr id="1361" name="Gerade Verbindung mit Pfeil 1360">
            <a:extLst>
              <a:ext uri="{FF2B5EF4-FFF2-40B4-BE49-F238E27FC236}">
                <a16:creationId xmlns:a16="http://schemas.microsoft.com/office/drawing/2014/main" id="{D094EC37-BFED-4921-9160-726FFDB9D4EA}"/>
              </a:ext>
            </a:extLst>
          </p:cNvPr>
          <p:cNvCxnSpPr/>
          <p:nvPr/>
        </p:nvCxnSpPr>
        <p:spPr bwMode="auto">
          <a:xfrm>
            <a:off x="1548679" y="6184058"/>
            <a:ext cx="864000" cy="0"/>
          </a:xfrm>
          <a:prstGeom prst="straightConnector1">
            <a:avLst/>
          </a:prstGeom>
          <a:solidFill>
            <a:schemeClr val="accent1"/>
          </a:solidFill>
          <a:ln w="19050" cap="sq" cmpd="sng" algn="ctr">
            <a:solidFill>
              <a:schemeClr val="accent6"/>
            </a:solidFill>
            <a:prstDash val="solid"/>
            <a:round/>
            <a:headEnd type="triangle" w="med" len="med"/>
            <a:tailEnd type="triangle" w="med" len="med"/>
          </a:ln>
          <a:effectLst/>
        </p:spPr>
      </p:cxnSp>
      <p:cxnSp>
        <p:nvCxnSpPr>
          <p:cNvPr id="1362" name="Gerade Verbindung mit Pfeil 1361">
            <a:extLst>
              <a:ext uri="{FF2B5EF4-FFF2-40B4-BE49-F238E27FC236}">
                <a16:creationId xmlns:a16="http://schemas.microsoft.com/office/drawing/2014/main" id="{FF276228-02E5-4AA2-983E-432AB943EE05}"/>
              </a:ext>
            </a:extLst>
          </p:cNvPr>
          <p:cNvCxnSpPr>
            <a:cxnSpLocks/>
          </p:cNvCxnSpPr>
          <p:nvPr/>
        </p:nvCxnSpPr>
        <p:spPr bwMode="auto">
          <a:xfrm>
            <a:off x="1561034" y="4791292"/>
            <a:ext cx="828000" cy="0"/>
          </a:xfrm>
          <a:prstGeom prst="straightConnector1">
            <a:avLst/>
          </a:prstGeom>
          <a:solidFill>
            <a:schemeClr val="accent1"/>
          </a:solidFill>
          <a:ln w="19050" cap="sq" cmpd="sng" algn="ctr">
            <a:solidFill>
              <a:srgbClr val="0070C0"/>
            </a:solidFill>
            <a:prstDash val="solid"/>
            <a:round/>
            <a:headEnd type="triangle" w="med" len="med"/>
            <a:tailEnd type="triangle" w="med" len="med"/>
          </a:ln>
          <a:effectLst/>
        </p:spPr>
      </p:cxnSp>
      <p:sp>
        <p:nvSpPr>
          <p:cNvPr id="1363" name="Ellipse 1362">
            <a:extLst>
              <a:ext uri="{FF2B5EF4-FFF2-40B4-BE49-F238E27FC236}">
                <a16:creationId xmlns:a16="http://schemas.microsoft.com/office/drawing/2014/main" id="{33707194-E4AE-4BF3-9A31-ED5BC3BECF90}"/>
              </a:ext>
            </a:extLst>
          </p:cNvPr>
          <p:cNvSpPr/>
          <p:nvPr/>
        </p:nvSpPr>
        <p:spPr>
          <a:xfrm>
            <a:off x="153478" y="1547726"/>
            <a:ext cx="472549" cy="432792"/>
          </a:xfrm>
          <a:prstGeom prst="ellipse">
            <a:avLst/>
          </a:prstGeom>
          <a:solidFill>
            <a:schemeClr val="bg1"/>
          </a:solidFill>
          <a:ln w="28575">
            <a:solidFill>
              <a:srgbClr val="0070C0"/>
            </a:solidFill>
          </a:ln>
        </p:spPr>
        <p:txBody>
          <a:bodyPr rtlCol="0" anchor="ctr">
            <a:spAutoFit/>
          </a:bodyPr>
          <a:lstStyle/>
          <a:p>
            <a:pPr algn="ctr">
              <a:tabLst>
                <a:tab pos="174625" algn="l"/>
              </a:tabLst>
            </a:pPr>
            <a:r>
              <a:rPr lang="en-US" sz="1400" b="1" dirty="0">
                <a:solidFill>
                  <a:srgbClr val="0070C0"/>
                </a:solidFill>
                <a:latin typeface="Calibri" panose="020F0502020204030204" pitchFamily="34" charset="0"/>
              </a:rPr>
              <a:t>1</a:t>
            </a:r>
          </a:p>
        </p:txBody>
      </p:sp>
      <p:sp>
        <p:nvSpPr>
          <p:cNvPr id="1364" name="Ellipse 1363">
            <a:extLst>
              <a:ext uri="{FF2B5EF4-FFF2-40B4-BE49-F238E27FC236}">
                <a16:creationId xmlns:a16="http://schemas.microsoft.com/office/drawing/2014/main" id="{5DF0FAD4-F913-43A2-BE79-853A777A7705}"/>
              </a:ext>
            </a:extLst>
          </p:cNvPr>
          <p:cNvSpPr/>
          <p:nvPr/>
        </p:nvSpPr>
        <p:spPr>
          <a:xfrm>
            <a:off x="928288" y="4597460"/>
            <a:ext cx="472549" cy="432792"/>
          </a:xfrm>
          <a:prstGeom prst="ellipse">
            <a:avLst/>
          </a:prstGeom>
          <a:solidFill>
            <a:schemeClr val="bg1"/>
          </a:solidFill>
          <a:ln w="28575">
            <a:solidFill>
              <a:srgbClr val="0070C0"/>
            </a:solidFill>
          </a:ln>
        </p:spPr>
        <p:txBody>
          <a:bodyPr rtlCol="0" anchor="ctr">
            <a:spAutoFit/>
          </a:bodyPr>
          <a:lstStyle/>
          <a:p>
            <a:pPr algn="ctr">
              <a:tabLst>
                <a:tab pos="174625" algn="l"/>
              </a:tabLst>
            </a:pPr>
            <a:r>
              <a:rPr lang="en-US" sz="1400" b="1" dirty="0">
                <a:solidFill>
                  <a:srgbClr val="0070C0"/>
                </a:solidFill>
                <a:latin typeface="Calibri" panose="020F0502020204030204" pitchFamily="34" charset="0"/>
              </a:rPr>
              <a:t>1</a:t>
            </a:r>
          </a:p>
        </p:txBody>
      </p:sp>
      <p:sp>
        <p:nvSpPr>
          <p:cNvPr id="1365" name="Ellipse 1364">
            <a:extLst>
              <a:ext uri="{FF2B5EF4-FFF2-40B4-BE49-F238E27FC236}">
                <a16:creationId xmlns:a16="http://schemas.microsoft.com/office/drawing/2014/main" id="{0C8751EF-5349-4A10-B2C2-F4CBDEE21D03}"/>
              </a:ext>
            </a:extLst>
          </p:cNvPr>
          <p:cNvSpPr/>
          <p:nvPr/>
        </p:nvSpPr>
        <p:spPr>
          <a:xfrm>
            <a:off x="928288" y="5301601"/>
            <a:ext cx="472549" cy="432792"/>
          </a:xfrm>
          <a:prstGeom prst="ellipse">
            <a:avLst/>
          </a:prstGeom>
          <a:solidFill>
            <a:schemeClr val="bg1"/>
          </a:solidFill>
          <a:ln w="28575">
            <a:solidFill>
              <a:schemeClr val="accent3"/>
            </a:solidFill>
          </a:ln>
        </p:spPr>
        <p:txBody>
          <a:bodyPr rtlCol="0" anchor="ctr">
            <a:spAutoFit/>
          </a:bodyPr>
          <a:lstStyle/>
          <a:p>
            <a:pPr algn="ctr">
              <a:tabLst>
                <a:tab pos="174625" algn="l"/>
              </a:tabLst>
            </a:pPr>
            <a:r>
              <a:rPr lang="en-US" sz="1400" b="1" dirty="0">
                <a:solidFill>
                  <a:schemeClr val="accent3"/>
                </a:solidFill>
                <a:latin typeface="Calibri" panose="020F0502020204030204" pitchFamily="34" charset="0"/>
              </a:rPr>
              <a:t>2</a:t>
            </a:r>
          </a:p>
        </p:txBody>
      </p:sp>
      <p:sp>
        <p:nvSpPr>
          <p:cNvPr id="1366" name="Ellipse 1365">
            <a:extLst>
              <a:ext uri="{FF2B5EF4-FFF2-40B4-BE49-F238E27FC236}">
                <a16:creationId xmlns:a16="http://schemas.microsoft.com/office/drawing/2014/main" id="{DBC8AFFE-7622-4874-AEAD-F76663637F85}"/>
              </a:ext>
            </a:extLst>
          </p:cNvPr>
          <p:cNvSpPr/>
          <p:nvPr/>
        </p:nvSpPr>
        <p:spPr>
          <a:xfrm>
            <a:off x="2545267" y="1596208"/>
            <a:ext cx="472549" cy="432792"/>
          </a:xfrm>
          <a:prstGeom prst="ellipse">
            <a:avLst/>
          </a:prstGeom>
          <a:solidFill>
            <a:schemeClr val="bg1"/>
          </a:solidFill>
          <a:ln w="28575">
            <a:solidFill>
              <a:schemeClr val="accent3"/>
            </a:solidFill>
          </a:ln>
        </p:spPr>
        <p:txBody>
          <a:bodyPr rtlCol="0" anchor="ctr">
            <a:spAutoFit/>
          </a:bodyPr>
          <a:lstStyle/>
          <a:p>
            <a:pPr algn="ctr">
              <a:tabLst>
                <a:tab pos="174625" algn="l"/>
              </a:tabLst>
            </a:pPr>
            <a:r>
              <a:rPr lang="en-US" sz="1400" b="1" dirty="0">
                <a:solidFill>
                  <a:schemeClr val="accent3"/>
                </a:solidFill>
                <a:latin typeface="Calibri" panose="020F0502020204030204" pitchFamily="34" charset="0"/>
              </a:rPr>
              <a:t>2</a:t>
            </a:r>
          </a:p>
        </p:txBody>
      </p:sp>
      <p:sp>
        <p:nvSpPr>
          <p:cNvPr id="1367" name="Ellipse 1366">
            <a:extLst>
              <a:ext uri="{FF2B5EF4-FFF2-40B4-BE49-F238E27FC236}">
                <a16:creationId xmlns:a16="http://schemas.microsoft.com/office/drawing/2014/main" id="{90DFA995-A109-4E7B-83E7-22E9547EBC22}"/>
              </a:ext>
            </a:extLst>
          </p:cNvPr>
          <p:cNvSpPr/>
          <p:nvPr/>
        </p:nvSpPr>
        <p:spPr>
          <a:xfrm>
            <a:off x="928288" y="5950613"/>
            <a:ext cx="472549" cy="432792"/>
          </a:xfrm>
          <a:prstGeom prst="ellipse">
            <a:avLst/>
          </a:prstGeom>
          <a:solidFill>
            <a:schemeClr val="bg1"/>
          </a:solidFill>
          <a:ln w="28575">
            <a:solidFill>
              <a:schemeClr val="accent6"/>
            </a:solidFill>
          </a:ln>
        </p:spPr>
        <p:txBody>
          <a:bodyPr rtlCol="0" anchor="ctr">
            <a:spAutoFit/>
          </a:bodyPr>
          <a:lstStyle/>
          <a:p>
            <a:pPr algn="ctr">
              <a:tabLst>
                <a:tab pos="174625" algn="l"/>
              </a:tabLst>
            </a:pPr>
            <a:r>
              <a:rPr lang="en-US" sz="1400" b="1" dirty="0">
                <a:solidFill>
                  <a:schemeClr val="accent6"/>
                </a:solidFill>
                <a:latin typeface="Calibri" panose="020F0502020204030204" pitchFamily="34" charset="0"/>
              </a:rPr>
              <a:t>3</a:t>
            </a:r>
          </a:p>
        </p:txBody>
      </p:sp>
      <p:sp>
        <p:nvSpPr>
          <p:cNvPr id="1368" name="Ellipse 1367">
            <a:extLst>
              <a:ext uri="{FF2B5EF4-FFF2-40B4-BE49-F238E27FC236}">
                <a16:creationId xmlns:a16="http://schemas.microsoft.com/office/drawing/2014/main" id="{AC324350-C134-472C-9F5E-1B575431B591}"/>
              </a:ext>
            </a:extLst>
          </p:cNvPr>
          <p:cNvSpPr/>
          <p:nvPr/>
        </p:nvSpPr>
        <p:spPr>
          <a:xfrm>
            <a:off x="5160122" y="1712774"/>
            <a:ext cx="472549" cy="432792"/>
          </a:xfrm>
          <a:prstGeom prst="ellipse">
            <a:avLst/>
          </a:prstGeom>
          <a:solidFill>
            <a:schemeClr val="bg1"/>
          </a:solidFill>
          <a:ln w="28575">
            <a:solidFill>
              <a:schemeClr val="accent6"/>
            </a:solidFill>
          </a:ln>
        </p:spPr>
        <p:txBody>
          <a:bodyPr rtlCol="0" anchor="ctr">
            <a:spAutoFit/>
          </a:bodyPr>
          <a:lstStyle/>
          <a:p>
            <a:pPr algn="ctr">
              <a:tabLst>
                <a:tab pos="174625" algn="l"/>
              </a:tabLst>
            </a:pPr>
            <a:r>
              <a:rPr lang="en-US" sz="1400" b="1" dirty="0">
                <a:solidFill>
                  <a:schemeClr val="accent6"/>
                </a:solidFill>
                <a:latin typeface="Calibri" panose="020F0502020204030204" pitchFamily="34" charset="0"/>
              </a:rPr>
              <a:t>3</a:t>
            </a:r>
          </a:p>
        </p:txBody>
      </p:sp>
    </p:spTree>
    <p:extLst>
      <p:ext uri="{BB962C8B-B14F-4D97-AF65-F5344CB8AC3E}">
        <p14:creationId xmlns:p14="http://schemas.microsoft.com/office/powerpoint/2010/main" val="17453197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D42706A-0977-44FC-8E26-04BA46E637DE}"/>
              </a:ext>
            </a:extLst>
          </p:cNvPr>
          <p:cNvSpPr>
            <a:spLocks noGrp="1"/>
          </p:cNvSpPr>
          <p:nvPr>
            <p:ph type="body" sz="quarter" idx="11"/>
          </p:nvPr>
        </p:nvSpPr>
        <p:spPr/>
        <p:txBody>
          <a:bodyPr>
            <a:normAutofit fontScale="92500"/>
          </a:bodyPr>
          <a:lstStyle/>
          <a:p>
            <a:r>
              <a:rPr lang="de-DE" dirty="0"/>
              <a:t>Syl_ID_6.1.1</a:t>
            </a:r>
          </a:p>
        </p:txBody>
      </p:sp>
      <p:sp>
        <p:nvSpPr>
          <p:cNvPr id="3" name="Fußzeilenplatzhalter 2">
            <a:extLst>
              <a:ext uri="{FF2B5EF4-FFF2-40B4-BE49-F238E27FC236}">
                <a16:creationId xmlns:a16="http://schemas.microsoft.com/office/drawing/2014/main" id="{F5D7CC67-A567-48A0-A4D6-8A5745AE4D0F}"/>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82E11CB-DB10-42B0-BC4C-58CCC9439966}"/>
              </a:ext>
            </a:extLst>
          </p:cNvPr>
          <p:cNvSpPr>
            <a:spLocks noGrp="1"/>
          </p:cNvSpPr>
          <p:nvPr>
            <p:ph type="sldNum" sz="quarter" idx="4"/>
          </p:nvPr>
        </p:nvSpPr>
        <p:spPr/>
        <p:txBody>
          <a:bodyPr/>
          <a:lstStyle/>
          <a:p>
            <a:fld id="{BD587C3E-324D-4846-9F44-5C3ACF20A720}" type="slidenum">
              <a:rPr lang="de-DE" smtClean="0"/>
              <a:pPr/>
              <a:t>120</a:t>
            </a:fld>
            <a:endParaRPr lang="de-DE" dirty="0"/>
          </a:p>
        </p:txBody>
      </p:sp>
      <p:sp>
        <p:nvSpPr>
          <p:cNvPr id="8" name="Textplatzhalter 7">
            <a:extLst>
              <a:ext uri="{FF2B5EF4-FFF2-40B4-BE49-F238E27FC236}">
                <a16:creationId xmlns:a16="http://schemas.microsoft.com/office/drawing/2014/main" id="{3AEA61B5-AA0D-4BA1-A18E-78DA7D7EAEA1}"/>
              </a:ext>
            </a:extLst>
          </p:cNvPr>
          <p:cNvSpPr>
            <a:spLocks noGrp="1"/>
          </p:cNvSpPr>
          <p:nvPr>
            <p:ph type="body" sz="quarter" idx="13"/>
          </p:nvPr>
        </p:nvSpPr>
        <p:spPr/>
        <p:txBody>
          <a:bodyPr>
            <a:normAutofit fontScale="85000" lnSpcReduction="20000"/>
          </a:bodyPr>
          <a:lstStyle/>
          <a:p>
            <a:pPr marL="442913" indent="-342900">
              <a:buFont typeface="+mj-lt"/>
              <a:buAutoNum type="arabicPeriod"/>
            </a:pPr>
            <a:r>
              <a:rPr lang="en-US" b="1" dirty="0">
                <a:sym typeface="Wingdings" pitchFamily="2" charset="2"/>
              </a:rPr>
              <a:t>Silent Sizing</a:t>
            </a:r>
            <a:r>
              <a:rPr lang="de-DE" dirty="0">
                <a:sym typeface="Wingdings" pitchFamily="2" charset="2"/>
              </a:rPr>
              <a:t>: Stilles Sortieren nach relativer Größe: Jedes Mitglied des Entwicklungsteams bekommt dazu einen Satz an Stories. Stories, die auch durch Nachfragen nicht gruppiert werden können, werden zur Seite gelegt. (Zeit: ca. 5–20 Minuten)</a:t>
            </a:r>
          </a:p>
          <a:p>
            <a:pPr marL="442913" indent="-342900">
              <a:buFont typeface="+mj-lt"/>
              <a:buAutoNum type="arabicPeriod"/>
            </a:pPr>
            <a:endParaRPr lang="de-DE" dirty="0">
              <a:sym typeface="Wingdings" pitchFamily="2" charset="2"/>
            </a:endParaRPr>
          </a:p>
          <a:p>
            <a:pPr marL="442913" indent="-342900">
              <a:buFont typeface="+mj-lt"/>
              <a:buAutoNum type="arabicPeriod"/>
            </a:pPr>
            <a:r>
              <a:rPr lang="en-US" b="1" dirty="0">
                <a:sym typeface="Wingdings" pitchFamily="2" charset="2"/>
              </a:rPr>
              <a:t>Wikipedia-like Editing</a:t>
            </a:r>
            <a:r>
              <a:rPr lang="de-DE" dirty="0">
                <a:sym typeface="Wingdings" pitchFamily="2" charset="2"/>
              </a:rPr>
              <a:t>: Diskussion von „fragwürdigen“ Platzierungen im Entwicklungsteam und mit dem </a:t>
            </a:r>
            <a:r>
              <a:rPr lang="en-US" dirty="0">
                <a:sym typeface="Wingdings" pitchFamily="2" charset="2"/>
              </a:rPr>
              <a:t>Product Owner, </a:t>
            </a:r>
            <a:r>
              <a:rPr lang="de-DE" dirty="0">
                <a:sym typeface="Wingdings" pitchFamily="2" charset="2"/>
              </a:rPr>
              <a:t>um zu einer abgestimmten Platzierung der Stories im Entwicklungsteam zu kommen. (Zeit: ca. 20–60 Minuten)</a:t>
            </a:r>
          </a:p>
          <a:p>
            <a:pPr marL="442913" indent="-342900">
              <a:buFont typeface="+mj-lt"/>
              <a:buAutoNum type="arabicPeriod"/>
            </a:pPr>
            <a:endParaRPr lang="de-DE" dirty="0">
              <a:sym typeface="Wingdings" pitchFamily="2" charset="2"/>
            </a:endParaRPr>
          </a:p>
          <a:p>
            <a:pPr marL="442913" indent="-342900">
              <a:buFont typeface="+mj-lt"/>
              <a:buAutoNum type="arabicPeriod"/>
            </a:pPr>
            <a:r>
              <a:rPr lang="en-US" b="1" dirty="0">
                <a:sym typeface="Wingdings" pitchFamily="2" charset="2"/>
              </a:rPr>
              <a:t>Place Stories into Sizing Buckets</a:t>
            </a:r>
            <a:r>
              <a:rPr lang="en-US" dirty="0">
                <a:sym typeface="Wingdings" pitchFamily="2" charset="2"/>
              </a:rPr>
              <a:t>: </a:t>
            </a:r>
            <a:r>
              <a:rPr lang="de-DE" dirty="0">
                <a:sym typeface="Wingdings" pitchFamily="2" charset="2"/>
              </a:rPr>
              <a:t>Größenzuweisung (Kleidungsgrößen, 2er-Potenzreihe oder „Fibonacci-Zahlen“ etc.) zu den einzelnen Story-Gruppen. (Zeit: ca. 10–30 Minuten)</a:t>
            </a:r>
          </a:p>
          <a:p>
            <a:pPr marL="442913" indent="-342900">
              <a:buFont typeface="+mj-lt"/>
              <a:buAutoNum type="arabicPeriod"/>
            </a:pPr>
            <a:endParaRPr lang="de-DE" dirty="0">
              <a:sym typeface="Wingdings" pitchFamily="2" charset="2"/>
            </a:endParaRPr>
          </a:p>
          <a:p>
            <a:pPr marL="442913" indent="-342900">
              <a:buFont typeface="+mj-lt"/>
              <a:buAutoNum type="arabicPeriod"/>
            </a:pPr>
            <a:r>
              <a:rPr lang="en-US" b="1" dirty="0">
                <a:sym typeface="Wingdings" pitchFamily="2" charset="2"/>
              </a:rPr>
              <a:t>Product Owner </a:t>
            </a:r>
            <a:r>
              <a:rPr lang="de-DE" b="1" dirty="0">
                <a:sym typeface="Wingdings" pitchFamily="2" charset="2"/>
              </a:rPr>
              <a:t>Review</a:t>
            </a:r>
            <a:r>
              <a:rPr lang="de-DE" dirty="0">
                <a:sym typeface="Wingdings" pitchFamily="2" charset="2"/>
              </a:rPr>
              <a:t>: Das Entwicklungsteam kann jetzt eine Pause einlegen, während der </a:t>
            </a:r>
            <a:r>
              <a:rPr lang="de-DE" dirty="0" err="1">
                <a:sym typeface="Wingdings" pitchFamily="2" charset="2"/>
              </a:rPr>
              <a:t>Product</a:t>
            </a:r>
            <a:r>
              <a:rPr lang="de-DE" dirty="0">
                <a:sym typeface="Wingdings" pitchFamily="2" charset="2"/>
              </a:rPr>
              <a:t> </a:t>
            </a:r>
            <a:r>
              <a:rPr lang="de-DE" dirty="0" err="1">
                <a:sym typeface="Wingdings" pitchFamily="2" charset="2"/>
              </a:rPr>
              <a:t>Owner</a:t>
            </a:r>
            <a:r>
              <a:rPr lang="de-DE" dirty="0">
                <a:sym typeface="Wingdings" pitchFamily="2" charset="2"/>
              </a:rPr>
              <a:t> sich das Ergebnis anschaut, um zu erkennen, ob er Fragen an das Team hat. (Zeit: 15 Minuten)</a:t>
            </a:r>
          </a:p>
          <a:p>
            <a:pPr marL="442913" indent="-342900">
              <a:buFont typeface="+mj-lt"/>
              <a:buAutoNum type="arabicPeriod"/>
            </a:pPr>
            <a:endParaRPr lang="de-DE" dirty="0">
              <a:sym typeface="Wingdings" pitchFamily="2" charset="2"/>
            </a:endParaRPr>
          </a:p>
          <a:p>
            <a:pPr marL="442913" indent="-342900">
              <a:buFont typeface="+mj-lt"/>
              <a:buAutoNum type="arabicPeriod"/>
            </a:pPr>
            <a:r>
              <a:rPr lang="de-DE" b="1" dirty="0">
                <a:sym typeface="Wingdings" pitchFamily="2" charset="2"/>
              </a:rPr>
              <a:t>Wrap-</a:t>
            </a:r>
            <a:r>
              <a:rPr lang="de-DE" b="1" dirty="0" err="1">
                <a:sym typeface="Wingdings" pitchFamily="2" charset="2"/>
              </a:rPr>
              <a:t>up</a:t>
            </a:r>
            <a:r>
              <a:rPr lang="de-DE" dirty="0">
                <a:sym typeface="Wingdings" pitchFamily="2" charset="2"/>
              </a:rPr>
              <a:t>: Das Team beantwortet die Fragen des </a:t>
            </a:r>
            <a:r>
              <a:rPr lang="de-DE" dirty="0" err="1">
                <a:sym typeface="Wingdings" pitchFamily="2" charset="2"/>
              </a:rPr>
              <a:t>Product</a:t>
            </a:r>
            <a:r>
              <a:rPr lang="de-DE" dirty="0">
                <a:sym typeface="Wingdings" pitchFamily="2" charset="2"/>
              </a:rPr>
              <a:t> </a:t>
            </a:r>
            <a:r>
              <a:rPr lang="de-DE" dirty="0" err="1">
                <a:sym typeface="Wingdings" pitchFamily="2" charset="2"/>
              </a:rPr>
              <a:t>Owner</a:t>
            </a:r>
            <a:r>
              <a:rPr lang="de-DE" dirty="0">
                <a:sym typeface="Wingdings" pitchFamily="2" charset="2"/>
              </a:rPr>
              <a:t> und begründet seine </a:t>
            </a:r>
            <a:r>
              <a:rPr lang="de-DE" dirty="0" err="1">
                <a:sym typeface="Wingdings" pitchFamily="2" charset="2"/>
              </a:rPr>
              <a:t>Sizing</a:t>
            </a:r>
            <a:r>
              <a:rPr lang="de-DE" dirty="0">
                <a:sym typeface="Wingdings" pitchFamily="2" charset="2"/>
              </a:rPr>
              <a:t>-Entscheidung und/oder revidiert sie.</a:t>
            </a:r>
          </a:p>
          <a:p>
            <a:pPr marL="442913" indent="-342900">
              <a:buFont typeface="+mj-lt"/>
              <a:buAutoNum type="arabicPeriod"/>
            </a:pPr>
            <a:endParaRPr lang="de-DE" dirty="0">
              <a:sym typeface="Wingdings" pitchFamily="2" charset="2"/>
            </a:endParaRPr>
          </a:p>
          <a:p>
            <a:pPr marL="442913" indent="-342900">
              <a:buFont typeface="+mj-lt"/>
              <a:buAutoNum type="arabicPeriod"/>
            </a:pPr>
            <a:r>
              <a:rPr lang="de-DE" b="1" dirty="0" err="1">
                <a:sym typeface="Wingdings" pitchFamily="2" charset="2"/>
              </a:rPr>
              <a:t>Documentation</a:t>
            </a:r>
            <a:r>
              <a:rPr lang="de-DE" dirty="0">
                <a:sym typeface="Wingdings" pitchFamily="2" charset="2"/>
              </a:rPr>
              <a:t>: Das Ergebnis wird vom </a:t>
            </a:r>
            <a:r>
              <a:rPr lang="de-DE" dirty="0" err="1">
                <a:sym typeface="Wingdings" pitchFamily="2" charset="2"/>
              </a:rPr>
              <a:t>Product</a:t>
            </a:r>
            <a:r>
              <a:rPr lang="de-DE" dirty="0">
                <a:sym typeface="Wingdings" pitchFamily="2" charset="2"/>
              </a:rPr>
              <a:t> </a:t>
            </a:r>
            <a:r>
              <a:rPr lang="de-DE" dirty="0" err="1">
                <a:sym typeface="Wingdings" pitchFamily="2" charset="2"/>
              </a:rPr>
              <a:t>Owner</a:t>
            </a:r>
            <a:r>
              <a:rPr lang="de-DE" dirty="0">
                <a:sym typeface="Wingdings" pitchFamily="2" charset="2"/>
              </a:rPr>
              <a:t> dokumentiert.</a:t>
            </a:r>
          </a:p>
          <a:p>
            <a:endParaRPr lang="de-DE" dirty="0"/>
          </a:p>
        </p:txBody>
      </p:sp>
      <p:sp>
        <p:nvSpPr>
          <p:cNvPr id="5" name="Titel 4">
            <a:extLst>
              <a:ext uri="{FF2B5EF4-FFF2-40B4-BE49-F238E27FC236}">
                <a16:creationId xmlns:a16="http://schemas.microsoft.com/office/drawing/2014/main" id="{61C2A4EA-418F-4EBB-AD82-A87D368892B8}"/>
              </a:ext>
            </a:extLst>
          </p:cNvPr>
          <p:cNvSpPr>
            <a:spLocks noGrp="1"/>
          </p:cNvSpPr>
          <p:nvPr>
            <p:ph type="title"/>
          </p:nvPr>
        </p:nvSpPr>
        <p:spPr/>
        <p:txBody>
          <a:bodyPr/>
          <a:lstStyle/>
          <a:p>
            <a:r>
              <a:rPr lang="de-DE" dirty="0"/>
              <a:t>Affinity </a:t>
            </a:r>
            <a:r>
              <a:rPr lang="de-DE" dirty="0" err="1"/>
              <a:t>Estimation</a:t>
            </a:r>
            <a:r>
              <a:rPr lang="de-DE" dirty="0"/>
              <a:t>: Ablauf</a:t>
            </a:r>
          </a:p>
        </p:txBody>
      </p:sp>
    </p:spTree>
    <p:extLst>
      <p:ext uri="{BB962C8B-B14F-4D97-AF65-F5344CB8AC3E}">
        <p14:creationId xmlns:p14="http://schemas.microsoft.com/office/powerpoint/2010/main" val="1307262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EEFAABAA-57EC-493A-BE90-8B3FC894DB25}"/>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307948C6-4965-4ACA-A163-7B03A5CF1EA2}"/>
              </a:ext>
            </a:extLst>
          </p:cNvPr>
          <p:cNvSpPr>
            <a:spLocks noGrp="1"/>
          </p:cNvSpPr>
          <p:nvPr>
            <p:ph type="sldNum" sz="quarter" idx="4"/>
          </p:nvPr>
        </p:nvSpPr>
        <p:spPr/>
        <p:txBody>
          <a:bodyPr/>
          <a:lstStyle/>
          <a:p>
            <a:fld id="{BD587C3E-324D-4846-9F44-5C3ACF20A720}" type="slidenum">
              <a:rPr lang="de-DE" smtClean="0"/>
              <a:pPr/>
              <a:t>121</a:t>
            </a:fld>
            <a:endParaRPr lang="de-DE" dirty="0"/>
          </a:p>
        </p:txBody>
      </p:sp>
      <p:sp>
        <p:nvSpPr>
          <p:cNvPr id="8" name="Titel 7">
            <a:extLst>
              <a:ext uri="{FF2B5EF4-FFF2-40B4-BE49-F238E27FC236}">
                <a16:creationId xmlns:a16="http://schemas.microsoft.com/office/drawing/2014/main" id="{C79174AB-2457-4ABB-9214-3C34E93B710A}"/>
              </a:ext>
            </a:extLst>
          </p:cNvPr>
          <p:cNvSpPr>
            <a:spLocks noGrp="1"/>
          </p:cNvSpPr>
          <p:nvPr>
            <p:ph type="title"/>
          </p:nvPr>
        </p:nvSpPr>
        <p:spPr/>
        <p:txBody>
          <a:bodyPr/>
          <a:lstStyle/>
          <a:p>
            <a:r>
              <a:rPr lang="de-DE" dirty="0"/>
              <a:t>Triangulation</a:t>
            </a:r>
          </a:p>
        </p:txBody>
      </p:sp>
      <p:sp>
        <p:nvSpPr>
          <p:cNvPr id="10" name="Textplatzhalter 9">
            <a:extLst>
              <a:ext uri="{FF2B5EF4-FFF2-40B4-BE49-F238E27FC236}">
                <a16:creationId xmlns:a16="http://schemas.microsoft.com/office/drawing/2014/main" id="{95BDDA8E-391D-4ED8-A055-2DADD761709E}"/>
              </a:ext>
            </a:extLst>
          </p:cNvPr>
          <p:cNvSpPr>
            <a:spLocks noGrp="1"/>
          </p:cNvSpPr>
          <p:nvPr>
            <p:ph type="body" sz="quarter" idx="11"/>
          </p:nvPr>
        </p:nvSpPr>
        <p:spPr/>
        <p:txBody>
          <a:bodyPr>
            <a:normAutofit fontScale="92500"/>
          </a:bodyPr>
          <a:lstStyle/>
          <a:p>
            <a:r>
              <a:rPr lang="de-DE" dirty="0"/>
              <a:t>Syl_ID_6.1.2</a:t>
            </a:r>
          </a:p>
        </p:txBody>
      </p:sp>
      <p:sp>
        <p:nvSpPr>
          <p:cNvPr id="11" name="Textfeld 10">
            <a:extLst>
              <a:ext uri="{FF2B5EF4-FFF2-40B4-BE49-F238E27FC236}">
                <a16:creationId xmlns:a16="http://schemas.microsoft.com/office/drawing/2014/main" id="{971F98BC-893B-4FC3-980F-5736809985C7}"/>
              </a:ext>
            </a:extLst>
          </p:cNvPr>
          <p:cNvSpPr txBox="1"/>
          <p:nvPr/>
        </p:nvSpPr>
        <p:spPr>
          <a:xfrm>
            <a:off x="246063" y="900584"/>
            <a:ext cx="7941142"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solidFill>
                  <a:srgbClr val="4D4D4D"/>
                </a:solidFill>
                <a:latin typeface="Calibri" panose="020F0502020204030204" pitchFamily="34" charset="0"/>
                <a:sym typeface="Wingdings" pitchFamily="2" charset="2"/>
              </a:rPr>
              <a:t>Damit Schätzungen in einzelnen Sprint möglichst vergleichbar bleiben, wird zumindest eine Referenz-Story benötigt.</a:t>
            </a:r>
          </a:p>
          <a:p>
            <a:pPr marL="285750" indent="-285750">
              <a:lnSpc>
                <a:spcPct val="150000"/>
              </a:lnSpc>
              <a:buFont typeface="Arial" panose="020B0604020202020204" pitchFamily="34" charset="0"/>
              <a:buChar char="•"/>
            </a:pPr>
            <a:r>
              <a:rPr lang="de-DE" dirty="0">
                <a:solidFill>
                  <a:srgbClr val="4D4D4D"/>
                </a:solidFill>
                <a:latin typeface="Calibri" panose="020F0502020204030204" pitchFamily="34" charset="0"/>
                <a:sym typeface="Wingdings" pitchFamily="2" charset="2"/>
              </a:rPr>
              <a:t>2 oder mehrere Referenz-Stories erhöhen die Schätzgenauigkeit (= Triangulation)</a:t>
            </a:r>
          </a:p>
        </p:txBody>
      </p:sp>
      <p:sp>
        <p:nvSpPr>
          <p:cNvPr id="12" name="Textfeld 11">
            <a:extLst>
              <a:ext uri="{FF2B5EF4-FFF2-40B4-BE49-F238E27FC236}">
                <a16:creationId xmlns:a16="http://schemas.microsoft.com/office/drawing/2014/main" id="{9645C695-89D4-432E-BB9B-085D99E0668C}"/>
              </a:ext>
            </a:extLst>
          </p:cNvPr>
          <p:cNvSpPr txBox="1"/>
          <p:nvPr/>
        </p:nvSpPr>
        <p:spPr>
          <a:xfrm>
            <a:off x="395931" y="3260570"/>
            <a:ext cx="8064500" cy="338554"/>
          </a:xfrm>
          <a:prstGeom prst="rect">
            <a:avLst/>
          </a:prstGeom>
          <a:noFill/>
          <a:ln>
            <a:solidFill>
              <a:schemeClr val="tx2">
                <a:lumMod val="50000"/>
              </a:schemeClr>
            </a:solidFill>
          </a:ln>
        </p:spPr>
        <p:txBody>
          <a:bodyPr wrap="square" rtlCol="0">
            <a:spAutoFit/>
          </a:bodyPr>
          <a:lstStyle/>
          <a:p>
            <a:r>
              <a:rPr lang="de-DE" sz="1600" dirty="0">
                <a:solidFill>
                  <a:srgbClr val="4D4D4D"/>
                </a:solidFill>
                <a:latin typeface="Calibri" panose="020F0502020204030204" pitchFamily="34" charset="0"/>
                <a:sym typeface="Wingdings" pitchFamily="2" charset="2"/>
              </a:rPr>
              <a:t>1	2	3	5	8	13	20	40	100</a:t>
            </a:r>
          </a:p>
        </p:txBody>
      </p:sp>
      <p:sp>
        <p:nvSpPr>
          <p:cNvPr id="13" name="Ellipse 12">
            <a:extLst>
              <a:ext uri="{FF2B5EF4-FFF2-40B4-BE49-F238E27FC236}">
                <a16:creationId xmlns:a16="http://schemas.microsoft.com/office/drawing/2014/main" id="{678E43BD-F1C9-4467-888B-4DA76304FD96}"/>
              </a:ext>
            </a:extLst>
          </p:cNvPr>
          <p:cNvSpPr/>
          <p:nvPr/>
        </p:nvSpPr>
        <p:spPr>
          <a:xfrm>
            <a:off x="2178755" y="3247140"/>
            <a:ext cx="351984" cy="351984"/>
          </a:xfrm>
          <a:prstGeom prst="ellipse">
            <a:avLst/>
          </a:prstGeom>
          <a:ln w="28575">
            <a:solidFill>
              <a:schemeClr val="accent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4" name="Ellipse 13">
            <a:extLst>
              <a:ext uri="{FF2B5EF4-FFF2-40B4-BE49-F238E27FC236}">
                <a16:creationId xmlns:a16="http://schemas.microsoft.com/office/drawing/2014/main" id="{45B8E0F4-9670-4A0A-8493-8F2639ABBA2E}"/>
              </a:ext>
            </a:extLst>
          </p:cNvPr>
          <p:cNvSpPr/>
          <p:nvPr/>
        </p:nvSpPr>
        <p:spPr>
          <a:xfrm>
            <a:off x="4967609" y="3253855"/>
            <a:ext cx="351984" cy="351984"/>
          </a:xfrm>
          <a:prstGeom prst="ellipse">
            <a:avLst/>
          </a:prstGeom>
          <a:ln w="28575">
            <a:solidFill>
              <a:schemeClr val="accent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5" name="Textfeld 14">
            <a:extLst>
              <a:ext uri="{FF2B5EF4-FFF2-40B4-BE49-F238E27FC236}">
                <a16:creationId xmlns:a16="http://schemas.microsoft.com/office/drawing/2014/main" id="{6019B11B-42B3-477C-81C6-F1D05370B2BB}"/>
              </a:ext>
            </a:extLst>
          </p:cNvPr>
          <p:cNvSpPr txBox="1"/>
          <p:nvPr/>
        </p:nvSpPr>
        <p:spPr>
          <a:xfrm>
            <a:off x="1688394" y="4100114"/>
            <a:ext cx="4357511" cy="584775"/>
          </a:xfrm>
          <a:prstGeom prst="rect">
            <a:avLst/>
          </a:prstGeom>
          <a:noFill/>
          <a:ln>
            <a:solidFill>
              <a:schemeClr val="accent1"/>
            </a:solidFill>
          </a:ln>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Beispiel für Referenz-Stories für zwei Größen, um Schätzungen zu verbessern</a:t>
            </a:r>
          </a:p>
        </p:txBody>
      </p:sp>
      <p:cxnSp>
        <p:nvCxnSpPr>
          <p:cNvPr id="17" name="Gerader Verbinder 16">
            <a:extLst>
              <a:ext uri="{FF2B5EF4-FFF2-40B4-BE49-F238E27FC236}">
                <a16:creationId xmlns:a16="http://schemas.microsoft.com/office/drawing/2014/main" id="{4742139F-62F4-4114-B1EA-78441F982BF8}"/>
              </a:ext>
            </a:extLst>
          </p:cNvPr>
          <p:cNvCxnSpPr>
            <a:cxnSpLocks/>
          </p:cNvCxnSpPr>
          <p:nvPr/>
        </p:nvCxnSpPr>
        <p:spPr bwMode="auto">
          <a:xfrm>
            <a:off x="2411192" y="3666858"/>
            <a:ext cx="175992" cy="374553"/>
          </a:xfrm>
          <a:prstGeom prst="line">
            <a:avLst/>
          </a:prstGeom>
          <a:solidFill>
            <a:schemeClr val="accent1"/>
          </a:solidFill>
          <a:ln w="12700" cap="sq" cmpd="sng" algn="ctr">
            <a:solidFill>
              <a:schemeClr val="accent1"/>
            </a:solidFill>
            <a:prstDash val="solid"/>
            <a:round/>
            <a:headEnd type="none" w="sm" len="sm"/>
            <a:tailEnd type="none" w="sm" len="sm"/>
          </a:ln>
          <a:effectLst/>
        </p:spPr>
      </p:cxnSp>
      <p:cxnSp>
        <p:nvCxnSpPr>
          <p:cNvPr id="18" name="Gerader Verbinder 17">
            <a:extLst>
              <a:ext uri="{FF2B5EF4-FFF2-40B4-BE49-F238E27FC236}">
                <a16:creationId xmlns:a16="http://schemas.microsoft.com/office/drawing/2014/main" id="{F73F3B45-B7F6-48E5-87F5-51CAC575EB31}"/>
              </a:ext>
            </a:extLst>
          </p:cNvPr>
          <p:cNvCxnSpPr>
            <a:cxnSpLocks/>
          </p:cNvCxnSpPr>
          <p:nvPr/>
        </p:nvCxnSpPr>
        <p:spPr bwMode="auto">
          <a:xfrm flipH="1">
            <a:off x="4910380" y="3678135"/>
            <a:ext cx="175992" cy="374553"/>
          </a:xfrm>
          <a:prstGeom prst="line">
            <a:avLst/>
          </a:prstGeom>
          <a:solidFill>
            <a:schemeClr val="accent1"/>
          </a:solidFill>
          <a:ln w="12700" cap="sq" cmpd="sng" algn="ctr">
            <a:solidFill>
              <a:schemeClr val="accent1"/>
            </a:solidFill>
            <a:prstDash val="solid"/>
            <a:round/>
            <a:headEnd type="none" w="sm" len="sm"/>
            <a:tailEnd type="none" w="sm" len="sm"/>
          </a:ln>
          <a:effectLst/>
        </p:spPr>
      </p:cxnSp>
    </p:spTree>
    <p:extLst>
      <p:ext uri="{BB962C8B-B14F-4D97-AF65-F5344CB8AC3E}">
        <p14:creationId xmlns:p14="http://schemas.microsoft.com/office/powerpoint/2010/main" val="5483128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2FD091A-DB5F-4DAE-B9A2-2C8E4BE42132}"/>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9E10EE96-EA81-4348-AB70-7A6A5D8BA599}"/>
              </a:ext>
            </a:extLst>
          </p:cNvPr>
          <p:cNvSpPr>
            <a:spLocks noGrp="1"/>
          </p:cNvSpPr>
          <p:nvPr>
            <p:ph type="sldNum" sz="quarter" idx="4"/>
          </p:nvPr>
        </p:nvSpPr>
        <p:spPr/>
        <p:txBody>
          <a:bodyPr/>
          <a:lstStyle/>
          <a:p>
            <a:fld id="{BD587C3E-324D-4846-9F44-5C3ACF20A720}" type="slidenum">
              <a:rPr lang="de-DE" smtClean="0"/>
              <a:pPr/>
              <a:t>122</a:t>
            </a:fld>
            <a:endParaRPr lang="de-DE" dirty="0"/>
          </a:p>
        </p:txBody>
      </p:sp>
      <p:sp>
        <p:nvSpPr>
          <p:cNvPr id="5" name="Titel 4">
            <a:extLst>
              <a:ext uri="{FF2B5EF4-FFF2-40B4-BE49-F238E27FC236}">
                <a16:creationId xmlns:a16="http://schemas.microsoft.com/office/drawing/2014/main" id="{1A11B09F-D2CB-48B1-A00A-B0CF7F250F49}"/>
              </a:ext>
            </a:extLst>
          </p:cNvPr>
          <p:cNvSpPr>
            <a:spLocks noGrp="1"/>
          </p:cNvSpPr>
          <p:nvPr>
            <p:ph type="title"/>
          </p:nvPr>
        </p:nvSpPr>
        <p:spPr/>
        <p:txBody>
          <a:bodyPr/>
          <a:lstStyle/>
          <a:p>
            <a:r>
              <a:rPr lang="de-DE" dirty="0" err="1"/>
              <a:t>Planning</a:t>
            </a:r>
            <a:r>
              <a:rPr lang="de-DE" dirty="0"/>
              <a:t> Poker</a:t>
            </a:r>
          </a:p>
        </p:txBody>
      </p:sp>
      <p:sp>
        <p:nvSpPr>
          <p:cNvPr id="2" name="Textplatzhalter 1">
            <a:extLst>
              <a:ext uri="{FF2B5EF4-FFF2-40B4-BE49-F238E27FC236}">
                <a16:creationId xmlns:a16="http://schemas.microsoft.com/office/drawing/2014/main" id="{9680EFA7-E0B6-428A-8334-A829EBAF394A}"/>
              </a:ext>
            </a:extLst>
          </p:cNvPr>
          <p:cNvSpPr>
            <a:spLocks noGrp="1"/>
          </p:cNvSpPr>
          <p:nvPr>
            <p:ph type="body" sz="quarter" idx="11"/>
          </p:nvPr>
        </p:nvSpPr>
        <p:spPr/>
        <p:txBody>
          <a:bodyPr>
            <a:normAutofit fontScale="92500"/>
          </a:bodyPr>
          <a:lstStyle/>
          <a:p>
            <a:r>
              <a:rPr lang="de-DE" dirty="0"/>
              <a:t>Syl_ID_6.1.3</a:t>
            </a:r>
          </a:p>
        </p:txBody>
      </p:sp>
      <p:sp>
        <p:nvSpPr>
          <p:cNvPr id="7" name="Rechteck 6">
            <a:extLst>
              <a:ext uri="{FF2B5EF4-FFF2-40B4-BE49-F238E27FC236}">
                <a16:creationId xmlns:a16="http://schemas.microsoft.com/office/drawing/2014/main" id="{F1E4DB8E-A4DA-4534-992D-A484BEF3FE86}"/>
              </a:ext>
            </a:extLst>
          </p:cNvPr>
          <p:cNvSpPr/>
          <p:nvPr/>
        </p:nvSpPr>
        <p:spPr>
          <a:xfrm>
            <a:off x="185080" y="861010"/>
            <a:ext cx="8275351" cy="2062103"/>
          </a:xfrm>
          <a:prstGeom prst="rect">
            <a:avLst/>
          </a:prstGeom>
        </p:spPr>
        <p:txBody>
          <a:bodyPr wrap="square">
            <a:spAutoFit/>
          </a:bodyPr>
          <a:lstStyle/>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Jeder Schätzer erhält ein Set Karten mit je einem Kartenwert.</a:t>
            </a: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Nachdem eine User Story vom Kunden oder </a:t>
            </a:r>
            <a:r>
              <a:rPr lang="en-US" sz="1600" dirty="0">
                <a:latin typeface="Calibri" panose="020F0502020204030204" pitchFamily="34" charset="0"/>
                <a:cs typeface="Calibri" panose="020F0502020204030204" pitchFamily="34" charset="0"/>
              </a:rPr>
              <a:t>Product</a:t>
            </a:r>
            <a:r>
              <a:rPr lang="de-DE"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Owner</a:t>
            </a:r>
            <a:r>
              <a:rPr lang="de-DE" sz="1600" dirty="0">
                <a:latin typeface="Calibri" panose="020F0502020204030204" pitchFamily="34" charset="0"/>
                <a:cs typeface="Calibri" panose="020F0502020204030204" pitchFamily="34" charset="0"/>
              </a:rPr>
              <a:t> vorgelesen wurde, wird diese im Team kurz diskutiert.</a:t>
            </a: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Im Anschluss bewertet jeder Schätzer für sich (!) die Story (und wählt eine Karte).</a:t>
            </a: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Hat jeder Schätzer seine Bewertung vorgenommen, werden die Karten aufgedeckt und die Abweichungen diskutiert.</a:t>
            </a: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Die Schätzungsrunden werden so oft wiederholt, bis sich die geschätzten Werte ausreichend angenähert haben.</a:t>
            </a:r>
          </a:p>
        </p:txBody>
      </p:sp>
      <p:pic>
        <p:nvPicPr>
          <p:cNvPr id="8" name="Grafik 7">
            <a:extLst>
              <a:ext uri="{FF2B5EF4-FFF2-40B4-BE49-F238E27FC236}">
                <a16:creationId xmlns:a16="http://schemas.microsoft.com/office/drawing/2014/main" id="{3356AAD0-A890-4F13-AE46-8371FD1B51D5}"/>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1955" y="3191248"/>
            <a:ext cx="2574153" cy="2310535"/>
          </a:xfrm>
          <a:prstGeom prst="rect">
            <a:avLst/>
          </a:prstGeom>
        </p:spPr>
      </p:pic>
      <p:graphicFrame>
        <p:nvGraphicFramePr>
          <p:cNvPr id="9" name="Tabelle 8">
            <a:extLst>
              <a:ext uri="{FF2B5EF4-FFF2-40B4-BE49-F238E27FC236}">
                <a16:creationId xmlns:a16="http://schemas.microsoft.com/office/drawing/2014/main" id="{27C5D000-6F3D-40D3-AEF9-361DC3C9840F}"/>
              </a:ext>
            </a:extLst>
          </p:cNvPr>
          <p:cNvGraphicFramePr>
            <a:graphicFrameLocks noGrp="1"/>
          </p:cNvGraphicFramePr>
          <p:nvPr/>
        </p:nvGraphicFramePr>
        <p:xfrm>
          <a:off x="4111149" y="4036646"/>
          <a:ext cx="3960441" cy="1371600"/>
        </p:xfrm>
        <a:graphic>
          <a:graphicData uri="http://schemas.openxmlformats.org/drawingml/2006/table">
            <a:tbl>
              <a:tblPr firstRow="1" bandRow="1">
                <a:tableStyleId>{5C22544A-7EE6-4342-B048-85BDC9FD1C3A}</a:tableStyleId>
              </a:tblPr>
              <a:tblGrid>
                <a:gridCol w="990110">
                  <a:extLst>
                    <a:ext uri="{9D8B030D-6E8A-4147-A177-3AD203B41FA5}">
                      <a16:colId xmlns:a16="http://schemas.microsoft.com/office/drawing/2014/main" val="20000"/>
                    </a:ext>
                  </a:extLst>
                </a:gridCol>
                <a:gridCol w="882098">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3">
                  <a:extLst>
                    <a:ext uri="{9D8B030D-6E8A-4147-A177-3AD203B41FA5}">
                      <a16:colId xmlns:a16="http://schemas.microsoft.com/office/drawing/2014/main" val="20003"/>
                    </a:ext>
                  </a:extLst>
                </a:gridCol>
              </a:tblGrid>
              <a:tr h="274320">
                <a:tc>
                  <a:txBody>
                    <a:bodyPr/>
                    <a:lstStyle/>
                    <a:p>
                      <a:r>
                        <a:rPr lang="de-DE" sz="1200" dirty="0">
                          <a:latin typeface="Calibri" panose="020F0502020204030204" pitchFamily="34" charset="0"/>
                        </a:rPr>
                        <a:t>Schätzer</a:t>
                      </a:r>
                    </a:p>
                  </a:txBody>
                  <a:tcPr/>
                </a:tc>
                <a:tc>
                  <a:txBody>
                    <a:bodyPr/>
                    <a:lstStyle/>
                    <a:p>
                      <a:pPr algn="ctr"/>
                      <a:r>
                        <a:rPr lang="de-DE" sz="1200" dirty="0">
                          <a:latin typeface="Calibri" panose="020F0502020204030204" pitchFamily="34" charset="0"/>
                        </a:rPr>
                        <a:t>Runde 1</a:t>
                      </a:r>
                    </a:p>
                  </a:txBody>
                  <a:tcPr/>
                </a:tc>
                <a:tc>
                  <a:txBody>
                    <a:bodyPr/>
                    <a:lstStyle/>
                    <a:p>
                      <a:pPr algn="ctr"/>
                      <a:r>
                        <a:rPr lang="de-DE" sz="1200" dirty="0">
                          <a:latin typeface="Calibri" panose="020F0502020204030204" pitchFamily="34" charset="0"/>
                        </a:rPr>
                        <a:t>Runde 2</a:t>
                      </a:r>
                    </a:p>
                  </a:txBody>
                  <a:tcPr/>
                </a:tc>
                <a:tc>
                  <a:txBody>
                    <a:bodyPr/>
                    <a:lstStyle/>
                    <a:p>
                      <a:pPr algn="ctr"/>
                      <a:r>
                        <a:rPr lang="de-DE" sz="1200" dirty="0">
                          <a:latin typeface="Calibri" panose="020F0502020204030204" pitchFamily="34" charset="0"/>
                        </a:rPr>
                        <a:t>Runde 3</a:t>
                      </a:r>
                    </a:p>
                  </a:txBody>
                  <a:tcPr/>
                </a:tc>
                <a:extLst>
                  <a:ext uri="{0D108BD9-81ED-4DB2-BD59-A6C34878D82A}">
                    <a16:rowId xmlns:a16="http://schemas.microsoft.com/office/drawing/2014/main" val="10000"/>
                  </a:ext>
                </a:extLst>
              </a:tr>
              <a:tr h="274320">
                <a:tc>
                  <a:txBody>
                    <a:bodyPr/>
                    <a:lstStyle/>
                    <a:p>
                      <a:r>
                        <a:rPr lang="de-DE" sz="1200" b="1" dirty="0">
                          <a:latin typeface="Calibri" panose="020F0502020204030204" pitchFamily="34" charset="0"/>
                        </a:rPr>
                        <a:t>Anita</a:t>
                      </a:r>
                    </a:p>
                  </a:txBody>
                  <a:tcPr/>
                </a:tc>
                <a:tc>
                  <a:txBody>
                    <a:bodyPr/>
                    <a:lstStyle/>
                    <a:p>
                      <a:pPr algn="ctr"/>
                      <a:r>
                        <a:rPr lang="de-DE" sz="1200" dirty="0">
                          <a:latin typeface="Calibri" panose="020F0502020204030204" pitchFamily="34" charset="0"/>
                        </a:rPr>
                        <a:t>3</a:t>
                      </a:r>
                    </a:p>
                  </a:txBody>
                  <a:tcPr/>
                </a:tc>
                <a:tc>
                  <a:txBody>
                    <a:bodyPr/>
                    <a:lstStyle/>
                    <a:p>
                      <a:pPr algn="ctr"/>
                      <a:r>
                        <a:rPr lang="de-DE" sz="1200" dirty="0">
                          <a:latin typeface="Calibri" panose="020F0502020204030204" pitchFamily="34" charset="0"/>
                        </a:rPr>
                        <a:t>5</a:t>
                      </a:r>
                    </a:p>
                  </a:txBody>
                  <a:tcPr/>
                </a:tc>
                <a:tc>
                  <a:txBody>
                    <a:bodyPr/>
                    <a:lstStyle/>
                    <a:p>
                      <a:pPr algn="ctr"/>
                      <a:r>
                        <a:rPr lang="de-DE" sz="1200" dirty="0">
                          <a:latin typeface="Calibri" panose="020F0502020204030204" pitchFamily="34" charset="0"/>
                        </a:rPr>
                        <a:t>5</a:t>
                      </a:r>
                    </a:p>
                  </a:txBody>
                  <a:tcPr/>
                </a:tc>
                <a:extLst>
                  <a:ext uri="{0D108BD9-81ED-4DB2-BD59-A6C34878D82A}">
                    <a16:rowId xmlns:a16="http://schemas.microsoft.com/office/drawing/2014/main" val="10001"/>
                  </a:ext>
                </a:extLst>
              </a:tr>
              <a:tr h="274320">
                <a:tc>
                  <a:txBody>
                    <a:bodyPr/>
                    <a:lstStyle/>
                    <a:p>
                      <a:r>
                        <a:rPr lang="de-DE" sz="1200" b="1" dirty="0">
                          <a:latin typeface="Calibri" panose="020F0502020204030204" pitchFamily="34" charset="0"/>
                        </a:rPr>
                        <a:t>Günther</a:t>
                      </a:r>
                    </a:p>
                  </a:txBody>
                  <a:tcPr/>
                </a:tc>
                <a:tc>
                  <a:txBody>
                    <a:bodyPr/>
                    <a:lstStyle/>
                    <a:p>
                      <a:pPr algn="ctr"/>
                      <a:r>
                        <a:rPr lang="de-DE" sz="1200" dirty="0">
                          <a:latin typeface="Calibri" panose="020F0502020204030204" pitchFamily="34" charset="0"/>
                        </a:rPr>
                        <a:t>8</a:t>
                      </a:r>
                    </a:p>
                  </a:txBody>
                  <a:tcPr/>
                </a:tc>
                <a:tc>
                  <a:txBody>
                    <a:bodyPr/>
                    <a:lstStyle/>
                    <a:p>
                      <a:pPr algn="ctr"/>
                      <a:r>
                        <a:rPr lang="de-DE" sz="1200" dirty="0">
                          <a:latin typeface="Calibri" panose="020F0502020204030204" pitchFamily="34" charset="0"/>
                        </a:rPr>
                        <a:t>8</a:t>
                      </a:r>
                    </a:p>
                  </a:txBody>
                  <a:tcPr/>
                </a:tc>
                <a:tc>
                  <a:txBody>
                    <a:bodyPr/>
                    <a:lstStyle/>
                    <a:p>
                      <a:pPr algn="ctr"/>
                      <a:r>
                        <a:rPr lang="de-DE" sz="1200" dirty="0">
                          <a:latin typeface="Calibri" panose="020F0502020204030204" pitchFamily="34" charset="0"/>
                        </a:rPr>
                        <a:t>5</a:t>
                      </a:r>
                    </a:p>
                  </a:txBody>
                  <a:tcPr/>
                </a:tc>
                <a:extLst>
                  <a:ext uri="{0D108BD9-81ED-4DB2-BD59-A6C34878D82A}">
                    <a16:rowId xmlns:a16="http://schemas.microsoft.com/office/drawing/2014/main" val="10002"/>
                  </a:ext>
                </a:extLst>
              </a:tr>
              <a:tr h="274320">
                <a:tc>
                  <a:txBody>
                    <a:bodyPr/>
                    <a:lstStyle/>
                    <a:p>
                      <a:r>
                        <a:rPr lang="de-DE" sz="1200" b="1" dirty="0">
                          <a:latin typeface="Calibri" panose="020F0502020204030204" pitchFamily="34" charset="0"/>
                        </a:rPr>
                        <a:t>Petra</a:t>
                      </a:r>
                    </a:p>
                  </a:txBody>
                  <a:tcPr/>
                </a:tc>
                <a:tc>
                  <a:txBody>
                    <a:bodyPr/>
                    <a:lstStyle/>
                    <a:p>
                      <a:pPr algn="ctr"/>
                      <a:r>
                        <a:rPr lang="de-DE" sz="1200" dirty="0">
                          <a:latin typeface="Calibri" panose="020F0502020204030204" pitchFamily="34" charset="0"/>
                        </a:rPr>
                        <a:t>20</a:t>
                      </a:r>
                    </a:p>
                  </a:txBody>
                  <a:tcPr/>
                </a:tc>
                <a:tc>
                  <a:txBody>
                    <a:bodyPr/>
                    <a:lstStyle/>
                    <a:p>
                      <a:pPr algn="ctr"/>
                      <a:r>
                        <a:rPr lang="de-DE" sz="1200" dirty="0">
                          <a:latin typeface="Calibri" panose="020F0502020204030204" pitchFamily="34" charset="0"/>
                        </a:rPr>
                        <a:t>10</a:t>
                      </a:r>
                    </a:p>
                  </a:txBody>
                  <a:tcPr/>
                </a:tc>
                <a:tc>
                  <a:txBody>
                    <a:bodyPr/>
                    <a:lstStyle/>
                    <a:p>
                      <a:pPr algn="ctr"/>
                      <a:r>
                        <a:rPr lang="de-DE" sz="1200" dirty="0">
                          <a:latin typeface="Calibri" panose="020F0502020204030204" pitchFamily="34" charset="0"/>
                        </a:rPr>
                        <a:t>8</a:t>
                      </a:r>
                    </a:p>
                  </a:txBody>
                  <a:tcPr/>
                </a:tc>
                <a:extLst>
                  <a:ext uri="{0D108BD9-81ED-4DB2-BD59-A6C34878D82A}">
                    <a16:rowId xmlns:a16="http://schemas.microsoft.com/office/drawing/2014/main" val="10003"/>
                  </a:ext>
                </a:extLst>
              </a:tr>
              <a:tr h="274320">
                <a:tc>
                  <a:txBody>
                    <a:bodyPr/>
                    <a:lstStyle/>
                    <a:p>
                      <a:r>
                        <a:rPr lang="de-DE" sz="1200" b="1" dirty="0">
                          <a:latin typeface="Calibri" panose="020F0502020204030204" pitchFamily="34" charset="0"/>
                        </a:rPr>
                        <a:t>Hannelore</a:t>
                      </a:r>
                    </a:p>
                  </a:txBody>
                  <a:tcPr/>
                </a:tc>
                <a:tc>
                  <a:txBody>
                    <a:bodyPr/>
                    <a:lstStyle/>
                    <a:p>
                      <a:pPr algn="ctr"/>
                      <a:r>
                        <a:rPr lang="de-DE" sz="1200" dirty="0">
                          <a:latin typeface="Calibri" panose="020F0502020204030204" pitchFamily="34" charset="0"/>
                        </a:rPr>
                        <a:t>5</a:t>
                      </a:r>
                    </a:p>
                  </a:txBody>
                  <a:tcPr/>
                </a:tc>
                <a:tc>
                  <a:txBody>
                    <a:bodyPr/>
                    <a:lstStyle/>
                    <a:p>
                      <a:pPr algn="ctr"/>
                      <a:r>
                        <a:rPr lang="de-DE" sz="1200" dirty="0">
                          <a:latin typeface="Calibri" panose="020F0502020204030204" pitchFamily="34" charset="0"/>
                        </a:rPr>
                        <a:t>8</a:t>
                      </a:r>
                    </a:p>
                  </a:txBody>
                  <a:tcPr/>
                </a:tc>
                <a:tc>
                  <a:txBody>
                    <a:bodyPr/>
                    <a:lstStyle/>
                    <a:p>
                      <a:pPr algn="ctr"/>
                      <a:r>
                        <a:rPr lang="de-DE" sz="1200" dirty="0">
                          <a:latin typeface="Calibri" panose="020F0502020204030204" pitchFamily="34" charset="0"/>
                        </a:rPr>
                        <a:t>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284675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C806941-1CE7-4826-8085-3ED69E4069D9}"/>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0031B12F-AF5C-40AC-9563-44184619CF77}"/>
              </a:ext>
            </a:extLst>
          </p:cNvPr>
          <p:cNvSpPr>
            <a:spLocks noGrp="1"/>
          </p:cNvSpPr>
          <p:nvPr>
            <p:ph type="sldNum" sz="quarter" idx="4"/>
          </p:nvPr>
        </p:nvSpPr>
        <p:spPr/>
        <p:txBody>
          <a:bodyPr/>
          <a:lstStyle/>
          <a:p>
            <a:fld id="{BD587C3E-324D-4846-9F44-5C3ACF20A720}" type="slidenum">
              <a:rPr lang="de-DE" smtClean="0"/>
              <a:pPr/>
              <a:t>123</a:t>
            </a:fld>
            <a:endParaRPr lang="de-DE" dirty="0"/>
          </a:p>
        </p:txBody>
      </p:sp>
      <p:sp>
        <p:nvSpPr>
          <p:cNvPr id="5" name="Titel 4">
            <a:extLst>
              <a:ext uri="{FF2B5EF4-FFF2-40B4-BE49-F238E27FC236}">
                <a16:creationId xmlns:a16="http://schemas.microsoft.com/office/drawing/2014/main" id="{CD68D43C-7F21-4393-89C3-91E47DD16DF3}"/>
              </a:ext>
            </a:extLst>
          </p:cNvPr>
          <p:cNvSpPr>
            <a:spLocks noGrp="1"/>
          </p:cNvSpPr>
          <p:nvPr>
            <p:ph type="title"/>
          </p:nvPr>
        </p:nvSpPr>
        <p:spPr/>
        <p:txBody>
          <a:bodyPr/>
          <a:lstStyle/>
          <a:p>
            <a:r>
              <a:rPr lang="de-DE" dirty="0"/>
              <a:t>Teamkapazität schätzen</a:t>
            </a:r>
          </a:p>
        </p:txBody>
      </p:sp>
      <p:sp>
        <p:nvSpPr>
          <p:cNvPr id="2" name="Textplatzhalter 1">
            <a:extLst>
              <a:ext uri="{FF2B5EF4-FFF2-40B4-BE49-F238E27FC236}">
                <a16:creationId xmlns:a16="http://schemas.microsoft.com/office/drawing/2014/main" id="{A39C78FD-07F3-4106-B10D-71AB4893AEA2}"/>
              </a:ext>
            </a:extLst>
          </p:cNvPr>
          <p:cNvSpPr>
            <a:spLocks noGrp="1"/>
          </p:cNvSpPr>
          <p:nvPr>
            <p:ph type="body" sz="quarter" idx="11"/>
          </p:nvPr>
        </p:nvSpPr>
        <p:spPr/>
        <p:txBody>
          <a:bodyPr>
            <a:normAutofit fontScale="92500"/>
          </a:bodyPr>
          <a:lstStyle/>
          <a:p>
            <a:r>
              <a:rPr lang="de-DE" dirty="0"/>
              <a:t>Syl_ID_6.1</a:t>
            </a:r>
          </a:p>
        </p:txBody>
      </p:sp>
      <p:graphicFrame>
        <p:nvGraphicFramePr>
          <p:cNvPr id="7" name="Tabelle 6">
            <a:extLst>
              <a:ext uri="{FF2B5EF4-FFF2-40B4-BE49-F238E27FC236}">
                <a16:creationId xmlns:a16="http://schemas.microsoft.com/office/drawing/2014/main" id="{C36AF0EC-DCDC-453E-A5E4-CD2FF9BF262B}"/>
              </a:ext>
            </a:extLst>
          </p:cNvPr>
          <p:cNvGraphicFramePr>
            <a:graphicFrameLocks noGrp="1"/>
          </p:cNvGraphicFramePr>
          <p:nvPr/>
        </p:nvGraphicFramePr>
        <p:xfrm>
          <a:off x="246063" y="1229275"/>
          <a:ext cx="4788881" cy="3261360"/>
        </p:xfrm>
        <a:graphic>
          <a:graphicData uri="http://schemas.openxmlformats.org/drawingml/2006/table">
            <a:tbl>
              <a:tblPr firstRow="1" bandRow="1">
                <a:tableStyleId>{21E4AEA4-8DFA-4A89-87EB-49C32662AFE0}</a:tableStyleId>
              </a:tblPr>
              <a:tblGrid>
                <a:gridCol w="1288648">
                  <a:extLst>
                    <a:ext uri="{9D8B030D-6E8A-4147-A177-3AD203B41FA5}">
                      <a16:colId xmlns:a16="http://schemas.microsoft.com/office/drawing/2014/main" val="421643878"/>
                    </a:ext>
                  </a:extLst>
                </a:gridCol>
                <a:gridCol w="828000">
                  <a:extLst>
                    <a:ext uri="{9D8B030D-6E8A-4147-A177-3AD203B41FA5}">
                      <a16:colId xmlns:a16="http://schemas.microsoft.com/office/drawing/2014/main" val="2878818125"/>
                    </a:ext>
                  </a:extLst>
                </a:gridCol>
                <a:gridCol w="828000">
                  <a:extLst>
                    <a:ext uri="{9D8B030D-6E8A-4147-A177-3AD203B41FA5}">
                      <a16:colId xmlns:a16="http://schemas.microsoft.com/office/drawing/2014/main" val="257658027"/>
                    </a:ext>
                  </a:extLst>
                </a:gridCol>
                <a:gridCol w="1844233">
                  <a:extLst>
                    <a:ext uri="{9D8B030D-6E8A-4147-A177-3AD203B41FA5}">
                      <a16:colId xmlns:a16="http://schemas.microsoft.com/office/drawing/2014/main" val="2320928027"/>
                    </a:ext>
                  </a:extLst>
                </a:gridCol>
              </a:tblGrid>
              <a:tr h="137557">
                <a:tc>
                  <a:txBody>
                    <a:bodyPr/>
                    <a:lstStyle/>
                    <a:p>
                      <a:r>
                        <a:rPr lang="de-DE" sz="1400" dirty="0">
                          <a:latin typeface="Calibri" panose="020F0502020204030204" pitchFamily="34" charset="0"/>
                          <a:cs typeface="Calibri" panose="020F0502020204030204" pitchFamily="34" charset="0"/>
                        </a:rPr>
                        <a:t>Person</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gridSpan="2">
                  <a:txBody>
                    <a:bodyPr/>
                    <a:lstStyle/>
                    <a:p>
                      <a:pPr algn="ctr"/>
                      <a:r>
                        <a:rPr lang="de-DE" sz="1400" dirty="0">
                          <a:latin typeface="Calibri" panose="020F0502020204030204" pitchFamily="34" charset="0"/>
                          <a:cs typeface="Calibri" panose="020F0502020204030204" pitchFamily="34" charset="0"/>
                        </a:rPr>
                        <a:t>Arbeitszeit / Tag (h)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dirty="0">
                        <a:latin typeface="Calibri" panose="020F0502020204030204" pitchFamily="34" charset="0"/>
                        <a:cs typeface="Calibri" panose="020F0502020204030204" pitchFamily="34" charset="0"/>
                      </a:endParaRPr>
                    </a:p>
                  </a:txBody>
                  <a:tcPr/>
                </a:tc>
                <a:tc>
                  <a:txBody>
                    <a:bodyPr/>
                    <a:lstStyle/>
                    <a:p>
                      <a:pPr algn="ctr"/>
                      <a:r>
                        <a:rPr lang="de-DE" sz="1400" dirty="0">
                          <a:latin typeface="Calibri" panose="020F0502020204030204" pitchFamily="34" charset="0"/>
                          <a:cs typeface="Calibri" panose="020F0502020204030204" pitchFamily="34" charset="0"/>
                        </a:rPr>
                        <a:t>Nettoarbeitszeit 20 Tage-Sprint (h)</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047905529"/>
                  </a:ext>
                </a:extLst>
              </a:tr>
              <a:tr h="272273">
                <a:tc>
                  <a:txBody>
                    <a:bodyPr/>
                    <a:lstStyle/>
                    <a:p>
                      <a:endParaRPr lang="de-DE" sz="1400" dirty="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rgbClr val="ABAAAA"/>
                    </a:solidFill>
                  </a:tcPr>
                </a:tc>
                <a:tc>
                  <a:txBody>
                    <a:bodyPr/>
                    <a:lstStyle/>
                    <a:p>
                      <a:pPr algn="ctr"/>
                      <a:r>
                        <a:rPr lang="de-DE" sz="1400" dirty="0">
                          <a:latin typeface="Calibri" panose="020F0502020204030204" pitchFamily="34" charset="0"/>
                          <a:cs typeface="Calibri" panose="020F0502020204030204" pitchFamily="34" charset="0"/>
                        </a:rPr>
                        <a:t>brutto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rgbClr val="ABAAAA"/>
                    </a:solidFill>
                  </a:tcPr>
                </a:tc>
                <a:tc>
                  <a:txBody>
                    <a:bodyPr/>
                    <a:lstStyle/>
                    <a:p>
                      <a:pPr algn="ctr"/>
                      <a:r>
                        <a:rPr lang="de-DE" sz="1400" dirty="0">
                          <a:latin typeface="Calibri" panose="020F0502020204030204" pitchFamily="34" charset="0"/>
                          <a:cs typeface="Calibri" panose="020F0502020204030204" pitchFamily="34" charset="0"/>
                        </a:rPr>
                        <a:t>netto*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solidFill>
                      <a:srgbClr val="ABAAAA"/>
                    </a:solidFill>
                  </a:tcPr>
                </a:tc>
                <a:tc>
                  <a:txBody>
                    <a:bodyPr/>
                    <a:lstStyle/>
                    <a:p>
                      <a:pPr algn="ctr"/>
                      <a:endParaRPr lang="de-DE"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T w="38100" cmpd="sng">
                      <a:noFill/>
                    </a:lnT>
                    <a:lnB w="12700" cap="flat" cmpd="sng" algn="ctr">
                      <a:solidFill>
                        <a:schemeClr val="tx1"/>
                      </a:solidFill>
                      <a:prstDash val="solid"/>
                      <a:round/>
                      <a:headEnd type="none" w="med" len="med"/>
                      <a:tailEnd type="none" w="med" len="med"/>
                    </a:lnB>
                    <a:solidFill>
                      <a:srgbClr val="ABAAAA"/>
                    </a:solidFill>
                  </a:tcPr>
                </a:tc>
                <a:extLst>
                  <a:ext uri="{0D108BD9-81ED-4DB2-BD59-A6C34878D82A}">
                    <a16:rowId xmlns:a16="http://schemas.microsoft.com/office/drawing/2014/main" val="2433458554"/>
                  </a:ext>
                </a:extLst>
              </a:tr>
              <a:tr h="137557">
                <a:tc>
                  <a:txBody>
                    <a:bodyPr/>
                    <a:lstStyle/>
                    <a:p>
                      <a:r>
                        <a:rPr lang="de-DE" sz="1400" dirty="0">
                          <a:latin typeface="Calibri" panose="020F0502020204030204" pitchFamily="34" charset="0"/>
                          <a:cs typeface="Calibri" panose="020F0502020204030204" pitchFamily="34" charset="0"/>
                        </a:rPr>
                        <a:t>Petra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de-DE" sz="1400" dirty="0">
                          <a:latin typeface="Calibri" panose="020F0502020204030204" pitchFamily="34" charset="0"/>
                          <a:cs typeface="Calibri" panose="020F0502020204030204" pitchFamily="34" charset="0"/>
                        </a:rPr>
                        <a:t>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de-DE" sz="1400" dirty="0">
                          <a:latin typeface="Calibri" panose="020F0502020204030204" pitchFamily="34" charset="0"/>
                          <a:cs typeface="Calibri" panose="020F050202020403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de-DE" sz="1400" dirty="0">
                          <a:latin typeface="Calibri" panose="020F0502020204030204" pitchFamily="34" charset="0"/>
                          <a:cs typeface="Calibri" panose="020F0502020204030204" pitchFamily="34" charset="0"/>
                        </a:rPr>
                        <a:t>80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32109487"/>
                  </a:ext>
                </a:extLst>
              </a:tr>
              <a:tr h="137557">
                <a:tc>
                  <a:txBody>
                    <a:bodyPr/>
                    <a:lstStyle/>
                    <a:p>
                      <a:r>
                        <a:rPr lang="de-DE" sz="1400" dirty="0">
                          <a:latin typeface="Calibri" panose="020F0502020204030204" pitchFamily="34" charset="0"/>
                          <a:cs typeface="Calibri" panose="020F0502020204030204" pitchFamily="34" charset="0"/>
                        </a:rPr>
                        <a:t>Jutta</a:t>
                      </a:r>
                    </a:p>
                  </a:txBody>
                  <a:tcPr>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60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967180"/>
                  </a:ext>
                </a:extLst>
              </a:tr>
              <a:tr h="137557">
                <a:tc>
                  <a:txBody>
                    <a:bodyPr/>
                    <a:lstStyle/>
                    <a:p>
                      <a:r>
                        <a:rPr lang="de-DE" sz="1400" dirty="0">
                          <a:latin typeface="Calibri" panose="020F0502020204030204" pitchFamily="34" charset="0"/>
                          <a:cs typeface="Calibri" panose="020F0502020204030204" pitchFamily="34" charset="0"/>
                        </a:rPr>
                        <a:t>Hans</a:t>
                      </a:r>
                    </a:p>
                  </a:txBody>
                  <a:tcPr>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60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14975083"/>
                  </a:ext>
                </a:extLst>
              </a:tr>
              <a:tr h="137557">
                <a:tc>
                  <a:txBody>
                    <a:bodyPr/>
                    <a:lstStyle/>
                    <a:p>
                      <a:r>
                        <a:rPr lang="de-DE" sz="1400" dirty="0">
                          <a:latin typeface="Calibri" panose="020F0502020204030204" pitchFamily="34" charset="0"/>
                          <a:cs typeface="Calibri" panose="020F0502020204030204" pitchFamily="34" charset="0"/>
                        </a:rPr>
                        <a:t>Bertram</a:t>
                      </a:r>
                    </a:p>
                  </a:txBody>
                  <a:tcPr>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120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66391227"/>
                  </a:ext>
                </a:extLst>
              </a:tr>
              <a:tr h="137557">
                <a:tc>
                  <a:txBody>
                    <a:bodyPr/>
                    <a:lstStyle/>
                    <a:p>
                      <a:r>
                        <a:rPr lang="de-DE" sz="1400" dirty="0">
                          <a:latin typeface="Calibri" panose="020F0502020204030204" pitchFamily="34" charset="0"/>
                          <a:cs typeface="Calibri" panose="020F0502020204030204" pitchFamily="34" charset="0"/>
                        </a:rPr>
                        <a:t>Gabi</a:t>
                      </a:r>
                    </a:p>
                  </a:txBody>
                  <a:tcPr>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100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57740172"/>
                  </a:ext>
                </a:extLst>
              </a:tr>
              <a:tr h="137557">
                <a:tc>
                  <a:txBody>
                    <a:bodyPr/>
                    <a:lstStyle/>
                    <a:p>
                      <a:r>
                        <a:rPr lang="de-DE" sz="1400" dirty="0">
                          <a:latin typeface="Calibri" panose="020F0502020204030204" pitchFamily="34" charset="0"/>
                          <a:cs typeface="Calibri" panose="020F0502020204030204" pitchFamily="34" charset="0"/>
                        </a:rPr>
                        <a:t>Ursel</a:t>
                      </a:r>
                    </a:p>
                  </a:txBody>
                  <a:tcPr>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400" dirty="0">
                          <a:latin typeface="Calibri" panose="020F0502020204030204" pitchFamily="34" charset="0"/>
                          <a:cs typeface="Calibri" panose="020F0502020204030204" pitchFamily="34" charset="0"/>
                        </a:rPr>
                        <a:t>120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47162220"/>
                  </a:ext>
                </a:extLst>
              </a:tr>
              <a:tr h="137557">
                <a:tc>
                  <a:txBody>
                    <a:bodyPr/>
                    <a:lstStyle/>
                    <a:p>
                      <a:r>
                        <a:rPr lang="de-DE" sz="1400" dirty="0">
                          <a:latin typeface="Calibri" panose="020F0502020204030204" pitchFamily="34" charset="0"/>
                          <a:cs typeface="Calibri" panose="020F0502020204030204" pitchFamily="34" charset="0"/>
                        </a:rPr>
                        <a:t>Hans-Günther</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de-DE" sz="1400" dirty="0">
                          <a:latin typeface="Calibri" panose="020F0502020204030204" pitchFamily="34" charset="0"/>
                          <a:cs typeface="Calibri" panose="020F050202020403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de-DE" sz="1400" dirty="0">
                          <a:latin typeface="Calibri" panose="020F0502020204030204" pitchFamily="34" charset="0"/>
                          <a:cs typeface="Calibri" panose="020F050202020403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de-DE" sz="1400" dirty="0">
                          <a:latin typeface="Calibri" panose="020F0502020204030204" pitchFamily="34" charset="0"/>
                          <a:cs typeface="Calibri" panose="020F0502020204030204" pitchFamily="34" charset="0"/>
                        </a:rPr>
                        <a:t>40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1579105"/>
                  </a:ext>
                </a:extLst>
              </a:tr>
              <a:tr h="137557">
                <a:tc>
                  <a:txBody>
                    <a:bodyPr/>
                    <a:lstStyle/>
                    <a:p>
                      <a:r>
                        <a:rPr lang="de-DE" sz="1400" dirty="0">
                          <a:latin typeface="Calibri" panose="020F0502020204030204" pitchFamily="34" charset="0"/>
                          <a:cs typeface="Calibri" panose="020F0502020204030204" pitchFamily="34" charset="0"/>
                        </a:rPr>
                        <a:t>total</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de-DE"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de-DE"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de-DE" sz="1400" b="1" dirty="0">
                          <a:latin typeface="Calibri" panose="020F0502020204030204" pitchFamily="34" charset="0"/>
                          <a:cs typeface="Calibri" panose="020F0502020204030204" pitchFamily="34" charset="0"/>
                        </a:rPr>
                        <a:t>580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87522443"/>
                  </a:ext>
                </a:extLst>
              </a:tr>
            </a:tbl>
          </a:graphicData>
        </a:graphic>
      </p:graphicFrame>
      <p:sp>
        <p:nvSpPr>
          <p:cNvPr id="8" name="Textfeld 7">
            <a:extLst>
              <a:ext uri="{FF2B5EF4-FFF2-40B4-BE49-F238E27FC236}">
                <a16:creationId xmlns:a16="http://schemas.microsoft.com/office/drawing/2014/main" id="{E10C05B5-B8A0-4EE7-B2EB-E778533991F8}"/>
              </a:ext>
            </a:extLst>
          </p:cNvPr>
          <p:cNvSpPr txBox="1"/>
          <p:nvPr/>
        </p:nvSpPr>
        <p:spPr>
          <a:xfrm>
            <a:off x="246063" y="4490635"/>
            <a:ext cx="3014133"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 geschätzter Durchschnittswert</a:t>
            </a:r>
          </a:p>
        </p:txBody>
      </p:sp>
      <p:sp>
        <p:nvSpPr>
          <p:cNvPr id="9" name="Textfeld 8">
            <a:extLst>
              <a:ext uri="{FF2B5EF4-FFF2-40B4-BE49-F238E27FC236}">
                <a16:creationId xmlns:a16="http://schemas.microsoft.com/office/drawing/2014/main" id="{3BAA4992-419E-49EB-AFF6-5F16B512EE0B}"/>
              </a:ext>
            </a:extLst>
          </p:cNvPr>
          <p:cNvSpPr txBox="1"/>
          <p:nvPr/>
        </p:nvSpPr>
        <p:spPr>
          <a:xfrm rot="21048027">
            <a:off x="3336185" y="4578740"/>
            <a:ext cx="4825056" cy="1338828"/>
          </a:xfrm>
          <a:prstGeom prst="rect">
            <a:avLst/>
          </a:prstGeom>
          <a:noFill/>
        </p:spPr>
        <p:txBody>
          <a:bodyPr wrap="square" rtlCol="0">
            <a:spAutoFit/>
          </a:bodyPr>
          <a:lstStyle/>
          <a:p>
            <a:pPr algn="ctr">
              <a:lnSpc>
                <a:spcPct val="150000"/>
              </a:lnSpc>
            </a:pPr>
            <a:r>
              <a:rPr lang="de-DE" dirty="0">
                <a:solidFill>
                  <a:schemeClr val="accent1"/>
                </a:solidFill>
                <a:latin typeface="Lucida Handwriting" panose="03010101010101010101" pitchFamily="66" charset="0"/>
                <a:sym typeface="Wingdings" pitchFamily="2" charset="2"/>
              </a:rPr>
              <a:t>Woher weiß ein Team, wie viele User Stories im nächsten Sprint abgearbeitet werden können?</a:t>
            </a:r>
          </a:p>
        </p:txBody>
      </p:sp>
    </p:spTree>
    <p:extLst>
      <p:ext uri="{BB962C8B-B14F-4D97-AF65-F5344CB8AC3E}">
        <p14:creationId xmlns:p14="http://schemas.microsoft.com/office/powerpoint/2010/main" val="39289171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uppieren 31">
            <a:extLst>
              <a:ext uri="{FF2B5EF4-FFF2-40B4-BE49-F238E27FC236}">
                <a16:creationId xmlns:a16="http://schemas.microsoft.com/office/drawing/2014/main" id="{C5671690-BE07-4EF5-8E3E-80AA5F529E9A}"/>
              </a:ext>
            </a:extLst>
          </p:cNvPr>
          <p:cNvGrpSpPr/>
          <p:nvPr/>
        </p:nvGrpSpPr>
        <p:grpSpPr>
          <a:xfrm>
            <a:off x="-306000" y="2466448"/>
            <a:ext cx="5929121" cy="555595"/>
            <a:chOff x="-306000" y="1331073"/>
            <a:chExt cx="5929121" cy="555595"/>
          </a:xfrm>
        </p:grpSpPr>
        <p:grpSp>
          <p:nvGrpSpPr>
            <p:cNvPr id="20" name="Gruppieren 19">
              <a:extLst>
                <a:ext uri="{FF2B5EF4-FFF2-40B4-BE49-F238E27FC236}">
                  <a16:creationId xmlns:a16="http://schemas.microsoft.com/office/drawing/2014/main" id="{E44B15A9-4B21-497D-82F0-DC197E8BF288}"/>
                </a:ext>
              </a:extLst>
            </p:cNvPr>
            <p:cNvGrpSpPr/>
            <p:nvPr/>
          </p:nvGrpSpPr>
          <p:grpSpPr>
            <a:xfrm>
              <a:off x="1207377" y="1331073"/>
              <a:ext cx="4415744" cy="555595"/>
              <a:chOff x="706057" y="1701466"/>
              <a:chExt cx="4415744" cy="555595"/>
            </a:xfrm>
            <a:gradFill>
              <a:gsLst>
                <a:gs pos="0">
                  <a:schemeClr val="tx2">
                    <a:lumMod val="60000"/>
                    <a:lumOff val="40000"/>
                  </a:schemeClr>
                </a:gs>
                <a:gs pos="42000">
                  <a:schemeClr val="tx2">
                    <a:lumMod val="20000"/>
                    <a:lumOff val="80000"/>
                  </a:schemeClr>
                </a:gs>
                <a:gs pos="100000">
                  <a:schemeClr val="tx1">
                    <a:lumMod val="20000"/>
                    <a:lumOff val="80000"/>
                    <a:shade val="100000"/>
                    <a:satMod val="115000"/>
                  </a:schemeClr>
                </a:gs>
              </a:gsLst>
              <a:lin ang="16200000" scaled="0"/>
            </a:gradFill>
          </p:grpSpPr>
          <p:sp>
            <p:nvSpPr>
              <p:cNvPr id="19" name="Freihandform: Form 18">
                <a:extLst>
                  <a:ext uri="{FF2B5EF4-FFF2-40B4-BE49-F238E27FC236}">
                    <a16:creationId xmlns:a16="http://schemas.microsoft.com/office/drawing/2014/main" id="{B33FA5A7-CB42-482F-A6FF-CD7FFCFF1F60}"/>
                  </a:ext>
                </a:extLst>
              </p:cNvPr>
              <p:cNvSpPr/>
              <p:nvPr/>
            </p:nvSpPr>
            <p:spPr>
              <a:xfrm>
                <a:off x="706057" y="1701466"/>
                <a:ext cx="4415744" cy="555595"/>
              </a:xfrm>
              <a:custGeom>
                <a:avLst/>
                <a:gdLst>
                  <a:gd name="connsiteX0" fmla="*/ 3566968 w 4415744"/>
                  <a:gd name="connsiteY0" fmla="*/ 0 h 555595"/>
                  <a:gd name="connsiteX1" fmla="*/ 4245948 w 4415744"/>
                  <a:gd name="connsiteY1" fmla="*/ 0 h 555595"/>
                  <a:gd name="connsiteX2" fmla="*/ 4415744 w 4415744"/>
                  <a:gd name="connsiteY2" fmla="*/ 277793 h 555595"/>
                  <a:gd name="connsiteX3" fmla="*/ 4245948 w 4415744"/>
                  <a:gd name="connsiteY3" fmla="*/ 555585 h 555595"/>
                  <a:gd name="connsiteX4" fmla="*/ 3566968 w 4415744"/>
                  <a:gd name="connsiteY4" fmla="*/ 555585 h 555595"/>
                  <a:gd name="connsiteX5" fmla="*/ 3559227 w 4415744"/>
                  <a:gd name="connsiteY5" fmla="*/ 554309 h 555595"/>
                  <a:gd name="connsiteX6" fmla="*/ 3551467 w 4415744"/>
                  <a:gd name="connsiteY6" fmla="*/ 555588 h 555595"/>
                  <a:gd name="connsiteX7" fmla="*/ 2872487 w 4415744"/>
                  <a:gd name="connsiteY7" fmla="*/ 555588 h 555595"/>
                  <a:gd name="connsiteX8" fmla="*/ 2864745 w 4415744"/>
                  <a:gd name="connsiteY8" fmla="*/ 554312 h 555595"/>
                  <a:gd name="connsiteX9" fmla="*/ 2856986 w 4415744"/>
                  <a:gd name="connsiteY9" fmla="*/ 555591 h 555595"/>
                  <a:gd name="connsiteX10" fmla="*/ 2183742 w 4415744"/>
                  <a:gd name="connsiteY10" fmla="*/ 555591 h 555595"/>
                  <a:gd name="connsiteX11" fmla="*/ 2183724 w 4415744"/>
                  <a:gd name="connsiteY11" fmla="*/ 555594 h 555595"/>
                  <a:gd name="connsiteX12" fmla="*/ 1510468 w 4415744"/>
                  <a:gd name="connsiteY12" fmla="*/ 555594 h 555595"/>
                  <a:gd name="connsiteX13" fmla="*/ 1510462 w 4415744"/>
                  <a:gd name="connsiteY13" fmla="*/ 555595 h 555595"/>
                  <a:gd name="connsiteX14" fmla="*/ 848776 w 4415744"/>
                  <a:gd name="connsiteY14" fmla="*/ 555595 h 555595"/>
                  <a:gd name="connsiteX15" fmla="*/ 831482 w 4415744"/>
                  <a:gd name="connsiteY15" fmla="*/ 555595 h 555595"/>
                  <a:gd name="connsiteX16" fmla="*/ 169796 w 4415744"/>
                  <a:gd name="connsiteY16" fmla="*/ 555595 h 555595"/>
                  <a:gd name="connsiteX17" fmla="*/ 0 w 4415744"/>
                  <a:gd name="connsiteY17" fmla="*/ 277803 h 555595"/>
                  <a:gd name="connsiteX18" fmla="*/ 169796 w 4415744"/>
                  <a:gd name="connsiteY18" fmla="*/ 10 h 555595"/>
                  <a:gd name="connsiteX19" fmla="*/ 831482 w 4415744"/>
                  <a:gd name="connsiteY19" fmla="*/ 10 h 555595"/>
                  <a:gd name="connsiteX20" fmla="*/ 848776 w 4415744"/>
                  <a:gd name="connsiteY20" fmla="*/ 10 h 555595"/>
                  <a:gd name="connsiteX21" fmla="*/ 1504738 w 4415744"/>
                  <a:gd name="connsiteY21" fmla="*/ 10 h 555595"/>
                  <a:gd name="connsiteX22" fmla="*/ 1504744 w 4415744"/>
                  <a:gd name="connsiteY22" fmla="*/ 9 h 555595"/>
                  <a:gd name="connsiteX23" fmla="*/ 2177988 w 4415744"/>
                  <a:gd name="connsiteY23" fmla="*/ 9 h 555595"/>
                  <a:gd name="connsiteX24" fmla="*/ 2178006 w 4415744"/>
                  <a:gd name="connsiteY24" fmla="*/ 6 h 555595"/>
                  <a:gd name="connsiteX25" fmla="*/ 2856986 w 4415744"/>
                  <a:gd name="connsiteY25" fmla="*/ 6 h 555595"/>
                  <a:gd name="connsiteX26" fmla="*/ 2864727 w 4415744"/>
                  <a:gd name="connsiteY26" fmla="*/ 1283 h 555595"/>
                  <a:gd name="connsiteX27" fmla="*/ 2872487 w 4415744"/>
                  <a:gd name="connsiteY27" fmla="*/ 3 h 555595"/>
                  <a:gd name="connsiteX28" fmla="*/ 3551467 w 4415744"/>
                  <a:gd name="connsiteY28" fmla="*/ 3 h 555595"/>
                  <a:gd name="connsiteX29" fmla="*/ 3559209 w 4415744"/>
                  <a:gd name="connsiteY29" fmla="*/ 1280 h 55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15744" h="555595">
                    <a:moveTo>
                      <a:pt x="3566968" y="0"/>
                    </a:moveTo>
                    <a:lnTo>
                      <a:pt x="4245948" y="0"/>
                    </a:lnTo>
                    <a:cubicBezTo>
                      <a:pt x="4339759" y="0"/>
                      <a:pt x="4415744" y="124396"/>
                      <a:pt x="4415744" y="277793"/>
                    </a:cubicBezTo>
                    <a:cubicBezTo>
                      <a:pt x="4415744" y="431190"/>
                      <a:pt x="4339759" y="555585"/>
                      <a:pt x="4245948" y="555585"/>
                    </a:cubicBezTo>
                    <a:lnTo>
                      <a:pt x="3566968" y="555585"/>
                    </a:lnTo>
                    <a:lnTo>
                      <a:pt x="3559227" y="554309"/>
                    </a:lnTo>
                    <a:lnTo>
                      <a:pt x="3551467" y="555588"/>
                    </a:lnTo>
                    <a:lnTo>
                      <a:pt x="2872487" y="555588"/>
                    </a:lnTo>
                    <a:lnTo>
                      <a:pt x="2864745" y="554312"/>
                    </a:lnTo>
                    <a:lnTo>
                      <a:pt x="2856986" y="555591"/>
                    </a:lnTo>
                    <a:lnTo>
                      <a:pt x="2183742" y="555591"/>
                    </a:lnTo>
                    <a:lnTo>
                      <a:pt x="2183724" y="555594"/>
                    </a:lnTo>
                    <a:lnTo>
                      <a:pt x="1510468" y="555594"/>
                    </a:lnTo>
                    <a:lnTo>
                      <a:pt x="1510462" y="555595"/>
                    </a:lnTo>
                    <a:lnTo>
                      <a:pt x="848776" y="555595"/>
                    </a:lnTo>
                    <a:lnTo>
                      <a:pt x="831482" y="555595"/>
                    </a:lnTo>
                    <a:lnTo>
                      <a:pt x="169796" y="555595"/>
                    </a:lnTo>
                    <a:cubicBezTo>
                      <a:pt x="75986" y="555595"/>
                      <a:pt x="0" y="431200"/>
                      <a:pt x="0" y="277803"/>
                    </a:cubicBezTo>
                    <a:cubicBezTo>
                      <a:pt x="0" y="124406"/>
                      <a:pt x="75986" y="10"/>
                      <a:pt x="169796" y="10"/>
                    </a:cubicBezTo>
                    <a:lnTo>
                      <a:pt x="831482" y="10"/>
                    </a:lnTo>
                    <a:lnTo>
                      <a:pt x="848776" y="10"/>
                    </a:lnTo>
                    <a:lnTo>
                      <a:pt x="1504738" y="10"/>
                    </a:lnTo>
                    <a:lnTo>
                      <a:pt x="1504744" y="9"/>
                    </a:lnTo>
                    <a:lnTo>
                      <a:pt x="2177988" y="9"/>
                    </a:lnTo>
                    <a:lnTo>
                      <a:pt x="2178006" y="6"/>
                    </a:lnTo>
                    <a:lnTo>
                      <a:pt x="2856986" y="6"/>
                    </a:lnTo>
                    <a:lnTo>
                      <a:pt x="2864727" y="1283"/>
                    </a:lnTo>
                    <a:lnTo>
                      <a:pt x="2872487" y="3"/>
                    </a:lnTo>
                    <a:lnTo>
                      <a:pt x="3551467" y="3"/>
                    </a:lnTo>
                    <a:lnTo>
                      <a:pt x="3559209" y="1280"/>
                    </a:lnTo>
                    <a:close/>
                  </a:path>
                </a:pathLst>
              </a:custGeom>
              <a:grp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6" name="Ellipse 15">
                <a:extLst>
                  <a:ext uri="{FF2B5EF4-FFF2-40B4-BE49-F238E27FC236}">
                    <a16:creationId xmlns:a16="http://schemas.microsoft.com/office/drawing/2014/main" id="{DDED166A-B8A1-4E63-8A01-C31AF4D57B22}"/>
                  </a:ext>
                </a:extLst>
              </p:cNvPr>
              <p:cNvSpPr/>
              <p:nvPr/>
            </p:nvSpPr>
            <p:spPr>
              <a:xfrm>
                <a:off x="4780351" y="1701466"/>
                <a:ext cx="341450" cy="555585"/>
              </a:xfrm>
              <a:prstGeom prst="ellipse">
                <a:avLst/>
              </a:prstGeom>
              <a:solidFill>
                <a:srgbClr val="DDDDDD"/>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31" name="Textfeld 30">
              <a:extLst>
                <a:ext uri="{FF2B5EF4-FFF2-40B4-BE49-F238E27FC236}">
                  <a16:creationId xmlns:a16="http://schemas.microsoft.com/office/drawing/2014/main" id="{72A50E28-4F49-4122-B64D-78A7071B745E}"/>
                </a:ext>
              </a:extLst>
            </p:cNvPr>
            <p:cNvSpPr txBox="1"/>
            <p:nvPr/>
          </p:nvSpPr>
          <p:spPr>
            <a:xfrm>
              <a:off x="-306000" y="1359507"/>
              <a:ext cx="1365989" cy="523220"/>
            </a:xfrm>
            <a:prstGeom prst="rect">
              <a:avLst/>
            </a:prstGeom>
            <a:noFill/>
          </p:spPr>
          <p:txBody>
            <a:bodyPr wrap="square" rtlCol="0">
              <a:spAutoFit/>
            </a:bodyPr>
            <a:lstStyle/>
            <a:p>
              <a:pPr algn="r"/>
              <a:r>
                <a:rPr lang="de-DE" sz="1400" b="1" dirty="0">
                  <a:solidFill>
                    <a:srgbClr val="4D4D4D"/>
                  </a:solidFill>
                  <a:latin typeface="Calibri" panose="020F0502020204030204" pitchFamily="34" charset="0"/>
                  <a:sym typeface="Wingdings" pitchFamily="2" charset="2"/>
                </a:rPr>
                <a:t>maximale Kapazität</a:t>
              </a:r>
            </a:p>
          </p:txBody>
        </p:sp>
      </p:grpSp>
      <p:sp>
        <p:nvSpPr>
          <p:cNvPr id="3" name="Fußzeilenplatzhalter 2">
            <a:extLst>
              <a:ext uri="{FF2B5EF4-FFF2-40B4-BE49-F238E27FC236}">
                <a16:creationId xmlns:a16="http://schemas.microsoft.com/office/drawing/2014/main" id="{B6275D59-7BEF-48B3-90A8-E55402A5DA78}"/>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07161A8-0D87-475E-97D1-7DA64065D4B5}"/>
              </a:ext>
            </a:extLst>
          </p:cNvPr>
          <p:cNvSpPr>
            <a:spLocks noGrp="1"/>
          </p:cNvSpPr>
          <p:nvPr>
            <p:ph type="sldNum" sz="quarter" idx="4"/>
          </p:nvPr>
        </p:nvSpPr>
        <p:spPr/>
        <p:txBody>
          <a:bodyPr/>
          <a:lstStyle/>
          <a:p>
            <a:fld id="{BD587C3E-324D-4846-9F44-5C3ACF20A720}" type="slidenum">
              <a:rPr lang="de-DE" smtClean="0"/>
              <a:pPr/>
              <a:t>124</a:t>
            </a:fld>
            <a:endParaRPr lang="de-DE" dirty="0"/>
          </a:p>
        </p:txBody>
      </p:sp>
      <p:sp>
        <p:nvSpPr>
          <p:cNvPr id="5" name="Titel 4">
            <a:extLst>
              <a:ext uri="{FF2B5EF4-FFF2-40B4-BE49-F238E27FC236}">
                <a16:creationId xmlns:a16="http://schemas.microsoft.com/office/drawing/2014/main" id="{A80E149A-1553-4730-86DE-4921EC842775}"/>
              </a:ext>
            </a:extLst>
          </p:cNvPr>
          <p:cNvSpPr>
            <a:spLocks noGrp="1"/>
          </p:cNvSpPr>
          <p:nvPr>
            <p:ph type="title"/>
          </p:nvPr>
        </p:nvSpPr>
        <p:spPr/>
        <p:txBody>
          <a:bodyPr/>
          <a:lstStyle/>
          <a:p>
            <a:r>
              <a:rPr lang="de-DE" dirty="0"/>
              <a:t>Kapazität des Entwicklungsteams ermitteln</a:t>
            </a:r>
          </a:p>
        </p:txBody>
      </p:sp>
      <p:sp>
        <p:nvSpPr>
          <p:cNvPr id="2" name="Textplatzhalter 1">
            <a:extLst>
              <a:ext uri="{FF2B5EF4-FFF2-40B4-BE49-F238E27FC236}">
                <a16:creationId xmlns:a16="http://schemas.microsoft.com/office/drawing/2014/main" id="{C0F7417A-3955-429D-A144-6FE43AD20B6F}"/>
              </a:ext>
            </a:extLst>
          </p:cNvPr>
          <p:cNvSpPr>
            <a:spLocks noGrp="1"/>
          </p:cNvSpPr>
          <p:nvPr>
            <p:ph type="body" sz="quarter" idx="11"/>
          </p:nvPr>
        </p:nvSpPr>
        <p:spPr/>
        <p:txBody>
          <a:bodyPr>
            <a:normAutofit fontScale="92500"/>
          </a:bodyPr>
          <a:lstStyle/>
          <a:p>
            <a:r>
              <a:rPr lang="de-DE" dirty="0"/>
              <a:t>Syl_ID_2.1.1</a:t>
            </a:r>
          </a:p>
        </p:txBody>
      </p:sp>
      <p:grpSp>
        <p:nvGrpSpPr>
          <p:cNvPr id="28" name="Gruppieren 27">
            <a:extLst>
              <a:ext uri="{FF2B5EF4-FFF2-40B4-BE49-F238E27FC236}">
                <a16:creationId xmlns:a16="http://schemas.microsoft.com/office/drawing/2014/main" id="{8047096C-4D4B-4D64-8556-7D595A2CD740}"/>
              </a:ext>
            </a:extLst>
          </p:cNvPr>
          <p:cNvGrpSpPr/>
          <p:nvPr/>
        </p:nvGrpSpPr>
        <p:grpSpPr>
          <a:xfrm>
            <a:off x="309469" y="2466457"/>
            <a:ext cx="2024946" cy="1537816"/>
            <a:chOff x="494670" y="1643599"/>
            <a:chExt cx="2024946" cy="1537816"/>
          </a:xfrm>
        </p:grpSpPr>
        <p:sp>
          <p:nvSpPr>
            <p:cNvPr id="21" name="Ellipse 20">
              <a:extLst>
                <a:ext uri="{FF2B5EF4-FFF2-40B4-BE49-F238E27FC236}">
                  <a16:creationId xmlns:a16="http://schemas.microsoft.com/office/drawing/2014/main" id="{C3AE6043-D681-452C-872A-DEE6CBF3CC49}"/>
                </a:ext>
              </a:extLst>
            </p:cNvPr>
            <p:cNvSpPr/>
            <p:nvPr/>
          </p:nvSpPr>
          <p:spPr>
            <a:xfrm>
              <a:off x="2348891" y="1643599"/>
              <a:ext cx="170725" cy="555586"/>
            </a:xfrm>
            <a:custGeom>
              <a:avLst/>
              <a:gdLst>
                <a:gd name="connsiteX0" fmla="*/ 0 w 341450"/>
                <a:gd name="connsiteY0" fmla="*/ 277793 h 555585"/>
                <a:gd name="connsiteX1" fmla="*/ 170725 w 341450"/>
                <a:gd name="connsiteY1" fmla="*/ 0 h 555585"/>
                <a:gd name="connsiteX2" fmla="*/ 341450 w 341450"/>
                <a:gd name="connsiteY2" fmla="*/ 277793 h 555585"/>
                <a:gd name="connsiteX3" fmla="*/ 170725 w 341450"/>
                <a:gd name="connsiteY3" fmla="*/ 555586 h 555585"/>
                <a:gd name="connsiteX4" fmla="*/ 0 w 341450"/>
                <a:gd name="connsiteY4" fmla="*/ 277793 h 555585"/>
                <a:gd name="connsiteX0" fmla="*/ 341450 w 432890"/>
                <a:gd name="connsiteY0" fmla="*/ 277793 h 555586"/>
                <a:gd name="connsiteX1" fmla="*/ 170725 w 432890"/>
                <a:gd name="connsiteY1" fmla="*/ 555586 h 555586"/>
                <a:gd name="connsiteX2" fmla="*/ 0 w 432890"/>
                <a:gd name="connsiteY2" fmla="*/ 277793 h 555586"/>
                <a:gd name="connsiteX3" fmla="*/ 170725 w 432890"/>
                <a:gd name="connsiteY3" fmla="*/ 0 h 555586"/>
                <a:gd name="connsiteX4" fmla="*/ 432890 w 432890"/>
                <a:gd name="connsiteY4" fmla="*/ 369233 h 555586"/>
                <a:gd name="connsiteX0" fmla="*/ 341450 w 341450"/>
                <a:gd name="connsiteY0" fmla="*/ 277793 h 555586"/>
                <a:gd name="connsiteX1" fmla="*/ 170725 w 341450"/>
                <a:gd name="connsiteY1" fmla="*/ 555586 h 555586"/>
                <a:gd name="connsiteX2" fmla="*/ 0 w 341450"/>
                <a:gd name="connsiteY2" fmla="*/ 277793 h 555586"/>
                <a:gd name="connsiteX3" fmla="*/ 170725 w 341450"/>
                <a:gd name="connsiteY3" fmla="*/ 0 h 555586"/>
                <a:gd name="connsiteX0" fmla="*/ 170725 w 170725"/>
                <a:gd name="connsiteY0" fmla="*/ 555586 h 555586"/>
                <a:gd name="connsiteX1" fmla="*/ 0 w 170725"/>
                <a:gd name="connsiteY1" fmla="*/ 277793 h 555586"/>
                <a:gd name="connsiteX2" fmla="*/ 170725 w 170725"/>
                <a:gd name="connsiteY2" fmla="*/ 0 h 555586"/>
              </a:gdLst>
              <a:ahLst/>
              <a:cxnLst>
                <a:cxn ang="0">
                  <a:pos x="connsiteX0" y="connsiteY0"/>
                </a:cxn>
                <a:cxn ang="0">
                  <a:pos x="connsiteX1" y="connsiteY1"/>
                </a:cxn>
                <a:cxn ang="0">
                  <a:pos x="connsiteX2" y="connsiteY2"/>
                </a:cxn>
              </a:cxnLst>
              <a:rect l="l" t="t" r="r" b="b"/>
              <a:pathLst>
                <a:path w="170725" h="555586">
                  <a:moveTo>
                    <a:pt x="170725" y="555586"/>
                  </a:moveTo>
                  <a:cubicBezTo>
                    <a:pt x="76436" y="555586"/>
                    <a:pt x="0" y="431214"/>
                    <a:pt x="0" y="277793"/>
                  </a:cubicBezTo>
                  <a:cubicBezTo>
                    <a:pt x="0" y="124372"/>
                    <a:pt x="76436" y="0"/>
                    <a:pt x="170725" y="0"/>
                  </a:cubicBezTo>
                </a:path>
              </a:pathLst>
            </a:custGeom>
            <a:no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4" name="Textfeld 23">
              <a:extLst>
                <a:ext uri="{FF2B5EF4-FFF2-40B4-BE49-F238E27FC236}">
                  <a16:creationId xmlns:a16="http://schemas.microsoft.com/office/drawing/2014/main" id="{0432262B-FD6C-47AE-96A8-19D61D337C7E}"/>
                </a:ext>
              </a:extLst>
            </p:cNvPr>
            <p:cNvSpPr txBox="1"/>
            <p:nvPr/>
          </p:nvSpPr>
          <p:spPr>
            <a:xfrm rot="18900000">
              <a:off x="494670" y="2719750"/>
              <a:ext cx="1795814" cy="461665"/>
            </a:xfrm>
            <a:prstGeom prst="rect">
              <a:avLst/>
            </a:prstGeom>
            <a:noFill/>
          </p:spPr>
          <p:txBody>
            <a:bodyPr wrap="square" rtlCol="0">
              <a:spAutoFit/>
            </a:bodyPr>
            <a:lstStyle/>
            <a:p>
              <a:pPr algn="r"/>
              <a:r>
                <a:rPr lang="de-DE" sz="1200" b="1" dirty="0">
                  <a:solidFill>
                    <a:srgbClr val="4D4D4D"/>
                  </a:solidFill>
                  <a:latin typeface="Calibri" panose="020F0502020204030204" pitchFamily="34" charset="0"/>
                  <a:sym typeface="Wingdings" pitchFamily="2" charset="2"/>
                </a:rPr>
                <a:t>andere Nicht-Sprint-Verpflichtungen</a:t>
              </a:r>
            </a:p>
          </p:txBody>
        </p:sp>
      </p:grpSp>
      <p:grpSp>
        <p:nvGrpSpPr>
          <p:cNvPr id="29" name="Gruppieren 28">
            <a:extLst>
              <a:ext uri="{FF2B5EF4-FFF2-40B4-BE49-F238E27FC236}">
                <a16:creationId xmlns:a16="http://schemas.microsoft.com/office/drawing/2014/main" id="{D659DA0C-9474-4BCD-B6AA-C254398E97F7}"/>
              </a:ext>
            </a:extLst>
          </p:cNvPr>
          <p:cNvGrpSpPr/>
          <p:nvPr/>
        </p:nvGrpSpPr>
        <p:grpSpPr>
          <a:xfrm>
            <a:off x="871985" y="2466457"/>
            <a:ext cx="2274125" cy="1838276"/>
            <a:chOff x="1057186" y="1643599"/>
            <a:chExt cx="2274125" cy="1838276"/>
          </a:xfrm>
        </p:grpSpPr>
        <p:sp>
          <p:nvSpPr>
            <p:cNvPr id="23" name="Ellipse 20">
              <a:extLst>
                <a:ext uri="{FF2B5EF4-FFF2-40B4-BE49-F238E27FC236}">
                  <a16:creationId xmlns:a16="http://schemas.microsoft.com/office/drawing/2014/main" id="{B95DF119-1965-443E-983C-20D6397A146D}"/>
                </a:ext>
              </a:extLst>
            </p:cNvPr>
            <p:cNvSpPr/>
            <p:nvPr/>
          </p:nvSpPr>
          <p:spPr>
            <a:xfrm>
              <a:off x="3130542" y="1643599"/>
              <a:ext cx="170725" cy="555586"/>
            </a:xfrm>
            <a:custGeom>
              <a:avLst/>
              <a:gdLst>
                <a:gd name="connsiteX0" fmla="*/ 0 w 341450"/>
                <a:gd name="connsiteY0" fmla="*/ 277793 h 555585"/>
                <a:gd name="connsiteX1" fmla="*/ 170725 w 341450"/>
                <a:gd name="connsiteY1" fmla="*/ 0 h 555585"/>
                <a:gd name="connsiteX2" fmla="*/ 341450 w 341450"/>
                <a:gd name="connsiteY2" fmla="*/ 277793 h 555585"/>
                <a:gd name="connsiteX3" fmla="*/ 170725 w 341450"/>
                <a:gd name="connsiteY3" fmla="*/ 555586 h 555585"/>
                <a:gd name="connsiteX4" fmla="*/ 0 w 341450"/>
                <a:gd name="connsiteY4" fmla="*/ 277793 h 555585"/>
                <a:gd name="connsiteX0" fmla="*/ 341450 w 432890"/>
                <a:gd name="connsiteY0" fmla="*/ 277793 h 555586"/>
                <a:gd name="connsiteX1" fmla="*/ 170725 w 432890"/>
                <a:gd name="connsiteY1" fmla="*/ 555586 h 555586"/>
                <a:gd name="connsiteX2" fmla="*/ 0 w 432890"/>
                <a:gd name="connsiteY2" fmla="*/ 277793 h 555586"/>
                <a:gd name="connsiteX3" fmla="*/ 170725 w 432890"/>
                <a:gd name="connsiteY3" fmla="*/ 0 h 555586"/>
                <a:gd name="connsiteX4" fmla="*/ 432890 w 432890"/>
                <a:gd name="connsiteY4" fmla="*/ 369233 h 555586"/>
                <a:gd name="connsiteX0" fmla="*/ 341450 w 341450"/>
                <a:gd name="connsiteY0" fmla="*/ 277793 h 555586"/>
                <a:gd name="connsiteX1" fmla="*/ 170725 w 341450"/>
                <a:gd name="connsiteY1" fmla="*/ 555586 h 555586"/>
                <a:gd name="connsiteX2" fmla="*/ 0 w 341450"/>
                <a:gd name="connsiteY2" fmla="*/ 277793 h 555586"/>
                <a:gd name="connsiteX3" fmla="*/ 170725 w 341450"/>
                <a:gd name="connsiteY3" fmla="*/ 0 h 555586"/>
                <a:gd name="connsiteX0" fmla="*/ 170725 w 170725"/>
                <a:gd name="connsiteY0" fmla="*/ 555586 h 555586"/>
                <a:gd name="connsiteX1" fmla="*/ 0 w 170725"/>
                <a:gd name="connsiteY1" fmla="*/ 277793 h 555586"/>
                <a:gd name="connsiteX2" fmla="*/ 170725 w 170725"/>
                <a:gd name="connsiteY2" fmla="*/ 0 h 555586"/>
              </a:gdLst>
              <a:ahLst/>
              <a:cxnLst>
                <a:cxn ang="0">
                  <a:pos x="connsiteX0" y="connsiteY0"/>
                </a:cxn>
                <a:cxn ang="0">
                  <a:pos x="connsiteX1" y="connsiteY1"/>
                </a:cxn>
                <a:cxn ang="0">
                  <a:pos x="connsiteX2" y="connsiteY2"/>
                </a:cxn>
              </a:cxnLst>
              <a:rect l="l" t="t" r="r" b="b"/>
              <a:pathLst>
                <a:path w="170725" h="555586">
                  <a:moveTo>
                    <a:pt x="170725" y="555586"/>
                  </a:moveTo>
                  <a:cubicBezTo>
                    <a:pt x="76436" y="555586"/>
                    <a:pt x="0" y="431214"/>
                    <a:pt x="0" y="277793"/>
                  </a:cubicBezTo>
                  <a:cubicBezTo>
                    <a:pt x="0" y="124372"/>
                    <a:pt x="76436" y="0"/>
                    <a:pt x="170725" y="0"/>
                  </a:cubicBezTo>
                </a:path>
              </a:pathLst>
            </a:custGeom>
            <a:no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5" name="Textfeld 24">
              <a:extLst>
                <a:ext uri="{FF2B5EF4-FFF2-40B4-BE49-F238E27FC236}">
                  <a16:creationId xmlns:a16="http://schemas.microsoft.com/office/drawing/2014/main" id="{F1FB038A-301E-43FD-BB67-F25B428E8B33}"/>
                </a:ext>
              </a:extLst>
            </p:cNvPr>
            <p:cNvSpPr txBox="1"/>
            <p:nvPr/>
          </p:nvSpPr>
          <p:spPr>
            <a:xfrm rot="18900000">
              <a:off x="1057186" y="2866322"/>
              <a:ext cx="2274125" cy="615553"/>
            </a:xfrm>
            <a:prstGeom prst="rect">
              <a:avLst/>
            </a:prstGeom>
            <a:noFill/>
          </p:spPr>
          <p:txBody>
            <a:bodyPr wrap="square" rtlCol="0">
              <a:spAutoFit/>
            </a:bodyPr>
            <a:lstStyle/>
            <a:p>
              <a:pPr algn="r"/>
              <a:r>
                <a:rPr lang="de-DE" sz="1200" b="1" dirty="0">
                  <a:solidFill>
                    <a:srgbClr val="4D4D4D"/>
                  </a:solidFill>
                  <a:latin typeface="Calibri" panose="020F0502020204030204" pitchFamily="34" charset="0"/>
                  <a:sym typeface="Wingdings" pitchFamily="2" charset="2"/>
                </a:rPr>
                <a:t>andere Sprint-Aktivitäten</a:t>
              </a:r>
              <a:br>
                <a:rPr lang="de-DE" sz="1200" dirty="0">
                  <a:solidFill>
                    <a:srgbClr val="4D4D4D"/>
                  </a:solidFill>
                  <a:latin typeface="Calibri" panose="020F0502020204030204" pitchFamily="34" charset="0"/>
                  <a:sym typeface="Wingdings" pitchFamily="2" charset="2"/>
                </a:rPr>
              </a:br>
              <a:r>
                <a:rPr lang="de-DE" sz="1100" dirty="0">
                  <a:solidFill>
                    <a:srgbClr val="4D4D4D"/>
                  </a:solidFill>
                  <a:latin typeface="Calibri" panose="020F0502020204030204" pitchFamily="34" charset="0"/>
                  <a:sym typeface="Wingdings" pitchFamily="2" charset="2"/>
                </a:rPr>
                <a:t>Planung, Review, Retrospektive, </a:t>
              </a:r>
              <a:r>
                <a:rPr lang="de-DE" sz="1100" dirty="0" err="1">
                  <a:solidFill>
                    <a:srgbClr val="4D4D4D"/>
                  </a:solidFill>
                  <a:latin typeface="Calibri" panose="020F0502020204030204" pitchFamily="34" charset="0"/>
                  <a:sym typeface="Wingdings" pitchFamily="2" charset="2"/>
                </a:rPr>
                <a:t>Product</a:t>
              </a:r>
              <a:r>
                <a:rPr lang="de-DE" sz="1100" dirty="0">
                  <a:solidFill>
                    <a:srgbClr val="4D4D4D"/>
                  </a:solidFill>
                  <a:latin typeface="Calibri" panose="020F0502020204030204" pitchFamily="34" charset="0"/>
                  <a:sym typeface="Wingdings" pitchFamily="2" charset="2"/>
                </a:rPr>
                <a:t> Backlog-Pflege</a:t>
              </a:r>
              <a:endParaRPr lang="de-DE" sz="1200" dirty="0">
                <a:solidFill>
                  <a:srgbClr val="4D4D4D"/>
                </a:solidFill>
                <a:latin typeface="Calibri" panose="020F0502020204030204" pitchFamily="34" charset="0"/>
                <a:sym typeface="Wingdings" pitchFamily="2" charset="2"/>
              </a:endParaRPr>
            </a:p>
          </p:txBody>
        </p:sp>
      </p:grpSp>
      <p:sp>
        <p:nvSpPr>
          <p:cNvPr id="26" name="Textfeld 25">
            <a:extLst>
              <a:ext uri="{FF2B5EF4-FFF2-40B4-BE49-F238E27FC236}">
                <a16:creationId xmlns:a16="http://schemas.microsoft.com/office/drawing/2014/main" id="{8B3E8D0C-C8CF-4B54-A3B5-58E3108BC80C}"/>
              </a:ext>
            </a:extLst>
          </p:cNvPr>
          <p:cNvSpPr txBox="1"/>
          <p:nvPr/>
        </p:nvSpPr>
        <p:spPr>
          <a:xfrm rot="18900000">
            <a:off x="2750991" y="3542608"/>
            <a:ext cx="1795814" cy="461665"/>
          </a:xfrm>
          <a:prstGeom prst="rect">
            <a:avLst/>
          </a:prstGeom>
          <a:noFill/>
        </p:spPr>
        <p:txBody>
          <a:bodyPr wrap="square" rtlCol="0">
            <a:spAutoFit/>
          </a:bodyPr>
          <a:lstStyle/>
          <a:p>
            <a:pPr algn="r"/>
            <a:r>
              <a:rPr lang="de-DE" sz="1200" b="1" dirty="0">
                <a:solidFill>
                  <a:srgbClr val="4D4D4D"/>
                </a:solidFill>
                <a:latin typeface="Calibri" panose="020F0502020204030204" pitchFamily="34" charset="0"/>
                <a:sym typeface="Wingdings" pitchFamily="2" charset="2"/>
              </a:rPr>
              <a:t>Bearbeiten der Backlog-Elemente im Sprint</a:t>
            </a:r>
          </a:p>
        </p:txBody>
      </p:sp>
      <p:grpSp>
        <p:nvGrpSpPr>
          <p:cNvPr id="30" name="Gruppieren 29">
            <a:extLst>
              <a:ext uri="{FF2B5EF4-FFF2-40B4-BE49-F238E27FC236}">
                <a16:creationId xmlns:a16="http://schemas.microsoft.com/office/drawing/2014/main" id="{2D9444F0-E1D3-489B-A4CC-7256DB441277}"/>
              </a:ext>
            </a:extLst>
          </p:cNvPr>
          <p:cNvGrpSpPr/>
          <p:nvPr/>
        </p:nvGrpSpPr>
        <p:grpSpPr>
          <a:xfrm>
            <a:off x="3885901" y="2466457"/>
            <a:ext cx="1795814" cy="1380194"/>
            <a:chOff x="4071102" y="1643599"/>
            <a:chExt cx="1795814" cy="1380194"/>
          </a:xfrm>
        </p:grpSpPr>
        <p:sp>
          <p:nvSpPr>
            <p:cNvPr id="22" name="Ellipse 20">
              <a:extLst>
                <a:ext uri="{FF2B5EF4-FFF2-40B4-BE49-F238E27FC236}">
                  <a16:creationId xmlns:a16="http://schemas.microsoft.com/office/drawing/2014/main" id="{D308C5E5-5418-48AA-9982-6B4CF47C9629}"/>
                </a:ext>
              </a:extLst>
            </p:cNvPr>
            <p:cNvSpPr/>
            <p:nvPr/>
          </p:nvSpPr>
          <p:spPr>
            <a:xfrm>
              <a:off x="5296147" y="1643599"/>
              <a:ext cx="170725" cy="555586"/>
            </a:xfrm>
            <a:custGeom>
              <a:avLst/>
              <a:gdLst>
                <a:gd name="connsiteX0" fmla="*/ 0 w 341450"/>
                <a:gd name="connsiteY0" fmla="*/ 277793 h 555585"/>
                <a:gd name="connsiteX1" fmla="*/ 170725 w 341450"/>
                <a:gd name="connsiteY1" fmla="*/ 0 h 555585"/>
                <a:gd name="connsiteX2" fmla="*/ 341450 w 341450"/>
                <a:gd name="connsiteY2" fmla="*/ 277793 h 555585"/>
                <a:gd name="connsiteX3" fmla="*/ 170725 w 341450"/>
                <a:gd name="connsiteY3" fmla="*/ 555586 h 555585"/>
                <a:gd name="connsiteX4" fmla="*/ 0 w 341450"/>
                <a:gd name="connsiteY4" fmla="*/ 277793 h 555585"/>
                <a:gd name="connsiteX0" fmla="*/ 341450 w 432890"/>
                <a:gd name="connsiteY0" fmla="*/ 277793 h 555586"/>
                <a:gd name="connsiteX1" fmla="*/ 170725 w 432890"/>
                <a:gd name="connsiteY1" fmla="*/ 555586 h 555586"/>
                <a:gd name="connsiteX2" fmla="*/ 0 w 432890"/>
                <a:gd name="connsiteY2" fmla="*/ 277793 h 555586"/>
                <a:gd name="connsiteX3" fmla="*/ 170725 w 432890"/>
                <a:gd name="connsiteY3" fmla="*/ 0 h 555586"/>
                <a:gd name="connsiteX4" fmla="*/ 432890 w 432890"/>
                <a:gd name="connsiteY4" fmla="*/ 369233 h 555586"/>
                <a:gd name="connsiteX0" fmla="*/ 341450 w 341450"/>
                <a:gd name="connsiteY0" fmla="*/ 277793 h 555586"/>
                <a:gd name="connsiteX1" fmla="*/ 170725 w 341450"/>
                <a:gd name="connsiteY1" fmla="*/ 555586 h 555586"/>
                <a:gd name="connsiteX2" fmla="*/ 0 w 341450"/>
                <a:gd name="connsiteY2" fmla="*/ 277793 h 555586"/>
                <a:gd name="connsiteX3" fmla="*/ 170725 w 341450"/>
                <a:gd name="connsiteY3" fmla="*/ 0 h 555586"/>
                <a:gd name="connsiteX0" fmla="*/ 170725 w 170725"/>
                <a:gd name="connsiteY0" fmla="*/ 555586 h 555586"/>
                <a:gd name="connsiteX1" fmla="*/ 0 w 170725"/>
                <a:gd name="connsiteY1" fmla="*/ 277793 h 555586"/>
                <a:gd name="connsiteX2" fmla="*/ 170725 w 170725"/>
                <a:gd name="connsiteY2" fmla="*/ 0 h 555586"/>
              </a:gdLst>
              <a:ahLst/>
              <a:cxnLst>
                <a:cxn ang="0">
                  <a:pos x="connsiteX0" y="connsiteY0"/>
                </a:cxn>
                <a:cxn ang="0">
                  <a:pos x="connsiteX1" y="connsiteY1"/>
                </a:cxn>
                <a:cxn ang="0">
                  <a:pos x="connsiteX2" y="connsiteY2"/>
                </a:cxn>
              </a:cxnLst>
              <a:rect l="l" t="t" r="r" b="b"/>
              <a:pathLst>
                <a:path w="170725" h="555586">
                  <a:moveTo>
                    <a:pt x="170725" y="555586"/>
                  </a:moveTo>
                  <a:cubicBezTo>
                    <a:pt x="76436" y="555586"/>
                    <a:pt x="0" y="431214"/>
                    <a:pt x="0" y="277793"/>
                  </a:cubicBezTo>
                  <a:cubicBezTo>
                    <a:pt x="0" y="124372"/>
                    <a:pt x="76436" y="0"/>
                    <a:pt x="170725" y="0"/>
                  </a:cubicBezTo>
                </a:path>
              </a:pathLst>
            </a:custGeom>
            <a:no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7" name="Textfeld 26">
              <a:extLst>
                <a:ext uri="{FF2B5EF4-FFF2-40B4-BE49-F238E27FC236}">
                  <a16:creationId xmlns:a16="http://schemas.microsoft.com/office/drawing/2014/main" id="{89B38560-0C01-4E84-BF5D-E3E82D6C034D}"/>
                </a:ext>
              </a:extLst>
            </p:cNvPr>
            <p:cNvSpPr txBox="1"/>
            <p:nvPr/>
          </p:nvSpPr>
          <p:spPr>
            <a:xfrm rot="18900000">
              <a:off x="4071102" y="2746794"/>
              <a:ext cx="1795814" cy="276999"/>
            </a:xfrm>
            <a:prstGeom prst="rect">
              <a:avLst/>
            </a:prstGeom>
            <a:noFill/>
          </p:spPr>
          <p:txBody>
            <a:bodyPr wrap="square" rtlCol="0">
              <a:spAutoFit/>
            </a:bodyPr>
            <a:lstStyle/>
            <a:p>
              <a:pPr algn="r"/>
              <a:r>
                <a:rPr lang="de-DE" sz="1200" b="1" dirty="0">
                  <a:solidFill>
                    <a:srgbClr val="4D4D4D"/>
                  </a:solidFill>
                  <a:latin typeface="Calibri" panose="020F0502020204030204" pitchFamily="34" charset="0"/>
                  <a:sym typeface="Wingdings" pitchFamily="2" charset="2"/>
                </a:rPr>
                <a:t>Sprint-Puffer</a:t>
              </a:r>
            </a:p>
          </p:txBody>
        </p:sp>
      </p:grpSp>
      <p:sp>
        <p:nvSpPr>
          <p:cNvPr id="33" name="Textfeld 32">
            <a:extLst>
              <a:ext uri="{FF2B5EF4-FFF2-40B4-BE49-F238E27FC236}">
                <a16:creationId xmlns:a16="http://schemas.microsoft.com/office/drawing/2014/main" id="{27EB3331-106C-4B4E-8268-BD03FCDE3F8B}"/>
              </a:ext>
            </a:extLst>
          </p:cNvPr>
          <p:cNvSpPr txBox="1"/>
          <p:nvPr/>
        </p:nvSpPr>
        <p:spPr>
          <a:xfrm>
            <a:off x="6079810" y="2323156"/>
            <a:ext cx="2498824" cy="1384995"/>
          </a:xfrm>
          <a:prstGeom prst="rect">
            <a:avLst/>
          </a:prstGeom>
          <a:noFill/>
        </p:spPr>
        <p:txBody>
          <a:bodyPr wrap="square" rtlCol="0">
            <a:spAutoFit/>
          </a:bodyPr>
          <a:lstStyle/>
          <a:p>
            <a:r>
              <a:rPr lang="de-DE" sz="1400" dirty="0">
                <a:solidFill>
                  <a:srgbClr val="4D4D4D"/>
                </a:solidFill>
                <a:latin typeface="Calibri" panose="020F0502020204030204" pitchFamily="34" charset="0"/>
                <a:sym typeface="Wingdings" pitchFamily="2" charset="2"/>
              </a:rPr>
              <a:t>Der </a:t>
            </a:r>
            <a:r>
              <a:rPr lang="de-DE" sz="1400" b="1" dirty="0">
                <a:solidFill>
                  <a:srgbClr val="4D4D4D"/>
                </a:solidFill>
                <a:latin typeface="Calibri" panose="020F0502020204030204" pitchFamily="34" charset="0"/>
                <a:sym typeface="Wingdings" pitchFamily="2" charset="2"/>
              </a:rPr>
              <a:t>Sprint-Puffe</a:t>
            </a:r>
            <a:r>
              <a:rPr lang="de-DE" sz="1400" dirty="0">
                <a:solidFill>
                  <a:srgbClr val="4D4D4D"/>
                </a:solidFill>
                <a:latin typeface="Calibri" panose="020F0502020204030204" pitchFamily="34" charset="0"/>
                <a:sym typeface="Wingdings" pitchFamily="2" charset="2"/>
              </a:rPr>
              <a:t>r …</a:t>
            </a:r>
          </a:p>
          <a:p>
            <a:pPr marL="285750" indent="-285750">
              <a:buFont typeface="Calibri" panose="020F0502020204030204" pitchFamily="34" charset="0"/>
              <a:buChar char="…"/>
            </a:pPr>
            <a:r>
              <a:rPr lang="de-DE" sz="1400" dirty="0">
                <a:solidFill>
                  <a:srgbClr val="4D4D4D"/>
                </a:solidFill>
                <a:latin typeface="Calibri" panose="020F0502020204030204" pitchFamily="34" charset="0"/>
                <a:sym typeface="Wingdings" pitchFamily="2" charset="2"/>
              </a:rPr>
              <a:t>dient zum Auffangen von Unvorhergesehenem.</a:t>
            </a:r>
          </a:p>
          <a:p>
            <a:pPr marL="285750" indent="-285750">
              <a:buFont typeface="Calibri" panose="020F0502020204030204" pitchFamily="34" charset="0"/>
              <a:buChar char="…"/>
            </a:pPr>
            <a:r>
              <a:rPr lang="de-DE" sz="1400" dirty="0">
                <a:solidFill>
                  <a:srgbClr val="4D4D4D"/>
                </a:solidFill>
                <a:latin typeface="Calibri" panose="020F0502020204030204" pitchFamily="34" charset="0"/>
                <a:sym typeface="Wingdings" pitchFamily="2" charset="2"/>
              </a:rPr>
              <a:t>kann in der Regel erst mit wachsender Erfahrung gut bestimmt werden.</a:t>
            </a:r>
          </a:p>
        </p:txBody>
      </p:sp>
    </p:spTree>
    <p:extLst>
      <p:ext uri="{BB962C8B-B14F-4D97-AF65-F5344CB8AC3E}">
        <p14:creationId xmlns:p14="http://schemas.microsoft.com/office/powerpoint/2010/main" val="12867767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8223A9F9-D270-4D5F-94B1-5CEAEC852E8C}"/>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17357F2F-613C-440E-8F2B-E1FDF5CBAC77}"/>
              </a:ext>
            </a:extLst>
          </p:cNvPr>
          <p:cNvSpPr>
            <a:spLocks noGrp="1"/>
          </p:cNvSpPr>
          <p:nvPr>
            <p:ph type="sldNum" sz="quarter" idx="4"/>
          </p:nvPr>
        </p:nvSpPr>
        <p:spPr/>
        <p:txBody>
          <a:bodyPr/>
          <a:lstStyle/>
          <a:p>
            <a:fld id="{BD587C3E-324D-4846-9F44-5C3ACF20A720}" type="slidenum">
              <a:rPr lang="de-DE" smtClean="0"/>
              <a:pPr/>
              <a:t>125</a:t>
            </a:fld>
            <a:endParaRPr lang="de-DE" dirty="0"/>
          </a:p>
        </p:txBody>
      </p:sp>
      <p:sp>
        <p:nvSpPr>
          <p:cNvPr id="5" name="Titel 4">
            <a:extLst>
              <a:ext uri="{FF2B5EF4-FFF2-40B4-BE49-F238E27FC236}">
                <a16:creationId xmlns:a16="http://schemas.microsoft.com/office/drawing/2014/main" id="{C5F092F3-A768-4D1E-AF9E-0B5E75046DF6}"/>
              </a:ext>
            </a:extLst>
          </p:cNvPr>
          <p:cNvSpPr>
            <a:spLocks noGrp="1"/>
          </p:cNvSpPr>
          <p:nvPr>
            <p:ph type="title"/>
          </p:nvPr>
        </p:nvSpPr>
        <p:spPr/>
        <p:txBody>
          <a:bodyPr/>
          <a:lstStyle/>
          <a:p>
            <a:r>
              <a:rPr lang="de-DE" dirty="0"/>
              <a:t>Die Velocity</a:t>
            </a:r>
          </a:p>
        </p:txBody>
      </p:sp>
      <p:sp>
        <p:nvSpPr>
          <p:cNvPr id="2" name="Textplatzhalter 1">
            <a:extLst>
              <a:ext uri="{FF2B5EF4-FFF2-40B4-BE49-F238E27FC236}">
                <a16:creationId xmlns:a16="http://schemas.microsoft.com/office/drawing/2014/main" id="{67651B25-C89C-4315-A086-E57275BDAC7B}"/>
              </a:ext>
            </a:extLst>
          </p:cNvPr>
          <p:cNvSpPr>
            <a:spLocks noGrp="1"/>
          </p:cNvSpPr>
          <p:nvPr>
            <p:ph type="body" sz="quarter" idx="11"/>
          </p:nvPr>
        </p:nvSpPr>
        <p:spPr/>
        <p:txBody>
          <a:bodyPr>
            <a:normAutofit fontScale="92500"/>
          </a:bodyPr>
          <a:lstStyle/>
          <a:p>
            <a:r>
              <a:rPr lang="de-DE" dirty="0"/>
              <a:t>Syl_ID_6.2</a:t>
            </a:r>
          </a:p>
        </p:txBody>
      </p:sp>
      <p:sp>
        <p:nvSpPr>
          <p:cNvPr id="7" name="Textfeld 6">
            <a:extLst>
              <a:ext uri="{FF2B5EF4-FFF2-40B4-BE49-F238E27FC236}">
                <a16:creationId xmlns:a16="http://schemas.microsoft.com/office/drawing/2014/main" id="{BA06393B-4485-40B1-827C-4F62403265DB}"/>
              </a:ext>
            </a:extLst>
          </p:cNvPr>
          <p:cNvSpPr txBox="1"/>
          <p:nvPr/>
        </p:nvSpPr>
        <p:spPr>
          <a:xfrm>
            <a:off x="246193" y="904964"/>
            <a:ext cx="8411669" cy="1323439"/>
          </a:xfrm>
          <a:prstGeom prst="rect">
            <a:avLst/>
          </a:prstGeom>
          <a:noFill/>
        </p:spPr>
        <p:txBody>
          <a:bodyPr wrap="square" rtlCol="0">
            <a:spAutoFit/>
          </a:bodyPr>
          <a:lstStyle/>
          <a:p>
            <a:pPr marL="285750"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eines Scrum-Teams gibt die </a:t>
            </a:r>
            <a:r>
              <a:rPr lang="de-DE" sz="1600" b="1" dirty="0">
                <a:solidFill>
                  <a:srgbClr val="4D4D4D"/>
                </a:solidFill>
                <a:latin typeface="Calibri" panose="020F0502020204030204" pitchFamily="34" charset="0"/>
                <a:sym typeface="Wingdings" pitchFamily="2" charset="2"/>
              </a:rPr>
              <a:t>Menge der Arbeit </a:t>
            </a:r>
            <a:r>
              <a:rPr lang="de-DE" sz="1600" dirty="0">
                <a:solidFill>
                  <a:srgbClr val="4D4D4D"/>
                </a:solidFill>
                <a:latin typeface="Calibri" panose="020F0502020204030204" pitchFamily="34" charset="0"/>
                <a:sym typeface="Wingdings" pitchFamily="2" charset="2"/>
              </a:rPr>
              <a:t>an, die </a:t>
            </a:r>
            <a:r>
              <a:rPr lang="de-DE" sz="1600" b="1" dirty="0">
                <a:solidFill>
                  <a:srgbClr val="4D4D4D"/>
                </a:solidFill>
                <a:latin typeface="Calibri" panose="020F0502020204030204" pitchFamily="34" charset="0"/>
                <a:sym typeface="Wingdings" pitchFamily="2" charset="2"/>
              </a:rPr>
              <a:t>in einem Sprint </a:t>
            </a:r>
            <a:r>
              <a:rPr lang="de-DE" sz="1600" dirty="0">
                <a:solidFill>
                  <a:srgbClr val="4D4D4D"/>
                </a:solidFill>
                <a:latin typeface="Calibri" panose="020F0502020204030204" pitchFamily="34" charset="0"/>
                <a:sym typeface="Wingdings" pitchFamily="2" charset="2"/>
              </a:rPr>
              <a:t>abgeschlossen</a:t>
            </a:r>
            <a:r>
              <a:rPr lang="de-DE" sz="1600" b="1" dirty="0">
                <a:solidFill>
                  <a:srgbClr val="4D4D4D"/>
                </a:solidFill>
                <a:latin typeface="Calibri" panose="020F0502020204030204" pitchFamily="34" charset="0"/>
                <a:sym typeface="Wingdings" pitchFamily="2" charset="2"/>
              </a:rPr>
              <a:t> </a:t>
            </a:r>
            <a:r>
              <a:rPr lang="de-DE" sz="1600" dirty="0">
                <a:solidFill>
                  <a:srgbClr val="4D4D4D"/>
                </a:solidFill>
                <a:latin typeface="Calibri" panose="020F0502020204030204" pitchFamily="34" charset="0"/>
                <a:sym typeface="Wingdings" pitchFamily="2" charset="2"/>
              </a:rPr>
              <a:t>wurde.</a:t>
            </a:r>
          </a:p>
          <a:p>
            <a:pPr marL="285750"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erfüllt zwei wichtige Zwecke:</a:t>
            </a:r>
          </a:p>
          <a:p>
            <a:pPr marL="800100" lvl="1" indent="-342900">
              <a:buFont typeface="+mj-lt"/>
              <a:buAutoNum type="arabicPeriod"/>
            </a:pPr>
            <a:r>
              <a:rPr lang="de-DE" sz="1600" dirty="0">
                <a:solidFill>
                  <a:srgbClr val="4D4D4D"/>
                </a:solidFill>
                <a:latin typeface="Calibri" panose="020F0502020204030204" pitchFamily="34" charset="0"/>
                <a:sym typeface="Wingdings" pitchFamily="2" charset="2"/>
              </a:rPr>
              <a:t>Sie ist das </a:t>
            </a:r>
            <a:r>
              <a:rPr lang="de-DE" sz="1600" b="1" dirty="0">
                <a:solidFill>
                  <a:srgbClr val="4D4D4D"/>
                </a:solidFill>
                <a:latin typeface="Calibri" panose="020F0502020204030204" pitchFamily="34" charset="0"/>
                <a:sym typeface="Wingdings" pitchFamily="2" charset="2"/>
              </a:rPr>
              <a:t>wesentliche Konzept für Scrum-Planung</a:t>
            </a:r>
            <a:r>
              <a:rPr lang="de-DE" sz="1600" dirty="0">
                <a:solidFill>
                  <a:srgbClr val="4D4D4D"/>
                </a:solidFill>
                <a:latin typeface="Calibri" panose="020F0502020204030204" pitchFamily="34" charset="0"/>
                <a:sym typeface="Wingdings" pitchFamily="2" charset="2"/>
              </a:rPr>
              <a:t>.</a:t>
            </a:r>
          </a:p>
          <a:p>
            <a:pPr marL="800100" lvl="1" indent="-342900">
              <a:buFont typeface="+mj-lt"/>
              <a:buAutoNum type="arabicPeriod"/>
            </a:pPr>
            <a:r>
              <a:rPr lang="de-DE" sz="1600" dirty="0">
                <a:solidFill>
                  <a:srgbClr val="4D4D4D"/>
                </a:solidFill>
                <a:latin typeface="Calibri" panose="020F0502020204030204" pitchFamily="34" charset="0"/>
                <a:sym typeface="Wingdings" pitchFamily="2" charset="2"/>
              </a:rPr>
              <a:t>Sie liefert einen </a:t>
            </a:r>
            <a:r>
              <a:rPr lang="de-DE" sz="1600" b="1" dirty="0">
                <a:solidFill>
                  <a:srgbClr val="4D4D4D"/>
                </a:solidFill>
                <a:latin typeface="Calibri" panose="020F0502020204030204" pitchFamily="34" charset="0"/>
                <a:sym typeface="Wingdings" pitchFamily="2" charset="2"/>
              </a:rPr>
              <a:t>Maßstab</a:t>
            </a:r>
            <a:r>
              <a:rPr lang="de-DE" sz="1600" dirty="0">
                <a:solidFill>
                  <a:srgbClr val="4D4D4D"/>
                </a:solidFill>
                <a:latin typeface="Calibri" panose="020F0502020204030204" pitchFamily="34" charset="0"/>
                <a:sym typeface="Wingdings" pitchFamily="2" charset="2"/>
              </a:rPr>
              <a:t>, anhand dessen das Scrum-Team seinen Einsatz zur </a:t>
            </a:r>
            <a:r>
              <a:rPr lang="de-DE" sz="1600" b="1" dirty="0">
                <a:solidFill>
                  <a:srgbClr val="4D4D4D"/>
                </a:solidFill>
                <a:latin typeface="Calibri" panose="020F0502020204030204" pitchFamily="34" charset="0"/>
                <a:sym typeface="Wingdings" pitchFamily="2" charset="2"/>
              </a:rPr>
              <a:t>Lieferung von Kundenwerten </a:t>
            </a:r>
            <a:r>
              <a:rPr lang="de-DE" sz="1600" dirty="0">
                <a:solidFill>
                  <a:srgbClr val="4D4D4D"/>
                </a:solidFill>
                <a:latin typeface="Calibri" panose="020F0502020204030204" pitchFamily="34" charset="0"/>
                <a:sym typeface="Wingdings" pitchFamily="2" charset="2"/>
              </a:rPr>
              <a:t>beurteilen und verbessern kann.</a:t>
            </a:r>
          </a:p>
        </p:txBody>
      </p:sp>
      <p:graphicFrame>
        <p:nvGraphicFramePr>
          <p:cNvPr id="8" name="Diagramm 7">
            <a:extLst>
              <a:ext uri="{FF2B5EF4-FFF2-40B4-BE49-F238E27FC236}">
                <a16:creationId xmlns:a16="http://schemas.microsoft.com/office/drawing/2014/main" id="{B5B82889-876B-4931-B886-12C6AA22D4D1}"/>
              </a:ext>
            </a:extLst>
          </p:cNvPr>
          <p:cNvGraphicFramePr/>
          <p:nvPr>
            <p:extLst>
              <p:ext uri="{D42A27DB-BD31-4B8C-83A1-F6EECF244321}">
                <p14:modId xmlns:p14="http://schemas.microsoft.com/office/powerpoint/2010/main" val="595425799"/>
              </p:ext>
            </p:extLst>
          </p:nvPr>
        </p:nvGraphicFramePr>
        <p:xfrm>
          <a:off x="798312" y="2040267"/>
          <a:ext cx="6797876" cy="4948559"/>
        </p:xfrm>
        <a:graphic>
          <a:graphicData uri="http://schemas.openxmlformats.org/drawingml/2006/chart">
            <c:chart xmlns:c="http://schemas.openxmlformats.org/drawingml/2006/chart" xmlns:r="http://schemas.openxmlformats.org/officeDocument/2006/relationships" r:id="rId2"/>
          </a:graphicData>
        </a:graphic>
      </p:graphicFrame>
      <p:grpSp>
        <p:nvGrpSpPr>
          <p:cNvPr id="17" name="Gruppieren 16">
            <a:extLst>
              <a:ext uri="{FF2B5EF4-FFF2-40B4-BE49-F238E27FC236}">
                <a16:creationId xmlns:a16="http://schemas.microsoft.com/office/drawing/2014/main" id="{F5C057BE-062F-4822-88D8-AE750548CF1B}"/>
              </a:ext>
            </a:extLst>
          </p:cNvPr>
          <p:cNvGrpSpPr/>
          <p:nvPr/>
        </p:nvGrpSpPr>
        <p:grpSpPr>
          <a:xfrm>
            <a:off x="1404382" y="6182535"/>
            <a:ext cx="6191806" cy="279860"/>
            <a:chOff x="1404382" y="6182535"/>
            <a:chExt cx="6191806" cy="279860"/>
          </a:xfrm>
        </p:grpSpPr>
        <p:sp>
          <p:nvSpPr>
            <p:cNvPr id="9" name="Textfeld 8">
              <a:extLst>
                <a:ext uri="{FF2B5EF4-FFF2-40B4-BE49-F238E27FC236}">
                  <a16:creationId xmlns:a16="http://schemas.microsoft.com/office/drawing/2014/main" id="{B4CBF424-C6D1-4197-B8FD-C6C4F45CE430}"/>
                </a:ext>
              </a:extLst>
            </p:cNvPr>
            <p:cNvSpPr txBox="1"/>
            <p:nvPr/>
          </p:nvSpPr>
          <p:spPr>
            <a:xfrm>
              <a:off x="6778074" y="6185396"/>
              <a:ext cx="818114" cy="276999"/>
            </a:xfrm>
            <a:prstGeom prst="rect">
              <a:avLst/>
            </a:prstGeom>
            <a:noFill/>
          </p:spPr>
          <p:txBody>
            <a:bodyPr wrap="square" rtlCol="0">
              <a:spAutoFit/>
            </a:bodyPr>
            <a:lstStyle/>
            <a:p>
              <a:pPr algn="r"/>
              <a:r>
                <a:rPr lang="en-US" sz="1200" b="1" dirty="0">
                  <a:latin typeface="Calibri" panose="020F0502020204030204" pitchFamily="34" charset="0"/>
                  <a:sym typeface="Wingdings" pitchFamily="2" charset="2"/>
                </a:rPr>
                <a:t>Sprint</a:t>
              </a:r>
              <a:endParaRPr lang="en-US" sz="1400" b="1" dirty="0">
                <a:latin typeface="Calibri" panose="020F0502020204030204" pitchFamily="34" charset="0"/>
                <a:sym typeface="Wingdings" pitchFamily="2" charset="2"/>
              </a:endParaRPr>
            </a:p>
          </p:txBody>
        </p:sp>
        <p:sp>
          <p:nvSpPr>
            <p:cNvPr id="10" name="Textfeld 9">
              <a:extLst>
                <a:ext uri="{FF2B5EF4-FFF2-40B4-BE49-F238E27FC236}">
                  <a16:creationId xmlns:a16="http://schemas.microsoft.com/office/drawing/2014/main" id="{EFBA7C47-C0BC-4DC1-892B-78DEC7E32BBE}"/>
                </a:ext>
              </a:extLst>
            </p:cNvPr>
            <p:cNvSpPr txBox="1"/>
            <p:nvPr/>
          </p:nvSpPr>
          <p:spPr>
            <a:xfrm>
              <a:off x="1404382" y="6182535"/>
              <a:ext cx="5844315" cy="276999"/>
            </a:xfrm>
            <a:prstGeom prst="rect">
              <a:avLst/>
            </a:prstGeom>
            <a:noFill/>
          </p:spPr>
          <p:txBody>
            <a:bodyPr wrap="square" rtlCol="0">
              <a:spAutoFit/>
            </a:bodyPr>
            <a:lstStyle/>
            <a:p>
              <a:pPr defTabSz="1071563">
                <a:tabLst>
                  <a:tab pos="539750" algn="l"/>
                  <a:tab pos="1071563" algn="l"/>
                  <a:tab pos="1612900" algn="l"/>
                  <a:tab pos="2152650" algn="l"/>
                  <a:tab pos="2693988" algn="l"/>
                  <a:tab pos="3225800" algn="l"/>
                  <a:tab pos="3765550" algn="l"/>
                  <a:tab pos="4305300" algn="l"/>
                  <a:tab pos="4846638" algn="l"/>
                  <a:tab pos="5378450" algn="l"/>
                </a:tabLst>
              </a:pPr>
              <a:r>
                <a:rPr lang="de-DE" sz="1200" b="1" dirty="0">
                  <a:solidFill>
                    <a:srgbClr val="4D4D4D"/>
                  </a:solidFill>
                  <a:latin typeface="Calibri" panose="020F0502020204030204" pitchFamily="34" charset="0"/>
                  <a:sym typeface="Wingdings" pitchFamily="2" charset="2"/>
                </a:rPr>
                <a:t>1	2	3	4	5	6	7	8	9	10	11</a:t>
              </a:r>
            </a:p>
          </p:txBody>
        </p:sp>
      </p:grpSp>
      <p:sp>
        <p:nvSpPr>
          <p:cNvPr id="6" name="Textfeld 5">
            <a:extLst>
              <a:ext uri="{FF2B5EF4-FFF2-40B4-BE49-F238E27FC236}">
                <a16:creationId xmlns:a16="http://schemas.microsoft.com/office/drawing/2014/main" id="{614846D1-116B-4813-9BCC-DE10417E67D2}"/>
              </a:ext>
            </a:extLst>
          </p:cNvPr>
          <p:cNvSpPr txBox="1"/>
          <p:nvPr/>
        </p:nvSpPr>
        <p:spPr>
          <a:xfrm>
            <a:off x="2758197" y="2905709"/>
            <a:ext cx="1108953" cy="369332"/>
          </a:xfrm>
          <a:prstGeom prst="rect">
            <a:avLst/>
          </a:prstGeom>
          <a:noFill/>
        </p:spPr>
        <p:txBody>
          <a:bodyPr wrap="square" rtlCol="0">
            <a:spAutoFit/>
          </a:bodyPr>
          <a:lstStyle/>
          <a:p>
            <a:pPr algn="ctr"/>
            <a:r>
              <a:rPr lang="de-DE" sz="900" dirty="0"/>
              <a:t>Mittelwert der letzten 2 Sprints</a:t>
            </a:r>
          </a:p>
        </p:txBody>
      </p:sp>
    </p:spTree>
    <p:extLst>
      <p:ext uri="{BB962C8B-B14F-4D97-AF65-F5344CB8AC3E}">
        <p14:creationId xmlns:p14="http://schemas.microsoft.com/office/powerpoint/2010/main" val="391495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4ECBD1C-E164-4B99-9517-E05C20160897}"/>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3852655F-4344-4FAC-A14C-628F4F30414A}"/>
              </a:ext>
            </a:extLst>
          </p:cNvPr>
          <p:cNvSpPr>
            <a:spLocks noGrp="1"/>
          </p:cNvSpPr>
          <p:nvPr>
            <p:ph type="sldNum" sz="quarter" idx="4"/>
          </p:nvPr>
        </p:nvSpPr>
        <p:spPr/>
        <p:txBody>
          <a:bodyPr/>
          <a:lstStyle/>
          <a:p>
            <a:fld id="{BD587C3E-324D-4846-9F44-5C3ACF20A720}" type="slidenum">
              <a:rPr lang="de-DE" smtClean="0"/>
              <a:pPr/>
              <a:t>126</a:t>
            </a:fld>
            <a:endParaRPr lang="de-DE" dirty="0"/>
          </a:p>
        </p:txBody>
      </p:sp>
      <p:sp>
        <p:nvSpPr>
          <p:cNvPr id="5" name="Titel 4">
            <a:extLst>
              <a:ext uri="{FF2B5EF4-FFF2-40B4-BE49-F238E27FC236}">
                <a16:creationId xmlns:a16="http://schemas.microsoft.com/office/drawing/2014/main" id="{4478B505-76D4-4FA1-8E69-6BCBD5B6B43C}"/>
              </a:ext>
            </a:extLst>
          </p:cNvPr>
          <p:cNvSpPr>
            <a:spLocks noGrp="1"/>
          </p:cNvSpPr>
          <p:nvPr>
            <p:ph type="title"/>
          </p:nvPr>
        </p:nvSpPr>
        <p:spPr/>
        <p:txBody>
          <a:bodyPr/>
          <a:lstStyle/>
          <a:p>
            <a:r>
              <a:rPr lang="de-DE" dirty="0"/>
              <a:t>Vorhersage dessen, was im Sprint geleistet werden kann</a:t>
            </a:r>
          </a:p>
        </p:txBody>
      </p:sp>
      <p:sp>
        <p:nvSpPr>
          <p:cNvPr id="2" name="Textplatzhalter 1">
            <a:extLst>
              <a:ext uri="{FF2B5EF4-FFF2-40B4-BE49-F238E27FC236}">
                <a16:creationId xmlns:a16="http://schemas.microsoft.com/office/drawing/2014/main" id="{9481BD55-B510-41B0-8CAA-7440C635CB19}"/>
              </a:ext>
            </a:extLst>
          </p:cNvPr>
          <p:cNvSpPr>
            <a:spLocks noGrp="1"/>
          </p:cNvSpPr>
          <p:nvPr>
            <p:ph type="body" sz="quarter" idx="11"/>
          </p:nvPr>
        </p:nvSpPr>
        <p:spPr/>
        <p:txBody>
          <a:bodyPr>
            <a:normAutofit fontScale="92500"/>
          </a:bodyPr>
          <a:lstStyle/>
          <a:p>
            <a:r>
              <a:rPr lang="de-DE" dirty="0"/>
              <a:t>Syl_ID_6.2</a:t>
            </a:r>
          </a:p>
        </p:txBody>
      </p:sp>
      <p:sp>
        <p:nvSpPr>
          <p:cNvPr id="7" name="Textfeld 6">
            <a:extLst>
              <a:ext uri="{FF2B5EF4-FFF2-40B4-BE49-F238E27FC236}">
                <a16:creationId xmlns:a16="http://schemas.microsoft.com/office/drawing/2014/main" id="{6323C242-104B-43BA-8D04-C2AC2933F944}"/>
              </a:ext>
            </a:extLst>
          </p:cNvPr>
          <p:cNvSpPr txBox="1"/>
          <p:nvPr/>
        </p:nvSpPr>
        <p:spPr>
          <a:xfrm>
            <a:off x="226125" y="1012647"/>
            <a:ext cx="7884000" cy="584775"/>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Situation 1: </a:t>
            </a:r>
            <a:r>
              <a:rPr lang="de-DE" sz="1600" dirty="0">
                <a:solidFill>
                  <a:srgbClr val="4D4D4D"/>
                </a:solidFill>
                <a:latin typeface="Calibri" panose="020F0502020204030204" pitchFamily="34" charset="0"/>
                <a:sym typeface="Wingdings" pitchFamily="2" charset="2"/>
              </a:rPr>
              <a:t>Das Team hat bereits einige Sprints abgeschlossen und kennt seine Velocity (Abarbeitungsgeschwindigkeit).</a:t>
            </a:r>
          </a:p>
        </p:txBody>
      </p:sp>
      <p:graphicFrame>
        <p:nvGraphicFramePr>
          <p:cNvPr id="8" name="Tabelle 7">
            <a:extLst>
              <a:ext uri="{FF2B5EF4-FFF2-40B4-BE49-F238E27FC236}">
                <a16:creationId xmlns:a16="http://schemas.microsoft.com/office/drawing/2014/main" id="{A1468875-2877-44D6-95E7-F20161E37507}"/>
              </a:ext>
            </a:extLst>
          </p:cNvPr>
          <p:cNvGraphicFramePr>
            <a:graphicFrameLocks noGrp="1"/>
          </p:cNvGraphicFramePr>
          <p:nvPr/>
        </p:nvGraphicFramePr>
        <p:xfrm>
          <a:off x="271281" y="1597112"/>
          <a:ext cx="8027998" cy="1508760"/>
        </p:xfrm>
        <a:graphic>
          <a:graphicData uri="http://schemas.openxmlformats.org/drawingml/2006/table">
            <a:tbl>
              <a:tblPr firstRow="1" bandRow="1">
                <a:tableStyleId>{21E4AEA4-8DFA-4A89-87EB-49C32662AFE0}</a:tableStyleId>
              </a:tblPr>
              <a:tblGrid>
                <a:gridCol w="1099727">
                  <a:extLst>
                    <a:ext uri="{9D8B030D-6E8A-4147-A177-3AD203B41FA5}">
                      <a16:colId xmlns:a16="http://schemas.microsoft.com/office/drawing/2014/main" val="174539483"/>
                    </a:ext>
                  </a:extLst>
                </a:gridCol>
                <a:gridCol w="989753">
                  <a:extLst>
                    <a:ext uri="{9D8B030D-6E8A-4147-A177-3AD203B41FA5}">
                      <a16:colId xmlns:a16="http://schemas.microsoft.com/office/drawing/2014/main" val="1449354759"/>
                    </a:ext>
                  </a:extLst>
                </a:gridCol>
                <a:gridCol w="989753">
                  <a:extLst>
                    <a:ext uri="{9D8B030D-6E8A-4147-A177-3AD203B41FA5}">
                      <a16:colId xmlns:a16="http://schemas.microsoft.com/office/drawing/2014/main" val="3779300114"/>
                    </a:ext>
                  </a:extLst>
                </a:gridCol>
                <a:gridCol w="989753">
                  <a:extLst>
                    <a:ext uri="{9D8B030D-6E8A-4147-A177-3AD203B41FA5}">
                      <a16:colId xmlns:a16="http://schemas.microsoft.com/office/drawing/2014/main" val="3951334732"/>
                    </a:ext>
                  </a:extLst>
                </a:gridCol>
                <a:gridCol w="989753">
                  <a:extLst>
                    <a:ext uri="{9D8B030D-6E8A-4147-A177-3AD203B41FA5}">
                      <a16:colId xmlns:a16="http://schemas.microsoft.com/office/drawing/2014/main" val="3423665046"/>
                    </a:ext>
                  </a:extLst>
                </a:gridCol>
                <a:gridCol w="989753">
                  <a:extLst>
                    <a:ext uri="{9D8B030D-6E8A-4147-A177-3AD203B41FA5}">
                      <a16:colId xmlns:a16="http://schemas.microsoft.com/office/drawing/2014/main" val="1240609589"/>
                    </a:ext>
                  </a:extLst>
                </a:gridCol>
                <a:gridCol w="989753">
                  <a:extLst>
                    <a:ext uri="{9D8B030D-6E8A-4147-A177-3AD203B41FA5}">
                      <a16:colId xmlns:a16="http://schemas.microsoft.com/office/drawing/2014/main" val="2112751807"/>
                    </a:ext>
                  </a:extLst>
                </a:gridCol>
                <a:gridCol w="989753">
                  <a:extLst>
                    <a:ext uri="{9D8B030D-6E8A-4147-A177-3AD203B41FA5}">
                      <a16:colId xmlns:a16="http://schemas.microsoft.com/office/drawing/2014/main" val="2199790245"/>
                    </a:ext>
                  </a:extLst>
                </a:gridCol>
              </a:tblGrid>
              <a:tr h="335280">
                <a:tc>
                  <a:txBody>
                    <a:bodyPr/>
                    <a:lstStyle/>
                    <a:p>
                      <a:pPr algn="ctr"/>
                      <a:r>
                        <a:rPr lang="de-DE" sz="1600" dirty="0"/>
                        <a:t>Sprint</a:t>
                      </a:r>
                    </a:p>
                  </a:txBody>
                  <a:tcPr/>
                </a:tc>
                <a:tc>
                  <a:txBody>
                    <a:bodyPr/>
                    <a:lstStyle/>
                    <a:p>
                      <a:pPr algn="ctr"/>
                      <a:r>
                        <a:rPr lang="de-DE" sz="1600" dirty="0"/>
                        <a:t>1</a:t>
                      </a:r>
                    </a:p>
                  </a:txBody>
                  <a:tcPr/>
                </a:tc>
                <a:tc>
                  <a:txBody>
                    <a:bodyPr/>
                    <a:lstStyle/>
                    <a:p>
                      <a:pPr algn="ctr"/>
                      <a:r>
                        <a:rPr lang="de-DE" sz="1600" dirty="0"/>
                        <a:t>2</a:t>
                      </a:r>
                    </a:p>
                  </a:txBody>
                  <a:tcPr/>
                </a:tc>
                <a:tc>
                  <a:txBody>
                    <a:bodyPr/>
                    <a:lstStyle/>
                    <a:p>
                      <a:pPr algn="ctr"/>
                      <a:r>
                        <a:rPr lang="de-DE" sz="1600" dirty="0"/>
                        <a:t>3</a:t>
                      </a:r>
                    </a:p>
                  </a:txBody>
                  <a:tcPr/>
                </a:tc>
                <a:tc>
                  <a:txBody>
                    <a:bodyPr/>
                    <a:lstStyle/>
                    <a:p>
                      <a:pPr algn="ctr"/>
                      <a:r>
                        <a:rPr lang="de-DE" sz="1600" dirty="0"/>
                        <a:t>4</a:t>
                      </a:r>
                    </a:p>
                  </a:txBody>
                  <a:tcPr/>
                </a:tc>
                <a:tc>
                  <a:txBody>
                    <a:bodyPr/>
                    <a:lstStyle/>
                    <a:p>
                      <a:pPr algn="ctr"/>
                      <a:r>
                        <a:rPr lang="de-DE" sz="1600" dirty="0"/>
                        <a:t>5</a:t>
                      </a:r>
                    </a:p>
                  </a:txBody>
                  <a:tcPr/>
                </a:tc>
                <a:tc>
                  <a:txBody>
                    <a:bodyPr/>
                    <a:lstStyle/>
                    <a:p>
                      <a:pPr algn="ctr"/>
                      <a:r>
                        <a:rPr lang="de-DE" sz="1600" dirty="0"/>
                        <a:t>6</a:t>
                      </a:r>
                    </a:p>
                  </a:txBody>
                  <a:tcPr/>
                </a:tc>
                <a:tc>
                  <a:txBody>
                    <a:bodyPr/>
                    <a:lstStyle/>
                    <a:p>
                      <a:pPr algn="ctr"/>
                      <a:r>
                        <a:rPr lang="de-DE" sz="1600" dirty="0"/>
                        <a:t>7</a:t>
                      </a:r>
                    </a:p>
                  </a:txBody>
                  <a:tcPr/>
                </a:tc>
                <a:extLst>
                  <a:ext uri="{0D108BD9-81ED-4DB2-BD59-A6C34878D82A}">
                    <a16:rowId xmlns:a16="http://schemas.microsoft.com/office/drawing/2014/main" val="1914955455"/>
                  </a:ext>
                </a:extLst>
              </a:tr>
              <a:tr h="335280">
                <a:tc>
                  <a:txBody>
                    <a:bodyPr/>
                    <a:lstStyle/>
                    <a:p>
                      <a:pPr algn="ctr"/>
                      <a:r>
                        <a:rPr lang="de-DE" sz="1600" dirty="0"/>
                        <a:t>Story Points</a:t>
                      </a:r>
                    </a:p>
                  </a:txBody>
                  <a:tcPr/>
                </a:tc>
                <a:tc>
                  <a:txBody>
                    <a:bodyPr/>
                    <a:lstStyle/>
                    <a:p>
                      <a:pPr algn="ctr"/>
                      <a:r>
                        <a:rPr lang="de-DE" sz="1600" dirty="0"/>
                        <a:t>20</a:t>
                      </a:r>
                    </a:p>
                  </a:txBody>
                  <a:tcPr anchor="ctr"/>
                </a:tc>
                <a:tc>
                  <a:txBody>
                    <a:bodyPr/>
                    <a:lstStyle/>
                    <a:p>
                      <a:pPr algn="ctr"/>
                      <a:r>
                        <a:rPr lang="de-DE" sz="1600" dirty="0"/>
                        <a:t>70</a:t>
                      </a:r>
                    </a:p>
                  </a:txBody>
                  <a:tcPr anchor="ctr"/>
                </a:tc>
                <a:tc>
                  <a:txBody>
                    <a:bodyPr/>
                    <a:lstStyle/>
                    <a:p>
                      <a:pPr algn="ctr"/>
                      <a:r>
                        <a:rPr lang="de-DE" sz="1600" dirty="0"/>
                        <a:t>80</a:t>
                      </a:r>
                    </a:p>
                  </a:txBody>
                  <a:tcPr anchor="ctr"/>
                </a:tc>
                <a:tc>
                  <a:txBody>
                    <a:bodyPr/>
                    <a:lstStyle/>
                    <a:p>
                      <a:pPr algn="ctr"/>
                      <a:r>
                        <a:rPr lang="de-DE" sz="1600" dirty="0"/>
                        <a:t>100</a:t>
                      </a:r>
                    </a:p>
                  </a:txBody>
                  <a:tcPr anchor="ctr"/>
                </a:tc>
                <a:tc>
                  <a:txBody>
                    <a:bodyPr/>
                    <a:lstStyle/>
                    <a:p>
                      <a:pPr algn="ctr"/>
                      <a:r>
                        <a:rPr lang="de-DE" sz="1600" dirty="0"/>
                        <a:t>120</a:t>
                      </a:r>
                    </a:p>
                  </a:txBody>
                  <a:tcPr anchor="ctr"/>
                </a:tc>
                <a:tc>
                  <a:txBody>
                    <a:bodyPr/>
                    <a:lstStyle/>
                    <a:p>
                      <a:pPr algn="ctr"/>
                      <a:r>
                        <a:rPr lang="de-DE" sz="1600" dirty="0"/>
                        <a:t>110</a:t>
                      </a:r>
                    </a:p>
                  </a:txBody>
                  <a:tcPr anchor="ctr"/>
                </a:tc>
                <a:tc>
                  <a:txBody>
                    <a:bodyPr/>
                    <a:lstStyle/>
                    <a:p>
                      <a:pPr algn="ctr"/>
                      <a:r>
                        <a:rPr lang="de-DE" sz="1600" dirty="0"/>
                        <a:t>120</a:t>
                      </a:r>
                    </a:p>
                  </a:txBody>
                  <a:tcPr anchor="ctr"/>
                </a:tc>
                <a:extLst>
                  <a:ext uri="{0D108BD9-81ED-4DB2-BD59-A6C34878D82A}">
                    <a16:rowId xmlns:a16="http://schemas.microsoft.com/office/drawing/2014/main" val="3853707370"/>
                  </a:ext>
                </a:extLst>
              </a:tr>
              <a:tr h="335280">
                <a:tc>
                  <a:txBody>
                    <a:bodyPr/>
                    <a:lstStyle/>
                    <a:p>
                      <a:pPr algn="ctr"/>
                      <a:r>
                        <a:rPr lang="de-DE" sz="1100" dirty="0"/>
                        <a:t>mögliche</a:t>
                      </a:r>
                    </a:p>
                    <a:p>
                      <a:pPr algn="ctr"/>
                      <a:r>
                        <a:rPr lang="de-DE" sz="1100" dirty="0"/>
                        <a:t>Bandbreite</a:t>
                      </a:r>
                    </a:p>
                    <a:p>
                      <a:pPr algn="ctr"/>
                      <a:r>
                        <a:rPr lang="de-DE" sz="1100" dirty="0"/>
                        <a:t>für Schätzung</a:t>
                      </a:r>
                    </a:p>
                  </a:txBody>
                  <a:tcPr/>
                </a:tc>
                <a:tc>
                  <a:txBody>
                    <a:bodyPr/>
                    <a:lstStyle/>
                    <a:p>
                      <a:pPr algn="ctr"/>
                      <a:endParaRPr lang="de-DE" sz="1200" dirty="0"/>
                    </a:p>
                  </a:txBody>
                  <a:tcPr anchor="ctr"/>
                </a:tc>
                <a:tc>
                  <a:txBody>
                    <a:bodyPr/>
                    <a:lstStyle/>
                    <a:p>
                      <a:pPr algn="ctr"/>
                      <a:endParaRPr lang="de-DE" sz="1200" dirty="0"/>
                    </a:p>
                  </a:txBody>
                  <a:tcPr anchor="ctr"/>
                </a:tc>
                <a:tc>
                  <a:txBody>
                    <a:bodyPr/>
                    <a:lstStyle/>
                    <a:p>
                      <a:pPr algn="ctr"/>
                      <a:endParaRPr lang="de-DE" sz="1200" dirty="0"/>
                    </a:p>
                  </a:txBody>
                  <a:tcPr anchor="ctr"/>
                </a:tc>
                <a:tc>
                  <a:txBody>
                    <a:bodyPr/>
                    <a:lstStyle/>
                    <a:p>
                      <a:pPr algn="ctr"/>
                      <a:r>
                        <a:rPr lang="de-DE" sz="1200" dirty="0"/>
                        <a:t>90%–110%</a:t>
                      </a:r>
                    </a:p>
                  </a:txBody>
                  <a:tcPr anchor="ctr"/>
                </a:tc>
                <a:tc>
                  <a:txBody>
                    <a:bodyPr/>
                    <a:lstStyle/>
                    <a:p>
                      <a:pPr algn="ctr"/>
                      <a:r>
                        <a:rPr lang="de-DE" sz="1200" dirty="0"/>
                        <a:t>90%–110%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t>90%–110%</a:t>
                      </a:r>
                    </a:p>
                  </a:txBody>
                  <a:tcPr anchor="ctr"/>
                </a:tc>
                <a:tc>
                  <a:txBody>
                    <a:bodyPr/>
                    <a:lstStyle/>
                    <a:p>
                      <a:pPr algn="ctr"/>
                      <a:r>
                        <a:rPr lang="de-DE" sz="1200" dirty="0"/>
                        <a:t>90%–110%</a:t>
                      </a:r>
                    </a:p>
                  </a:txBody>
                  <a:tcPr anchor="ctr"/>
                </a:tc>
                <a:extLst>
                  <a:ext uri="{0D108BD9-81ED-4DB2-BD59-A6C34878D82A}">
                    <a16:rowId xmlns:a16="http://schemas.microsoft.com/office/drawing/2014/main" val="623267743"/>
                  </a:ext>
                </a:extLst>
              </a:tr>
            </a:tbl>
          </a:graphicData>
        </a:graphic>
      </p:graphicFrame>
      <p:sp>
        <p:nvSpPr>
          <p:cNvPr id="9" name="Textfeld 8">
            <a:extLst>
              <a:ext uri="{FF2B5EF4-FFF2-40B4-BE49-F238E27FC236}">
                <a16:creationId xmlns:a16="http://schemas.microsoft.com/office/drawing/2014/main" id="{58F97F46-6A98-4416-BA70-F9E6026F94C1}"/>
              </a:ext>
            </a:extLst>
          </p:cNvPr>
          <p:cNvSpPr txBox="1"/>
          <p:nvPr/>
        </p:nvSpPr>
        <p:spPr>
          <a:xfrm>
            <a:off x="1397444" y="3844500"/>
            <a:ext cx="6852034" cy="338554"/>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Velocity-Annahme für Sprint 6 </a:t>
            </a:r>
            <a:r>
              <a:rPr lang="de-DE" sz="1200" dirty="0">
                <a:solidFill>
                  <a:srgbClr val="4D4D4D"/>
                </a:solidFill>
                <a:latin typeface="Calibri" panose="020F0502020204030204" pitchFamily="34" charset="0"/>
                <a:sym typeface="Wingdings" pitchFamily="2" charset="2"/>
              </a:rPr>
              <a:t>= (70 + 80 + 100 + 120) / 4 = 93 </a:t>
            </a:r>
            <a:r>
              <a:rPr lang="de-DE" sz="1600" b="1" dirty="0">
                <a:solidFill>
                  <a:srgbClr val="4D4D4D"/>
                </a:solidFill>
                <a:latin typeface="Calibri" panose="020F0502020204030204" pitchFamily="34" charset="0"/>
                <a:sym typeface="Wingdings" pitchFamily="2" charset="2"/>
              </a:rPr>
              <a:t> 83</a:t>
            </a:r>
            <a:r>
              <a:rPr lang="de-DE" sz="1600" dirty="0"/>
              <a:t>–</a:t>
            </a:r>
            <a:r>
              <a:rPr lang="de-DE" sz="1600" b="1" dirty="0">
                <a:solidFill>
                  <a:srgbClr val="4D4D4D"/>
                </a:solidFill>
                <a:latin typeface="Calibri" panose="020F0502020204030204" pitchFamily="34" charset="0"/>
                <a:sym typeface="Wingdings" pitchFamily="2" charset="2"/>
              </a:rPr>
              <a:t>102 Story Points</a:t>
            </a:r>
          </a:p>
        </p:txBody>
      </p:sp>
      <p:sp>
        <p:nvSpPr>
          <p:cNvPr id="10" name="Geschweifte Klammer rechts 9">
            <a:extLst>
              <a:ext uri="{FF2B5EF4-FFF2-40B4-BE49-F238E27FC236}">
                <a16:creationId xmlns:a16="http://schemas.microsoft.com/office/drawing/2014/main" id="{C9D45030-E665-4B4E-AA46-D2D282870A52}"/>
              </a:ext>
            </a:extLst>
          </p:cNvPr>
          <p:cNvSpPr/>
          <p:nvPr/>
        </p:nvSpPr>
        <p:spPr bwMode="auto">
          <a:xfrm rot="5400000">
            <a:off x="4234781" y="1798597"/>
            <a:ext cx="216000" cy="3888000"/>
          </a:xfrm>
          <a:prstGeom prst="rightBrace">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11" name="Textfeld 10">
            <a:extLst>
              <a:ext uri="{FF2B5EF4-FFF2-40B4-BE49-F238E27FC236}">
                <a16:creationId xmlns:a16="http://schemas.microsoft.com/office/drawing/2014/main" id="{7E3C8E5D-83D8-444F-AB68-4194CFB33476}"/>
              </a:ext>
            </a:extLst>
          </p:cNvPr>
          <p:cNvSpPr txBox="1"/>
          <p:nvPr/>
        </p:nvSpPr>
        <p:spPr>
          <a:xfrm>
            <a:off x="1397442" y="3227573"/>
            <a:ext cx="5868238" cy="338554"/>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Velocity-Annahme für Sprint 2 </a:t>
            </a:r>
            <a:r>
              <a:rPr lang="de-DE" sz="1200" dirty="0">
                <a:solidFill>
                  <a:srgbClr val="4D4D4D"/>
                </a:solidFill>
                <a:latin typeface="Calibri" panose="020F0502020204030204" pitchFamily="34" charset="0"/>
                <a:sym typeface="Wingdings" pitchFamily="2" charset="2"/>
              </a:rPr>
              <a:t>= ca. 20 Story Points</a:t>
            </a:r>
            <a:endParaRPr lang="de-DE" sz="1600" b="1" dirty="0">
              <a:solidFill>
                <a:srgbClr val="4D4D4D"/>
              </a:solidFill>
              <a:latin typeface="Calibri" panose="020F0502020204030204" pitchFamily="34" charset="0"/>
              <a:sym typeface="Wingdings" pitchFamily="2" charset="2"/>
            </a:endParaRPr>
          </a:p>
        </p:txBody>
      </p:sp>
      <p:sp>
        <p:nvSpPr>
          <p:cNvPr id="12" name="Geschweifte Klammer rechts 11">
            <a:extLst>
              <a:ext uri="{FF2B5EF4-FFF2-40B4-BE49-F238E27FC236}">
                <a16:creationId xmlns:a16="http://schemas.microsoft.com/office/drawing/2014/main" id="{8A5B8C2D-CB0D-475F-BB4C-ED50EE664556}"/>
              </a:ext>
            </a:extLst>
          </p:cNvPr>
          <p:cNvSpPr/>
          <p:nvPr/>
        </p:nvSpPr>
        <p:spPr bwMode="auto">
          <a:xfrm rot="5400000">
            <a:off x="1712540" y="2834139"/>
            <a:ext cx="216000" cy="720000"/>
          </a:xfrm>
          <a:prstGeom prst="rightBrace">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13" name="Textfeld 12">
            <a:extLst>
              <a:ext uri="{FF2B5EF4-FFF2-40B4-BE49-F238E27FC236}">
                <a16:creationId xmlns:a16="http://schemas.microsoft.com/office/drawing/2014/main" id="{9AEAA0CA-A40D-41D2-A7D3-4E49428CE1E6}"/>
              </a:ext>
            </a:extLst>
          </p:cNvPr>
          <p:cNvSpPr txBox="1"/>
          <p:nvPr/>
        </p:nvSpPr>
        <p:spPr>
          <a:xfrm>
            <a:off x="226125" y="4444285"/>
            <a:ext cx="5531556" cy="1231106"/>
          </a:xfrm>
          <a:prstGeom prst="rect">
            <a:avLst/>
          </a:prstGeom>
          <a:noFill/>
        </p:spPr>
        <p:txBody>
          <a:bodyPr wrap="square" rtlCol="0">
            <a:spAutoFit/>
          </a:bodyPr>
          <a:lstStyle/>
          <a:p>
            <a:pPr>
              <a:spcAft>
                <a:spcPts val="1200"/>
              </a:spcAft>
            </a:pPr>
            <a:r>
              <a:rPr lang="de-DE" sz="1600" b="1" dirty="0">
                <a:solidFill>
                  <a:srgbClr val="4D4D4D"/>
                </a:solidFill>
                <a:latin typeface="Calibri" panose="020F0502020204030204" pitchFamily="34" charset="0"/>
                <a:sym typeface="Wingdings" pitchFamily="2" charset="2"/>
              </a:rPr>
              <a:t>Situation 2: </a:t>
            </a:r>
            <a:r>
              <a:rPr lang="de-DE" sz="1600" dirty="0">
                <a:solidFill>
                  <a:srgbClr val="4D4D4D"/>
                </a:solidFill>
                <a:latin typeface="Calibri" panose="020F0502020204030204" pitchFamily="34" charset="0"/>
                <a:sym typeface="Wingdings" pitchFamily="2" charset="2"/>
              </a:rPr>
              <a:t>Das Team startet gerade mit einer neuen Aufgabe.</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Suche nach einer ersten </a:t>
            </a:r>
            <a:r>
              <a:rPr lang="de-DE" sz="1600" b="1" dirty="0">
                <a:solidFill>
                  <a:srgbClr val="4D4D4D"/>
                </a:solidFill>
                <a:latin typeface="Calibri" panose="020F0502020204030204" pitchFamily="34" charset="0"/>
                <a:sym typeface="Wingdings" pitchFamily="2" charset="2"/>
              </a:rPr>
              <a:t>Referenz-Story</a:t>
            </a:r>
            <a:r>
              <a:rPr lang="de-DE" sz="1600" dirty="0">
                <a:solidFill>
                  <a:srgbClr val="4D4D4D"/>
                </a:solidFill>
                <a:latin typeface="Calibri" panose="020F0502020204030204" pitchFamily="34" charset="0"/>
                <a:sym typeface="Wingdings" pitchFamily="2" charset="2"/>
              </a:rPr>
              <a:t> mit etwa 1–10 einzelnen Tasks und einer Abarbeitungszeit von ca. 0,5–5 Tagen und Zuordnung einer Größe von 1–10 Story Points.</a:t>
            </a:r>
          </a:p>
        </p:txBody>
      </p:sp>
      <p:sp>
        <p:nvSpPr>
          <p:cNvPr id="16" name="Rechteck 15">
            <a:extLst>
              <a:ext uri="{FF2B5EF4-FFF2-40B4-BE49-F238E27FC236}">
                <a16:creationId xmlns:a16="http://schemas.microsoft.com/office/drawing/2014/main" id="{47CC45F3-E973-4619-8127-EEF436ADF347}"/>
              </a:ext>
            </a:extLst>
          </p:cNvPr>
          <p:cNvSpPr/>
          <p:nvPr/>
        </p:nvSpPr>
        <p:spPr>
          <a:xfrm rot="717194">
            <a:off x="5741079" y="4772516"/>
            <a:ext cx="2747340" cy="1354217"/>
          </a:xfrm>
          <a:prstGeom prst="rect">
            <a:avLst/>
          </a:prstGeom>
          <a:solidFill>
            <a:schemeClr val="tx2">
              <a:lumMod val="20000"/>
              <a:lumOff val="80000"/>
            </a:schemeClr>
          </a:solidFill>
          <a:ln>
            <a:solidFill>
              <a:schemeClr val="accent1"/>
            </a:solidFill>
          </a:ln>
        </p:spPr>
        <p:txBody>
          <a:bodyPr wrap="square">
            <a:spAutoFit/>
          </a:bodyPr>
          <a:lstStyle/>
          <a:p>
            <a:pPr marL="171450" indent="-171450">
              <a:spcAft>
                <a:spcPts val="600"/>
              </a:spcAft>
              <a:buFont typeface="Arial" panose="020B0604020202020204" pitchFamily="34" charset="0"/>
              <a:buChar char="•"/>
            </a:pPr>
            <a:r>
              <a:rPr lang="de-DE" sz="1200" dirty="0">
                <a:latin typeface="+mn-lt"/>
              </a:rPr>
              <a:t>User Stories sollten ca. 1 bis 20 Tasks umfassen.</a:t>
            </a:r>
          </a:p>
          <a:p>
            <a:pPr marL="171450" indent="-171450">
              <a:spcAft>
                <a:spcPts val="600"/>
              </a:spcAft>
              <a:buFont typeface="Arial" panose="020B0604020202020204" pitchFamily="34" charset="0"/>
              <a:buChar char="•"/>
            </a:pPr>
            <a:r>
              <a:rPr lang="de-DE" sz="1200" dirty="0">
                <a:latin typeface="+mn-lt"/>
              </a:rPr>
              <a:t>Jeder Task sollte in ca. 4 bis 16 Stunden abzuarbeiten sein.</a:t>
            </a:r>
          </a:p>
          <a:p>
            <a:pPr marL="171450" indent="-171450">
              <a:spcAft>
                <a:spcPts val="600"/>
              </a:spcAft>
              <a:buFont typeface="Wingdings 2" panose="05020102010507070707" pitchFamily="18" charset="2"/>
              <a:buChar char="C"/>
            </a:pPr>
            <a:r>
              <a:rPr lang="de-DE" sz="1200" dirty="0">
                <a:latin typeface="+mn-lt"/>
              </a:rPr>
              <a:t>Eine User Story sollte in ca. 0,5 bis 10 Tagen abzuarbeiten sein.</a:t>
            </a:r>
          </a:p>
        </p:txBody>
      </p:sp>
    </p:spTree>
    <p:extLst>
      <p:ext uri="{BB962C8B-B14F-4D97-AF65-F5344CB8AC3E}">
        <p14:creationId xmlns:p14="http://schemas.microsoft.com/office/powerpoint/2010/main" val="20328152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11AF05B7-04C1-4E37-AC2E-A4605BCB4298}"/>
              </a:ext>
            </a:extLst>
          </p:cNvPr>
          <p:cNvSpPr>
            <a:spLocks noGrp="1"/>
          </p:cNvSpPr>
          <p:nvPr>
            <p:ph type="body" sz="quarter" idx="11"/>
          </p:nvPr>
        </p:nvSpPr>
        <p:spPr/>
        <p:txBody>
          <a:bodyPr>
            <a:normAutofit fontScale="92500"/>
          </a:bodyPr>
          <a:lstStyle/>
          <a:p>
            <a:endParaRPr lang="de-DE"/>
          </a:p>
        </p:txBody>
      </p:sp>
      <p:sp>
        <p:nvSpPr>
          <p:cNvPr id="2" name="Fußzeilenplatzhalter 1">
            <a:extLst>
              <a:ext uri="{FF2B5EF4-FFF2-40B4-BE49-F238E27FC236}">
                <a16:creationId xmlns:a16="http://schemas.microsoft.com/office/drawing/2014/main" id="{953FEC67-BCFB-4362-AAD7-D587CD594844}"/>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C247461-8299-4D29-AB0A-CA5AA3B0DB7A}"/>
              </a:ext>
            </a:extLst>
          </p:cNvPr>
          <p:cNvSpPr>
            <a:spLocks noGrp="1"/>
          </p:cNvSpPr>
          <p:nvPr>
            <p:ph type="sldNum" sz="quarter" idx="4"/>
          </p:nvPr>
        </p:nvSpPr>
        <p:spPr/>
        <p:txBody>
          <a:bodyPr/>
          <a:lstStyle/>
          <a:p>
            <a:fld id="{BD587C3E-324D-4846-9F44-5C3ACF20A720}" type="slidenum">
              <a:rPr lang="de-DE" smtClean="0"/>
              <a:pPr/>
              <a:t>127</a:t>
            </a:fld>
            <a:endParaRPr lang="de-DE" dirty="0"/>
          </a:p>
        </p:txBody>
      </p:sp>
      <p:sp>
        <p:nvSpPr>
          <p:cNvPr id="12" name="Textplatzhalter 11">
            <a:extLst>
              <a:ext uri="{FF2B5EF4-FFF2-40B4-BE49-F238E27FC236}">
                <a16:creationId xmlns:a16="http://schemas.microsoft.com/office/drawing/2014/main" id="{FC996771-C2E1-4F9D-9A9D-C96D1DB87F63}"/>
              </a:ext>
            </a:extLst>
          </p:cNvPr>
          <p:cNvSpPr>
            <a:spLocks noGrp="1"/>
          </p:cNvSpPr>
          <p:nvPr>
            <p:ph type="body" sz="quarter" idx="13"/>
          </p:nvPr>
        </p:nvSpPr>
        <p:spPr/>
        <p:txBody>
          <a:bodyPr/>
          <a:lstStyle/>
          <a:p>
            <a:r>
              <a:rPr lang="de-DE" dirty="0"/>
              <a:t>Schätzkonzepte</a:t>
            </a:r>
          </a:p>
          <a:p>
            <a:r>
              <a:rPr lang="de-DE" dirty="0"/>
              <a:t>Schätzen des relativen Arbeitsaufwands</a:t>
            </a:r>
          </a:p>
          <a:p>
            <a:r>
              <a:rPr lang="de-DE" dirty="0"/>
              <a:t>Elemente, die beschätzt werden</a:t>
            </a:r>
          </a:p>
          <a:p>
            <a:r>
              <a:rPr lang="de-DE" dirty="0"/>
              <a:t>Teamkapazität</a:t>
            </a:r>
          </a:p>
          <a:p>
            <a:r>
              <a:rPr lang="de-DE" dirty="0"/>
              <a:t>Velocity</a:t>
            </a:r>
          </a:p>
          <a:p>
            <a:r>
              <a:rPr lang="de-DE" dirty="0"/>
              <a:t>Schätzverfahren</a:t>
            </a:r>
          </a:p>
        </p:txBody>
      </p:sp>
      <p:sp>
        <p:nvSpPr>
          <p:cNvPr id="8" name="Titel 7">
            <a:extLst>
              <a:ext uri="{FF2B5EF4-FFF2-40B4-BE49-F238E27FC236}">
                <a16:creationId xmlns:a16="http://schemas.microsoft.com/office/drawing/2014/main" id="{613BC157-02A1-42B8-B157-08980FF23011}"/>
              </a:ext>
            </a:extLst>
          </p:cNvPr>
          <p:cNvSpPr>
            <a:spLocks noGrp="1"/>
          </p:cNvSpPr>
          <p:nvPr>
            <p:ph type="title"/>
          </p:nvPr>
        </p:nvSpPr>
        <p:spPr>
          <a:prstGeom prst="rect">
            <a:avLst/>
          </a:prstGeom>
        </p:spPr>
        <p:txBody>
          <a:bodyPr/>
          <a:lstStyle/>
          <a:p>
            <a:r>
              <a:rPr lang="de-DE" dirty="0"/>
              <a:t>Zusammenfassung: Schätzen und Velocity</a:t>
            </a:r>
          </a:p>
        </p:txBody>
      </p:sp>
    </p:spTree>
    <p:extLst>
      <p:ext uri="{BB962C8B-B14F-4D97-AF65-F5344CB8AC3E}">
        <p14:creationId xmlns:p14="http://schemas.microsoft.com/office/powerpoint/2010/main" val="15657154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5855CEE-C912-4E96-9C54-B63B611413B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D947BC6-22D4-4CDE-9528-3F9F844090D5}"/>
              </a:ext>
            </a:extLst>
          </p:cNvPr>
          <p:cNvSpPr>
            <a:spLocks noGrp="1"/>
          </p:cNvSpPr>
          <p:nvPr>
            <p:ph type="sldNum" sz="quarter" idx="4"/>
          </p:nvPr>
        </p:nvSpPr>
        <p:spPr/>
        <p:txBody>
          <a:bodyPr/>
          <a:lstStyle/>
          <a:p>
            <a:fld id="{BD587C3E-324D-4846-9F44-5C3ACF20A720}" type="slidenum">
              <a:rPr lang="de-DE" smtClean="0"/>
              <a:pPr/>
              <a:t>128</a:t>
            </a:fld>
            <a:endParaRPr lang="de-DE" dirty="0"/>
          </a:p>
        </p:txBody>
      </p:sp>
      <p:sp>
        <p:nvSpPr>
          <p:cNvPr id="13" name="Textplatzhalter 12">
            <a:extLst>
              <a:ext uri="{FF2B5EF4-FFF2-40B4-BE49-F238E27FC236}">
                <a16:creationId xmlns:a16="http://schemas.microsoft.com/office/drawing/2014/main" id="{8E918B2B-4FAC-48AD-9EF6-16E4501C8C09}"/>
              </a:ext>
            </a:extLst>
          </p:cNvPr>
          <p:cNvSpPr>
            <a:spLocks noGrp="1"/>
          </p:cNvSpPr>
          <p:nvPr>
            <p:ph type="body" sz="quarter" idx="11"/>
          </p:nvPr>
        </p:nvSpPr>
        <p:spPr/>
        <p:txBody>
          <a:bodyPr>
            <a:normAutofit fontScale="55000" lnSpcReduction="20000"/>
          </a:bodyPr>
          <a:lstStyle/>
          <a:p>
            <a:endParaRPr lang="de-DE"/>
          </a:p>
        </p:txBody>
      </p:sp>
      <p:sp>
        <p:nvSpPr>
          <p:cNvPr id="8" name="Titel 7">
            <a:extLst>
              <a:ext uri="{FF2B5EF4-FFF2-40B4-BE49-F238E27FC236}">
                <a16:creationId xmlns:a16="http://schemas.microsoft.com/office/drawing/2014/main" id="{D064B52A-4C46-46EF-94F3-E1614A0ABB86}"/>
              </a:ext>
            </a:extLst>
          </p:cNvPr>
          <p:cNvSpPr>
            <a:spLocks noGrp="1"/>
          </p:cNvSpPr>
          <p:nvPr>
            <p:ph type="title"/>
          </p:nvPr>
        </p:nvSpPr>
        <p:spPr/>
        <p:txBody>
          <a:bodyPr/>
          <a:lstStyle/>
          <a:p>
            <a:r>
              <a:rPr lang="de-DE" dirty="0"/>
              <a:t>Steuerungsaspekte</a:t>
            </a:r>
          </a:p>
        </p:txBody>
      </p:sp>
      <p:sp>
        <p:nvSpPr>
          <p:cNvPr id="11" name="Textplatzhalter 10">
            <a:extLst>
              <a:ext uri="{FF2B5EF4-FFF2-40B4-BE49-F238E27FC236}">
                <a16:creationId xmlns:a16="http://schemas.microsoft.com/office/drawing/2014/main" id="{1C2F54E8-E653-4B01-BB58-114533642C5A}"/>
              </a:ext>
            </a:extLst>
          </p:cNvPr>
          <p:cNvSpPr>
            <a:spLocks noGrp="1"/>
          </p:cNvSpPr>
          <p:nvPr>
            <p:ph type="body" sz="quarter" idx="12"/>
          </p:nvPr>
        </p:nvSpPr>
        <p:spPr/>
        <p:txBody>
          <a:bodyPr>
            <a:normAutofit lnSpcReduction="10000"/>
          </a:bodyPr>
          <a:lstStyle/>
          <a:p>
            <a:r>
              <a:rPr lang="de-DE" dirty="0"/>
              <a:t>Der Arbeitsplatz</a:t>
            </a:r>
          </a:p>
          <a:p>
            <a:r>
              <a:rPr lang="de-DE" dirty="0"/>
              <a:t>Die Kommunikation</a:t>
            </a:r>
          </a:p>
          <a:p>
            <a:r>
              <a:rPr lang="de-DE" dirty="0"/>
              <a:t>Die Nachfolgeplanung</a:t>
            </a:r>
          </a:p>
          <a:p>
            <a:r>
              <a:rPr lang="de-DE" dirty="0"/>
              <a:t>Das Monitoring</a:t>
            </a:r>
          </a:p>
        </p:txBody>
      </p:sp>
    </p:spTree>
    <p:extLst>
      <p:ext uri="{BB962C8B-B14F-4D97-AF65-F5344CB8AC3E}">
        <p14:creationId xmlns:p14="http://schemas.microsoft.com/office/powerpoint/2010/main" val="16188338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Inhaltsplatzhalter 2"/>
          <p:cNvSpPr>
            <a:spLocks noGrp="1"/>
          </p:cNvSpPr>
          <p:nvPr>
            <p:ph type="body" sz="quarter" idx="11"/>
          </p:nvPr>
        </p:nvSpPr>
        <p:spPr/>
        <p:txBody>
          <a:bodyPr>
            <a:normAutofit fontScale="92500"/>
          </a:bodyPr>
          <a:lstStyle/>
          <a:p>
            <a:endParaRPr lang="de-DE" dirty="0"/>
          </a:p>
        </p:txBody>
      </p:sp>
      <p:sp>
        <p:nvSpPr>
          <p:cNvPr id="5" name="Fußzeilenplatzhalter 4"/>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p:cNvSpPr>
            <a:spLocks noGrp="1"/>
          </p:cNvSpPr>
          <p:nvPr>
            <p:ph type="sldNum" sz="quarter" idx="4"/>
          </p:nvPr>
        </p:nvSpPr>
        <p:spPr/>
        <p:txBody>
          <a:bodyPr/>
          <a:lstStyle/>
          <a:p>
            <a:fld id="{BD587C3E-324D-4846-9F44-5C3ACF20A720}" type="slidenum">
              <a:rPr lang="de-DE" smtClean="0"/>
              <a:pPr/>
              <a:t>129</a:t>
            </a:fld>
            <a:endParaRPr lang="de-DE" dirty="0"/>
          </a:p>
        </p:txBody>
      </p:sp>
      <p:sp>
        <p:nvSpPr>
          <p:cNvPr id="20" name="Textplatzhalter 19">
            <a:extLst>
              <a:ext uri="{FF2B5EF4-FFF2-40B4-BE49-F238E27FC236}">
                <a16:creationId xmlns:a16="http://schemas.microsoft.com/office/drawing/2014/main" id="{0F2C8642-64F6-4BE8-9783-2C654C7A6BD1}"/>
              </a:ext>
            </a:extLst>
          </p:cNvPr>
          <p:cNvSpPr>
            <a:spLocks noGrp="1"/>
          </p:cNvSpPr>
          <p:nvPr>
            <p:ph type="body" sz="quarter" idx="13"/>
          </p:nvPr>
        </p:nvSpPr>
        <p:spPr/>
        <p:txBody>
          <a:bodyPr/>
          <a:lstStyle/>
          <a:p>
            <a:r>
              <a:rPr lang="de-DE" dirty="0"/>
              <a:t>Das Team soll möglichst in einem Raum sitzen, damit …</a:t>
            </a:r>
          </a:p>
          <a:p>
            <a:pPr marL="447675" lvl="1" indent="-193675">
              <a:buFont typeface="Calibri" panose="020F0502020204030204" pitchFamily="34" charset="0"/>
              <a:buChar char="…"/>
            </a:pPr>
            <a:r>
              <a:rPr lang="de-DE" dirty="0"/>
              <a:t>die Kommunikation erleichtert wird (Face to Face).</a:t>
            </a:r>
          </a:p>
          <a:p>
            <a:pPr marL="447675" lvl="1" indent="-193675">
              <a:buFont typeface="Calibri" panose="020F0502020204030204" pitchFamily="34" charset="0"/>
              <a:buChar char="…"/>
            </a:pPr>
            <a:r>
              <a:rPr lang="de-DE" dirty="0"/>
              <a:t>jeder mitbekommen kann, woran der andere arbeitet (osmotische Kommunikation).</a:t>
            </a:r>
          </a:p>
          <a:p>
            <a:pPr marL="447675" lvl="1" indent="-193675">
              <a:buFont typeface="Calibri" panose="020F0502020204030204" pitchFamily="34" charset="0"/>
              <a:buChar char="…"/>
            </a:pPr>
            <a:r>
              <a:rPr lang="de-DE" dirty="0"/>
              <a:t>die Möglichkeit zu (Gruppen-)Diskussionen besteht.</a:t>
            </a:r>
          </a:p>
          <a:p>
            <a:r>
              <a:rPr lang="de-DE" dirty="0"/>
              <a:t>Wichtige Informationen (über das Projekt und die Leistungsfähigkeit) gut sichtbar darstellen.</a:t>
            </a:r>
          </a:p>
          <a:p>
            <a:pPr marL="0" indent="0">
              <a:buNone/>
            </a:pPr>
            <a:endParaRPr lang="de-DE" dirty="0"/>
          </a:p>
        </p:txBody>
      </p:sp>
      <p:sp>
        <p:nvSpPr>
          <p:cNvPr id="2" name="Titel 1"/>
          <p:cNvSpPr>
            <a:spLocks noGrp="1"/>
          </p:cNvSpPr>
          <p:nvPr>
            <p:ph type="title"/>
          </p:nvPr>
        </p:nvSpPr>
        <p:spPr/>
        <p:txBody>
          <a:bodyPr/>
          <a:lstStyle/>
          <a:p>
            <a:r>
              <a:rPr lang="de-DE" dirty="0"/>
              <a:t>Der Arbeitsplatz</a:t>
            </a:r>
          </a:p>
        </p:txBody>
      </p:sp>
      <p:sp>
        <p:nvSpPr>
          <p:cNvPr id="7" name="Rechteck 6"/>
          <p:cNvSpPr/>
          <p:nvPr/>
        </p:nvSpPr>
        <p:spPr>
          <a:xfrm rot="21049130">
            <a:off x="1163202" y="3276526"/>
            <a:ext cx="4572000" cy="830997"/>
          </a:xfrm>
          <a:prstGeom prst="rect">
            <a:avLst/>
          </a:prstGeom>
          <a:solidFill>
            <a:schemeClr val="tx2">
              <a:lumMod val="20000"/>
              <a:lumOff val="80000"/>
            </a:schemeClr>
          </a:solidFill>
        </p:spPr>
        <p:txBody>
          <a:bodyPr>
            <a:spAutoFit/>
          </a:bodyPr>
          <a:lstStyle/>
          <a:p>
            <a:pPr algn="ctr"/>
            <a:r>
              <a:rPr lang="de-DE" sz="1600" dirty="0">
                <a:latin typeface="Calibri" panose="020F0502020204030204" pitchFamily="34" charset="0"/>
                <a:cs typeface="Calibri" panose="020F0502020204030204" pitchFamily="34" charset="0"/>
              </a:rPr>
              <a:t>Der Arbeitsplatz sollte flexibel zu gestalten sein, um einen leichten Wechsel zwischen konzentriertem Arbeiten und offenen Diskussionen zu ermöglichen.</a:t>
            </a:r>
          </a:p>
        </p:txBody>
      </p:sp>
      <p:grpSp>
        <p:nvGrpSpPr>
          <p:cNvPr id="25" name="Gruppieren 24">
            <a:extLst>
              <a:ext uri="{FF2B5EF4-FFF2-40B4-BE49-F238E27FC236}">
                <a16:creationId xmlns:a16="http://schemas.microsoft.com/office/drawing/2014/main" id="{F2F1606A-408E-4E2A-BD81-E30FA6661C90}"/>
              </a:ext>
            </a:extLst>
          </p:cNvPr>
          <p:cNvGrpSpPr/>
          <p:nvPr/>
        </p:nvGrpSpPr>
        <p:grpSpPr>
          <a:xfrm>
            <a:off x="2862706" y="4489248"/>
            <a:ext cx="1172992" cy="1092598"/>
            <a:chOff x="2862706" y="4489248"/>
            <a:chExt cx="1172992" cy="1092598"/>
          </a:xfrm>
        </p:grpSpPr>
        <p:sp>
          <p:nvSpPr>
            <p:cNvPr id="8" name="Textfeld 7">
              <a:extLst>
                <a:ext uri="{FF2B5EF4-FFF2-40B4-BE49-F238E27FC236}">
                  <a16:creationId xmlns:a16="http://schemas.microsoft.com/office/drawing/2014/main" id="{0AE1D50C-5A8A-4296-8BBE-D50F6BCC4C03}"/>
                </a:ext>
              </a:extLst>
            </p:cNvPr>
            <p:cNvSpPr txBox="1"/>
            <p:nvPr/>
          </p:nvSpPr>
          <p:spPr>
            <a:xfrm>
              <a:off x="2862706" y="5120181"/>
              <a:ext cx="1172992" cy="461665"/>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konzentriertes Arbeiten</a:t>
              </a:r>
            </a:p>
          </p:txBody>
        </p:sp>
        <p:pic>
          <p:nvPicPr>
            <p:cNvPr id="12" name="Grafik 11">
              <a:extLst>
                <a:ext uri="{FF2B5EF4-FFF2-40B4-BE49-F238E27FC236}">
                  <a16:creationId xmlns:a16="http://schemas.microsoft.com/office/drawing/2014/main" id="{FDB89081-CB81-402A-BC04-A9095DD75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980" y="4489248"/>
              <a:ext cx="733527" cy="733527"/>
            </a:xfrm>
            <a:prstGeom prst="rect">
              <a:avLst/>
            </a:prstGeom>
          </p:spPr>
        </p:pic>
      </p:grpSp>
      <p:grpSp>
        <p:nvGrpSpPr>
          <p:cNvPr id="26" name="Gruppieren 25">
            <a:extLst>
              <a:ext uri="{FF2B5EF4-FFF2-40B4-BE49-F238E27FC236}">
                <a16:creationId xmlns:a16="http://schemas.microsoft.com/office/drawing/2014/main" id="{EC13B547-B68A-467F-A720-C4864D6A7DE4}"/>
              </a:ext>
            </a:extLst>
          </p:cNvPr>
          <p:cNvGrpSpPr/>
          <p:nvPr/>
        </p:nvGrpSpPr>
        <p:grpSpPr>
          <a:xfrm>
            <a:off x="4347142" y="4104374"/>
            <a:ext cx="1172992" cy="1477472"/>
            <a:chOff x="4347142" y="4104374"/>
            <a:chExt cx="1172992" cy="1477472"/>
          </a:xfrm>
        </p:grpSpPr>
        <p:sp>
          <p:nvSpPr>
            <p:cNvPr id="17" name="Textfeld 16">
              <a:extLst>
                <a:ext uri="{FF2B5EF4-FFF2-40B4-BE49-F238E27FC236}">
                  <a16:creationId xmlns:a16="http://schemas.microsoft.com/office/drawing/2014/main" id="{E39F99C1-CD4E-4695-A980-396121902644}"/>
                </a:ext>
              </a:extLst>
            </p:cNvPr>
            <p:cNvSpPr txBox="1"/>
            <p:nvPr/>
          </p:nvSpPr>
          <p:spPr>
            <a:xfrm>
              <a:off x="4347142" y="5304847"/>
              <a:ext cx="1172992"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diskutieren</a:t>
              </a:r>
            </a:p>
          </p:txBody>
        </p:sp>
        <p:pic>
          <p:nvPicPr>
            <p:cNvPr id="15" name="Grafik 14">
              <a:extLst>
                <a:ext uri="{FF2B5EF4-FFF2-40B4-BE49-F238E27FC236}">
                  <a16:creationId xmlns:a16="http://schemas.microsoft.com/office/drawing/2014/main" id="{510E5787-A589-4B2F-B040-B14108700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159" y="4104374"/>
              <a:ext cx="733527" cy="1267002"/>
            </a:xfrm>
            <a:prstGeom prst="rect">
              <a:avLst/>
            </a:prstGeom>
          </p:spPr>
        </p:pic>
      </p:grpSp>
      <p:grpSp>
        <p:nvGrpSpPr>
          <p:cNvPr id="31" name="Gruppieren 30">
            <a:extLst>
              <a:ext uri="{FF2B5EF4-FFF2-40B4-BE49-F238E27FC236}">
                <a16:creationId xmlns:a16="http://schemas.microsoft.com/office/drawing/2014/main" id="{593F7C2B-351A-406D-AB84-4FD9DD955B1F}"/>
              </a:ext>
            </a:extLst>
          </p:cNvPr>
          <p:cNvGrpSpPr/>
          <p:nvPr/>
        </p:nvGrpSpPr>
        <p:grpSpPr>
          <a:xfrm>
            <a:off x="5841103" y="4667318"/>
            <a:ext cx="1172992" cy="914528"/>
            <a:chOff x="5841103" y="4667318"/>
            <a:chExt cx="1172992" cy="914528"/>
          </a:xfrm>
        </p:grpSpPr>
        <p:sp>
          <p:nvSpPr>
            <p:cNvPr id="19" name="Textfeld 18">
              <a:extLst>
                <a:ext uri="{FF2B5EF4-FFF2-40B4-BE49-F238E27FC236}">
                  <a16:creationId xmlns:a16="http://schemas.microsoft.com/office/drawing/2014/main" id="{E7909B06-89F3-4197-A757-781DB2B4BAA2}"/>
                </a:ext>
              </a:extLst>
            </p:cNvPr>
            <p:cNvSpPr txBox="1"/>
            <p:nvPr/>
          </p:nvSpPr>
          <p:spPr>
            <a:xfrm>
              <a:off x="5841103" y="5304847"/>
              <a:ext cx="1172992"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entspannen</a:t>
              </a:r>
            </a:p>
          </p:txBody>
        </p:sp>
        <p:pic>
          <p:nvPicPr>
            <p:cNvPr id="21" name="Grafik 20">
              <a:extLst>
                <a:ext uri="{FF2B5EF4-FFF2-40B4-BE49-F238E27FC236}">
                  <a16:creationId xmlns:a16="http://schemas.microsoft.com/office/drawing/2014/main" id="{95A1A85A-B9C0-4F6E-BF44-C9C51FA756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238" y="4667318"/>
              <a:ext cx="914528" cy="914528"/>
            </a:xfrm>
            <a:prstGeom prst="rect">
              <a:avLst/>
            </a:prstGeom>
          </p:spPr>
        </p:pic>
      </p:grpSp>
      <p:grpSp>
        <p:nvGrpSpPr>
          <p:cNvPr id="33" name="Gruppieren 32">
            <a:extLst>
              <a:ext uri="{FF2B5EF4-FFF2-40B4-BE49-F238E27FC236}">
                <a16:creationId xmlns:a16="http://schemas.microsoft.com/office/drawing/2014/main" id="{B037B4AB-EBA7-496C-A70E-1DA53FF5198B}"/>
              </a:ext>
            </a:extLst>
          </p:cNvPr>
          <p:cNvGrpSpPr/>
          <p:nvPr/>
        </p:nvGrpSpPr>
        <p:grpSpPr>
          <a:xfrm>
            <a:off x="7254568" y="4667318"/>
            <a:ext cx="1352739" cy="914528"/>
            <a:chOff x="7254568" y="4667318"/>
            <a:chExt cx="1352739" cy="914528"/>
          </a:xfrm>
        </p:grpSpPr>
        <p:sp>
          <p:nvSpPr>
            <p:cNvPr id="18" name="Textfeld 17">
              <a:extLst>
                <a:ext uri="{FF2B5EF4-FFF2-40B4-BE49-F238E27FC236}">
                  <a16:creationId xmlns:a16="http://schemas.microsoft.com/office/drawing/2014/main" id="{28899F29-5BDB-4B09-A003-7049FAFC76F8}"/>
                </a:ext>
              </a:extLst>
            </p:cNvPr>
            <p:cNvSpPr txBox="1"/>
            <p:nvPr/>
          </p:nvSpPr>
          <p:spPr>
            <a:xfrm>
              <a:off x="7354114" y="5304847"/>
              <a:ext cx="1172992"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informieren</a:t>
              </a:r>
            </a:p>
          </p:txBody>
        </p:sp>
        <p:pic>
          <p:nvPicPr>
            <p:cNvPr id="23" name="Grafik 22">
              <a:extLst>
                <a:ext uri="{FF2B5EF4-FFF2-40B4-BE49-F238E27FC236}">
                  <a16:creationId xmlns:a16="http://schemas.microsoft.com/office/drawing/2014/main" id="{79A56191-21BB-4234-90C2-08926AE69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4568" y="4667318"/>
              <a:ext cx="1352739" cy="733527"/>
            </a:xfrm>
            <a:prstGeom prst="rect">
              <a:avLst/>
            </a:prstGeom>
          </p:spPr>
        </p:pic>
      </p:grpSp>
    </p:spTree>
    <p:extLst>
      <p:ext uri="{BB962C8B-B14F-4D97-AF65-F5344CB8AC3E}">
        <p14:creationId xmlns:p14="http://schemas.microsoft.com/office/powerpoint/2010/main" val="421771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97E10CB-B81E-420D-9F9F-A8B11BCC3E7F}"/>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5583F82E-6AED-49D1-8259-B7F434D8EE1C}"/>
              </a:ext>
            </a:extLst>
          </p:cNvPr>
          <p:cNvSpPr>
            <a:spLocks noGrp="1"/>
          </p:cNvSpPr>
          <p:nvPr>
            <p:ph type="sldNum" sz="quarter" idx="4"/>
          </p:nvPr>
        </p:nvSpPr>
        <p:spPr/>
        <p:txBody>
          <a:bodyPr/>
          <a:lstStyle/>
          <a:p>
            <a:fld id="{BD587C3E-324D-4846-9F44-5C3ACF20A720}" type="slidenum">
              <a:rPr lang="de-DE" smtClean="0"/>
              <a:pPr/>
              <a:t>13</a:t>
            </a:fld>
            <a:endParaRPr lang="de-DE" dirty="0"/>
          </a:p>
        </p:txBody>
      </p:sp>
      <p:sp>
        <p:nvSpPr>
          <p:cNvPr id="6" name="Titel 5">
            <a:extLst>
              <a:ext uri="{FF2B5EF4-FFF2-40B4-BE49-F238E27FC236}">
                <a16:creationId xmlns:a16="http://schemas.microsoft.com/office/drawing/2014/main" id="{5460FA1C-FF1B-48A0-81DD-A2DE52DA8A22}"/>
              </a:ext>
            </a:extLst>
          </p:cNvPr>
          <p:cNvSpPr>
            <a:spLocks noGrp="1"/>
          </p:cNvSpPr>
          <p:nvPr>
            <p:ph type="title"/>
          </p:nvPr>
        </p:nvSpPr>
        <p:spPr/>
        <p:txBody>
          <a:bodyPr/>
          <a:lstStyle/>
          <a:p>
            <a:r>
              <a:rPr lang="de-DE"/>
              <a:t>Wurzeln: Erste Erkenntnisse</a:t>
            </a:r>
            <a:endParaRPr lang="de-DE" dirty="0"/>
          </a:p>
        </p:txBody>
      </p:sp>
      <p:sp>
        <p:nvSpPr>
          <p:cNvPr id="2" name="Textplatzhalter 1">
            <a:extLst>
              <a:ext uri="{FF2B5EF4-FFF2-40B4-BE49-F238E27FC236}">
                <a16:creationId xmlns:a16="http://schemas.microsoft.com/office/drawing/2014/main" id="{73E5289A-BEC3-4400-B3BF-29369AC6CCA6}"/>
              </a:ext>
            </a:extLst>
          </p:cNvPr>
          <p:cNvSpPr>
            <a:spLocks noGrp="1"/>
          </p:cNvSpPr>
          <p:nvPr>
            <p:ph type="body" sz="quarter" idx="11"/>
          </p:nvPr>
        </p:nvSpPr>
        <p:spPr/>
        <p:txBody>
          <a:bodyPr>
            <a:normAutofit fontScale="92500"/>
          </a:bodyPr>
          <a:lstStyle/>
          <a:p>
            <a:r>
              <a:rPr lang="de-DE" dirty="0"/>
              <a:t>Syl_ID_1.1</a:t>
            </a:r>
          </a:p>
        </p:txBody>
      </p:sp>
      <p:pic>
        <p:nvPicPr>
          <p:cNvPr id="8" name="Grafik 7">
            <a:extLst>
              <a:ext uri="{FF2B5EF4-FFF2-40B4-BE49-F238E27FC236}">
                <a16:creationId xmlns:a16="http://schemas.microsoft.com/office/drawing/2014/main" id="{60758656-AB44-4346-AAF3-642D2EE20D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22663">
            <a:off x="6503867" y="657783"/>
            <a:ext cx="2239519" cy="1339979"/>
          </a:xfrm>
          <a:prstGeom prst="rect">
            <a:avLst/>
          </a:prstGeom>
        </p:spPr>
      </p:pic>
      <p:sp>
        <p:nvSpPr>
          <p:cNvPr id="9" name="Rechteck 8">
            <a:extLst>
              <a:ext uri="{FF2B5EF4-FFF2-40B4-BE49-F238E27FC236}">
                <a16:creationId xmlns:a16="http://schemas.microsoft.com/office/drawing/2014/main" id="{4E49CEAD-852D-4378-A29D-DF63D870FFD4}"/>
              </a:ext>
            </a:extLst>
          </p:cNvPr>
          <p:cNvSpPr/>
          <p:nvPr/>
        </p:nvSpPr>
        <p:spPr>
          <a:xfrm rot="21292368">
            <a:off x="265187" y="1050370"/>
            <a:ext cx="4598390" cy="630942"/>
          </a:xfrm>
          <a:prstGeom prst="rect">
            <a:avLst/>
          </a:prstGeom>
          <a:ln>
            <a:solidFill>
              <a:schemeClr val="tx2">
                <a:lumMod val="50000"/>
              </a:schemeClr>
            </a:solidFill>
          </a:ln>
        </p:spPr>
        <p:txBody>
          <a:bodyPr wrap="square">
            <a:spAutoFit/>
          </a:bodyPr>
          <a:lstStyle/>
          <a:p>
            <a:pPr algn="ctr"/>
            <a:r>
              <a:rPr lang="de-DE" b="1" dirty="0">
                <a:latin typeface="Calibri" panose="020F0502020204030204" pitchFamily="34" charset="0"/>
                <a:cs typeface="Calibri" panose="020F0502020204030204" pitchFamily="34" charset="0"/>
              </a:rPr>
              <a:t>„The New </a:t>
            </a:r>
            <a:r>
              <a:rPr lang="de-DE" b="1" dirty="0" err="1">
                <a:latin typeface="Calibri" panose="020F0502020204030204" pitchFamily="34" charset="0"/>
                <a:cs typeface="Calibri" panose="020F0502020204030204" pitchFamily="34" charset="0"/>
              </a:rPr>
              <a:t>New</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Product</a:t>
            </a:r>
            <a:r>
              <a:rPr lang="de-DE" b="1" dirty="0">
                <a:latin typeface="Calibri" panose="020F0502020204030204" pitchFamily="34" charset="0"/>
                <a:cs typeface="Calibri" panose="020F0502020204030204" pitchFamily="34" charset="0"/>
              </a:rPr>
              <a:t> Development Game“</a:t>
            </a:r>
          </a:p>
          <a:p>
            <a:pPr algn="ctr">
              <a:spcBef>
                <a:spcPts val="600"/>
              </a:spcBef>
            </a:pPr>
            <a:r>
              <a:rPr lang="de-DE" sz="1200" dirty="0">
                <a:latin typeface="Calibri" panose="020F0502020204030204" pitchFamily="34" charset="0"/>
                <a:cs typeface="Calibri" panose="020F0502020204030204" pitchFamily="34" charset="0"/>
              </a:rPr>
              <a:t>Harvard Business Review Januar 1986</a:t>
            </a:r>
          </a:p>
        </p:txBody>
      </p:sp>
      <p:sp>
        <p:nvSpPr>
          <p:cNvPr id="10" name="Textfeld 9">
            <a:extLst>
              <a:ext uri="{FF2B5EF4-FFF2-40B4-BE49-F238E27FC236}">
                <a16:creationId xmlns:a16="http://schemas.microsoft.com/office/drawing/2014/main" id="{6F46038A-8324-4FD6-8839-A9554809DD93}"/>
              </a:ext>
            </a:extLst>
          </p:cNvPr>
          <p:cNvSpPr txBox="1"/>
          <p:nvPr/>
        </p:nvSpPr>
        <p:spPr>
          <a:xfrm rot="292373">
            <a:off x="2040834" y="2001600"/>
            <a:ext cx="6980381" cy="1169551"/>
          </a:xfrm>
          <a:prstGeom prst="rect">
            <a:avLst/>
          </a:prstGeom>
          <a:noFill/>
        </p:spPr>
        <p:txBody>
          <a:bodyPr wrap="square" rtlCol="0">
            <a:spAutoFit/>
          </a:bodyPr>
          <a:lstStyle/>
          <a:p>
            <a:pPr marL="0" indent="0" algn="ctr">
              <a:buNone/>
            </a:pPr>
            <a:r>
              <a:rPr lang="de-DE" sz="1400" i="1" dirty="0">
                <a:latin typeface="Calibri" panose="020F0502020204030204" pitchFamily="34" charset="0"/>
                <a:cs typeface="Calibri" panose="020F0502020204030204" pitchFamily="34" charset="0"/>
              </a:rPr>
              <a:t>„Der … (sequentielle) ‚Staffellauf‘-Ansatz bei der Produktentwicklung … kann zu den Zielen der Maximierung von Geschwindigkeit und Flexibilität in Konflikt stehen. </a:t>
            </a:r>
            <a:br>
              <a:rPr lang="de-DE" sz="1400" i="1" dirty="0">
                <a:latin typeface="Calibri" panose="020F0502020204030204" pitchFamily="34" charset="0"/>
                <a:cs typeface="Calibri" panose="020F0502020204030204" pitchFamily="34" charset="0"/>
              </a:rPr>
            </a:br>
            <a:endParaRPr lang="de-DE" sz="1400" i="1" dirty="0">
              <a:latin typeface="Calibri" panose="020F0502020204030204" pitchFamily="34" charset="0"/>
              <a:cs typeface="Calibri" panose="020F0502020204030204" pitchFamily="34" charset="0"/>
            </a:endParaRPr>
          </a:p>
          <a:p>
            <a:pPr marL="0" indent="0" algn="ctr">
              <a:buNone/>
            </a:pPr>
            <a:r>
              <a:rPr lang="de-DE" sz="1400" i="1" dirty="0">
                <a:latin typeface="Calibri" panose="020F0502020204030204" pitchFamily="34" charset="0"/>
                <a:cs typeface="Calibri" panose="020F0502020204030204" pitchFamily="34" charset="0"/>
              </a:rPr>
              <a:t>Im Gegensatz dazu kann ein ganzheitlicher oder ‚Rugby‘-Ansatz – mit dem ein Team als Einheit versucht, Boden gutzumachen – besser heutige Wettbewerbsanforderungen erfüllen.“</a:t>
            </a:r>
          </a:p>
        </p:txBody>
      </p:sp>
      <p:sp>
        <p:nvSpPr>
          <p:cNvPr id="11" name="Textfeld 10">
            <a:extLst>
              <a:ext uri="{FF2B5EF4-FFF2-40B4-BE49-F238E27FC236}">
                <a16:creationId xmlns:a16="http://schemas.microsoft.com/office/drawing/2014/main" id="{C57DEA82-0C23-4963-84B1-351FE95E403A}"/>
              </a:ext>
            </a:extLst>
          </p:cNvPr>
          <p:cNvSpPr txBox="1"/>
          <p:nvPr/>
        </p:nvSpPr>
        <p:spPr>
          <a:xfrm rot="21397148">
            <a:off x="271668" y="3543949"/>
            <a:ext cx="6560267" cy="2139047"/>
          </a:xfrm>
          <a:prstGeom prst="rect">
            <a:avLst/>
          </a:prstGeom>
          <a:solidFill>
            <a:schemeClr val="bg1">
              <a:lumMod val="95000"/>
            </a:schemeClr>
          </a:solidFill>
          <a:ln>
            <a:solidFill>
              <a:schemeClr val="accent1"/>
            </a:solidFill>
          </a:ln>
        </p:spPr>
        <p:txBody>
          <a:bodyPr wrap="square" rtlCol="0">
            <a:spAutoFit/>
          </a:bodyPr>
          <a:lstStyle/>
          <a:p>
            <a:pPr>
              <a:spcAft>
                <a:spcPts val="600"/>
              </a:spcAft>
            </a:pPr>
            <a:r>
              <a:rPr lang="de-DE" sz="1600" b="1" dirty="0">
                <a:solidFill>
                  <a:schemeClr val="accent1"/>
                </a:solidFill>
                <a:latin typeface="Calibri" panose="020F0502020204030204" pitchFamily="34" charset="0"/>
                <a:sym typeface="Wingdings" pitchFamily="2" charset="2"/>
              </a:rPr>
              <a:t>6 Charakteristiken für einen ganzheitlichen Ansatz zur Produktentwicklung:</a:t>
            </a:r>
          </a:p>
          <a:p>
            <a:pPr marL="342900" indent="-342900">
              <a:buFont typeface="+mj-lt"/>
              <a:buAutoNum type="arabicPeriod"/>
            </a:pPr>
            <a:r>
              <a:rPr lang="de-DE" sz="1600" b="1" dirty="0">
                <a:solidFill>
                  <a:srgbClr val="4D4D4D"/>
                </a:solidFill>
                <a:latin typeface="Calibri" panose="020F0502020204030204" pitchFamily="34" charset="0"/>
                <a:sym typeface="Wingdings" pitchFamily="2" charset="2"/>
              </a:rPr>
              <a:t>eingebaute Instabilität </a:t>
            </a:r>
            <a:r>
              <a:rPr lang="de-DE" sz="1600" dirty="0">
                <a:solidFill>
                  <a:srgbClr val="4D4D4D"/>
                </a:solidFill>
                <a:latin typeface="Calibri" panose="020F0502020204030204" pitchFamily="34" charset="0"/>
                <a:sym typeface="Wingdings" pitchFamily="2" charset="2"/>
              </a:rPr>
              <a:t>=&gt; Kreativität freisetzen</a:t>
            </a:r>
          </a:p>
          <a:p>
            <a:pPr marL="342900" indent="-342900">
              <a:buFont typeface="+mj-lt"/>
              <a:buAutoNum type="arabicPeriod"/>
            </a:pPr>
            <a:r>
              <a:rPr lang="de-DE" sz="1600" b="1" dirty="0">
                <a:solidFill>
                  <a:srgbClr val="4D4D4D"/>
                </a:solidFill>
                <a:latin typeface="Calibri" panose="020F0502020204030204" pitchFamily="34" charset="0"/>
                <a:sym typeface="Wingdings" pitchFamily="2" charset="2"/>
              </a:rPr>
              <a:t>selbstorganisierende Teams </a:t>
            </a:r>
            <a:r>
              <a:rPr lang="de-DE" sz="1600" dirty="0">
                <a:solidFill>
                  <a:srgbClr val="4D4D4D"/>
                </a:solidFill>
                <a:latin typeface="Calibri" panose="020F0502020204030204" pitchFamily="34" charset="0"/>
                <a:sym typeface="Wingdings" pitchFamily="2" charset="2"/>
              </a:rPr>
              <a:t>=&gt; Arbeiten wie ein Start-up-Unternehmen, Freiheit, Dynamik, Eingehen von Risiken</a:t>
            </a:r>
          </a:p>
          <a:p>
            <a:pPr marL="342900" indent="-342900">
              <a:buFont typeface="+mj-lt"/>
              <a:buAutoNum type="arabicPeriod"/>
            </a:pPr>
            <a:r>
              <a:rPr lang="de-DE" sz="1600" b="1" dirty="0">
                <a:solidFill>
                  <a:srgbClr val="4D4D4D"/>
                </a:solidFill>
                <a:latin typeface="Calibri" panose="020F0502020204030204" pitchFamily="34" charset="0"/>
                <a:sym typeface="Wingdings" pitchFamily="2" charset="2"/>
              </a:rPr>
              <a:t>überlappende Entwicklungsphasen </a:t>
            </a:r>
            <a:r>
              <a:rPr lang="de-DE" sz="1600" dirty="0">
                <a:solidFill>
                  <a:srgbClr val="4D4D4D"/>
                </a:solidFill>
                <a:latin typeface="Calibri" panose="020F0502020204030204" pitchFamily="34" charset="0"/>
                <a:sym typeface="Wingdings" pitchFamily="2" charset="2"/>
              </a:rPr>
              <a:t>=&gt; kürzere Entwicklungszeit</a:t>
            </a:r>
          </a:p>
          <a:p>
            <a:pPr marL="342900" indent="-342900">
              <a:buFont typeface="+mj-lt"/>
              <a:buAutoNum type="arabicPeriod"/>
            </a:pPr>
            <a:r>
              <a:rPr lang="de-DE" sz="1600" b="1" dirty="0">
                <a:solidFill>
                  <a:srgbClr val="4D4D4D"/>
                </a:solidFill>
                <a:latin typeface="Calibri" panose="020F0502020204030204" pitchFamily="34" charset="0"/>
                <a:sym typeface="Wingdings" pitchFamily="2" charset="2"/>
              </a:rPr>
              <a:t>„</a:t>
            </a:r>
            <a:r>
              <a:rPr lang="de-DE" sz="1600" b="1" dirty="0" err="1">
                <a:solidFill>
                  <a:srgbClr val="4D4D4D"/>
                </a:solidFill>
                <a:latin typeface="Calibri" panose="020F0502020204030204" pitchFamily="34" charset="0"/>
                <a:sym typeface="Wingdings" pitchFamily="2" charset="2"/>
              </a:rPr>
              <a:t>multilearning</a:t>
            </a:r>
            <a:r>
              <a:rPr lang="de-DE" sz="1600" b="1" dirty="0">
                <a:solidFill>
                  <a:srgbClr val="4D4D4D"/>
                </a:solidFill>
                <a:latin typeface="Calibri" panose="020F0502020204030204" pitchFamily="34" charset="0"/>
                <a:sym typeface="Wingdings" pitchFamily="2" charset="2"/>
              </a:rPr>
              <a:t>” </a:t>
            </a:r>
            <a:r>
              <a:rPr lang="de-DE" sz="1600" dirty="0">
                <a:solidFill>
                  <a:srgbClr val="4D4D4D"/>
                </a:solidFill>
                <a:latin typeface="Calibri" panose="020F0502020204030204" pitchFamily="34" charset="0"/>
                <a:sym typeface="Wingdings" pitchFamily="2" charset="2"/>
              </a:rPr>
              <a:t>=&gt; team- und funktionsübergreifend</a:t>
            </a:r>
            <a:endParaRPr lang="de-DE" sz="1600" b="1" dirty="0">
              <a:solidFill>
                <a:srgbClr val="4D4D4D"/>
              </a:solidFill>
              <a:latin typeface="Calibri" panose="020F0502020204030204" pitchFamily="34" charset="0"/>
              <a:sym typeface="Wingdings" pitchFamily="2" charset="2"/>
            </a:endParaRPr>
          </a:p>
          <a:p>
            <a:pPr marL="342900" indent="-342900">
              <a:buFont typeface="+mj-lt"/>
              <a:buAutoNum type="arabicPeriod"/>
            </a:pPr>
            <a:r>
              <a:rPr lang="de-DE" sz="1600" b="1" dirty="0">
                <a:solidFill>
                  <a:srgbClr val="4D4D4D"/>
                </a:solidFill>
                <a:latin typeface="Calibri" panose="020F0502020204030204" pitchFamily="34" charset="0"/>
                <a:sym typeface="Wingdings" pitchFamily="2" charset="2"/>
              </a:rPr>
              <a:t>subtile Steuerung </a:t>
            </a:r>
            <a:r>
              <a:rPr lang="de-DE" sz="1600" dirty="0">
                <a:solidFill>
                  <a:srgbClr val="4D4D4D"/>
                </a:solidFill>
                <a:latin typeface="Calibri" panose="020F0502020204030204" pitchFamily="34" charset="0"/>
                <a:sym typeface="Wingdings" pitchFamily="2" charset="2"/>
              </a:rPr>
              <a:t>(Steuerung ohne Druck, „jeder steuert jeden“)</a:t>
            </a:r>
          </a:p>
          <a:p>
            <a:pPr marL="342900" indent="-342900">
              <a:buFont typeface="+mj-lt"/>
              <a:buAutoNum type="arabicPeriod"/>
            </a:pPr>
            <a:r>
              <a:rPr lang="de-DE" sz="1600" b="1" dirty="0">
                <a:solidFill>
                  <a:srgbClr val="4D4D4D"/>
                </a:solidFill>
                <a:latin typeface="Calibri" panose="020F0502020204030204" pitchFamily="34" charset="0"/>
                <a:sym typeface="Wingdings" pitchFamily="2" charset="2"/>
              </a:rPr>
              <a:t>Transfer des Gelernten in die Organisation</a:t>
            </a:r>
          </a:p>
        </p:txBody>
      </p:sp>
      <p:sp>
        <p:nvSpPr>
          <p:cNvPr id="12" name="Textfeld 11">
            <a:extLst>
              <a:ext uri="{FF2B5EF4-FFF2-40B4-BE49-F238E27FC236}">
                <a16:creationId xmlns:a16="http://schemas.microsoft.com/office/drawing/2014/main" id="{1FEAD018-91BD-4BC5-9485-59DD3AB7CE84}"/>
              </a:ext>
            </a:extLst>
          </p:cNvPr>
          <p:cNvSpPr txBox="1"/>
          <p:nvPr/>
        </p:nvSpPr>
        <p:spPr>
          <a:xfrm rot="220396">
            <a:off x="4908772" y="5679195"/>
            <a:ext cx="4245964" cy="954107"/>
          </a:xfrm>
          <a:prstGeom prst="rect">
            <a:avLst/>
          </a:prstGeom>
          <a:noFill/>
        </p:spPr>
        <p:txBody>
          <a:bodyPr wrap="square" rtlCol="0">
            <a:spAutoFit/>
          </a:bodyPr>
          <a:lstStyle/>
          <a:p>
            <a:pPr algn="ctr"/>
            <a:r>
              <a:rPr lang="de-DE" sz="2800" dirty="0">
                <a:solidFill>
                  <a:schemeClr val="accent1"/>
                </a:solidFill>
                <a:latin typeface="Calibri Light" panose="020F0302020204030204" pitchFamily="34" charset="0"/>
                <a:cs typeface="Calibri Light" panose="020F0302020204030204" pitchFamily="34" charset="0"/>
                <a:sym typeface="Wingdings" pitchFamily="2" charset="2"/>
              </a:rPr>
              <a:t>Vieles davon findet sich heute in </a:t>
            </a:r>
            <a:r>
              <a:rPr lang="de-DE" sz="2800" dirty="0" err="1">
                <a:solidFill>
                  <a:schemeClr val="accent1"/>
                </a:solidFill>
                <a:latin typeface="Calibri Light" panose="020F0302020204030204" pitchFamily="34" charset="0"/>
                <a:cs typeface="Calibri Light" panose="020F0302020204030204" pitchFamily="34" charset="0"/>
                <a:sym typeface="Wingdings" pitchFamily="2" charset="2"/>
              </a:rPr>
              <a:t>Scrum</a:t>
            </a:r>
            <a:r>
              <a:rPr lang="de-DE" sz="2800" dirty="0">
                <a:solidFill>
                  <a:schemeClr val="accent1"/>
                </a:solidFill>
                <a:latin typeface="Calibri Light" panose="020F0302020204030204" pitchFamily="34" charset="0"/>
                <a:cs typeface="Calibri Light" panose="020F0302020204030204" pitchFamily="34" charset="0"/>
                <a:sym typeface="Wingdings" pitchFamily="2" charset="2"/>
              </a:rPr>
              <a:t> wieder.</a:t>
            </a:r>
          </a:p>
        </p:txBody>
      </p:sp>
    </p:spTree>
    <p:extLst>
      <p:ext uri="{BB962C8B-B14F-4D97-AF65-F5344CB8AC3E}">
        <p14:creationId xmlns:p14="http://schemas.microsoft.com/office/powerpoint/2010/main" val="36080642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p:cNvSpPr>
            <a:spLocks noGrp="1"/>
          </p:cNvSpPr>
          <p:nvPr>
            <p:ph type="sldNum" sz="quarter" idx="4"/>
          </p:nvPr>
        </p:nvSpPr>
        <p:spPr/>
        <p:txBody>
          <a:bodyPr/>
          <a:lstStyle/>
          <a:p>
            <a:fld id="{4E0AF245-7296-499E-B195-693BF48E526A}" type="slidenum">
              <a:rPr lang="de-DE" smtClean="0"/>
              <a:pPr/>
              <a:t>130</a:t>
            </a:fld>
            <a:endParaRPr lang="de-DE" dirty="0"/>
          </a:p>
        </p:txBody>
      </p:sp>
      <p:sp>
        <p:nvSpPr>
          <p:cNvPr id="10" name="Textplatzhalter 9">
            <a:extLst>
              <a:ext uri="{FF2B5EF4-FFF2-40B4-BE49-F238E27FC236}">
                <a16:creationId xmlns:a16="http://schemas.microsoft.com/office/drawing/2014/main" id="{A9E9A4A2-F79A-41C6-A63D-F0AA9C2710C4}"/>
              </a:ext>
            </a:extLst>
          </p:cNvPr>
          <p:cNvSpPr>
            <a:spLocks noGrp="1"/>
          </p:cNvSpPr>
          <p:nvPr>
            <p:ph type="body" sz="quarter" idx="13"/>
          </p:nvPr>
        </p:nvSpPr>
        <p:spPr/>
        <p:txBody>
          <a:bodyPr/>
          <a:lstStyle/>
          <a:p>
            <a:r>
              <a:rPr lang="de-DE" dirty="0"/>
              <a:t>Aufstellen von einzuhaltenden Teamregeln wie Pünktlichkeit etc.</a:t>
            </a:r>
          </a:p>
          <a:p>
            <a:r>
              <a:rPr lang="de-DE" dirty="0"/>
              <a:t>Der </a:t>
            </a:r>
            <a:r>
              <a:rPr lang="en-US" dirty="0"/>
              <a:t>Product</a:t>
            </a:r>
            <a:r>
              <a:rPr lang="de-DE" dirty="0"/>
              <a:t> </a:t>
            </a:r>
            <a:r>
              <a:rPr lang="en-US" dirty="0"/>
              <a:t>Owner</a:t>
            </a:r>
            <a:r>
              <a:rPr lang="de-DE" dirty="0"/>
              <a:t> ist kein Feind.</a:t>
            </a:r>
          </a:p>
          <a:p>
            <a:r>
              <a:rPr lang="de-DE" dirty="0"/>
              <a:t>Andere Teams sollen verstehen, was wir tun und dass wir sie benötigen.</a:t>
            </a:r>
          </a:p>
          <a:p>
            <a:r>
              <a:rPr lang="de-DE" dirty="0"/>
              <a:t>Wir alle arbeiten für das identische Ziel.</a:t>
            </a:r>
          </a:p>
          <a:p>
            <a:pPr marL="0" indent="0">
              <a:buNone/>
            </a:pPr>
            <a:endParaRPr lang="de-DE" dirty="0"/>
          </a:p>
        </p:txBody>
      </p:sp>
      <p:sp>
        <p:nvSpPr>
          <p:cNvPr id="2" name="Titel 1"/>
          <p:cNvSpPr>
            <a:spLocks noGrp="1"/>
          </p:cNvSpPr>
          <p:nvPr>
            <p:ph type="title"/>
          </p:nvPr>
        </p:nvSpPr>
        <p:spPr/>
        <p:txBody>
          <a:bodyPr/>
          <a:lstStyle/>
          <a:p>
            <a:r>
              <a:rPr lang="de-DE"/>
              <a:t>Entwicklungsteam: Zusammenarbeit</a:t>
            </a:r>
            <a:endParaRPr lang="de-DE" dirty="0"/>
          </a:p>
        </p:txBody>
      </p:sp>
      <p:sp>
        <p:nvSpPr>
          <p:cNvPr id="9" name="Textplatzhalter 8">
            <a:extLst>
              <a:ext uri="{FF2B5EF4-FFF2-40B4-BE49-F238E27FC236}">
                <a16:creationId xmlns:a16="http://schemas.microsoft.com/office/drawing/2014/main" id="{42F1F28D-82BB-481D-A47C-A5A65778405B}"/>
              </a:ext>
            </a:extLst>
          </p:cNvPr>
          <p:cNvSpPr>
            <a:spLocks noGrp="1"/>
          </p:cNvSpPr>
          <p:nvPr>
            <p:ph type="body" sz="quarter" idx="11"/>
          </p:nvPr>
        </p:nvSpPr>
        <p:spPr/>
        <p:txBody>
          <a:bodyPr>
            <a:normAutofit fontScale="92500"/>
          </a:bodyPr>
          <a:lstStyle/>
          <a:p>
            <a:endParaRPr lang="de-DE"/>
          </a:p>
        </p:txBody>
      </p:sp>
      <p:grpSp>
        <p:nvGrpSpPr>
          <p:cNvPr id="25" name="Gruppieren 24">
            <a:extLst>
              <a:ext uri="{FF2B5EF4-FFF2-40B4-BE49-F238E27FC236}">
                <a16:creationId xmlns:a16="http://schemas.microsoft.com/office/drawing/2014/main" id="{809506C9-EC1B-4483-8E61-6B3907BEE534}"/>
              </a:ext>
            </a:extLst>
          </p:cNvPr>
          <p:cNvGrpSpPr/>
          <p:nvPr/>
        </p:nvGrpSpPr>
        <p:grpSpPr>
          <a:xfrm>
            <a:off x="-1132021" y="2762269"/>
            <a:ext cx="7345639" cy="4250353"/>
            <a:chOff x="-721813" y="2695112"/>
            <a:chExt cx="7345639" cy="4250353"/>
          </a:xfrm>
        </p:grpSpPr>
        <p:pic>
          <p:nvPicPr>
            <p:cNvPr id="15" name="Grafik 14">
              <a:extLst>
                <a:ext uri="{FF2B5EF4-FFF2-40B4-BE49-F238E27FC236}">
                  <a16:creationId xmlns:a16="http://schemas.microsoft.com/office/drawing/2014/main" id="{FDE8143F-6A2B-4034-B350-A0A7C4E15BD8}"/>
                </a:ext>
              </a:extLst>
            </p:cNvPr>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rot="21121556">
              <a:off x="-721813" y="2695112"/>
              <a:ext cx="7345639" cy="4250353"/>
            </a:xfrm>
            <a:prstGeom prst="rect">
              <a:avLst/>
            </a:prstGeom>
          </p:spPr>
        </p:pic>
        <p:sp>
          <p:nvSpPr>
            <p:cNvPr id="22" name="Textfeld 21">
              <a:extLst>
                <a:ext uri="{FF2B5EF4-FFF2-40B4-BE49-F238E27FC236}">
                  <a16:creationId xmlns:a16="http://schemas.microsoft.com/office/drawing/2014/main" id="{0A88EEAF-0121-4F78-B89A-7E5C6947AB78}"/>
                </a:ext>
              </a:extLst>
            </p:cNvPr>
            <p:cNvSpPr txBox="1"/>
            <p:nvPr/>
          </p:nvSpPr>
          <p:spPr>
            <a:xfrm rot="20987450">
              <a:off x="1018251" y="3835404"/>
              <a:ext cx="3879981" cy="1969770"/>
            </a:xfrm>
            <a:prstGeom prst="rect">
              <a:avLst/>
            </a:prstGeom>
            <a:noFill/>
          </p:spPr>
          <p:txBody>
            <a:bodyPr wrap="square" rtlCol="0">
              <a:spAutoFit/>
            </a:bodyPr>
            <a:lstStyle/>
            <a:p>
              <a:pPr algn="ctr">
                <a:spcAft>
                  <a:spcPts val="1200"/>
                </a:spcAft>
              </a:pPr>
              <a:r>
                <a:rPr lang="de-DE" sz="1600" b="1" dirty="0">
                  <a:solidFill>
                    <a:schemeClr val="accent1"/>
                  </a:solidFill>
                  <a:latin typeface="Lucida Handwriting" panose="03010101010101010101" pitchFamily="66" charset="0"/>
                  <a:sym typeface="Wingdings" pitchFamily="2" charset="2"/>
                </a:rPr>
                <a:t>Kommunikationsregeln</a:t>
              </a:r>
            </a:p>
            <a:p>
              <a:pPr algn="ctr"/>
              <a:r>
                <a:rPr lang="de-DE" sz="1600" dirty="0">
                  <a:solidFill>
                    <a:srgbClr val="4D4D4D"/>
                  </a:solidFill>
                  <a:latin typeface="Lucida Handwriting" panose="03010101010101010101" pitchFamily="66" charset="0"/>
                  <a:sym typeface="Wingdings" pitchFamily="2" charset="2"/>
                </a:rPr>
                <a:t>Wertschätzung des anderen</a:t>
              </a:r>
            </a:p>
            <a:p>
              <a:pPr algn="ctr"/>
              <a:r>
                <a:rPr lang="de-DE" sz="1600" dirty="0">
                  <a:solidFill>
                    <a:srgbClr val="4D4D4D"/>
                  </a:solidFill>
                  <a:latin typeface="Lucida Handwriting" panose="03010101010101010101" pitchFamily="66" charset="0"/>
                  <a:sym typeface="Wingdings" pitchFamily="2" charset="2"/>
                </a:rPr>
                <a:t>Ich-Botschaften</a:t>
              </a:r>
            </a:p>
            <a:p>
              <a:pPr algn="ctr"/>
              <a:r>
                <a:rPr lang="de-DE" sz="1600" dirty="0">
                  <a:solidFill>
                    <a:srgbClr val="4D4D4D"/>
                  </a:solidFill>
                  <a:latin typeface="Lucida Handwriting" panose="03010101010101010101" pitchFamily="66" charset="0"/>
                  <a:sym typeface="Wingdings" pitchFamily="2" charset="2"/>
                </a:rPr>
                <a:t>konkrete Situation ansprechen</a:t>
              </a:r>
            </a:p>
            <a:p>
              <a:pPr algn="ctr"/>
              <a:r>
                <a:rPr lang="de-DE" sz="1600" dirty="0">
                  <a:solidFill>
                    <a:srgbClr val="4D4D4D"/>
                  </a:solidFill>
                  <a:latin typeface="Lucida Handwriting" panose="03010101010101010101" pitchFamily="66" charset="0"/>
                  <a:sym typeface="Wingdings" pitchFamily="2" charset="2"/>
                </a:rPr>
                <a:t>keine Schuldzuweisungen</a:t>
              </a:r>
            </a:p>
            <a:p>
              <a:pPr algn="ctr"/>
              <a:r>
                <a:rPr lang="de-DE" sz="1600" dirty="0">
                  <a:solidFill>
                    <a:srgbClr val="4D4D4D"/>
                  </a:solidFill>
                  <a:latin typeface="Lucida Handwriting" panose="03010101010101010101" pitchFamily="66" charset="0"/>
                  <a:sym typeface="Wingdings" pitchFamily="2" charset="2"/>
                </a:rPr>
                <a:t>aktives Zuhören</a:t>
              </a:r>
            </a:p>
            <a:p>
              <a:pPr algn="ctr"/>
              <a:r>
                <a:rPr lang="de-DE" sz="1600" dirty="0">
                  <a:solidFill>
                    <a:srgbClr val="4D4D4D"/>
                  </a:solidFill>
                  <a:latin typeface="Lucida Handwriting" panose="03010101010101010101" pitchFamily="66" charset="0"/>
                  <a:sym typeface="Wingdings" pitchFamily="2" charset="2"/>
                </a:rPr>
                <a:t>Lösungsorientierung</a:t>
              </a:r>
            </a:p>
          </p:txBody>
        </p:sp>
      </p:grpSp>
      <p:grpSp>
        <p:nvGrpSpPr>
          <p:cNvPr id="26" name="Gruppieren 25">
            <a:extLst>
              <a:ext uri="{FF2B5EF4-FFF2-40B4-BE49-F238E27FC236}">
                <a16:creationId xmlns:a16="http://schemas.microsoft.com/office/drawing/2014/main" id="{B7B8FA2D-5C79-400C-B930-89D549F11840}"/>
              </a:ext>
            </a:extLst>
          </p:cNvPr>
          <p:cNvGrpSpPr/>
          <p:nvPr/>
        </p:nvGrpSpPr>
        <p:grpSpPr>
          <a:xfrm>
            <a:off x="2923013" y="1013218"/>
            <a:ext cx="7861761" cy="2927572"/>
            <a:chOff x="2540799" y="1846630"/>
            <a:chExt cx="7861761" cy="2927572"/>
          </a:xfrm>
        </p:grpSpPr>
        <p:pic>
          <p:nvPicPr>
            <p:cNvPr id="23" name="Grafik 22">
              <a:extLst>
                <a:ext uri="{FF2B5EF4-FFF2-40B4-BE49-F238E27FC236}">
                  <a16:creationId xmlns:a16="http://schemas.microsoft.com/office/drawing/2014/main" id="{F0080116-1523-47D4-873D-130F72A9593F}"/>
                </a:ext>
              </a:extLst>
            </p:cNvPr>
            <p:cNvPicPr>
              <a:picLocks noChangeAspect="1"/>
            </p:cNvPicPr>
            <p:nvPr/>
          </p:nvPicPr>
          <p:blipFill rotWithShape="1">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t="15204"/>
            <a:stretch/>
          </p:blipFill>
          <p:spPr>
            <a:xfrm rot="1049388">
              <a:off x="2540799" y="2140332"/>
              <a:ext cx="7861761" cy="2633870"/>
            </a:xfrm>
            <a:prstGeom prst="rect">
              <a:avLst/>
            </a:prstGeom>
          </p:spPr>
        </p:pic>
        <p:sp>
          <p:nvSpPr>
            <p:cNvPr id="11" name="Textfeld 10">
              <a:extLst>
                <a:ext uri="{FF2B5EF4-FFF2-40B4-BE49-F238E27FC236}">
                  <a16:creationId xmlns:a16="http://schemas.microsoft.com/office/drawing/2014/main" id="{E3FA5624-0476-48EA-88A4-2372034E3E61}"/>
                </a:ext>
              </a:extLst>
            </p:cNvPr>
            <p:cNvSpPr txBox="1"/>
            <p:nvPr/>
          </p:nvSpPr>
          <p:spPr>
            <a:xfrm rot="960000">
              <a:off x="4450001" y="2568571"/>
              <a:ext cx="4305739" cy="1231106"/>
            </a:xfrm>
            <a:prstGeom prst="rect">
              <a:avLst/>
            </a:prstGeom>
            <a:noFill/>
          </p:spPr>
          <p:txBody>
            <a:bodyPr wrap="square" rtlCol="0">
              <a:spAutoFit/>
            </a:bodyPr>
            <a:lstStyle/>
            <a:p>
              <a:pPr algn="ctr">
                <a:spcAft>
                  <a:spcPts val="1200"/>
                </a:spcAft>
              </a:pPr>
              <a:r>
                <a:rPr lang="de-DE" sz="1600" b="1" dirty="0">
                  <a:solidFill>
                    <a:schemeClr val="accent1"/>
                  </a:solidFill>
                  <a:latin typeface="Lucida Handwriting" panose="03010101010101010101" pitchFamily="66" charset="0"/>
                  <a:sym typeface="Wingdings" pitchFamily="2" charset="2"/>
                </a:rPr>
                <a:t>Goldene Regel</a:t>
              </a:r>
            </a:p>
            <a:p>
              <a:pPr algn="ctr"/>
              <a:r>
                <a:rPr lang="de-DE" sz="1600" dirty="0">
                  <a:solidFill>
                    <a:srgbClr val="4D4D4D"/>
                  </a:solidFill>
                  <a:latin typeface="Lucida Handwriting" panose="03010101010101010101" pitchFamily="66" charset="0"/>
                  <a:sym typeface="Wingdings" pitchFamily="2" charset="2"/>
                </a:rPr>
                <a:t>Wir wissen, dass jeder im Team jederzeit sein Bestes gibt, damit wir als Team erfolgreich sind.</a:t>
              </a:r>
            </a:p>
          </p:txBody>
        </p:sp>
        <p:pic>
          <p:nvPicPr>
            <p:cNvPr id="24" name="Grafik 23">
              <a:extLst>
                <a:ext uri="{FF2B5EF4-FFF2-40B4-BE49-F238E27FC236}">
                  <a16:creationId xmlns:a16="http://schemas.microsoft.com/office/drawing/2014/main" id="{BF6E3765-274A-4868-92F4-F92FE75D4CF3}"/>
                </a:ext>
              </a:extLst>
            </p:cNvPr>
            <p:cNvPicPr>
              <a:picLocks noChangeAspect="1"/>
            </p:cNvPicPr>
            <p:nvPr/>
          </p:nvPicPr>
          <p:blipFill rotWithShape="1">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l="46506" t="5946" r="41790" b="78344"/>
            <a:stretch/>
          </p:blipFill>
          <p:spPr>
            <a:xfrm rot="1020000">
              <a:off x="6638466" y="1846630"/>
              <a:ext cx="859776" cy="667734"/>
            </a:xfrm>
            <a:prstGeom prst="rect">
              <a:avLst/>
            </a:prstGeom>
          </p:spPr>
        </p:pic>
      </p:grpSp>
      <p:sp>
        <p:nvSpPr>
          <p:cNvPr id="3" name="Textfeld 2">
            <a:extLst>
              <a:ext uri="{FF2B5EF4-FFF2-40B4-BE49-F238E27FC236}">
                <a16:creationId xmlns:a16="http://schemas.microsoft.com/office/drawing/2014/main" id="{BC5736A5-2F11-48C3-9139-DF332578C2FE}"/>
              </a:ext>
            </a:extLst>
          </p:cNvPr>
          <p:cNvSpPr txBox="1"/>
          <p:nvPr/>
        </p:nvSpPr>
        <p:spPr>
          <a:xfrm rot="20864912">
            <a:off x="5322643" y="4817078"/>
            <a:ext cx="2736821" cy="584775"/>
          </a:xfrm>
          <a:prstGeom prst="rect">
            <a:avLst/>
          </a:prstGeom>
          <a:solidFill>
            <a:schemeClr val="accent2">
              <a:lumMod val="20000"/>
              <a:lumOff val="80000"/>
            </a:schemeClr>
          </a:solidFill>
          <a:ln>
            <a:solidFill>
              <a:schemeClr val="accent1"/>
            </a:solidFill>
          </a:ln>
        </p:spPr>
        <p:txBody>
          <a:bodyPr wrap="square" rtlCol="0">
            <a:spAutoFit/>
          </a:bodyPr>
          <a:lstStyle/>
          <a:p>
            <a:pPr marL="285750" indent="-285750">
              <a:buFont typeface="Wingdings" panose="05000000000000000000" pitchFamily="2" charset="2"/>
              <a:buChar char="è"/>
            </a:pPr>
            <a:r>
              <a:rPr lang="de-DE" sz="1600" dirty="0">
                <a:solidFill>
                  <a:srgbClr val="4D4D4D"/>
                </a:solidFill>
                <a:latin typeface="Calibri" panose="020F0502020204030204" pitchFamily="34" charset="0"/>
                <a:sym typeface="Wingdings" pitchFamily="2" charset="2"/>
              </a:rPr>
              <a:t>Information Radiator</a:t>
            </a:r>
          </a:p>
          <a:p>
            <a:pPr marL="285750" indent="-285750">
              <a:buFont typeface="Wingdings" panose="05000000000000000000" pitchFamily="2" charset="2"/>
              <a:buChar char="è"/>
            </a:pPr>
            <a:r>
              <a:rPr lang="de-DE" sz="1600" dirty="0">
                <a:solidFill>
                  <a:srgbClr val="4D4D4D"/>
                </a:solidFill>
                <a:latin typeface="Calibri" panose="020F0502020204030204" pitchFamily="34" charset="0"/>
                <a:sym typeface="Wingdings" pitchFamily="2" charset="2"/>
              </a:rPr>
              <a:t>Task Board</a:t>
            </a:r>
          </a:p>
        </p:txBody>
      </p:sp>
    </p:spTree>
    <p:extLst>
      <p:ext uri="{BB962C8B-B14F-4D97-AF65-F5344CB8AC3E}">
        <p14:creationId xmlns:p14="http://schemas.microsoft.com/office/powerpoint/2010/main" val="30633444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p:cNvSpPr>
            <a:spLocks noGrp="1"/>
          </p:cNvSpPr>
          <p:nvPr>
            <p:ph type="sldNum" sz="quarter" idx="4"/>
          </p:nvPr>
        </p:nvSpPr>
        <p:spPr/>
        <p:txBody>
          <a:bodyPr/>
          <a:lstStyle/>
          <a:p>
            <a:fld id="{BD587C3E-324D-4846-9F44-5C3ACF20A720}" type="slidenum">
              <a:rPr lang="de-DE" smtClean="0"/>
              <a:pPr/>
              <a:t>131</a:t>
            </a:fld>
            <a:endParaRPr lang="de-DE" dirty="0"/>
          </a:p>
        </p:txBody>
      </p:sp>
      <p:sp>
        <p:nvSpPr>
          <p:cNvPr id="8" name="Textplatzhalter 7">
            <a:extLst>
              <a:ext uri="{FF2B5EF4-FFF2-40B4-BE49-F238E27FC236}">
                <a16:creationId xmlns:a16="http://schemas.microsoft.com/office/drawing/2014/main" id="{0C50EB7E-9871-469C-A15A-81F9C581F759}"/>
              </a:ext>
            </a:extLst>
          </p:cNvPr>
          <p:cNvSpPr>
            <a:spLocks noGrp="1"/>
          </p:cNvSpPr>
          <p:nvPr>
            <p:ph type="body" sz="quarter" idx="13"/>
          </p:nvPr>
        </p:nvSpPr>
        <p:spPr/>
        <p:txBody>
          <a:bodyPr/>
          <a:lstStyle/>
          <a:p>
            <a:r>
              <a:rPr lang="de-DE" b="1" dirty="0"/>
              <a:t>Zielsetzung</a:t>
            </a:r>
            <a:r>
              <a:rPr lang="de-DE" dirty="0"/>
              <a:t> – Beantwortung der Frage: Wie bleibt das Know-how im Team?</a:t>
            </a:r>
          </a:p>
          <a:p>
            <a:r>
              <a:rPr lang="de-DE" b="1" dirty="0"/>
              <a:t>Ergebnis</a:t>
            </a:r>
            <a:r>
              <a:rPr lang="de-DE" dirty="0"/>
              <a:t>: Absicherung des Projektverlaufs durch …</a:t>
            </a:r>
          </a:p>
          <a:p>
            <a:pPr lvl="1">
              <a:buFont typeface="Calibri" panose="020F0502020204030204" pitchFamily="34" charset="0"/>
              <a:buChar char="…"/>
            </a:pPr>
            <a:r>
              <a:rPr lang="de-DE" dirty="0"/>
              <a:t>Erhöhung des Bus-Faktors und damit …</a:t>
            </a:r>
          </a:p>
          <a:p>
            <a:pPr lvl="1">
              <a:buFont typeface="Calibri" panose="020F0502020204030204" pitchFamily="34" charset="0"/>
              <a:buChar char="…"/>
            </a:pPr>
            <a:r>
              <a:rPr lang="de-DE" dirty="0"/>
              <a:t>Verhinderung/Minimierung von Eng-pässen aufgrund von Urlaub, Krankheit etc.</a:t>
            </a:r>
          </a:p>
          <a:p>
            <a:r>
              <a:rPr lang="de-DE" b="1" dirty="0"/>
              <a:t>Maßnahmen</a:t>
            </a:r>
            <a:r>
              <a:rPr lang="de-DE" dirty="0"/>
              <a:t>:</a:t>
            </a:r>
          </a:p>
          <a:p>
            <a:pPr lvl="1"/>
            <a:r>
              <a:rPr lang="de-DE" dirty="0"/>
              <a:t>Paarprogrammierung</a:t>
            </a:r>
          </a:p>
          <a:p>
            <a:pPr lvl="1"/>
            <a:r>
              <a:rPr lang="de-DE" dirty="0"/>
              <a:t>maximale Transparenz</a:t>
            </a:r>
          </a:p>
          <a:p>
            <a:pPr lvl="1"/>
            <a:r>
              <a:rPr lang="de-DE" dirty="0"/>
              <a:t>bessere Kommunikation</a:t>
            </a:r>
            <a:br>
              <a:rPr lang="de-DE" dirty="0"/>
            </a:br>
            <a:r>
              <a:rPr lang="de-DE" dirty="0"/>
              <a:t>(Stand-</a:t>
            </a:r>
            <a:r>
              <a:rPr lang="en-US" dirty="0"/>
              <a:t>up</a:t>
            </a:r>
            <a:r>
              <a:rPr lang="de-DE" dirty="0"/>
              <a:t>-Meetings etc.)</a:t>
            </a:r>
          </a:p>
          <a:p>
            <a:pPr lvl="1"/>
            <a:r>
              <a:rPr lang="de-DE" dirty="0"/>
              <a:t>echte Miteigentümerschaft</a:t>
            </a:r>
            <a:br>
              <a:rPr lang="de-DE" dirty="0"/>
            </a:br>
            <a:r>
              <a:rPr lang="de-DE" dirty="0"/>
              <a:t>(</a:t>
            </a:r>
            <a:r>
              <a:rPr lang="en-US" dirty="0"/>
              <a:t>Co-ownership</a:t>
            </a:r>
            <a:r>
              <a:rPr lang="de-DE" dirty="0"/>
              <a:t>) am Code</a:t>
            </a:r>
          </a:p>
        </p:txBody>
      </p:sp>
      <p:sp>
        <p:nvSpPr>
          <p:cNvPr id="2" name="Titel 1"/>
          <p:cNvSpPr>
            <a:spLocks noGrp="1"/>
          </p:cNvSpPr>
          <p:nvPr>
            <p:ph type="title"/>
          </p:nvPr>
        </p:nvSpPr>
        <p:spPr/>
        <p:txBody>
          <a:bodyPr/>
          <a:lstStyle/>
          <a:p>
            <a:r>
              <a:rPr lang="de-DE" dirty="0"/>
              <a:t>Nachfolgeplanung – </a:t>
            </a:r>
            <a:r>
              <a:rPr lang="en-US" dirty="0"/>
              <a:t>Succession Planning</a:t>
            </a:r>
          </a:p>
        </p:txBody>
      </p:sp>
      <p:sp>
        <p:nvSpPr>
          <p:cNvPr id="42" name="Textplatzhalter 41">
            <a:extLst>
              <a:ext uri="{FF2B5EF4-FFF2-40B4-BE49-F238E27FC236}">
                <a16:creationId xmlns:a16="http://schemas.microsoft.com/office/drawing/2014/main" id="{A04D777D-2351-4E03-A254-3842AD5F0313}"/>
              </a:ext>
            </a:extLst>
          </p:cNvPr>
          <p:cNvSpPr>
            <a:spLocks noGrp="1"/>
          </p:cNvSpPr>
          <p:nvPr>
            <p:ph type="body" sz="quarter" idx="11"/>
          </p:nvPr>
        </p:nvSpPr>
        <p:spPr/>
        <p:txBody>
          <a:bodyPr>
            <a:normAutofit fontScale="92500"/>
          </a:bodyPr>
          <a:lstStyle/>
          <a:p>
            <a:r>
              <a:rPr lang="de-DE" dirty="0"/>
              <a:t>Syl_ID_7.5</a:t>
            </a:r>
          </a:p>
        </p:txBody>
      </p:sp>
      <p:grpSp>
        <p:nvGrpSpPr>
          <p:cNvPr id="14" name="Gruppieren 13">
            <a:extLst>
              <a:ext uri="{FF2B5EF4-FFF2-40B4-BE49-F238E27FC236}">
                <a16:creationId xmlns:a16="http://schemas.microsoft.com/office/drawing/2014/main" id="{A4611355-B410-4FFC-B396-D2027E565654}"/>
              </a:ext>
            </a:extLst>
          </p:cNvPr>
          <p:cNvGrpSpPr/>
          <p:nvPr/>
        </p:nvGrpSpPr>
        <p:grpSpPr>
          <a:xfrm>
            <a:off x="5043918" y="2176456"/>
            <a:ext cx="3238096" cy="2505088"/>
            <a:chOff x="5438575" y="1435332"/>
            <a:chExt cx="3238096" cy="2505088"/>
          </a:xfrm>
        </p:grpSpPr>
        <p:sp>
          <p:nvSpPr>
            <p:cNvPr id="7" name="Textfeld 6"/>
            <p:cNvSpPr txBox="1"/>
            <p:nvPr/>
          </p:nvSpPr>
          <p:spPr>
            <a:xfrm rot="341799">
              <a:off x="5515782" y="1439173"/>
              <a:ext cx="3160889" cy="1200329"/>
            </a:xfrm>
            <a:prstGeom prst="rect">
              <a:avLst/>
            </a:prstGeom>
            <a:solidFill>
              <a:schemeClr val="bg1">
                <a:lumMod val="95000"/>
              </a:schemeClr>
            </a:solidFill>
            <a:ln>
              <a:noFill/>
            </a:ln>
          </p:spPr>
          <p:txBody>
            <a:bodyPr wrap="square" rtlCol="0">
              <a:spAutoFit/>
            </a:bodyPr>
            <a:lstStyle/>
            <a:p>
              <a:pPr algn="ctr">
                <a:lnSpc>
                  <a:spcPct val="150000"/>
                </a:lnSpc>
              </a:pPr>
              <a:r>
                <a:rPr lang="de-DE" sz="1200" b="1" dirty="0">
                  <a:solidFill>
                    <a:schemeClr val="accent1"/>
                  </a:solidFill>
                  <a:latin typeface="Calibri" panose="020F0502020204030204" pitchFamily="34" charset="0"/>
                  <a:sym typeface="Wingdings" pitchFamily="2" charset="2"/>
                </a:rPr>
                <a:t>Bus-Faktor</a:t>
              </a:r>
            </a:p>
            <a:p>
              <a:pPr algn="ctr">
                <a:lnSpc>
                  <a:spcPct val="150000"/>
                </a:lnSpc>
              </a:pPr>
              <a:r>
                <a:rPr lang="de-DE" sz="1200" dirty="0">
                  <a:solidFill>
                    <a:srgbClr val="4D4D4D"/>
                  </a:solidFill>
                  <a:latin typeface="Calibri" panose="020F0502020204030204" pitchFamily="34" charset="0"/>
                  <a:sym typeface="Wingdings" pitchFamily="2" charset="2"/>
                </a:rPr>
                <a:t>Kritische Größe, die aussagt, wie viele Teammitglieder ausfallen dürfen, ohne dass das Projekt dadurch zum Erliegen kommt.</a:t>
              </a:r>
            </a:p>
          </p:txBody>
        </p:sp>
        <p:sp>
          <p:nvSpPr>
            <p:cNvPr id="35" name="Rechteck 34">
              <a:extLst>
                <a:ext uri="{FF2B5EF4-FFF2-40B4-BE49-F238E27FC236}">
                  <a16:creationId xmlns:a16="http://schemas.microsoft.com/office/drawing/2014/main" id="{0B39B319-1BC0-4DD8-B7A1-10D21D3BD99D}"/>
                </a:ext>
              </a:extLst>
            </p:cNvPr>
            <p:cNvSpPr/>
            <p:nvPr/>
          </p:nvSpPr>
          <p:spPr>
            <a:xfrm rot="341799">
              <a:off x="5438575" y="1435332"/>
              <a:ext cx="3173370" cy="2505088"/>
            </a:xfrm>
            <a:prstGeom prst="rect">
              <a:avLst/>
            </a:prstGeom>
            <a:ln>
              <a:solidFill>
                <a:schemeClr val="accent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13" name="Gruppieren 12">
            <a:extLst>
              <a:ext uri="{FF2B5EF4-FFF2-40B4-BE49-F238E27FC236}">
                <a16:creationId xmlns:a16="http://schemas.microsoft.com/office/drawing/2014/main" id="{4BE51AEF-95A4-4BAE-8D93-5DF3D6C14B1B}"/>
              </a:ext>
            </a:extLst>
          </p:cNvPr>
          <p:cNvGrpSpPr/>
          <p:nvPr/>
        </p:nvGrpSpPr>
        <p:grpSpPr>
          <a:xfrm>
            <a:off x="5031116" y="3270665"/>
            <a:ext cx="2856241" cy="1460020"/>
            <a:chOff x="5604190" y="2564581"/>
            <a:chExt cx="2856241" cy="1460020"/>
          </a:xfrm>
        </p:grpSpPr>
        <p:grpSp>
          <p:nvGrpSpPr>
            <p:cNvPr id="32" name="Gruppieren 31">
              <a:extLst>
                <a:ext uri="{FF2B5EF4-FFF2-40B4-BE49-F238E27FC236}">
                  <a16:creationId xmlns:a16="http://schemas.microsoft.com/office/drawing/2014/main" id="{1580BD66-D460-4D7E-83E7-7F36CDBD2EA9}"/>
                </a:ext>
              </a:extLst>
            </p:cNvPr>
            <p:cNvGrpSpPr/>
            <p:nvPr/>
          </p:nvGrpSpPr>
          <p:grpSpPr>
            <a:xfrm rot="341799">
              <a:off x="5604190" y="3068531"/>
              <a:ext cx="1364760" cy="535686"/>
              <a:chOff x="5242157" y="916025"/>
              <a:chExt cx="1364760" cy="535686"/>
            </a:xfrm>
          </p:grpSpPr>
          <p:pic>
            <p:nvPicPr>
              <p:cNvPr id="30" name="Grafik 29">
                <a:extLst>
                  <a:ext uri="{FF2B5EF4-FFF2-40B4-BE49-F238E27FC236}">
                    <a16:creationId xmlns:a16="http://schemas.microsoft.com/office/drawing/2014/main" id="{95DC1E54-86F4-45DA-BA76-465877191184}"/>
                  </a:ext>
                </a:extLst>
              </p:cNvPr>
              <p:cNvPicPr>
                <a:picLocks noChangeAspect="1"/>
              </p:cNvPicPr>
              <p:nvPr/>
            </p:nvPicPr>
            <p:blipFill>
              <a:blip r:embed="rId2">
                <a:duotone>
                  <a:schemeClr val="bg2">
                    <a:shade val="45000"/>
                    <a:satMod val="135000"/>
                  </a:schemeClr>
                  <a:prstClr val="white"/>
                </a:duotone>
              </a:blip>
              <a:stretch>
                <a:fillRect/>
              </a:stretch>
            </p:blipFill>
            <p:spPr>
              <a:xfrm rot="778633">
                <a:off x="5242157" y="916025"/>
                <a:ext cx="1217683" cy="535686"/>
              </a:xfrm>
              <a:prstGeom prst="rect">
                <a:avLst/>
              </a:prstGeom>
            </p:spPr>
          </p:pic>
          <p:sp>
            <p:nvSpPr>
              <p:cNvPr id="31" name="Rechteck 30">
                <a:extLst>
                  <a:ext uri="{FF2B5EF4-FFF2-40B4-BE49-F238E27FC236}">
                    <a16:creationId xmlns:a16="http://schemas.microsoft.com/office/drawing/2014/main" id="{1170B563-8F24-4B53-A2DE-557B2D6E6376}"/>
                  </a:ext>
                </a:extLst>
              </p:cNvPr>
              <p:cNvSpPr/>
              <p:nvPr/>
            </p:nvSpPr>
            <p:spPr>
              <a:xfrm>
                <a:off x="6265405" y="997583"/>
                <a:ext cx="341512" cy="360105"/>
              </a:xfrm>
              <a:prstGeom prst="rect">
                <a:avLst/>
              </a:prstGeom>
              <a:solidFill>
                <a:schemeClr val="bg1"/>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pic>
          <p:nvPicPr>
            <p:cNvPr id="10" name="Grafik 9">
              <a:extLst>
                <a:ext uri="{FF2B5EF4-FFF2-40B4-BE49-F238E27FC236}">
                  <a16:creationId xmlns:a16="http://schemas.microsoft.com/office/drawing/2014/main" id="{371D68F7-9814-4241-8529-275CAC526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404" y="2564581"/>
              <a:ext cx="1980027" cy="1460020"/>
            </a:xfrm>
            <a:prstGeom prst="rect">
              <a:avLst/>
            </a:prstGeom>
          </p:spPr>
        </p:pic>
      </p:grpSp>
    </p:spTree>
    <p:extLst>
      <p:ext uri="{BB962C8B-B14F-4D97-AF65-F5344CB8AC3E}">
        <p14:creationId xmlns:p14="http://schemas.microsoft.com/office/powerpoint/2010/main" val="21886670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7838BB4-8752-47F4-9F06-3449F7AEC66B}"/>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0E197DB3-7308-42F2-A0F1-E5BFE1E3AEF8}"/>
              </a:ext>
            </a:extLst>
          </p:cNvPr>
          <p:cNvSpPr>
            <a:spLocks noGrp="1"/>
          </p:cNvSpPr>
          <p:nvPr>
            <p:ph type="sldNum" sz="quarter" idx="4"/>
          </p:nvPr>
        </p:nvSpPr>
        <p:spPr/>
        <p:txBody>
          <a:bodyPr/>
          <a:lstStyle/>
          <a:p>
            <a:fld id="{BD587C3E-324D-4846-9F44-5C3ACF20A720}" type="slidenum">
              <a:rPr lang="de-DE" smtClean="0"/>
              <a:pPr/>
              <a:t>132</a:t>
            </a:fld>
            <a:endParaRPr lang="de-DE" dirty="0"/>
          </a:p>
        </p:txBody>
      </p:sp>
      <p:sp>
        <p:nvSpPr>
          <p:cNvPr id="7" name="Titel 6">
            <a:extLst>
              <a:ext uri="{FF2B5EF4-FFF2-40B4-BE49-F238E27FC236}">
                <a16:creationId xmlns:a16="http://schemas.microsoft.com/office/drawing/2014/main" id="{389732C6-C2BD-4D1C-8F60-A8346484A78B}"/>
              </a:ext>
            </a:extLst>
          </p:cNvPr>
          <p:cNvSpPr>
            <a:spLocks noGrp="1"/>
          </p:cNvSpPr>
          <p:nvPr>
            <p:ph type="title"/>
          </p:nvPr>
        </p:nvSpPr>
        <p:spPr/>
        <p:txBody>
          <a:bodyPr/>
          <a:lstStyle/>
          <a:p>
            <a:r>
              <a:rPr lang="de-DE" dirty="0"/>
              <a:t>Monitoring: Mögliche Kennzahlen</a:t>
            </a:r>
          </a:p>
        </p:txBody>
      </p:sp>
      <p:sp>
        <p:nvSpPr>
          <p:cNvPr id="9" name="Textplatzhalter 8">
            <a:extLst>
              <a:ext uri="{FF2B5EF4-FFF2-40B4-BE49-F238E27FC236}">
                <a16:creationId xmlns:a16="http://schemas.microsoft.com/office/drawing/2014/main" id="{9C267FA6-1268-4601-9375-3869FAF01CD0}"/>
              </a:ext>
            </a:extLst>
          </p:cNvPr>
          <p:cNvSpPr>
            <a:spLocks noGrp="1"/>
          </p:cNvSpPr>
          <p:nvPr>
            <p:ph type="body" sz="quarter" idx="11"/>
          </p:nvPr>
        </p:nvSpPr>
        <p:spPr/>
        <p:txBody>
          <a:bodyPr>
            <a:normAutofit fontScale="92500"/>
          </a:bodyPr>
          <a:lstStyle/>
          <a:p>
            <a:r>
              <a:rPr lang="de-DE" dirty="0"/>
              <a:t>Syl_ID_7 / Syl_ID_7.6 / Syl_ID_7.7 / Syl_ID_9.1</a:t>
            </a:r>
          </a:p>
        </p:txBody>
      </p:sp>
      <p:grpSp>
        <p:nvGrpSpPr>
          <p:cNvPr id="10" name="Gruppieren 9">
            <a:extLst>
              <a:ext uri="{FF2B5EF4-FFF2-40B4-BE49-F238E27FC236}">
                <a16:creationId xmlns:a16="http://schemas.microsoft.com/office/drawing/2014/main" id="{6A7EBE25-A9C0-47EA-B003-538D83843F65}"/>
              </a:ext>
            </a:extLst>
          </p:cNvPr>
          <p:cNvGrpSpPr/>
          <p:nvPr/>
        </p:nvGrpSpPr>
        <p:grpSpPr>
          <a:xfrm rot="302757">
            <a:off x="6123294" y="3017368"/>
            <a:ext cx="2843840" cy="2843840"/>
            <a:chOff x="5635641" y="3755975"/>
            <a:chExt cx="2843840" cy="2843840"/>
          </a:xfrm>
        </p:grpSpPr>
        <p:pic>
          <p:nvPicPr>
            <p:cNvPr id="11" name="Picture 2" descr="https://s14-eu5.ixquick.com/cgi-bin/serveimage?url=http:%2F%2Fwww.magnetoplan.de%2Fimg%2Fpi5%2F10-1226966-flipchart-junior-sp-1.jpg&amp;sp=a942c9b25a32bef893a94a5c3ec65a43">
              <a:extLst>
                <a:ext uri="{FF2B5EF4-FFF2-40B4-BE49-F238E27FC236}">
                  <a16:creationId xmlns:a16="http://schemas.microsoft.com/office/drawing/2014/main" id="{B605EE51-6F9A-446B-85B0-8C906C6FF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5641" y="3755975"/>
              <a:ext cx="2843840" cy="28438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D2F1B867-9911-4239-9083-F10895154AA8}"/>
                </a:ext>
              </a:extLst>
            </p:cNvPr>
            <p:cNvSpPr txBox="1"/>
            <p:nvPr/>
          </p:nvSpPr>
          <p:spPr>
            <a:xfrm>
              <a:off x="6385169" y="4122908"/>
              <a:ext cx="1334638" cy="1107996"/>
            </a:xfrm>
            <a:prstGeom prst="rect">
              <a:avLst/>
            </a:prstGeom>
            <a:noFill/>
          </p:spPr>
          <p:txBody>
            <a:bodyPr wrap="square" rtlCol="0">
              <a:spAutoFit/>
            </a:bodyPr>
            <a:lstStyle/>
            <a:p>
              <a:pPr algn="ctr"/>
              <a:r>
                <a:rPr lang="de-DE" sz="1400" b="1" dirty="0">
                  <a:solidFill>
                    <a:schemeClr val="accent1"/>
                  </a:solidFill>
                  <a:latin typeface="Calibri" panose="020F0502020204030204" pitchFamily="34" charset="0"/>
                  <a:cs typeface="Calibri" panose="020F0502020204030204" pitchFamily="34" charset="0"/>
                  <a:sym typeface="Wingdings" pitchFamily="2" charset="2"/>
                </a:rPr>
                <a:t>Information</a:t>
              </a:r>
            </a:p>
            <a:p>
              <a:pPr algn="ctr"/>
              <a:r>
                <a:rPr lang="de-DE" sz="1400" b="1" dirty="0">
                  <a:solidFill>
                    <a:schemeClr val="accent1"/>
                  </a:solidFill>
                  <a:latin typeface="Calibri" panose="020F0502020204030204" pitchFamily="34" charset="0"/>
                  <a:cs typeface="Calibri" panose="020F0502020204030204" pitchFamily="34" charset="0"/>
                  <a:sym typeface="Wingdings" pitchFamily="2" charset="2"/>
                </a:rPr>
                <a:t>Radiator:</a:t>
              </a:r>
            </a:p>
            <a:p>
              <a:pPr algn="ctr"/>
              <a:r>
                <a:rPr lang="de-DE" sz="1400" b="1" dirty="0">
                  <a:solidFill>
                    <a:schemeClr val="accent1"/>
                  </a:solidFill>
                  <a:latin typeface="Calibri" panose="020F0502020204030204" pitchFamily="34" charset="0"/>
                  <a:cs typeface="Calibri" panose="020F0502020204030204" pitchFamily="34" charset="0"/>
                  <a:sym typeface="Wingdings" pitchFamily="2" charset="2"/>
                </a:rPr>
                <a:t>KPIs</a:t>
              </a:r>
            </a:p>
            <a:p>
              <a:pPr algn="ctr"/>
              <a:r>
                <a:rPr lang="de-DE" sz="1200" dirty="0">
                  <a:solidFill>
                    <a:schemeClr val="accent1"/>
                  </a:solidFill>
                  <a:latin typeface="Calibri" panose="020F0502020204030204" pitchFamily="34" charset="0"/>
                  <a:cs typeface="Calibri" panose="020F0502020204030204" pitchFamily="34" charset="0"/>
                  <a:sym typeface="Wingdings" pitchFamily="2" charset="2"/>
                </a:rPr>
                <a:t>(Key Performance </a:t>
              </a:r>
              <a:r>
                <a:rPr lang="de-DE" sz="1200" dirty="0" err="1">
                  <a:solidFill>
                    <a:schemeClr val="accent1"/>
                  </a:solidFill>
                  <a:latin typeface="Calibri" panose="020F0502020204030204" pitchFamily="34" charset="0"/>
                  <a:cs typeface="Calibri" panose="020F0502020204030204" pitchFamily="34" charset="0"/>
                  <a:sym typeface="Wingdings" pitchFamily="2" charset="2"/>
                </a:rPr>
                <a:t>Indicators</a:t>
              </a:r>
              <a:r>
                <a:rPr lang="de-DE" sz="1200" dirty="0">
                  <a:solidFill>
                    <a:schemeClr val="accent1"/>
                  </a:solidFill>
                  <a:latin typeface="Calibri" panose="020F0502020204030204" pitchFamily="34" charset="0"/>
                  <a:cs typeface="Calibri" panose="020F0502020204030204" pitchFamily="34" charset="0"/>
                  <a:sym typeface="Wingdings" pitchFamily="2" charset="2"/>
                </a:rPr>
                <a:t>)</a:t>
              </a:r>
            </a:p>
          </p:txBody>
        </p:sp>
      </p:grpSp>
      <p:sp>
        <p:nvSpPr>
          <p:cNvPr id="13" name="Rechteck 12">
            <a:extLst>
              <a:ext uri="{FF2B5EF4-FFF2-40B4-BE49-F238E27FC236}">
                <a16:creationId xmlns:a16="http://schemas.microsoft.com/office/drawing/2014/main" id="{20DC7FAC-BAA5-4980-9D85-C3CD40FAB5C4}"/>
              </a:ext>
            </a:extLst>
          </p:cNvPr>
          <p:cNvSpPr/>
          <p:nvPr/>
        </p:nvSpPr>
        <p:spPr>
          <a:xfrm rot="21260722">
            <a:off x="421398" y="1685405"/>
            <a:ext cx="3852000" cy="1677382"/>
          </a:xfrm>
          <a:prstGeom prst="rect">
            <a:avLst/>
          </a:prstGeom>
          <a:solidFill>
            <a:srgbClr val="F2F2F2"/>
          </a:solidFill>
          <a:ln>
            <a:solidFill>
              <a:schemeClr val="accent1"/>
            </a:solidFill>
          </a:ln>
        </p:spPr>
        <p:txBody>
          <a:bodyPr>
            <a:spAutoFit/>
          </a:bodyPr>
          <a:lstStyle/>
          <a:p>
            <a:pPr>
              <a:spcAft>
                <a:spcPts val="600"/>
              </a:spcAft>
            </a:pPr>
            <a:r>
              <a:rPr lang="de-DE" sz="1400" b="1" dirty="0">
                <a:latin typeface="Calibri" panose="020F0502020204030204" pitchFamily="34" charset="0"/>
                <a:cs typeface="Calibri" panose="020F0502020204030204" pitchFamily="34" charset="0"/>
              </a:rPr>
              <a:t>Qualität</a:t>
            </a:r>
          </a:p>
          <a:p>
            <a:pPr marL="285750"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Sprint Goal </a:t>
            </a:r>
            <a:r>
              <a:rPr lang="en-US" sz="1400" dirty="0">
                <a:latin typeface="Calibri" panose="020F0502020204030204" pitchFamily="34" charset="0"/>
                <a:cs typeface="Calibri" panose="020F0502020204030204" pitchFamily="34" charset="0"/>
              </a:rPr>
              <a:t>Success</a:t>
            </a:r>
            <a:r>
              <a:rPr lang="de-DE" sz="1400" dirty="0">
                <a:latin typeface="Calibri" panose="020F0502020204030204" pitchFamily="34" charset="0"/>
                <a:cs typeface="Calibri" panose="020F0502020204030204" pitchFamily="34" charset="0"/>
              </a:rPr>
              <a:t> Rate</a:t>
            </a:r>
          </a:p>
          <a:p>
            <a:pPr marL="285750"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Fehler</a:t>
            </a:r>
          </a:p>
          <a:p>
            <a:pPr marL="742950" lvl="1"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im Test gefundene Fehler</a:t>
            </a:r>
          </a:p>
          <a:p>
            <a:pPr marL="742950" lvl="1"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durch Anwender gefundene Fehler </a:t>
            </a:r>
            <a:r>
              <a:rPr lang="en-US" sz="1400" dirty="0">
                <a:latin typeface="Calibri" panose="020F0502020204030204" pitchFamily="34" charset="0"/>
                <a:cs typeface="Calibri" panose="020F0502020204030204" pitchFamily="34" charset="0"/>
              </a:rPr>
              <a:t>(</a:t>
            </a:r>
            <a:r>
              <a:rPr lang="en-US" sz="1400" b="1" dirty="0">
                <a:latin typeface="Calibri" panose="020F0502020204030204" pitchFamily="34" charset="0"/>
                <a:cs typeface="Calibri" panose="020F0502020204030204" pitchFamily="34" charset="0"/>
              </a:rPr>
              <a:t>Escaped Defects</a:t>
            </a:r>
            <a:r>
              <a:rPr lang="en-US" sz="1400"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Technical </a:t>
            </a:r>
            <a:r>
              <a:rPr lang="en-US" sz="1400" dirty="0">
                <a:latin typeface="Calibri" panose="020F0502020204030204" pitchFamily="34" charset="0"/>
                <a:cs typeface="Calibri" panose="020F0502020204030204" pitchFamily="34" charset="0"/>
              </a:rPr>
              <a:t>Debt</a:t>
            </a:r>
            <a:r>
              <a:rPr lang="de-DE" sz="1400" dirty="0">
                <a:latin typeface="Calibri" panose="020F0502020204030204" pitchFamily="34" charset="0"/>
                <a:cs typeface="Calibri" panose="020F0502020204030204" pitchFamily="34" charset="0"/>
              </a:rPr>
              <a:t> (technische Schulden)</a:t>
            </a:r>
          </a:p>
        </p:txBody>
      </p:sp>
      <p:sp>
        <p:nvSpPr>
          <p:cNvPr id="14" name="Rechteck 13">
            <a:extLst>
              <a:ext uri="{FF2B5EF4-FFF2-40B4-BE49-F238E27FC236}">
                <a16:creationId xmlns:a16="http://schemas.microsoft.com/office/drawing/2014/main" id="{B7A71B58-1224-435A-8986-23D1950C33E5}"/>
              </a:ext>
            </a:extLst>
          </p:cNvPr>
          <p:cNvSpPr/>
          <p:nvPr/>
        </p:nvSpPr>
        <p:spPr>
          <a:xfrm rot="680821">
            <a:off x="5093343" y="1382685"/>
            <a:ext cx="2962835" cy="1031051"/>
          </a:xfrm>
          <a:prstGeom prst="rect">
            <a:avLst/>
          </a:prstGeom>
          <a:solidFill>
            <a:srgbClr val="F2F2F2"/>
          </a:solidFill>
          <a:ln>
            <a:solidFill>
              <a:schemeClr val="accent1"/>
            </a:solidFill>
          </a:ln>
        </p:spPr>
        <p:txBody>
          <a:bodyPr wrap="square">
            <a:spAutoFit/>
          </a:bodyPr>
          <a:lstStyle/>
          <a:p>
            <a:pPr>
              <a:spcAft>
                <a:spcPts val="600"/>
              </a:spcAft>
            </a:pPr>
            <a:r>
              <a:rPr lang="de-DE" sz="1400" b="1" dirty="0">
                <a:latin typeface="Calibri" panose="020F0502020204030204" pitchFamily="34" charset="0"/>
                <a:cs typeface="Calibri" panose="020F0502020204030204" pitchFamily="34" charset="0"/>
              </a:rPr>
              <a:t>Prognostizierbarkeit</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Burn</a:t>
            </a:r>
            <a:r>
              <a:rPr lang="de-DE" sz="1400" dirty="0">
                <a:latin typeface="Calibri" panose="020F0502020204030204" pitchFamily="34" charset="0"/>
                <a:cs typeface="Calibri" panose="020F0502020204030204" pitchFamily="34" charset="0"/>
              </a:rPr>
              <a:t> Down Rate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Velocity</a:t>
            </a:r>
          </a:p>
          <a:p>
            <a:pPr marL="285750"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automatische Tests</a:t>
            </a:r>
          </a:p>
        </p:txBody>
      </p:sp>
      <p:sp>
        <p:nvSpPr>
          <p:cNvPr id="15" name="Rechteck 14">
            <a:extLst>
              <a:ext uri="{FF2B5EF4-FFF2-40B4-BE49-F238E27FC236}">
                <a16:creationId xmlns:a16="http://schemas.microsoft.com/office/drawing/2014/main" id="{4C367256-475B-4362-9D3B-72F86E6C61C5}"/>
              </a:ext>
            </a:extLst>
          </p:cNvPr>
          <p:cNvSpPr/>
          <p:nvPr/>
        </p:nvSpPr>
        <p:spPr>
          <a:xfrm rot="557210">
            <a:off x="3628719" y="3279159"/>
            <a:ext cx="3030212" cy="815608"/>
          </a:xfrm>
          <a:prstGeom prst="rect">
            <a:avLst/>
          </a:prstGeom>
          <a:solidFill>
            <a:srgbClr val="F2F2F2"/>
          </a:solidFill>
          <a:ln>
            <a:solidFill>
              <a:schemeClr val="accent1"/>
            </a:solidFill>
          </a:ln>
        </p:spPr>
        <p:txBody>
          <a:bodyPr wrap="square">
            <a:spAutoFit/>
          </a:bodyPr>
          <a:lstStyle/>
          <a:p>
            <a:pPr>
              <a:spcAft>
                <a:spcPts val="600"/>
              </a:spcAft>
            </a:pPr>
            <a:r>
              <a:rPr lang="de-DE" sz="1400" b="1" dirty="0">
                <a:latin typeface="Calibri" panose="020F0502020204030204" pitchFamily="34" charset="0"/>
                <a:cs typeface="Calibri" panose="020F0502020204030204" pitchFamily="34" charset="0"/>
              </a:rPr>
              <a:t>Wert/Nutzen</a:t>
            </a:r>
          </a:p>
          <a:p>
            <a:pPr marL="285750"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Kundenzufriedenheit</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Business Value Delivered</a:t>
            </a:r>
            <a:endParaRPr lang="de-DE" sz="1400" dirty="0">
              <a:latin typeface="Calibri" panose="020F0502020204030204" pitchFamily="34" charset="0"/>
              <a:cs typeface="Calibri" panose="020F0502020204030204" pitchFamily="34" charset="0"/>
            </a:endParaRPr>
          </a:p>
        </p:txBody>
      </p:sp>
      <p:sp>
        <p:nvSpPr>
          <p:cNvPr id="16" name="Rechteck 15">
            <a:extLst>
              <a:ext uri="{FF2B5EF4-FFF2-40B4-BE49-F238E27FC236}">
                <a16:creationId xmlns:a16="http://schemas.microsoft.com/office/drawing/2014/main" id="{38E5FD74-8E2D-413C-B1A8-14227C9170CC}"/>
              </a:ext>
            </a:extLst>
          </p:cNvPr>
          <p:cNvSpPr/>
          <p:nvPr/>
        </p:nvSpPr>
        <p:spPr>
          <a:xfrm rot="20993413">
            <a:off x="787889" y="4128777"/>
            <a:ext cx="2518891" cy="1031051"/>
          </a:xfrm>
          <a:prstGeom prst="rect">
            <a:avLst/>
          </a:prstGeom>
          <a:solidFill>
            <a:srgbClr val="F2F2F2"/>
          </a:solidFill>
          <a:ln>
            <a:solidFill>
              <a:schemeClr val="accent1"/>
            </a:solidFill>
          </a:ln>
        </p:spPr>
        <p:txBody>
          <a:bodyPr wrap="square">
            <a:spAutoFit/>
          </a:bodyPr>
          <a:lstStyle/>
          <a:p>
            <a:pPr>
              <a:spcAft>
                <a:spcPts val="600"/>
              </a:spcAft>
            </a:pPr>
            <a:r>
              <a:rPr lang="en-US" sz="1400" b="1" dirty="0">
                <a:latin typeface="Calibri" panose="020F0502020204030204" pitchFamily="34" charset="0"/>
                <a:cs typeface="Calibri" panose="020F0502020204030204" pitchFamily="34" charset="0"/>
              </a:rPr>
              <a:t>Lean</a:t>
            </a:r>
          </a:p>
          <a:p>
            <a:pPr marL="285750"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Durchlaufzeit</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Work in Progress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Task Board</a:t>
            </a:r>
          </a:p>
        </p:txBody>
      </p:sp>
      <p:sp>
        <p:nvSpPr>
          <p:cNvPr id="17" name="Rechteck 16">
            <a:extLst>
              <a:ext uri="{FF2B5EF4-FFF2-40B4-BE49-F238E27FC236}">
                <a16:creationId xmlns:a16="http://schemas.microsoft.com/office/drawing/2014/main" id="{EC9176AE-4D6E-413B-8018-301999A568C6}"/>
              </a:ext>
            </a:extLst>
          </p:cNvPr>
          <p:cNvSpPr/>
          <p:nvPr/>
        </p:nvSpPr>
        <p:spPr>
          <a:xfrm rot="20715804">
            <a:off x="1425521" y="5117212"/>
            <a:ext cx="3852000" cy="600164"/>
          </a:xfrm>
          <a:prstGeom prst="rect">
            <a:avLst/>
          </a:prstGeom>
          <a:solidFill>
            <a:srgbClr val="F2F2F2"/>
          </a:solidFill>
          <a:ln>
            <a:solidFill>
              <a:schemeClr val="accent1"/>
            </a:solidFill>
          </a:ln>
        </p:spPr>
        <p:txBody>
          <a:bodyPr>
            <a:spAutoFit/>
          </a:bodyPr>
          <a:lstStyle/>
          <a:p>
            <a:pPr>
              <a:spcAft>
                <a:spcPts val="600"/>
              </a:spcAft>
            </a:pPr>
            <a:r>
              <a:rPr lang="en-US" sz="1400" b="1" dirty="0">
                <a:latin typeface="Calibri" panose="020F0502020204030204" pitchFamily="34" charset="0"/>
                <a:cs typeface="Calibri" panose="020F0502020204030204" pitchFamily="34" charset="0"/>
              </a:rPr>
              <a:t>Scrum-Team</a:t>
            </a:r>
          </a:p>
          <a:p>
            <a:pPr marL="285750" indent="-285750">
              <a:buFont typeface="Arial" panose="020B0604020202020204" pitchFamily="34" charset="0"/>
              <a:buChar char="•"/>
            </a:pPr>
            <a:r>
              <a:rPr lang="en-US" sz="1400" dirty="0" err="1">
                <a:latin typeface="Calibri" panose="020F0502020204030204" pitchFamily="34" charset="0"/>
                <a:cs typeface="Calibri" panose="020F0502020204030204" pitchFamily="34" charset="0"/>
              </a:rPr>
              <a:t>Arbeitsmoral</a:t>
            </a:r>
            <a:r>
              <a:rPr lang="en-US" sz="1400" dirty="0">
                <a:latin typeface="Calibri" panose="020F0502020204030204" pitchFamily="34" charset="0"/>
                <a:cs typeface="Calibri" panose="020F0502020204030204" pitchFamily="34" charset="0"/>
              </a:rPr>
              <a:t> (Niko-</a:t>
            </a:r>
            <a:r>
              <a:rPr lang="en-US" sz="1400" dirty="0" err="1">
                <a:latin typeface="Calibri" panose="020F0502020204030204" pitchFamily="34" charset="0"/>
                <a:cs typeface="Calibri" panose="020F0502020204030204" pitchFamily="34" charset="0"/>
              </a:rPr>
              <a:t>niko</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Kalender</a:t>
            </a:r>
            <a:r>
              <a:rPr lang="en-US" sz="1400" dirty="0">
                <a:latin typeface="Calibri" panose="020F0502020204030204" pitchFamily="34" charset="0"/>
                <a:cs typeface="Calibri" panose="020F0502020204030204" pitchFamily="34" charset="0"/>
              </a:rPr>
              <a:t>)</a:t>
            </a:r>
          </a:p>
        </p:txBody>
      </p:sp>
      <p:grpSp>
        <p:nvGrpSpPr>
          <p:cNvPr id="18" name="Gruppieren 17">
            <a:extLst>
              <a:ext uri="{FF2B5EF4-FFF2-40B4-BE49-F238E27FC236}">
                <a16:creationId xmlns:a16="http://schemas.microsoft.com/office/drawing/2014/main" id="{DFC6DBDF-756A-4BC7-8251-FFFB2DFD2BB0}"/>
              </a:ext>
            </a:extLst>
          </p:cNvPr>
          <p:cNvGrpSpPr/>
          <p:nvPr/>
        </p:nvGrpSpPr>
        <p:grpSpPr>
          <a:xfrm>
            <a:off x="4688414" y="4572987"/>
            <a:ext cx="1461113" cy="1477205"/>
            <a:chOff x="4924561" y="4738964"/>
            <a:chExt cx="1461113" cy="1477205"/>
          </a:xfrm>
        </p:grpSpPr>
        <p:grpSp>
          <p:nvGrpSpPr>
            <p:cNvPr id="19" name="Gruppieren 18">
              <a:extLst>
                <a:ext uri="{FF2B5EF4-FFF2-40B4-BE49-F238E27FC236}">
                  <a16:creationId xmlns:a16="http://schemas.microsoft.com/office/drawing/2014/main" id="{B5948D76-08DF-4CDA-9E68-C4CAFAF1F4A7}"/>
                </a:ext>
              </a:extLst>
            </p:cNvPr>
            <p:cNvGrpSpPr/>
            <p:nvPr/>
          </p:nvGrpSpPr>
          <p:grpSpPr>
            <a:xfrm>
              <a:off x="5083044" y="4738964"/>
              <a:ext cx="510036" cy="444136"/>
              <a:chOff x="873977" y="4415245"/>
              <a:chExt cx="1280160" cy="1280160"/>
            </a:xfrm>
          </p:grpSpPr>
          <p:sp>
            <p:nvSpPr>
              <p:cNvPr id="33" name="Ellipse 32">
                <a:extLst>
                  <a:ext uri="{FF2B5EF4-FFF2-40B4-BE49-F238E27FC236}">
                    <a16:creationId xmlns:a16="http://schemas.microsoft.com/office/drawing/2014/main" id="{32BDAC30-018E-4D41-A679-72527D22244E}"/>
                  </a:ext>
                </a:extLst>
              </p:cNvPr>
              <p:cNvSpPr/>
              <p:nvPr/>
            </p:nvSpPr>
            <p:spPr>
              <a:xfrm>
                <a:off x="873977" y="4415245"/>
                <a:ext cx="1280160" cy="1280160"/>
              </a:xfrm>
              <a:prstGeom prst="ellipse">
                <a:avLst/>
              </a:prstGeom>
              <a:solidFill>
                <a:srgbClr val="FFFF00"/>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cs typeface="Calibri" panose="020F0502020204030204" pitchFamily="34" charset="0"/>
                </a:endParaRPr>
              </a:p>
            </p:txBody>
          </p:sp>
          <p:sp>
            <p:nvSpPr>
              <p:cNvPr id="34" name="Ellipse 33">
                <a:extLst>
                  <a:ext uri="{FF2B5EF4-FFF2-40B4-BE49-F238E27FC236}">
                    <a16:creationId xmlns:a16="http://schemas.microsoft.com/office/drawing/2014/main" id="{C29E9992-D014-4F2C-922F-0BCDD62C11A2}"/>
                  </a:ext>
                </a:extLst>
              </p:cNvPr>
              <p:cNvSpPr/>
              <p:nvPr/>
            </p:nvSpPr>
            <p:spPr>
              <a:xfrm>
                <a:off x="1769075" y="4833257"/>
                <a:ext cx="91440" cy="222068"/>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cs typeface="Calibri" panose="020F0502020204030204" pitchFamily="34" charset="0"/>
                </a:endParaRPr>
              </a:p>
            </p:txBody>
          </p:sp>
          <p:sp>
            <p:nvSpPr>
              <p:cNvPr id="35" name="Ellipse 34">
                <a:extLst>
                  <a:ext uri="{FF2B5EF4-FFF2-40B4-BE49-F238E27FC236}">
                    <a16:creationId xmlns:a16="http://schemas.microsoft.com/office/drawing/2014/main" id="{19DE3834-3DC6-4681-9993-17F059C3F329}"/>
                  </a:ext>
                </a:extLst>
              </p:cNvPr>
              <p:cNvSpPr/>
              <p:nvPr/>
            </p:nvSpPr>
            <p:spPr>
              <a:xfrm>
                <a:off x="1264921" y="4833257"/>
                <a:ext cx="91440" cy="222068"/>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cs typeface="Calibri" panose="020F0502020204030204" pitchFamily="34" charset="0"/>
                </a:endParaRPr>
              </a:p>
            </p:txBody>
          </p:sp>
        </p:grpSp>
        <p:grpSp>
          <p:nvGrpSpPr>
            <p:cNvPr id="20" name="Gruppieren 19">
              <a:extLst>
                <a:ext uri="{FF2B5EF4-FFF2-40B4-BE49-F238E27FC236}">
                  <a16:creationId xmlns:a16="http://schemas.microsoft.com/office/drawing/2014/main" id="{4A71AFE1-7ABC-4442-BCD3-267474CAFC25}"/>
                </a:ext>
              </a:extLst>
            </p:cNvPr>
            <p:cNvGrpSpPr/>
            <p:nvPr/>
          </p:nvGrpSpPr>
          <p:grpSpPr>
            <a:xfrm>
              <a:off x="5875638" y="4777486"/>
              <a:ext cx="510036" cy="444136"/>
              <a:chOff x="873977" y="4415245"/>
              <a:chExt cx="1280160" cy="1280160"/>
            </a:xfrm>
          </p:grpSpPr>
          <p:sp>
            <p:nvSpPr>
              <p:cNvPr id="30" name="Ellipse 29">
                <a:extLst>
                  <a:ext uri="{FF2B5EF4-FFF2-40B4-BE49-F238E27FC236}">
                    <a16:creationId xmlns:a16="http://schemas.microsoft.com/office/drawing/2014/main" id="{D0427E3E-61C6-4EE9-AAA5-C6F09AC6EE82}"/>
                  </a:ext>
                </a:extLst>
              </p:cNvPr>
              <p:cNvSpPr/>
              <p:nvPr/>
            </p:nvSpPr>
            <p:spPr>
              <a:xfrm>
                <a:off x="873977" y="4415245"/>
                <a:ext cx="1280160" cy="1280160"/>
              </a:xfrm>
              <a:prstGeom prst="ellipse">
                <a:avLst/>
              </a:prstGeom>
              <a:solidFill>
                <a:srgbClr val="FFFF00"/>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cs typeface="Calibri" panose="020F0502020204030204" pitchFamily="34" charset="0"/>
                </a:endParaRPr>
              </a:p>
            </p:txBody>
          </p:sp>
          <p:sp>
            <p:nvSpPr>
              <p:cNvPr id="31" name="Ellipse 30">
                <a:extLst>
                  <a:ext uri="{FF2B5EF4-FFF2-40B4-BE49-F238E27FC236}">
                    <a16:creationId xmlns:a16="http://schemas.microsoft.com/office/drawing/2014/main" id="{49257061-1B03-4D8C-8D83-3A840782E05A}"/>
                  </a:ext>
                </a:extLst>
              </p:cNvPr>
              <p:cNvSpPr/>
              <p:nvPr/>
            </p:nvSpPr>
            <p:spPr>
              <a:xfrm>
                <a:off x="1769075" y="4833257"/>
                <a:ext cx="91440" cy="222068"/>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cs typeface="Calibri" panose="020F0502020204030204" pitchFamily="34" charset="0"/>
                </a:endParaRPr>
              </a:p>
            </p:txBody>
          </p:sp>
          <p:sp>
            <p:nvSpPr>
              <p:cNvPr id="32" name="Ellipse 31">
                <a:extLst>
                  <a:ext uri="{FF2B5EF4-FFF2-40B4-BE49-F238E27FC236}">
                    <a16:creationId xmlns:a16="http://schemas.microsoft.com/office/drawing/2014/main" id="{5996C177-AB23-40A7-972E-475C8DF4CD3D}"/>
                  </a:ext>
                </a:extLst>
              </p:cNvPr>
              <p:cNvSpPr/>
              <p:nvPr/>
            </p:nvSpPr>
            <p:spPr>
              <a:xfrm>
                <a:off x="1264921" y="4833257"/>
                <a:ext cx="91440" cy="222068"/>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cs typeface="Calibri" panose="020F0502020204030204" pitchFamily="34" charset="0"/>
                </a:endParaRPr>
              </a:p>
            </p:txBody>
          </p:sp>
        </p:grpSp>
        <p:grpSp>
          <p:nvGrpSpPr>
            <p:cNvPr id="21" name="Gruppieren 20">
              <a:extLst>
                <a:ext uri="{FF2B5EF4-FFF2-40B4-BE49-F238E27FC236}">
                  <a16:creationId xmlns:a16="http://schemas.microsoft.com/office/drawing/2014/main" id="{7E8F9EBC-C856-4093-A5B3-53F3B67C50AE}"/>
                </a:ext>
              </a:extLst>
            </p:cNvPr>
            <p:cNvGrpSpPr/>
            <p:nvPr/>
          </p:nvGrpSpPr>
          <p:grpSpPr>
            <a:xfrm>
              <a:off x="5373040" y="5206510"/>
              <a:ext cx="510036" cy="444136"/>
              <a:chOff x="76201" y="5496420"/>
              <a:chExt cx="1280160" cy="1280160"/>
            </a:xfrm>
          </p:grpSpPr>
          <p:grpSp>
            <p:nvGrpSpPr>
              <p:cNvPr id="25" name="Gruppieren 24">
                <a:extLst>
                  <a:ext uri="{FF2B5EF4-FFF2-40B4-BE49-F238E27FC236}">
                    <a16:creationId xmlns:a16="http://schemas.microsoft.com/office/drawing/2014/main" id="{DCC1F3B8-E720-4A74-B6EA-0EC094E176FE}"/>
                  </a:ext>
                </a:extLst>
              </p:cNvPr>
              <p:cNvGrpSpPr/>
              <p:nvPr/>
            </p:nvGrpSpPr>
            <p:grpSpPr>
              <a:xfrm>
                <a:off x="76201" y="5496420"/>
                <a:ext cx="1280160" cy="1280160"/>
                <a:chOff x="873977" y="4415245"/>
                <a:chExt cx="1280160" cy="1280160"/>
              </a:xfrm>
            </p:grpSpPr>
            <p:sp>
              <p:nvSpPr>
                <p:cNvPr id="27" name="Ellipse 26">
                  <a:extLst>
                    <a:ext uri="{FF2B5EF4-FFF2-40B4-BE49-F238E27FC236}">
                      <a16:creationId xmlns:a16="http://schemas.microsoft.com/office/drawing/2014/main" id="{08AA0F4B-5FAC-4596-8B59-FB4EF3865C56}"/>
                    </a:ext>
                  </a:extLst>
                </p:cNvPr>
                <p:cNvSpPr/>
                <p:nvPr/>
              </p:nvSpPr>
              <p:spPr>
                <a:xfrm>
                  <a:off x="873977" y="4415245"/>
                  <a:ext cx="1280160" cy="1280160"/>
                </a:xfrm>
                <a:prstGeom prst="ellipse">
                  <a:avLst/>
                </a:prstGeom>
                <a:solidFill>
                  <a:srgbClr val="FFFF00"/>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cs typeface="Calibri" panose="020F0502020204030204" pitchFamily="34" charset="0"/>
                  </a:endParaRPr>
                </a:p>
              </p:txBody>
            </p:sp>
            <p:sp>
              <p:nvSpPr>
                <p:cNvPr id="28" name="Ellipse 27">
                  <a:extLst>
                    <a:ext uri="{FF2B5EF4-FFF2-40B4-BE49-F238E27FC236}">
                      <a16:creationId xmlns:a16="http://schemas.microsoft.com/office/drawing/2014/main" id="{B73E31E2-4520-4D7D-9636-534FDD6B1A45}"/>
                    </a:ext>
                  </a:extLst>
                </p:cNvPr>
                <p:cNvSpPr/>
                <p:nvPr/>
              </p:nvSpPr>
              <p:spPr>
                <a:xfrm>
                  <a:off x="1769075" y="4833257"/>
                  <a:ext cx="91440" cy="222068"/>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cs typeface="Calibri" panose="020F0502020204030204" pitchFamily="34" charset="0"/>
                  </a:endParaRPr>
                </a:p>
              </p:txBody>
            </p:sp>
            <p:sp>
              <p:nvSpPr>
                <p:cNvPr id="29" name="Ellipse 28">
                  <a:extLst>
                    <a:ext uri="{FF2B5EF4-FFF2-40B4-BE49-F238E27FC236}">
                      <a16:creationId xmlns:a16="http://schemas.microsoft.com/office/drawing/2014/main" id="{06F94FB3-04E7-43CB-97BD-9AC089C0FC98}"/>
                    </a:ext>
                  </a:extLst>
                </p:cNvPr>
                <p:cNvSpPr/>
                <p:nvPr/>
              </p:nvSpPr>
              <p:spPr>
                <a:xfrm>
                  <a:off x="1264921" y="4833257"/>
                  <a:ext cx="91440" cy="222068"/>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cs typeface="Calibri" panose="020F0502020204030204" pitchFamily="34" charset="0"/>
                  </a:endParaRPr>
                </a:p>
              </p:txBody>
            </p:sp>
          </p:grpSp>
          <p:cxnSp>
            <p:nvCxnSpPr>
              <p:cNvPr id="26" name="Gerader Verbinder 25">
                <a:extLst>
                  <a:ext uri="{FF2B5EF4-FFF2-40B4-BE49-F238E27FC236}">
                    <a16:creationId xmlns:a16="http://schemas.microsoft.com/office/drawing/2014/main" id="{18EE29B8-D5A3-4CEC-857C-17E366C9D8B4}"/>
                  </a:ext>
                </a:extLst>
              </p:cNvPr>
              <p:cNvCxnSpPr/>
              <p:nvPr/>
            </p:nvCxnSpPr>
            <p:spPr bwMode="auto">
              <a:xfrm>
                <a:off x="545065" y="6467481"/>
                <a:ext cx="396608" cy="0"/>
              </a:xfrm>
              <a:prstGeom prst="line">
                <a:avLst/>
              </a:prstGeom>
              <a:solidFill>
                <a:schemeClr val="accent1"/>
              </a:solidFill>
              <a:ln w="38100" cap="sq" cmpd="sng" algn="ctr">
                <a:solidFill>
                  <a:schemeClr val="tx1"/>
                </a:solidFill>
                <a:prstDash val="solid"/>
                <a:round/>
                <a:headEnd type="none" w="sm" len="sm"/>
                <a:tailEnd type="none" w="sm" len="sm"/>
              </a:ln>
              <a:effectLst/>
            </p:spPr>
          </p:cxnSp>
        </p:grpSp>
        <p:sp>
          <p:nvSpPr>
            <p:cNvPr id="22" name="Textfeld 21">
              <a:extLst>
                <a:ext uri="{FF2B5EF4-FFF2-40B4-BE49-F238E27FC236}">
                  <a16:creationId xmlns:a16="http://schemas.microsoft.com/office/drawing/2014/main" id="{A5125204-EB97-4795-BD52-402B32DA663C}"/>
                </a:ext>
              </a:extLst>
            </p:cNvPr>
            <p:cNvSpPr txBox="1"/>
            <p:nvPr/>
          </p:nvSpPr>
          <p:spPr>
            <a:xfrm>
              <a:off x="4924561" y="5692949"/>
              <a:ext cx="1428577" cy="523220"/>
            </a:xfrm>
            <a:prstGeom prst="rect">
              <a:avLst/>
            </a:prstGeom>
            <a:noFill/>
          </p:spPr>
          <p:txBody>
            <a:bodyPr wrap="square" rtlCol="0">
              <a:spAutoFit/>
            </a:bodyPr>
            <a:lstStyle/>
            <a:p>
              <a:pPr algn="ctr"/>
              <a:r>
                <a:rPr lang="de-DE" sz="1400" b="1" dirty="0">
                  <a:solidFill>
                    <a:srgbClr val="4D4D4D"/>
                  </a:solidFill>
                  <a:latin typeface="Calibri" panose="020F0502020204030204" pitchFamily="34" charset="0"/>
                  <a:cs typeface="Calibri" panose="020F0502020204030204" pitchFamily="34" charset="0"/>
                  <a:sym typeface="Wingdings" pitchFamily="2" charset="2"/>
                </a:rPr>
                <a:t>Niko-</a:t>
              </a:r>
              <a:r>
                <a:rPr lang="de-DE" sz="1400" b="1" dirty="0" err="1">
                  <a:solidFill>
                    <a:srgbClr val="4D4D4D"/>
                  </a:solidFill>
                  <a:latin typeface="Calibri" panose="020F0502020204030204" pitchFamily="34" charset="0"/>
                  <a:cs typeface="Calibri" panose="020F0502020204030204" pitchFamily="34" charset="0"/>
                  <a:sym typeface="Wingdings" pitchFamily="2" charset="2"/>
                </a:rPr>
                <a:t>niko</a:t>
              </a:r>
              <a:r>
                <a:rPr lang="de-DE" sz="1400" b="1" dirty="0">
                  <a:solidFill>
                    <a:srgbClr val="4D4D4D"/>
                  </a:solidFill>
                  <a:latin typeface="Calibri" panose="020F0502020204030204" pitchFamily="34" charset="0"/>
                  <a:cs typeface="Calibri" panose="020F0502020204030204" pitchFamily="34" charset="0"/>
                  <a:sym typeface="Wingdings" pitchFamily="2" charset="2"/>
                </a:rPr>
                <a:t>-Kalender</a:t>
              </a:r>
            </a:p>
          </p:txBody>
        </p:sp>
        <p:sp>
          <p:nvSpPr>
            <p:cNvPr id="23" name="Freihandform: Form 22">
              <a:extLst>
                <a:ext uri="{FF2B5EF4-FFF2-40B4-BE49-F238E27FC236}">
                  <a16:creationId xmlns:a16="http://schemas.microsoft.com/office/drawing/2014/main" id="{7AC07B76-6D24-4870-9B4E-4F3D6947B7E0}"/>
                </a:ext>
              </a:extLst>
            </p:cNvPr>
            <p:cNvSpPr/>
            <p:nvPr/>
          </p:nvSpPr>
          <p:spPr>
            <a:xfrm>
              <a:off x="5238802" y="5043455"/>
              <a:ext cx="226695" cy="57222"/>
            </a:xfrm>
            <a:custGeom>
              <a:avLst/>
              <a:gdLst>
                <a:gd name="connsiteX0" fmla="*/ 0 w 226695"/>
                <a:gd name="connsiteY0" fmla="*/ 9525 h 57222"/>
                <a:gd name="connsiteX1" fmla="*/ 106680 w 226695"/>
                <a:gd name="connsiteY1" fmla="*/ 57150 h 57222"/>
                <a:gd name="connsiteX2" fmla="*/ 226695 w 226695"/>
                <a:gd name="connsiteY2" fmla="*/ 0 h 57222"/>
              </a:gdLst>
              <a:ahLst/>
              <a:cxnLst>
                <a:cxn ang="0">
                  <a:pos x="connsiteX0" y="connsiteY0"/>
                </a:cxn>
                <a:cxn ang="0">
                  <a:pos x="connsiteX1" y="connsiteY1"/>
                </a:cxn>
                <a:cxn ang="0">
                  <a:pos x="connsiteX2" y="connsiteY2"/>
                </a:cxn>
              </a:cxnLst>
              <a:rect l="l" t="t" r="r" b="b"/>
              <a:pathLst>
                <a:path w="226695" h="57222">
                  <a:moveTo>
                    <a:pt x="0" y="9525"/>
                  </a:moveTo>
                  <a:cubicBezTo>
                    <a:pt x="34449" y="34131"/>
                    <a:pt x="68898" y="58737"/>
                    <a:pt x="106680" y="57150"/>
                  </a:cubicBezTo>
                  <a:cubicBezTo>
                    <a:pt x="144462" y="55563"/>
                    <a:pt x="185578" y="27781"/>
                    <a:pt x="226695" y="0"/>
                  </a:cubicBezTo>
                </a:path>
              </a:pathLst>
            </a:custGeom>
            <a:noFill/>
            <a:ln w="28575">
              <a:solidFill>
                <a:schemeClr val="tx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4" name="Freihandform: Form 23">
              <a:extLst>
                <a:ext uri="{FF2B5EF4-FFF2-40B4-BE49-F238E27FC236}">
                  <a16:creationId xmlns:a16="http://schemas.microsoft.com/office/drawing/2014/main" id="{0A102C3D-4217-4DF3-A8FF-F36D0D7526E0}"/>
                </a:ext>
              </a:extLst>
            </p:cNvPr>
            <p:cNvSpPr/>
            <p:nvPr/>
          </p:nvSpPr>
          <p:spPr>
            <a:xfrm rot="11288244">
              <a:off x="6020870" y="5070084"/>
              <a:ext cx="226695" cy="57222"/>
            </a:xfrm>
            <a:custGeom>
              <a:avLst/>
              <a:gdLst>
                <a:gd name="connsiteX0" fmla="*/ 0 w 226695"/>
                <a:gd name="connsiteY0" fmla="*/ 9525 h 57222"/>
                <a:gd name="connsiteX1" fmla="*/ 106680 w 226695"/>
                <a:gd name="connsiteY1" fmla="*/ 57150 h 57222"/>
                <a:gd name="connsiteX2" fmla="*/ 226695 w 226695"/>
                <a:gd name="connsiteY2" fmla="*/ 0 h 57222"/>
              </a:gdLst>
              <a:ahLst/>
              <a:cxnLst>
                <a:cxn ang="0">
                  <a:pos x="connsiteX0" y="connsiteY0"/>
                </a:cxn>
                <a:cxn ang="0">
                  <a:pos x="connsiteX1" y="connsiteY1"/>
                </a:cxn>
                <a:cxn ang="0">
                  <a:pos x="connsiteX2" y="connsiteY2"/>
                </a:cxn>
              </a:cxnLst>
              <a:rect l="l" t="t" r="r" b="b"/>
              <a:pathLst>
                <a:path w="226695" h="57222">
                  <a:moveTo>
                    <a:pt x="0" y="9525"/>
                  </a:moveTo>
                  <a:cubicBezTo>
                    <a:pt x="34449" y="34131"/>
                    <a:pt x="68898" y="58737"/>
                    <a:pt x="106680" y="57150"/>
                  </a:cubicBezTo>
                  <a:cubicBezTo>
                    <a:pt x="144462" y="55563"/>
                    <a:pt x="185578" y="27781"/>
                    <a:pt x="226695" y="0"/>
                  </a:cubicBezTo>
                </a:path>
              </a:pathLst>
            </a:custGeom>
            <a:noFill/>
            <a:ln w="28575">
              <a:solidFill>
                <a:schemeClr val="tx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667147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72CB1CF-4B57-415E-A4E3-9FFC16B6EDE9}"/>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59295BEE-B417-4AD7-B9D2-315597F5C540}"/>
              </a:ext>
            </a:extLst>
          </p:cNvPr>
          <p:cNvSpPr>
            <a:spLocks noGrp="1"/>
          </p:cNvSpPr>
          <p:nvPr>
            <p:ph type="sldNum" sz="quarter" idx="4"/>
          </p:nvPr>
        </p:nvSpPr>
        <p:spPr/>
        <p:txBody>
          <a:bodyPr/>
          <a:lstStyle/>
          <a:p>
            <a:fld id="{BD587C3E-324D-4846-9F44-5C3ACF20A720}" type="slidenum">
              <a:rPr lang="de-DE" smtClean="0"/>
              <a:pPr/>
              <a:t>133</a:t>
            </a:fld>
            <a:endParaRPr lang="de-DE" dirty="0"/>
          </a:p>
        </p:txBody>
      </p:sp>
      <p:sp>
        <p:nvSpPr>
          <p:cNvPr id="4" name="Titel 3">
            <a:extLst>
              <a:ext uri="{FF2B5EF4-FFF2-40B4-BE49-F238E27FC236}">
                <a16:creationId xmlns:a16="http://schemas.microsoft.com/office/drawing/2014/main" id="{F9901950-FF9C-4C31-9091-8E2902BA9E46}"/>
              </a:ext>
            </a:extLst>
          </p:cNvPr>
          <p:cNvSpPr>
            <a:spLocks noGrp="1"/>
          </p:cNvSpPr>
          <p:nvPr>
            <p:ph type="title"/>
          </p:nvPr>
        </p:nvSpPr>
        <p:spPr/>
        <p:txBody>
          <a:bodyPr/>
          <a:lstStyle/>
          <a:p>
            <a:r>
              <a:rPr lang="de-DE" dirty="0"/>
              <a:t>Information Radiator: Wichtiges im Blick</a:t>
            </a:r>
          </a:p>
        </p:txBody>
      </p:sp>
      <p:sp>
        <p:nvSpPr>
          <p:cNvPr id="5" name="Textplatzhalter 4">
            <a:extLst>
              <a:ext uri="{FF2B5EF4-FFF2-40B4-BE49-F238E27FC236}">
                <a16:creationId xmlns:a16="http://schemas.microsoft.com/office/drawing/2014/main" id="{F7A55A2D-85A5-4C3C-9C01-C519E815FC5F}"/>
              </a:ext>
            </a:extLst>
          </p:cNvPr>
          <p:cNvSpPr>
            <a:spLocks noGrp="1"/>
          </p:cNvSpPr>
          <p:nvPr>
            <p:ph type="body" sz="quarter" idx="11"/>
          </p:nvPr>
        </p:nvSpPr>
        <p:spPr/>
        <p:txBody>
          <a:bodyPr>
            <a:normAutofit fontScale="92500"/>
          </a:bodyPr>
          <a:lstStyle/>
          <a:p>
            <a:r>
              <a:rPr lang="de-DE" dirty="0"/>
              <a:t>Syl_ID_7.7</a:t>
            </a:r>
          </a:p>
        </p:txBody>
      </p:sp>
      <p:grpSp>
        <p:nvGrpSpPr>
          <p:cNvPr id="7" name="Gruppieren 6">
            <a:extLst>
              <a:ext uri="{FF2B5EF4-FFF2-40B4-BE49-F238E27FC236}">
                <a16:creationId xmlns:a16="http://schemas.microsoft.com/office/drawing/2014/main" id="{CC1A05C0-1CED-424B-9E97-D9B7FBBD9503}"/>
              </a:ext>
            </a:extLst>
          </p:cNvPr>
          <p:cNvGrpSpPr/>
          <p:nvPr/>
        </p:nvGrpSpPr>
        <p:grpSpPr>
          <a:xfrm rot="302757">
            <a:off x="5725231" y="2180473"/>
            <a:ext cx="2843840" cy="2843840"/>
            <a:chOff x="5635641" y="3755975"/>
            <a:chExt cx="2843840" cy="2843840"/>
          </a:xfrm>
        </p:grpSpPr>
        <p:pic>
          <p:nvPicPr>
            <p:cNvPr id="8" name="Picture 2" descr="https://s14-eu5.ixquick.com/cgi-bin/serveimage?url=http:%2F%2Fwww.magnetoplan.de%2Fimg%2Fpi5%2F10-1226966-flipchart-junior-sp-1.jpg&amp;sp=a942c9b25a32bef893a94a5c3ec65a43">
              <a:extLst>
                <a:ext uri="{FF2B5EF4-FFF2-40B4-BE49-F238E27FC236}">
                  <a16:creationId xmlns:a16="http://schemas.microsoft.com/office/drawing/2014/main" id="{9802A654-4D2E-4EEA-A760-3070FB8260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5641" y="3755975"/>
              <a:ext cx="2843840" cy="284384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F83FDCD1-7F06-492D-B1FC-677C9C4EB72E}"/>
                </a:ext>
              </a:extLst>
            </p:cNvPr>
            <p:cNvSpPr txBox="1"/>
            <p:nvPr/>
          </p:nvSpPr>
          <p:spPr>
            <a:xfrm>
              <a:off x="6385169" y="4076742"/>
              <a:ext cx="1334638" cy="1200329"/>
            </a:xfrm>
            <a:prstGeom prst="rect">
              <a:avLst/>
            </a:prstGeom>
            <a:noFill/>
          </p:spPr>
          <p:txBody>
            <a:bodyPr wrap="square" rtlCol="0">
              <a:spAutoFit/>
            </a:bodyPr>
            <a:lstStyle/>
            <a:p>
              <a:pPr algn="ctr"/>
              <a:r>
                <a:rPr lang="de-DE" sz="1600" b="1" dirty="0">
                  <a:solidFill>
                    <a:schemeClr val="accent1"/>
                  </a:solidFill>
                  <a:latin typeface="Calibri" panose="020F0502020204030204" pitchFamily="34" charset="0"/>
                  <a:sym typeface="Wingdings" pitchFamily="2" charset="2"/>
                </a:rPr>
                <a:t>Information</a:t>
              </a:r>
            </a:p>
            <a:p>
              <a:pPr algn="ctr"/>
              <a:r>
                <a:rPr lang="de-DE" sz="1600" b="1" dirty="0">
                  <a:solidFill>
                    <a:schemeClr val="accent1"/>
                  </a:solidFill>
                  <a:latin typeface="Calibri" panose="020F0502020204030204" pitchFamily="34" charset="0"/>
                  <a:sym typeface="Wingdings" pitchFamily="2" charset="2"/>
                </a:rPr>
                <a:t>Radiator:</a:t>
              </a:r>
            </a:p>
            <a:p>
              <a:pPr algn="ctr"/>
              <a:r>
                <a:rPr lang="de-DE" sz="1600" b="1" dirty="0">
                  <a:solidFill>
                    <a:schemeClr val="accent1"/>
                  </a:solidFill>
                  <a:latin typeface="Calibri" panose="020F0502020204030204" pitchFamily="34" charset="0"/>
                  <a:sym typeface="Wingdings" pitchFamily="2" charset="2"/>
                </a:rPr>
                <a:t>KPIs</a:t>
              </a:r>
              <a:br>
                <a:rPr lang="de-DE" sz="1600" b="1" dirty="0">
                  <a:solidFill>
                    <a:schemeClr val="accent1"/>
                  </a:solidFill>
                  <a:latin typeface="Calibri" panose="020F0502020204030204" pitchFamily="34" charset="0"/>
                  <a:sym typeface="Wingdings" pitchFamily="2" charset="2"/>
                </a:rPr>
              </a:br>
              <a:r>
                <a:rPr lang="de-DE" sz="1200" dirty="0">
                  <a:solidFill>
                    <a:schemeClr val="accent1"/>
                  </a:solidFill>
                  <a:latin typeface="Calibri" panose="020F0502020204030204" pitchFamily="34" charset="0"/>
                  <a:cs typeface="Calibri" panose="020F0502020204030204" pitchFamily="34" charset="0"/>
                  <a:sym typeface="Wingdings" pitchFamily="2" charset="2"/>
                </a:rPr>
                <a:t>(Key Performance </a:t>
              </a:r>
              <a:r>
                <a:rPr lang="de-DE" sz="1200" dirty="0" err="1">
                  <a:solidFill>
                    <a:schemeClr val="accent1"/>
                  </a:solidFill>
                  <a:latin typeface="Calibri" panose="020F0502020204030204" pitchFamily="34" charset="0"/>
                  <a:cs typeface="Calibri" panose="020F0502020204030204" pitchFamily="34" charset="0"/>
                  <a:sym typeface="Wingdings" pitchFamily="2" charset="2"/>
                </a:rPr>
                <a:t>Indicators</a:t>
              </a:r>
              <a:r>
                <a:rPr lang="de-DE" sz="1200" dirty="0">
                  <a:solidFill>
                    <a:schemeClr val="accent1"/>
                  </a:solidFill>
                  <a:latin typeface="Calibri" panose="020F0502020204030204" pitchFamily="34" charset="0"/>
                  <a:cs typeface="Calibri" panose="020F0502020204030204" pitchFamily="34" charset="0"/>
                  <a:sym typeface="Wingdings" pitchFamily="2" charset="2"/>
                </a:rPr>
                <a:t>)</a:t>
              </a:r>
              <a:endParaRPr lang="de-DE" sz="1600" dirty="0">
                <a:solidFill>
                  <a:schemeClr val="accent1"/>
                </a:solidFill>
                <a:latin typeface="Calibri" panose="020F0502020204030204" pitchFamily="34" charset="0"/>
                <a:cs typeface="Calibri" panose="020F0502020204030204" pitchFamily="34" charset="0"/>
                <a:sym typeface="Wingdings" pitchFamily="2" charset="2"/>
              </a:endParaRPr>
            </a:p>
          </p:txBody>
        </p:sp>
      </p:grpSp>
      <p:sp>
        <p:nvSpPr>
          <p:cNvPr id="10" name="Textfeld 9">
            <a:extLst>
              <a:ext uri="{FF2B5EF4-FFF2-40B4-BE49-F238E27FC236}">
                <a16:creationId xmlns:a16="http://schemas.microsoft.com/office/drawing/2014/main" id="{5EDE2617-A113-4C95-9CB9-CCBDDAE9B45B}"/>
              </a:ext>
            </a:extLst>
          </p:cNvPr>
          <p:cNvSpPr txBox="1"/>
          <p:nvPr/>
        </p:nvSpPr>
        <p:spPr>
          <a:xfrm rot="21309484">
            <a:off x="668592" y="1587703"/>
            <a:ext cx="5506065" cy="2554545"/>
          </a:xfrm>
          <a:prstGeom prst="rect">
            <a:avLst/>
          </a:prstGeom>
          <a:noFill/>
        </p:spPr>
        <p:txBody>
          <a:bodyPr wrap="square" rtlCol="0">
            <a:spAutoFit/>
          </a:bodyPr>
          <a:lstStyle/>
          <a:p>
            <a:pPr marL="0" indent="0">
              <a:buNone/>
            </a:pPr>
            <a:r>
              <a:rPr lang="de-DE" sz="1600" dirty="0">
                <a:latin typeface="Calibri" panose="020F0502020204030204" pitchFamily="34" charset="0"/>
                <a:cs typeface="Calibri" panose="020F0502020204030204" pitchFamily="34" charset="0"/>
              </a:rPr>
              <a:t>Allgemeiner Ausdruck für eine Darstellung von Informationen, die das Scrum-Team zur Selbststeuerung benötigt.</a:t>
            </a:r>
          </a:p>
          <a:p>
            <a:pPr marL="0" indent="0">
              <a:buNone/>
            </a:pPr>
            <a:endParaRPr lang="de-DE"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einfach/leicht verständlich</a:t>
            </a: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aktuell</a:t>
            </a: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nur so lange sichtbar, wie das Thema aktuell ist</a:t>
            </a: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soll das Team beeinflussen, Ungewünschtes zu ändern und Gewünschtes beizubehalten</a:t>
            </a: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gut sichtbar</a:t>
            </a:r>
          </a:p>
          <a:p>
            <a:pPr marL="285750" indent="-285750">
              <a:buFont typeface="Arial" panose="020B0604020202020204" pitchFamily="34" charset="0"/>
              <a:buChar char="•"/>
            </a:pPr>
            <a:r>
              <a:rPr lang="de-DE" sz="1600" dirty="0">
                <a:latin typeface="Calibri" panose="020F0502020204030204" pitchFamily="34" charset="0"/>
                <a:cs typeface="Calibri" panose="020F0502020204030204" pitchFamily="34" charset="0"/>
              </a:rPr>
              <a:t>„weniger ist mehr“</a:t>
            </a:r>
          </a:p>
        </p:txBody>
      </p:sp>
      <p:sp>
        <p:nvSpPr>
          <p:cNvPr id="11" name="Textfeld 10">
            <a:extLst>
              <a:ext uri="{FF2B5EF4-FFF2-40B4-BE49-F238E27FC236}">
                <a16:creationId xmlns:a16="http://schemas.microsoft.com/office/drawing/2014/main" id="{6DFBF3F8-3AC9-4F3A-A7A9-BE094846766E}"/>
              </a:ext>
            </a:extLst>
          </p:cNvPr>
          <p:cNvSpPr txBox="1"/>
          <p:nvPr/>
        </p:nvSpPr>
        <p:spPr>
          <a:xfrm>
            <a:off x="462451" y="5143866"/>
            <a:ext cx="5289420" cy="1200329"/>
          </a:xfrm>
          <a:prstGeom prst="rect">
            <a:avLst/>
          </a:prstGeom>
          <a:noFill/>
        </p:spPr>
        <p:txBody>
          <a:bodyPr wrap="square" rtlCol="0">
            <a:spAutoFit/>
          </a:bodyPr>
          <a:lstStyle/>
          <a:p>
            <a:r>
              <a:rPr lang="de-DE" sz="1200" b="1" dirty="0">
                <a:solidFill>
                  <a:srgbClr val="4D4D4D"/>
                </a:solidFill>
                <a:latin typeface="Calibri" panose="020F0502020204030204" pitchFamily="34" charset="0"/>
                <a:sym typeface="Wingdings" pitchFamily="2" charset="2"/>
              </a:rPr>
              <a:t>Herkunft des Begriffs:</a:t>
            </a:r>
          </a:p>
          <a:p>
            <a:pPr marL="285750" indent="-2857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1980: Toyota </a:t>
            </a:r>
            <a:r>
              <a:rPr lang="de-DE" sz="1200" dirty="0" err="1">
                <a:solidFill>
                  <a:srgbClr val="4D4D4D"/>
                </a:solidFill>
                <a:latin typeface="Calibri" panose="020F0502020204030204" pitchFamily="34" charset="0"/>
                <a:sym typeface="Wingdings" pitchFamily="2" charset="2"/>
              </a:rPr>
              <a:t>Production</a:t>
            </a:r>
            <a:r>
              <a:rPr lang="de-DE" sz="1200" dirty="0">
                <a:solidFill>
                  <a:srgbClr val="4D4D4D"/>
                </a:solidFill>
                <a:latin typeface="Calibri" panose="020F0502020204030204" pitchFamily="34" charset="0"/>
                <a:sym typeface="Wingdings" pitchFamily="2" charset="2"/>
              </a:rPr>
              <a:t> System „Visual Control“</a:t>
            </a:r>
          </a:p>
          <a:p>
            <a:pPr marL="285750" indent="-2857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1999: „Big Visible Chart“ im Buch „Extreme </a:t>
            </a:r>
            <a:r>
              <a:rPr lang="de-DE" sz="1200" dirty="0" err="1">
                <a:solidFill>
                  <a:srgbClr val="4D4D4D"/>
                </a:solidFill>
                <a:latin typeface="Calibri" panose="020F0502020204030204" pitchFamily="34" charset="0"/>
                <a:sym typeface="Wingdings" pitchFamily="2" charset="2"/>
              </a:rPr>
              <a:t>Programming</a:t>
            </a:r>
            <a:r>
              <a:rPr lang="de-DE" sz="1200" dirty="0">
                <a:solidFill>
                  <a:srgbClr val="4D4D4D"/>
                </a:solidFill>
                <a:latin typeface="Calibri" panose="020F0502020204030204" pitchFamily="34" charset="0"/>
                <a:sym typeface="Wingdings" pitchFamily="2" charset="2"/>
              </a:rPr>
              <a:t>“ von Kent Beck</a:t>
            </a:r>
          </a:p>
          <a:p>
            <a:pPr marL="285750" indent="-2857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2001: „</a:t>
            </a:r>
            <a:r>
              <a:rPr lang="de-DE" sz="1200" b="1" dirty="0">
                <a:solidFill>
                  <a:srgbClr val="4D4D4D"/>
                </a:solidFill>
                <a:latin typeface="Calibri" panose="020F0502020204030204" pitchFamily="34" charset="0"/>
                <a:sym typeface="Wingdings" pitchFamily="2" charset="2"/>
              </a:rPr>
              <a:t>Information Radiator</a:t>
            </a:r>
            <a:r>
              <a:rPr lang="de-DE" sz="1200" dirty="0">
                <a:solidFill>
                  <a:srgbClr val="4D4D4D"/>
                </a:solidFill>
                <a:latin typeface="Calibri" panose="020F0502020204030204" pitchFamily="34" charset="0"/>
                <a:sym typeface="Wingdings" pitchFamily="2" charset="2"/>
              </a:rPr>
              <a:t>“ geprägt von Alistair </a:t>
            </a:r>
            <a:r>
              <a:rPr lang="de-DE" sz="1200" dirty="0" err="1">
                <a:solidFill>
                  <a:srgbClr val="4D4D4D"/>
                </a:solidFill>
                <a:latin typeface="Calibri" panose="020F0502020204030204" pitchFamily="34" charset="0"/>
                <a:sym typeface="Wingdings" pitchFamily="2" charset="2"/>
              </a:rPr>
              <a:t>Cockburn</a:t>
            </a:r>
            <a:r>
              <a:rPr lang="de-DE" sz="1200" dirty="0">
                <a:solidFill>
                  <a:srgbClr val="4D4D4D"/>
                </a:solidFill>
                <a:latin typeface="Calibri" panose="020F0502020204030204" pitchFamily="34" charset="0"/>
                <a:sym typeface="Wingdings" pitchFamily="2" charset="2"/>
              </a:rPr>
              <a:t> (amerikanischer Informatiker) als Teil einer Metapher, die die </a:t>
            </a:r>
            <a:r>
              <a:rPr lang="de-DE" sz="1200" b="1" dirty="0">
                <a:solidFill>
                  <a:srgbClr val="4D4D4D"/>
                </a:solidFill>
                <a:latin typeface="Calibri" panose="020F0502020204030204" pitchFamily="34" charset="0"/>
                <a:sym typeface="Wingdings" pitchFamily="2" charset="2"/>
              </a:rPr>
              <a:t>Verbreitung von Informationen </a:t>
            </a:r>
            <a:r>
              <a:rPr lang="de-DE" sz="1200" dirty="0">
                <a:solidFill>
                  <a:srgbClr val="4D4D4D"/>
                </a:solidFill>
                <a:latin typeface="Calibri" panose="020F0502020204030204" pitchFamily="34" charset="0"/>
                <a:sym typeface="Wingdings" pitchFamily="2" charset="2"/>
              </a:rPr>
              <a:t>mit der </a:t>
            </a:r>
            <a:r>
              <a:rPr lang="de-DE" sz="1200" b="1" dirty="0">
                <a:solidFill>
                  <a:srgbClr val="4D4D4D"/>
                </a:solidFill>
                <a:latin typeface="Calibri" panose="020F0502020204030204" pitchFamily="34" charset="0"/>
                <a:sym typeface="Wingdings" pitchFamily="2" charset="2"/>
              </a:rPr>
              <a:t>Ausbreitung</a:t>
            </a:r>
            <a:r>
              <a:rPr lang="de-DE" sz="1200" dirty="0">
                <a:solidFill>
                  <a:srgbClr val="4D4D4D"/>
                </a:solidFill>
                <a:latin typeface="Calibri" panose="020F0502020204030204" pitchFamily="34" charset="0"/>
                <a:sym typeface="Wingdings" pitchFamily="2" charset="2"/>
              </a:rPr>
              <a:t> von Gas und </a:t>
            </a:r>
            <a:r>
              <a:rPr lang="de-DE" sz="1200" b="1" dirty="0">
                <a:solidFill>
                  <a:srgbClr val="4D4D4D"/>
                </a:solidFill>
                <a:latin typeface="Calibri" panose="020F0502020204030204" pitchFamily="34" charset="0"/>
                <a:sym typeface="Wingdings" pitchFamily="2" charset="2"/>
              </a:rPr>
              <a:t>Wärme gleichsetzt</a:t>
            </a:r>
            <a:endParaRPr lang="de-DE" sz="1200" dirty="0">
              <a:solidFill>
                <a:srgbClr val="4D4D4D"/>
              </a:solidFill>
              <a:latin typeface="Calibri" panose="020F0502020204030204" pitchFamily="34" charset="0"/>
              <a:sym typeface="Wingdings" pitchFamily="2" charset="2"/>
            </a:endParaRPr>
          </a:p>
        </p:txBody>
      </p:sp>
    </p:spTree>
    <p:extLst>
      <p:ext uri="{BB962C8B-B14F-4D97-AF65-F5344CB8AC3E}">
        <p14:creationId xmlns:p14="http://schemas.microsoft.com/office/powerpoint/2010/main" val="3058362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3D0106E0-FBB0-462C-A982-7945C4892828}"/>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FB09AE85-D80E-4488-A7AB-B452D37DD646}"/>
              </a:ext>
            </a:extLst>
          </p:cNvPr>
          <p:cNvSpPr>
            <a:spLocks noGrp="1"/>
          </p:cNvSpPr>
          <p:nvPr>
            <p:ph type="sldNum" sz="quarter" idx="4"/>
          </p:nvPr>
        </p:nvSpPr>
        <p:spPr/>
        <p:txBody>
          <a:bodyPr/>
          <a:lstStyle/>
          <a:p>
            <a:fld id="{BD587C3E-324D-4846-9F44-5C3ACF20A720}" type="slidenum">
              <a:rPr lang="de-DE" smtClean="0"/>
              <a:pPr/>
              <a:t>134</a:t>
            </a:fld>
            <a:endParaRPr lang="de-DE" dirty="0"/>
          </a:p>
        </p:txBody>
      </p:sp>
      <p:sp>
        <p:nvSpPr>
          <p:cNvPr id="5" name="Titel 4">
            <a:extLst>
              <a:ext uri="{FF2B5EF4-FFF2-40B4-BE49-F238E27FC236}">
                <a16:creationId xmlns:a16="http://schemas.microsoft.com/office/drawing/2014/main" id="{474A3C11-1629-4148-A696-5C98C73E7DF3}"/>
              </a:ext>
            </a:extLst>
          </p:cNvPr>
          <p:cNvSpPr>
            <a:spLocks noGrp="1"/>
          </p:cNvSpPr>
          <p:nvPr>
            <p:ph type="title"/>
          </p:nvPr>
        </p:nvSpPr>
        <p:spPr/>
        <p:txBody>
          <a:bodyPr/>
          <a:lstStyle/>
          <a:p>
            <a:r>
              <a:rPr lang="de-DE" dirty="0"/>
              <a:t>Das Task Board</a:t>
            </a:r>
          </a:p>
        </p:txBody>
      </p:sp>
      <p:sp>
        <p:nvSpPr>
          <p:cNvPr id="2" name="Textplatzhalter 1">
            <a:extLst>
              <a:ext uri="{FF2B5EF4-FFF2-40B4-BE49-F238E27FC236}">
                <a16:creationId xmlns:a16="http://schemas.microsoft.com/office/drawing/2014/main" id="{F9E7BB61-E4E9-436B-9501-922FC50C3B73}"/>
              </a:ext>
            </a:extLst>
          </p:cNvPr>
          <p:cNvSpPr>
            <a:spLocks noGrp="1"/>
          </p:cNvSpPr>
          <p:nvPr>
            <p:ph type="body" sz="quarter" idx="11"/>
          </p:nvPr>
        </p:nvSpPr>
        <p:spPr/>
        <p:txBody>
          <a:bodyPr>
            <a:normAutofit fontScale="92500"/>
          </a:bodyPr>
          <a:lstStyle/>
          <a:p>
            <a:r>
              <a:rPr lang="de-DE" dirty="0"/>
              <a:t>Syl_ID_7.2</a:t>
            </a:r>
          </a:p>
        </p:txBody>
      </p:sp>
      <p:grpSp>
        <p:nvGrpSpPr>
          <p:cNvPr id="7" name="Gruppieren 6">
            <a:extLst>
              <a:ext uri="{FF2B5EF4-FFF2-40B4-BE49-F238E27FC236}">
                <a16:creationId xmlns:a16="http://schemas.microsoft.com/office/drawing/2014/main" id="{59D95C55-B2CB-4DB5-BBDA-1194726D28ED}"/>
              </a:ext>
            </a:extLst>
          </p:cNvPr>
          <p:cNvGrpSpPr/>
          <p:nvPr/>
        </p:nvGrpSpPr>
        <p:grpSpPr>
          <a:xfrm>
            <a:off x="1332459" y="1714615"/>
            <a:ext cx="1830750" cy="2917372"/>
            <a:chOff x="468314" y="766351"/>
            <a:chExt cx="1830750" cy="2917372"/>
          </a:xfrm>
        </p:grpSpPr>
        <p:sp>
          <p:nvSpPr>
            <p:cNvPr id="8" name="Abgerundetes Rechteck 5">
              <a:extLst>
                <a:ext uri="{FF2B5EF4-FFF2-40B4-BE49-F238E27FC236}">
                  <a16:creationId xmlns:a16="http://schemas.microsoft.com/office/drawing/2014/main" id="{B48B227F-F198-432C-AE00-C95FA7ED51CB}"/>
                </a:ext>
              </a:extLst>
            </p:cNvPr>
            <p:cNvSpPr/>
            <p:nvPr/>
          </p:nvSpPr>
          <p:spPr>
            <a:xfrm>
              <a:off x="468314" y="766351"/>
              <a:ext cx="1830750" cy="496389"/>
            </a:xfrm>
            <a:prstGeom prst="round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en-US" sz="1400" b="1" dirty="0">
                  <a:solidFill>
                    <a:schemeClr val="tx2">
                      <a:lumMod val="50000"/>
                    </a:schemeClr>
                  </a:solidFill>
                  <a:latin typeface="Calibri" panose="020F0502020204030204" pitchFamily="34" charset="0"/>
                </a:rPr>
                <a:t>Stories</a:t>
              </a:r>
            </a:p>
            <a:p>
              <a:pPr algn="ctr">
                <a:tabLst>
                  <a:tab pos="174625" algn="l"/>
                </a:tabLst>
              </a:pPr>
              <a:r>
                <a:rPr lang="en-US" sz="1400" b="1" dirty="0">
                  <a:solidFill>
                    <a:schemeClr val="tx2">
                      <a:lumMod val="50000"/>
                    </a:schemeClr>
                  </a:solidFill>
                  <a:latin typeface="Calibri" panose="020F0502020204030204" pitchFamily="34" charset="0"/>
                </a:rPr>
                <a:t>Sprint Backlog Items</a:t>
              </a:r>
            </a:p>
          </p:txBody>
        </p:sp>
        <p:sp>
          <p:nvSpPr>
            <p:cNvPr id="9" name="Abgerundetes Rechteck 9">
              <a:extLst>
                <a:ext uri="{FF2B5EF4-FFF2-40B4-BE49-F238E27FC236}">
                  <a16:creationId xmlns:a16="http://schemas.microsoft.com/office/drawing/2014/main" id="{D57FB32E-4E07-4A5D-9377-B16DA21137C1}"/>
                </a:ext>
              </a:extLst>
            </p:cNvPr>
            <p:cNvSpPr/>
            <p:nvPr/>
          </p:nvSpPr>
          <p:spPr>
            <a:xfrm>
              <a:off x="468314" y="1262740"/>
              <a:ext cx="1830750" cy="2420983"/>
            </a:xfrm>
            <a:prstGeom prst="roundRect">
              <a:avLst/>
            </a:prstGeom>
            <a:solidFill>
              <a:schemeClr val="bg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10" name="Gruppieren 9">
            <a:extLst>
              <a:ext uri="{FF2B5EF4-FFF2-40B4-BE49-F238E27FC236}">
                <a16:creationId xmlns:a16="http://schemas.microsoft.com/office/drawing/2014/main" id="{44A2D1F1-43A6-4C28-9456-12E05DDBFD9D}"/>
              </a:ext>
            </a:extLst>
          </p:cNvPr>
          <p:cNvGrpSpPr/>
          <p:nvPr/>
        </p:nvGrpSpPr>
        <p:grpSpPr>
          <a:xfrm>
            <a:off x="3163209" y="1714616"/>
            <a:ext cx="1830750" cy="2917371"/>
            <a:chOff x="2299064" y="766351"/>
            <a:chExt cx="1830750" cy="2917371"/>
          </a:xfrm>
        </p:grpSpPr>
        <p:sp>
          <p:nvSpPr>
            <p:cNvPr id="11" name="Abgerundetes Rechteck 6">
              <a:extLst>
                <a:ext uri="{FF2B5EF4-FFF2-40B4-BE49-F238E27FC236}">
                  <a16:creationId xmlns:a16="http://schemas.microsoft.com/office/drawing/2014/main" id="{35EB7020-532A-4001-98A8-CBA0025CA089}"/>
                </a:ext>
              </a:extLst>
            </p:cNvPr>
            <p:cNvSpPr/>
            <p:nvPr/>
          </p:nvSpPr>
          <p:spPr>
            <a:xfrm>
              <a:off x="2299064" y="766351"/>
              <a:ext cx="1830750" cy="496389"/>
            </a:xfrm>
            <a:prstGeom prst="round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en-US" sz="1400" b="1" dirty="0">
                  <a:solidFill>
                    <a:schemeClr val="tx2">
                      <a:lumMod val="50000"/>
                    </a:schemeClr>
                  </a:solidFill>
                  <a:latin typeface="Calibri" panose="020F0502020204030204" pitchFamily="34" charset="0"/>
                </a:rPr>
                <a:t>Tasks</a:t>
              </a:r>
            </a:p>
            <a:p>
              <a:pPr algn="ctr">
                <a:tabLst>
                  <a:tab pos="174625" algn="l"/>
                </a:tabLst>
              </a:pPr>
              <a:r>
                <a:rPr lang="en-US" sz="1400" b="1" dirty="0">
                  <a:solidFill>
                    <a:schemeClr val="tx2">
                      <a:lumMod val="50000"/>
                    </a:schemeClr>
                  </a:solidFill>
                  <a:latin typeface="Calibri" panose="020F0502020204030204" pitchFamily="34" charset="0"/>
                </a:rPr>
                <a:t>To Do</a:t>
              </a:r>
            </a:p>
          </p:txBody>
        </p:sp>
        <p:sp>
          <p:nvSpPr>
            <p:cNvPr id="12" name="Abgerundetes Rechteck 11">
              <a:extLst>
                <a:ext uri="{FF2B5EF4-FFF2-40B4-BE49-F238E27FC236}">
                  <a16:creationId xmlns:a16="http://schemas.microsoft.com/office/drawing/2014/main" id="{B008BDB8-D8F2-464D-9342-DF548CA474B0}"/>
                </a:ext>
              </a:extLst>
            </p:cNvPr>
            <p:cNvSpPr/>
            <p:nvPr/>
          </p:nvSpPr>
          <p:spPr>
            <a:xfrm>
              <a:off x="2299064" y="1262739"/>
              <a:ext cx="1830750" cy="2420983"/>
            </a:xfrm>
            <a:prstGeom prst="roundRect">
              <a:avLst/>
            </a:prstGeom>
            <a:solidFill>
              <a:schemeClr val="bg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13" name="Gruppieren 12">
            <a:extLst>
              <a:ext uri="{FF2B5EF4-FFF2-40B4-BE49-F238E27FC236}">
                <a16:creationId xmlns:a16="http://schemas.microsoft.com/office/drawing/2014/main" id="{73848F7E-711B-41C0-A36E-CC9D333F2143}"/>
              </a:ext>
            </a:extLst>
          </p:cNvPr>
          <p:cNvGrpSpPr/>
          <p:nvPr/>
        </p:nvGrpSpPr>
        <p:grpSpPr>
          <a:xfrm>
            <a:off x="4993959" y="1714617"/>
            <a:ext cx="1830750" cy="2917370"/>
            <a:chOff x="4129814" y="766351"/>
            <a:chExt cx="1830750" cy="2917370"/>
          </a:xfrm>
        </p:grpSpPr>
        <p:sp>
          <p:nvSpPr>
            <p:cNvPr id="14" name="Abgerundetes Rechteck 7">
              <a:extLst>
                <a:ext uri="{FF2B5EF4-FFF2-40B4-BE49-F238E27FC236}">
                  <a16:creationId xmlns:a16="http://schemas.microsoft.com/office/drawing/2014/main" id="{9A446E02-C2BF-40BB-81B0-9C233E9D8B47}"/>
                </a:ext>
              </a:extLst>
            </p:cNvPr>
            <p:cNvSpPr/>
            <p:nvPr/>
          </p:nvSpPr>
          <p:spPr>
            <a:xfrm>
              <a:off x="4129814" y="766351"/>
              <a:ext cx="1830750" cy="496389"/>
            </a:xfrm>
            <a:prstGeom prst="round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en-US" sz="1400" b="1" dirty="0">
                  <a:solidFill>
                    <a:schemeClr val="tx2">
                      <a:lumMod val="50000"/>
                    </a:schemeClr>
                  </a:solidFill>
                  <a:latin typeface="Calibri" panose="020F0502020204030204" pitchFamily="34" charset="0"/>
                </a:rPr>
                <a:t>Tasks </a:t>
              </a:r>
            </a:p>
            <a:p>
              <a:pPr algn="ctr">
                <a:tabLst>
                  <a:tab pos="174625" algn="l"/>
                </a:tabLst>
              </a:pPr>
              <a:r>
                <a:rPr lang="en-US" sz="1400" b="1" dirty="0">
                  <a:solidFill>
                    <a:schemeClr val="tx2">
                      <a:lumMod val="50000"/>
                    </a:schemeClr>
                  </a:solidFill>
                  <a:latin typeface="Calibri" panose="020F0502020204030204" pitchFamily="34" charset="0"/>
                </a:rPr>
                <a:t>In Progress</a:t>
              </a:r>
            </a:p>
          </p:txBody>
        </p:sp>
        <p:sp>
          <p:nvSpPr>
            <p:cNvPr id="15" name="Abgerundetes Rechteck 12">
              <a:extLst>
                <a:ext uri="{FF2B5EF4-FFF2-40B4-BE49-F238E27FC236}">
                  <a16:creationId xmlns:a16="http://schemas.microsoft.com/office/drawing/2014/main" id="{8C28A4C9-B82D-41D1-BEFF-61E0EEEBD738}"/>
                </a:ext>
              </a:extLst>
            </p:cNvPr>
            <p:cNvSpPr/>
            <p:nvPr/>
          </p:nvSpPr>
          <p:spPr>
            <a:xfrm>
              <a:off x="4129814" y="1262738"/>
              <a:ext cx="1830750" cy="2420983"/>
            </a:xfrm>
            <a:prstGeom prst="roundRect">
              <a:avLst/>
            </a:prstGeom>
            <a:solidFill>
              <a:schemeClr val="bg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16" name="Gruppieren 15">
            <a:extLst>
              <a:ext uri="{FF2B5EF4-FFF2-40B4-BE49-F238E27FC236}">
                <a16:creationId xmlns:a16="http://schemas.microsoft.com/office/drawing/2014/main" id="{347372A5-D052-4AC6-A2AB-7EB7334B056E}"/>
              </a:ext>
            </a:extLst>
          </p:cNvPr>
          <p:cNvGrpSpPr/>
          <p:nvPr/>
        </p:nvGrpSpPr>
        <p:grpSpPr>
          <a:xfrm>
            <a:off x="6824709" y="1718585"/>
            <a:ext cx="1830750" cy="2913402"/>
            <a:chOff x="5960564" y="766351"/>
            <a:chExt cx="1830750" cy="2913402"/>
          </a:xfrm>
        </p:grpSpPr>
        <p:sp>
          <p:nvSpPr>
            <p:cNvPr id="17" name="Abgerundetes Rechteck 8">
              <a:extLst>
                <a:ext uri="{FF2B5EF4-FFF2-40B4-BE49-F238E27FC236}">
                  <a16:creationId xmlns:a16="http://schemas.microsoft.com/office/drawing/2014/main" id="{D311D5B7-6D6C-4109-9112-D0835D5639D3}"/>
                </a:ext>
              </a:extLst>
            </p:cNvPr>
            <p:cNvSpPr/>
            <p:nvPr/>
          </p:nvSpPr>
          <p:spPr>
            <a:xfrm>
              <a:off x="5960564" y="766351"/>
              <a:ext cx="1830750" cy="496389"/>
            </a:xfrm>
            <a:prstGeom prst="round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en-US" sz="1400" b="1" dirty="0">
                  <a:solidFill>
                    <a:schemeClr val="tx2">
                      <a:lumMod val="50000"/>
                    </a:schemeClr>
                  </a:solidFill>
                  <a:latin typeface="Calibri" panose="020F0502020204030204" pitchFamily="34" charset="0"/>
                </a:rPr>
                <a:t>Stories/Tasks</a:t>
              </a:r>
              <a:br>
                <a:rPr lang="en-US" sz="1400" b="1" dirty="0">
                  <a:solidFill>
                    <a:schemeClr val="tx2">
                      <a:lumMod val="50000"/>
                    </a:schemeClr>
                  </a:solidFill>
                  <a:latin typeface="Calibri" panose="020F0502020204030204" pitchFamily="34" charset="0"/>
                </a:rPr>
              </a:br>
              <a:r>
                <a:rPr lang="en-US" sz="1400" b="1" dirty="0">
                  <a:solidFill>
                    <a:schemeClr val="tx2">
                      <a:lumMod val="50000"/>
                    </a:schemeClr>
                  </a:solidFill>
                  <a:latin typeface="Calibri" panose="020F0502020204030204" pitchFamily="34" charset="0"/>
                </a:rPr>
                <a:t>Done</a:t>
              </a:r>
            </a:p>
          </p:txBody>
        </p:sp>
        <p:sp>
          <p:nvSpPr>
            <p:cNvPr id="18" name="Abgerundetes Rechteck 13">
              <a:extLst>
                <a:ext uri="{FF2B5EF4-FFF2-40B4-BE49-F238E27FC236}">
                  <a16:creationId xmlns:a16="http://schemas.microsoft.com/office/drawing/2014/main" id="{FB50969D-7AF0-48FE-8EC0-97FC7E83EAF0}"/>
                </a:ext>
              </a:extLst>
            </p:cNvPr>
            <p:cNvSpPr/>
            <p:nvPr/>
          </p:nvSpPr>
          <p:spPr>
            <a:xfrm>
              <a:off x="5960564" y="1258770"/>
              <a:ext cx="1830750" cy="2420983"/>
            </a:xfrm>
            <a:prstGeom prst="roundRect">
              <a:avLst/>
            </a:prstGeom>
            <a:solidFill>
              <a:schemeClr val="bg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sp>
        <p:nvSpPr>
          <p:cNvPr id="19" name="Rechteck 18">
            <a:extLst>
              <a:ext uri="{FF2B5EF4-FFF2-40B4-BE49-F238E27FC236}">
                <a16:creationId xmlns:a16="http://schemas.microsoft.com/office/drawing/2014/main" id="{BE1D21F0-24AA-4AC8-A761-746BEB7DF17D}"/>
              </a:ext>
            </a:extLst>
          </p:cNvPr>
          <p:cNvSpPr/>
          <p:nvPr/>
        </p:nvSpPr>
        <p:spPr>
          <a:xfrm>
            <a:off x="3283894" y="2532290"/>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0" name="Rechteck 19">
            <a:extLst>
              <a:ext uri="{FF2B5EF4-FFF2-40B4-BE49-F238E27FC236}">
                <a16:creationId xmlns:a16="http://schemas.microsoft.com/office/drawing/2014/main" id="{05BD5510-CBD9-45B2-9ABF-82AA70B47964}"/>
              </a:ext>
            </a:extLst>
          </p:cNvPr>
          <p:cNvSpPr/>
          <p:nvPr/>
        </p:nvSpPr>
        <p:spPr>
          <a:xfrm>
            <a:off x="3862300" y="2603812"/>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1" name="Rechteck 20">
            <a:extLst>
              <a:ext uri="{FF2B5EF4-FFF2-40B4-BE49-F238E27FC236}">
                <a16:creationId xmlns:a16="http://schemas.microsoft.com/office/drawing/2014/main" id="{5B0F3083-2585-4F52-B7F1-AB4722B5903E}"/>
              </a:ext>
            </a:extLst>
          </p:cNvPr>
          <p:cNvSpPr/>
          <p:nvPr/>
        </p:nvSpPr>
        <p:spPr>
          <a:xfrm>
            <a:off x="4401519" y="2492620"/>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pic>
        <p:nvPicPr>
          <p:cNvPr id="22" name="Inhaltsplatzhalter 5">
            <a:extLst>
              <a:ext uri="{FF2B5EF4-FFF2-40B4-BE49-F238E27FC236}">
                <a16:creationId xmlns:a16="http://schemas.microsoft.com/office/drawing/2014/main" id="{44106B3F-BB48-4CBF-B0BD-360929C199E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39881" y="2455978"/>
            <a:ext cx="430838" cy="482876"/>
          </a:xfrm>
          <a:prstGeom prst="rect">
            <a:avLst/>
          </a:prstGeom>
        </p:spPr>
      </p:pic>
      <p:pic>
        <p:nvPicPr>
          <p:cNvPr id="23" name="Inhaltsplatzhalter 5">
            <a:extLst>
              <a:ext uri="{FF2B5EF4-FFF2-40B4-BE49-F238E27FC236}">
                <a16:creationId xmlns:a16="http://schemas.microsoft.com/office/drawing/2014/main" id="{B8862126-88A8-483C-83D4-20682D36CD86}"/>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16996" y="3179936"/>
            <a:ext cx="430838" cy="482876"/>
          </a:xfrm>
          <a:prstGeom prst="rect">
            <a:avLst/>
          </a:prstGeom>
        </p:spPr>
      </p:pic>
      <p:pic>
        <p:nvPicPr>
          <p:cNvPr id="24" name="Inhaltsplatzhalter 5">
            <a:extLst>
              <a:ext uri="{FF2B5EF4-FFF2-40B4-BE49-F238E27FC236}">
                <a16:creationId xmlns:a16="http://schemas.microsoft.com/office/drawing/2014/main" id="{A72085D0-A661-45C0-8AAD-194A76C7E18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46945" y="3957077"/>
            <a:ext cx="430838" cy="482876"/>
          </a:xfrm>
          <a:prstGeom prst="rect">
            <a:avLst/>
          </a:prstGeom>
        </p:spPr>
      </p:pic>
      <p:sp>
        <p:nvSpPr>
          <p:cNvPr id="25" name="Rechteck 24">
            <a:extLst>
              <a:ext uri="{FF2B5EF4-FFF2-40B4-BE49-F238E27FC236}">
                <a16:creationId xmlns:a16="http://schemas.microsoft.com/office/drawing/2014/main" id="{AC1F8183-2911-4EB3-85F8-6F065F15199A}"/>
              </a:ext>
            </a:extLst>
          </p:cNvPr>
          <p:cNvSpPr/>
          <p:nvPr/>
        </p:nvSpPr>
        <p:spPr>
          <a:xfrm>
            <a:off x="3322986" y="2859195"/>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6" name="Rechteck 25">
            <a:extLst>
              <a:ext uri="{FF2B5EF4-FFF2-40B4-BE49-F238E27FC236}">
                <a16:creationId xmlns:a16="http://schemas.microsoft.com/office/drawing/2014/main" id="{BBE51924-CACC-407B-85E8-C2612F90B69E}"/>
              </a:ext>
            </a:extLst>
          </p:cNvPr>
          <p:cNvSpPr/>
          <p:nvPr/>
        </p:nvSpPr>
        <p:spPr>
          <a:xfrm>
            <a:off x="3340770" y="3313107"/>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7" name="Rechteck 26">
            <a:extLst>
              <a:ext uri="{FF2B5EF4-FFF2-40B4-BE49-F238E27FC236}">
                <a16:creationId xmlns:a16="http://schemas.microsoft.com/office/drawing/2014/main" id="{5597B47B-FF8D-4229-96C1-106BDE6419F9}"/>
              </a:ext>
            </a:extLst>
          </p:cNvPr>
          <p:cNvSpPr/>
          <p:nvPr/>
        </p:nvSpPr>
        <p:spPr>
          <a:xfrm>
            <a:off x="4018349" y="3313107"/>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8" name="Rechteck 27">
            <a:extLst>
              <a:ext uri="{FF2B5EF4-FFF2-40B4-BE49-F238E27FC236}">
                <a16:creationId xmlns:a16="http://schemas.microsoft.com/office/drawing/2014/main" id="{BB135D43-1782-4A01-A5DD-46A46512147C}"/>
              </a:ext>
            </a:extLst>
          </p:cNvPr>
          <p:cNvSpPr/>
          <p:nvPr/>
        </p:nvSpPr>
        <p:spPr>
          <a:xfrm>
            <a:off x="3414920" y="3949703"/>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9" name="Rechteck 28">
            <a:extLst>
              <a:ext uri="{FF2B5EF4-FFF2-40B4-BE49-F238E27FC236}">
                <a16:creationId xmlns:a16="http://schemas.microsoft.com/office/drawing/2014/main" id="{162BFC64-8814-4B5D-900D-C52500432209}"/>
              </a:ext>
            </a:extLst>
          </p:cNvPr>
          <p:cNvSpPr/>
          <p:nvPr/>
        </p:nvSpPr>
        <p:spPr>
          <a:xfrm>
            <a:off x="3942632" y="3991940"/>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0" name="Rechteck 29">
            <a:extLst>
              <a:ext uri="{FF2B5EF4-FFF2-40B4-BE49-F238E27FC236}">
                <a16:creationId xmlns:a16="http://schemas.microsoft.com/office/drawing/2014/main" id="{946F86C0-B305-49DA-B4E9-AE66C810FD54}"/>
              </a:ext>
            </a:extLst>
          </p:cNvPr>
          <p:cNvSpPr/>
          <p:nvPr/>
        </p:nvSpPr>
        <p:spPr>
          <a:xfrm>
            <a:off x="4449812" y="4183467"/>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1" name="Rechteck 30">
            <a:extLst>
              <a:ext uri="{FF2B5EF4-FFF2-40B4-BE49-F238E27FC236}">
                <a16:creationId xmlns:a16="http://schemas.microsoft.com/office/drawing/2014/main" id="{E69C6644-D0A2-4351-9B48-C18C987FB62E}"/>
              </a:ext>
            </a:extLst>
          </p:cNvPr>
          <p:cNvSpPr/>
          <p:nvPr/>
        </p:nvSpPr>
        <p:spPr>
          <a:xfrm>
            <a:off x="3736693" y="4276164"/>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2" name="Rechteck 31">
            <a:extLst>
              <a:ext uri="{FF2B5EF4-FFF2-40B4-BE49-F238E27FC236}">
                <a16:creationId xmlns:a16="http://schemas.microsoft.com/office/drawing/2014/main" id="{801949E9-F962-402D-A8C2-A018B371612D}"/>
              </a:ext>
            </a:extLst>
          </p:cNvPr>
          <p:cNvSpPr/>
          <p:nvPr/>
        </p:nvSpPr>
        <p:spPr>
          <a:xfrm>
            <a:off x="5459868" y="2609227"/>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3" name="Rechteck 32">
            <a:extLst>
              <a:ext uri="{FF2B5EF4-FFF2-40B4-BE49-F238E27FC236}">
                <a16:creationId xmlns:a16="http://schemas.microsoft.com/office/drawing/2014/main" id="{DF855E02-4CC9-41F7-8CC7-E94E64F3BD19}"/>
              </a:ext>
            </a:extLst>
          </p:cNvPr>
          <p:cNvSpPr/>
          <p:nvPr/>
        </p:nvSpPr>
        <p:spPr>
          <a:xfrm>
            <a:off x="5171520" y="3285764"/>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4" name="Rechteck 33">
            <a:extLst>
              <a:ext uri="{FF2B5EF4-FFF2-40B4-BE49-F238E27FC236}">
                <a16:creationId xmlns:a16="http://schemas.microsoft.com/office/drawing/2014/main" id="{73F99553-66C7-46D8-A41F-BF77A23A6DDA}"/>
              </a:ext>
            </a:extLst>
          </p:cNvPr>
          <p:cNvSpPr/>
          <p:nvPr/>
        </p:nvSpPr>
        <p:spPr>
          <a:xfrm>
            <a:off x="5741574" y="3438164"/>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5" name="Rechteck 34">
            <a:extLst>
              <a:ext uri="{FF2B5EF4-FFF2-40B4-BE49-F238E27FC236}">
                <a16:creationId xmlns:a16="http://schemas.microsoft.com/office/drawing/2014/main" id="{745715C4-AB7E-47CD-A2B7-A5F0FB5CDFF5}"/>
              </a:ext>
            </a:extLst>
          </p:cNvPr>
          <p:cNvSpPr/>
          <p:nvPr/>
        </p:nvSpPr>
        <p:spPr>
          <a:xfrm>
            <a:off x="5178162" y="3620606"/>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6" name="Rechteck 35">
            <a:extLst>
              <a:ext uri="{FF2B5EF4-FFF2-40B4-BE49-F238E27FC236}">
                <a16:creationId xmlns:a16="http://schemas.microsoft.com/office/drawing/2014/main" id="{077DFADA-A6CC-4F64-87DC-0476BF21B870}"/>
              </a:ext>
            </a:extLst>
          </p:cNvPr>
          <p:cNvSpPr/>
          <p:nvPr/>
        </p:nvSpPr>
        <p:spPr>
          <a:xfrm>
            <a:off x="6257576" y="3204840"/>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7" name="Rechteck 36">
            <a:extLst>
              <a:ext uri="{FF2B5EF4-FFF2-40B4-BE49-F238E27FC236}">
                <a16:creationId xmlns:a16="http://schemas.microsoft.com/office/drawing/2014/main" id="{76CDC441-1FBF-4E57-BF5E-615EBAC1DA7D}"/>
              </a:ext>
            </a:extLst>
          </p:cNvPr>
          <p:cNvSpPr/>
          <p:nvPr/>
        </p:nvSpPr>
        <p:spPr>
          <a:xfrm>
            <a:off x="7233645" y="2559538"/>
            <a:ext cx="449466" cy="216534"/>
          </a:xfrm>
          <a:prstGeom prst="rect">
            <a:avLst/>
          </a:prstGeom>
          <a:solidFill>
            <a:schemeClr val="bg1">
              <a:lumMod val="85000"/>
            </a:schemeClr>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8" name="Rechteck 37">
            <a:extLst>
              <a:ext uri="{FF2B5EF4-FFF2-40B4-BE49-F238E27FC236}">
                <a16:creationId xmlns:a16="http://schemas.microsoft.com/office/drawing/2014/main" id="{014DE84F-D599-4B45-9503-951D555196E0}"/>
              </a:ext>
            </a:extLst>
          </p:cNvPr>
          <p:cNvSpPr/>
          <p:nvPr/>
        </p:nvSpPr>
        <p:spPr>
          <a:xfrm>
            <a:off x="7797057" y="2710804"/>
            <a:ext cx="449466" cy="216534"/>
          </a:xfrm>
          <a:prstGeom prst="rect">
            <a:avLst/>
          </a:prstGeom>
          <a:solidFill>
            <a:schemeClr val="bg1">
              <a:lumMod val="85000"/>
            </a:schemeClr>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9" name="Rechteck 38">
            <a:extLst>
              <a:ext uri="{FF2B5EF4-FFF2-40B4-BE49-F238E27FC236}">
                <a16:creationId xmlns:a16="http://schemas.microsoft.com/office/drawing/2014/main" id="{300DCDC4-A0FB-4396-8950-4197390D7827}"/>
              </a:ext>
            </a:extLst>
          </p:cNvPr>
          <p:cNvSpPr/>
          <p:nvPr/>
        </p:nvSpPr>
        <p:spPr>
          <a:xfrm>
            <a:off x="7437023" y="4126117"/>
            <a:ext cx="449466" cy="216534"/>
          </a:xfrm>
          <a:prstGeom prst="rect">
            <a:avLst/>
          </a:prstGeom>
          <a:solidFill>
            <a:schemeClr val="bg1">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cxnSp>
        <p:nvCxnSpPr>
          <p:cNvPr id="40" name="Gerader Verbinder 39">
            <a:extLst>
              <a:ext uri="{FF2B5EF4-FFF2-40B4-BE49-F238E27FC236}">
                <a16:creationId xmlns:a16="http://schemas.microsoft.com/office/drawing/2014/main" id="{D795E261-0994-4B6D-8212-A612FD43C3A9}"/>
              </a:ext>
            </a:extLst>
          </p:cNvPr>
          <p:cNvCxnSpPr/>
          <p:nvPr/>
        </p:nvCxnSpPr>
        <p:spPr bwMode="auto">
          <a:xfrm>
            <a:off x="1587183" y="3128617"/>
            <a:ext cx="6833961" cy="0"/>
          </a:xfrm>
          <a:prstGeom prst="line">
            <a:avLst/>
          </a:prstGeom>
          <a:solidFill>
            <a:schemeClr val="accent1"/>
          </a:solidFill>
          <a:ln w="12700" cap="sq" cmpd="sng" algn="ctr">
            <a:solidFill>
              <a:schemeClr val="accent1"/>
            </a:solidFill>
            <a:prstDash val="dash"/>
            <a:round/>
            <a:headEnd type="none" w="sm" len="sm"/>
            <a:tailEnd type="none" w="sm" len="sm"/>
          </a:ln>
          <a:effectLst/>
        </p:spPr>
      </p:cxnSp>
      <p:cxnSp>
        <p:nvCxnSpPr>
          <p:cNvPr id="41" name="Gerader Verbinder 40">
            <a:extLst>
              <a:ext uri="{FF2B5EF4-FFF2-40B4-BE49-F238E27FC236}">
                <a16:creationId xmlns:a16="http://schemas.microsoft.com/office/drawing/2014/main" id="{4452326B-9A0D-4E09-9EFC-9B4FA93F8B18}"/>
              </a:ext>
            </a:extLst>
          </p:cNvPr>
          <p:cNvCxnSpPr/>
          <p:nvPr/>
        </p:nvCxnSpPr>
        <p:spPr bwMode="auto">
          <a:xfrm>
            <a:off x="1565401" y="3890711"/>
            <a:ext cx="6833961" cy="0"/>
          </a:xfrm>
          <a:prstGeom prst="line">
            <a:avLst/>
          </a:prstGeom>
          <a:solidFill>
            <a:schemeClr val="accent1"/>
          </a:solidFill>
          <a:ln w="12700" cap="sq" cmpd="sng" algn="ctr">
            <a:solidFill>
              <a:schemeClr val="accent1"/>
            </a:solidFill>
            <a:prstDash val="dash"/>
            <a:round/>
            <a:headEnd type="none" w="sm" len="sm"/>
            <a:tailEnd type="none" w="sm" len="sm"/>
          </a:ln>
          <a:effectLst/>
        </p:spPr>
      </p:cxnSp>
      <p:grpSp>
        <p:nvGrpSpPr>
          <p:cNvPr id="45" name="Gruppieren 44">
            <a:extLst>
              <a:ext uri="{FF2B5EF4-FFF2-40B4-BE49-F238E27FC236}">
                <a16:creationId xmlns:a16="http://schemas.microsoft.com/office/drawing/2014/main" id="{568CE418-68F2-4869-9D3B-7AE261E055F4}"/>
              </a:ext>
            </a:extLst>
          </p:cNvPr>
          <p:cNvGrpSpPr/>
          <p:nvPr/>
        </p:nvGrpSpPr>
        <p:grpSpPr>
          <a:xfrm>
            <a:off x="288710" y="1714615"/>
            <a:ext cx="1044335" cy="2917372"/>
            <a:chOff x="468314" y="766351"/>
            <a:chExt cx="1830750" cy="2917372"/>
          </a:xfrm>
        </p:grpSpPr>
        <p:sp>
          <p:nvSpPr>
            <p:cNvPr id="46" name="Abgerundetes Rechteck 5">
              <a:extLst>
                <a:ext uri="{FF2B5EF4-FFF2-40B4-BE49-F238E27FC236}">
                  <a16:creationId xmlns:a16="http://schemas.microsoft.com/office/drawing/2014/main" id="{97188229-F7C7-41B2-878F-D7350698DCC5}"/>
                </a:ext>
              </a:extLst>
            </p:cNvPr>
            <p:cNvSpPr/>
            <p:nvPr/>
          </p:nvSpPr>
          <p:spPr>
            <a:xfrm>
              <a:off x="468314" y="766351"/>
              <a:ext cx="1830750" cy="496389"/>
            </a:xfrm>
            <a:prstGeom prst="round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en-US" sz="1400" b="1" dirty="0">
                  <a:solidFill>
                    <a:schemeClr val="tx2">
                      <a:lumMod val="50000"/>
                    </a:schemeClr>
                  </a:solidFill>
                  <a:latin typeface="Calibri" panose="020F0502020204030204" pitchFamily="34" charset="0"/>
                </a:rPr>
                <a:t>Sprint Goal</a:t>
              </a:r>
            </a:p>
          </p:txBody>
        </p:sp>
        <p:sp>
          <p:nvSpPr>
            <p:cNvPr id="47" name="Abgerundetes Rechteck 9">
              <a:extLst>
                <a:ext uri="{FF2B5EF4-FFF2-40B4-BE49-F238E27FC236}">
                  <a16:creationId xmlns:a16="http://schemas.microsoft.com/office/drawing/2014/main" id="{A8B46247-712F-4B78-8128-EDF25EDB61E9}"/>
                </a:ext>
              </a:extLst>
            </p:cNvPr>
            <p:cNvSpPr/>
            <p:nvPr/>
          </p:nvSpPr>
          <p:spPr>
            <a:xfrm>
              <a:off x="468314" y="1262740"/>
              <a:ext cx="1830750" cy="2420983"/>
            </a:xfrm>
            <a:prstGeom prst="roundRect">
              <a:avLst/>
            </a:prstGeom>
            <a:solidFill>
              <a:schemeClr val="bg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200" b="1" dirty="0">
                  <a:solidFill>
                    <a:srgbClr val="4D4D4D"/>
                  </a:solidFill>
                  <a:latin typeface="Lucida Handwriting" panose="03010101010101010101" pitchFamily="66" charset="0"/>
                  <a:sym typeface="Wingdings" pitchFamily="2" charset="2"/>
                </a:rPr>
                <a:t>Das Tor zur Welt</a:t>
              </a:r>
              <a:endParaRPr lang="de-DE" sz="1200" b="1" dirty="0">
                <a:solidFill>
                  <a:schemeClr val="tx2">
                    <a:lumMod val="50000"/>
                  </a:schemeClr>
                </a:solidFill>
                <a:latin typeface="Lucida Handwriting" panose="03010101010101010101" pitchFamily="66" charset="0"/>
              </a:endParaRPr>
            </a:p>
          </p:txBody>
        </p:sp>
      </p:grpSp>
      <p:grpSp>
        <p:nvGrpSpPr>
          <p:cNvPr id="48" name="Gruppieren 47">
            <a:extLst>
              <a:ext uri="{FF2B5EF4-FFF2-40B4-BE49-F238E27FC236}">
                <a16:creationId xmlns:a16="http://schemas.microsoft.com/office/drawing/2014/main" id="{E22CFEA6-54C0-451B-982D-43002014D40F}"/>
              </a:ext>
            </a:extLst>
          </p:cNvPr>
          <p:cNvGrpSpPr/>
          <p:nvPr/>
        </p:nvGrpSpPr>
        <p:grpSpPr>
          <a:xfrm>
            <a:off x="443340" y="4461452"/>
            <a:ext cx="624967" cy="663524"/>
            <a:chOff x="443340" y="3513188"/>
            <a:chExt cx="624967" cy="663524"/>
          </a:xfrm>
        </p:grpSpPr>
        <p:sp>
          <p:nvSpPr>
            <p:cNvPr id="49" name="Flussdiagramm: Verbinder 48">
              <a:extLst>
                <a:ext uri="{FF2B5EF4-FFF2-40B4-BE49-F238E27FC236}">
                  <a16:creationId xmlns:a16="http://schemas.microsoft.com/office/drawing/2014/main" id="{8713F264-69A5-4404-B16D-5175E1B4C09F}"/>
                </a:ext>
              </a:extLst>
            </p:cNvPr>
            <p:cNvSpPr/>
            <p:nvPr/>
          </p:nvSpPr>
          <p:spPr>
            <a:xfrm>
              <a:off x="562747" y="3513188"/>
              <a:ext cx="381838" cy="381838"/>
            </a:xfrm>
            <a:prstGeom prst="flowChartConnector">
              <a:avLst/>
            </a:prstGeom>
            <a:solidFill>
              <a:srgbClr val="92D050"/>
            </a:solidFill>
            <a:ln>
              <a:solidFill>
                <a:srgbClr val="92D05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200" b="1" dirty="0">
                  <a:solidFill>
                    <a:schemeClr val="tx2">
                      <a:lumMod val="50000"/>
                    </a:schemeClr>
                  </a:solidFill>
                  <a:latin typeface="Calibri" panose="020F0502020204030204" pitchFamily="34" charset="0"/>
                </a:rPr>
                <a:t>2</a:t>
              </a:r>
            </a:p>
          </p:txBody>
        </p:sp>
        <p:sp>
          <p:nvSpPr>
            <p:cNvPr id="50" name="Textfeld 49">
              <a:extLst>
                <a:ext uri="{FF2B5EF4-FFF2-40B4-BE49-F238E27FC236}">
                  <a16:creationId xmlns:a16="http://schemas.microsoft.com/office/drawing/2014/main" id="{7107A522-D98E-4BBC-B109-B6003EC9ED47}"/>
                </a:ext>
              </a:extLst>
            </p:cNvPr>
            <p:cNvSpPr txBox="1"/>
            <p:nvPr/>
          </p:nvSpPr>
          <p:spPr>
            <a:xfrm>
              <a:off x="443340" y="3899713"/>
              <a:ext cx="624967" cy="276999"/>
            </a:xfrm>
            <a:prstGeom prst="rect">
              <a:avLst/>
            </a:prstGeom>
            <a:noFill/>
          </p:spPr>
          <p:txBody>
            <a:bodyPr wrap="square" rtlCol="0">
              <a:spAutoFit/>
            </a:bodyPr>
            <a:lstStyle/>
            <a:p>
              <a:pPr algn="ctr"/>
              <a:r>
                <a:rPr lang="de-DE" sz="1200" b="1" dirty="0">
                  <a:solidFill>
                    <a:srgbClr val="4D4D4D"/>
                  </a:solidFill>
                  <a:latin typeface="Calibri" panose="020F0502020204030204" pitchFamily="34" charset="0"/>
                  <a:sym typeface="Wingdings" pitchFamily="2" charset="2"/>
                </a:rPr>
                <a:t>fest</a:t>
              </a:r>
            </a:p>
          </p:txBody>
        </p:sp>
      </p:grpSp>
      <p:grpSp>
        <p:nvGrpSpPr>
          <p:cNvPr id="51" name="Gruppieren 50">
            <a:extLst>
              <a:ext uri="{FF2B5EF4-FFF2-40B4-BE49-F238E27FC236}">
                <a16:creationId xmlns:a16="http://schemas.microsoft.com/office/drawing/2014/main" id="{6EE555DD-7E34-46C9-8310-F4629214A5AD}"/>
              </a:ext>
            </a:extLst>
          </p:cNvPr>
          <p:cNvGrpSpPr/>
          <p:nvPr/>
        </p:nvGrpSpPr>
        <p:grpSpPr>
          <a:xfrm>
            <a:off x="1521978" y="4476563"/>
            <a:ext cx="624967" cy="663524"/>
            <a:chOff x="443340" y="3513188"/>
            <a:chExt cx="624967" cy="663524"/>
          </a:xfrm>
        </p:grpSpPr>
        <p:sp>
          <p:nvSpPr>
            <p:cNvPr id="52" name="Flussdiagramm: Verbinder 51">
              <a:extLst>
                <a:ext uri="{FF2B5EF4-FFF2-40B4-BE49-F238E27FC236}">
                  <a16:creationId xmlns:a16="http://schemas.microsoft.com/office/drawing/2014/main" id="{B9381A8C-55EF-42A0-A7CB-2ABD510DA28D}"/>
                </a:ext>
              </a:extLst>
            </p:cNvPr>
            <p:cNvSpPr/>
            <p:nvPr/>
          </p:nvSpPr>
          <p:spPr>
            <a:xfrm>
              <a:off x="562747" y="3513188"/>
              <a:ext cx="381838" cy="381838"/>
            </a:xfrm>
            <a:prstGeom prst="flowChartConnector">
              <a:avLst/>
            </a:prstGeom>
            <a:solidFill>
              <a:srgbClr val="92D050"/>
            </a:solidFill>
            <a:ln>
              <a:solidFill>
                <a:srgbClr val="92D05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200" b="1" dirty="0">
                  <a:solidFill>
                    <a:schemeClr val="tx2">
                      <a:lumMod val="50000"/>
                    </a:schemeClr>
                  </a:solidFill>
                  <a:latin typeface="Calibri" panose="020F0502020204030204" pitchFamily="34" charset="0"/>
                </a:rPr>
                <a:t>1</a:t>
              </a:r>
            </a:p>
          </p:txBody>
        </p:sp>
        <p:sp>
          <p:nvSpPr>
            <p:cNvPr id="53" name="Textfeld 52">
              <a:extLst>
                <a:ext uri="{FF2B5EF4-FFF2-40B4-BE49-F238E27FC236}">
                  <a16:creationId xmlns:a16="http://schemas.microsoft.com/office/drawing/2014/main" id="{81B3CE6E-1ECB-4CCF-8BE8-5F80C7831E2C}"/>
                </a:ext>
              </a:extLst>
            </p:cNvPr>
            <p:cNvSpPr txBox="1"/>
            <p:nvPr/>
          </p:nvSpPr>
          <p:spPr>
            <a:xfrm>
              <a:off x="443340" y="3899713"/>
              <a:ext cx="624967" cy="276999"/>
            </a:xfrm>
            <a:prstGeom prst="rect">
              <a:avLst/>
            </a:prstGeom>
            <a:noFill/>
          </p:spPr>
          <p:txBody>
            <a:bodyPr wrap="square" rtlCol="0">
              <a:spAutoFit/>
            </a:bodyPr>
            <a:lstStyle/>
            <a:p>
              <a:pPr algn="ctr"/>
              <a:r>
                <a:rPr lang="de-DE" sz="1200" b="1" dirty="0">
                  <a:solidFill>
                    <a:srgbClr val="4D4D4D"/>
                  </a:solidFill>
                  <a:latin typeface="Calibri" panose="020F0502020204030204" pitchFamily="34" charset="0"/>
                  <a:sym typeface="Wingdings" pitchFamily="2" charset="2"/>
                </a:rPr>
                <a:t>fest</a:t>
              </a:r>
            </a:p>
          </p:txBody>
        </p:sp>
      </p:grpSp>
      <p:grpSp>
        <p:nvGrpSpPr>
          <p:cNvPr id="54" name="Gruppieren 53">
            <a:extLst>
              <a:ext uri="{FF2B5EF4-FFF2-40B4-BE49-F238E27FC236}">
                <a16:creationId xmlns:a16="http://schemas.microsoft.com/office/drawing/2014/main" id="{FC856E82-259E-4587-8F84-C9F4C9ADC31D}"/>
              </a:ext>
            </a:extLst>
          </p:cNvPr>
          <p:cNvGrpSpPr/>
          <p:nvPr/>
        </p:nvGrpSpPr>
        <p:grpSpPr>
          <a:xfrm>
            <a:off x="2957114" y="4476358"/>
            <a:ext cx="1220181" cy="848190"/>
            <a:chOff x="113803" y="3513188"/>
            <a:chExt cx="1220181" cy="848190"/>
          </a:xfrm>
        </p:grpSpPr>
        <p:sp>
          <p:nvSpPr>
            <p:cNvPr id="55" name="Flussdiagramm: Verbinder 54">
              <a:extLst>
                <a:ext uri="{FF2B5EF4-FFF2-40B4-BE49-F238E27FC236}">
                  <a16:creationId xmlns:a16="http://schemas.microsoft.com/office/drawing/2014/main" id="{0AE95C4C-E761-493D-9B6E-79784B13552B}"/>
                </a:ext>
              </a:extLst>
            </p:cNvPr>
            <p:cNvSpPr/>
            <p:nvPr/>
          </p:nvSpPr>
          <p:spPr>
            <a:xfrm>
              <a:off x="562747" y="3513188"/>
              <a:ext cx="381838" cy="381838"/>
            </a:xfrm>
            <a:prstGeom prst="flowChartConnector">
              <a:avLst/>
            </a:prstGeom>
            <a:solidFill>
              <a:srgbClr val="92D050"/>
            </a:solidFill>
            <a:ln>
              <a:solidFill>
                <a:srgbClr val="92D05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200" b="1" dirty="0">
                  <a:solidFill>
                    <a:schemeClr val="tx2">
                      <a:lumMod val="50000"/>
                    </a:schemeClr>
                  </a:solidFill>
                  <a:latin typeface="Calibri" panose="020F0502020204030204" pitchFamily="34" charset="0"/>
                </a:rPr>
                <a:t>3</a:t>
              </a:r>
            </a:p>
          </p:txBody>
        </p:sp>
        <p:sp>
          <p:nvSpPr>
            <p:cNvPr id="56" name="Textfeld 55">
              <a:extLst>
                <a:ext uri="{FF2B5EF4-FFF2-40B4-BE49-F238E27FC236}">
                  <a16:creationId xmlns:a16="http://schemas.microsoft.com/office/drawing/2014/main" id="{5E919491-22FB-4A37-8F88-1037623A2D01}"/>
                </a:ext>
              </a:extLst>
            </p:cNvPr>
            <p:cNvSpPr txBox="1"/>
            <p:nvPr/>
          </p:nvSpPr>
          <p:spPr>
            <a:xfrm>
              <a:off x="113803" y="3899713"/>
              <a:ext cx="1220181" cy="461665"/>
            </a:xfrm>
            <a:prstGeom prst="rect">
              <a:avLst/>
            </a:prstGeom>
            <a:noFill/>
          </p:spPr>
          <p:txBody>
            <a:bodyPr wrap="square" rtlCol="0">
              <a:spAutoFit/>
            </a:bodyPr>
            <a:lstStyle/>
            <a:p>
              <a:pPr algn="ctr"/>
              <a:r>
                <a:rPr lang="de-DE" sz="1200" b="1" dirty="0">
                  <a:solidFill>
                    <a:srgbClr val="4D4D4D"/>
                  </a:solidFill>
                  <a:latin typeface="Calibri" panose="020F0502020204030204" pitchFamily="34" charset="0"/>
                  <a:sym typeface="Wingdings" pitchFamily="2" charset="2"/>
                </a:rPr>
                <a:t>tägliche Aktuali­sierung</a:t>
              </a:r>
            </a:p>
          </p:txBody>
        </p:sp>
      </p:grpSp>
      <p:pic>
        <p:nvPicPr>
          <p:cNvPr id="57" name="Inhaltsplatzhalter 5">
            <a:extLst>
              <a:ext uri="{FF2B5EF4-FFF2-40B4-BE49-F238E27FC236}">
                <a16:creationId xmlns:a16="http://schemas.microsoft.com/office/drawing/2014/main" id="{DF1C94D1-97C3-44CD-8E53-FBDE9512CA56}"/>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1558" y="2309422"/>
            <a:ext cx="430838" cy="482876"/>
          </a:xfrm>
          <a:prstGeom prst="rect">
            <a:avLst/>
          </a:prstGeom>
        </p:spPr>
      </p:pic>
      <p:sp>
        <p:nvSpPr>
          <p:cNvPr id="58" name="Rechteck 57">
            <a:extLst>
              <a:ext uri="{FF2B5EF4-FFF2-40B4-BE49-F238E27FC236}">
                <a16:creationId xmlns:a16="http://schemas.microsoft.com/office/drawing/2014/main" id="{4C7E209B-F8C5-4BC3-8834-B13096062A91}"/>
              </a:ext>
            </a:extLst>
          </p:cNvPr>
          <p:cNvSpPr/>
          <p:nvPr/>
        </p:nvSpPr>
        <p:spPr>
          <a:xfrm>
            <a:off x="7458378" y="2270107"/>
            <a:ext cx="449466" cy="216534"/>
          </a:xfrm>
          <a:prstGeom prst="rect">
            <a:avLst/>
          </a:prstGeom>
          <a:solidFill>
            <a:schemeClr val="bg1">
              <a:lumMod val="85000"/>
            </a:schemeClr>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59" name="Rechteck 58">
            <a:extLst>
              <a:ext uri="{FF2B5EF4-FFF2-40B4-BE49-F238E27FC236}">
                <a16:creationId xmlns:a16="http://schemas.microsoft.com/office/drawing/2014/main" id="{03FF6CAF-2BC6-433D-AE31-7906D8D44F6F}"/>
              </a:ext>
            </a:extLst>
          </p:cNvPr>
          <p:cNvSpPr/>
          <p:nvPr/>
        </p:nvSpPr>
        <p:spPr>
          <a:xfrm>
            <a:off x="7121279" y="2852190"/>
            <a:ext cx="449466" cy="216534"/>
          </a:xfrm>
          <a:prstGeom prst="rect">
            <a:avLst/>
          </a:prstGeom>
          <a:solidFill>
            <a:schemeClr val="bg1">
              <a:lumMod val="85000"/>
            </a:schemeClr>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60" name="Rechteck 59">
            <a:extLst>
              <a:ext uri="{FF2B5EF4-FFF2-40B4-BE49-F238E27FC236}">
                <a16:creationId xmlns:a16="http://schemas.microsoft.com/office/drawing/2014/main" id="{FDB87F98-168B-4AC3-BF67-3EC446DBBDF2}"/>
              </a:ext>
            </a:extLst>
          </p:cNvPr>
          <p:cNvSpPr/>
          <p:nvPr/>
        </p:nvSpPr>
        <p:spPr>
          <a:xfrm>
            <a:off x="8141649" y="2348318"/>
            <a:ext cx="449466" cy="216534"/>
          </a:xfrm>
          <a:prstGeom prst="rect">
            <a:avLst/>
          </a:prstGeom>
          <a:solidFill>
            <a:schemeClr val="bg1">
              <a:lumMod val="85000"/>
            </a:schemeClr>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61" name="Rechteck 60">
            <a:extLst>
              <a:ext uri="{FF2B5EF4-FFF2-40B4-BE49-F238E27FC236}">
                <a16:creationId xmlns:a16="http://schemas.microsoft.com/office/drawing/2014/main" id="{FEDD82FC-74F9-4A5E-8F74-E978167710AC}"/>
              </a:ext>
            </a:extLst>
          </p:cNvPr>
          <p:cNvSpPr/>
          <p:nvPr/>
        </p:nvSpPr>
        <p:spPr>
          <a:xfrm>
            <a:off x="8149020" y="2825761"/>
            <a:ext cx="449466" cy="216534"/>
          </a:xfrm>
          <a:prstGeom prst="rect">
            <a:avLst/>
          </a:prstGeom>
          <a:solidFill>
            <a:schemeClr val="bg1">
              <a:lumMod val="85000"/>
            </a:schemeClr>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Tree>
    <p:extLst>
      <p:ext uri="{BB962C8B-B14F-4D97-AF65-F5344CB8AC3E}">
        <p14:creationId xmlns:p14="http://schemas.microsoft.com/office/powerpoint/2010/main" val="16901080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AF08AC6-74F1-41A7-AA69-D4618D5A75D8}"/>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AE800EE-3F83-4B7F-8395-CB1670C10715}"/>
              </a:ext>
            </a:extLst>
          </p:cNvPr>
          <p:cNvSpPr>
            <a:spLocks noGrp="1"/>
          </p:cNvSpPr>
          <p:nvPr>
            <p:ph type="sldNum" sz="quarter" idx="4"/>
          </p:nvPr>
        </p:nvSpPr>
        <p:spPr/>
        <p:txBody>
          <a:bodyPr/>
          <a:lstStyle/>
          <a:p>
            <a:fld id="{BD587C3E-324D-4846-9F44-5C3ACF20A720}" type="slidenum">
              <a:rPr lang="de-DE" smtClean="0"/>
              <a:pPr/>
              <a:t>135</a:t>
            </a:fld>
            <a:endParaRPr lang="de-DE" dirty="0"/>
          </a:p>
        </p:txBody>
      </p:sp>
      <p:sp>
        <p:nvSpPr>
          <p:cNvPr id="5" name="Titel 4">
            <a:extLst>
              <a:ext uri="{FF2B5EF4-FFF2-40B4-BE49-F238E27FC236}">
                <a16:creationId xmlns:a16="http://schemas.microsoft.com/office/drawing/2014/main" id="{D93421C7-DB06-4793-B5B5-82E5E811DDAD}"/>
              </a:ext>
            </a:extLst>
          </p:cNvPr>
          <p:cNvSpPr>
            <a:spLocks noGrp="1"/>
          </p:cNvSpPr>
          <p:nvPr>
            <p:ph type="title"/>
          </p:nvPr>
        </p:nvSpPr>
        <p:spPr/>
        <p:txBody>
          <a:bodyPr/>
          <a:lstStyle/>
          <a:p>
            <a:r>
              <a:rPr lang="de-DE" dirty="0"/>
              <a:t>Technische Praktiken zur Umsetzung des Tasks</a:t>
            </a:r>
          </a:p>
        </p:txBody>
      </p:sp>
      <p:sp>
        <p:nvSpPr>
          <p:cNvPr id="2" name="Textplatzhalter 1">
            <a:extLst>
              <a:ext uri="{FF2B5EF4-FFF2-40B4-BE49-F238E27FC236}">
                <a16:creationId xmlns:a16="http://schemas.microsoft.com/office/drawing/2014/main" id="{A2A65880-AABD-4A89-AFB3-1C9FD9D02E2C}"/>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F0AC383B-6D54-445D-82EA-1960D759A27C}"/>
              </a:ext>
            </a:extLst>
          </p:cNvPr>
          <p:cNvSpPr txBox="1"/>
          <p:nvPr/>
        </p:nvSpPr>
        <p:spPr>
          <a:xfrm rot="21011984">
            <a:off x="471933" y="1515654"/>
            <a:ext cx="2830332" cy="707886"/>
          </a:xfrm>
          <a:prstGeom prst="rect">
            <a:avLst/>
          </a:prstGeom>
          <a:noFill/>
        </p:spPr>
        <p:txBody>
          <a:bodyPr wrap="square" rtlCol="0">
            <a:spAutoFit/>
          </a:bodyPr>
          <a:lstStyle/>
          <a:p>
            <a:pPr algn="ctr"/>
            <a:r>
              <a:rPr lang="de-DE" sz="2000" b="1" dirty="0">
                <a:solidFill>
                  <a:schemeClr val="tx2">
                    <a:lumMod val="50000"/>
                  </a:schemeClr>
                </a:solidFill>
                <a:latin typeface="Calibri" panose="020F0502020204030204" pitchFamily="34" charset="0"/>
                <a:cs typeface="Calibri" panose="020F0502020204030204" pitchFamily="34" charset="0"/>
              </a:rPr>
              <a:t>gemeinsame Code-Eigentümerschaft</a:t>
            </a:r>
          </a:p>
        </p:txBody>
      </p:sp>
      <p:sp>
        <p:nvSpPr>
          <p:cNvPr id="8" name="Rechteck 7">
            <a:extLst>
              <a:ext uri="{FF2B5EF4-FFF2-40B4-BE49-F238E27FC236}">
                <a16:creationId xmlns:a16="http://schemas.microsoft.com/office/drawing/2014/main" id="{EDF7C2D4-A387-4C68-9691-FF183B6523D3}"/>
              </a:ext>
            </a:extLst>
          </p:cNvPr>
          <p:cNvSpPr/>
          <p:nvPr/>
        </p:nvSpPr>
        <p:spPr>
          <a:xfrm rot="490759">
            <a:off x="6227589" y="2802725"/>
            <a:ext cx="1718966" cy="707886"/>
          </a:xfrm>
          <a:prstGeom prst="rect">
            <a:avLst/>
          </a:prstGeom>
        </p:spPr>
        <p:txBody>
          <a:bodyPr wrap="square">
            <a:spAutoFit/>
          </a:bodyPr>
          <a:lstStyle/>
          <a:p>
            <a:pPr marL="0" indent="0" algn="ctr">
              <a:buNone/>
            </a:pPr>
            <a:r>
              <a:rPr lang="en-US" sz="2000" b="1" dirty="0">
                <a:solidFill>
                  <a:schemeClr val="tx2">
                    <a:lumMod val="50000"/>
                  </a:schemeClr>
                </a:solidFill>
                <a:latin typeface="Calibri" panose="020F0502020204030204" pitchFamily="34" charset="0"/>
                <a:cs typeface="Calibri" panose="020F0502020204030204" pitchFamily="34" charset="0"/>
                <a:sym typeface="Wingdings" pitchFamily="2" charset="2"/>
              </a:rPr>
              <a:t>Pair</a:t>
            </a:r>
            <a:br>
              <a:rPr lang="en-US" sz="2000" b="1" dirty="0">
                <a:solidFill>
                  <a:schemeClr val="tx2">
                    <a:lumMod val="50000"/>
                  </a:schemeClr>
                </a:solidFill>
                <a:latin typeface="Calibri" panose="020F0502020204030204" pitchFamily="34" charset="0"/>
                <a:cs typeface="Calibri" panose="020F0502020204030204" pitchFamily="34" charset="0"/>
                <a:sym typeface="Wingdings" pitchFamily="2" charset="2"/>
              </a:rPr>
            </a:br>
            <a:r>
              <a:rPr lang="en-US" sz="2000" b="1" dirty="0">
                <a:solidFill>
                  <a:schemeClr val="tx2">
                    <a:lumMod val="50000"/>
                  </a:schemeClr>
                </a:solidFill>
                <a:latin typeface="Calibri" panose="020F0502020204030204" pitchFamily="34" charset="0"/>
                <a:cs typeface="Calibri" panose="020F0502020204030204" pitchFamily="34" charset="0"/>
                <a:sym typeface="Wingdings" pitchFamily="2" charset="2"/>
              </a:rPr>
              <a:t>Programming</a:t>
            </a:r>
          </a:p>
        </p:txBody>
      </p:sp>
      <p:sp>
        <p:nvSpPr>
          <p:cNvPr id="10" name="Rechteck 9">
            <a:extLst>
              <a:ext uri="{FF2B5EF4-FFF2-40B4-BE49-F238E27FC236}">
                <a16:creationId xmlns:a16="http://schemas.microsoft.com/office/drawing/2014/main" id="{B614F5BD-33D9-4092-BA33-0CEE7271326F}"/>
              </a:ext>
            </a:extLst>
          </p:cNvPr>
          <p:cNvSpPr/>
          <p:nvPr/>
        </p:nvSpPr>
        <p:spPr>
          <a:xfrm rot="479119">
            <a:off x="1139522" y="3488344"/>
            <a:ext cx="2108910" cy="707886"/>
          </a:xfrm>
          <a:prstGeom prst="rect">
            <a:avLst/>
          </a:prstGeom>
        </p:spPr>
        <p:txBody>
          <a:bodyPr wrap="square">
            <a:spAutoFit/>
          </a:bodyPr>
          <a:lstStyle/>
          <a:p>
            <a:pPr algn="ctr"/>
            <a:r>
              <a:rPr lang="de-DE" sz="2000" b="1" dirty="0">
                <a:solidFill>
                  <a:schemeClr val="tx2">
                    <a:lumMod val="50000"/>
                  </a:schemeClr>
                </a:solidFill>
                <a:latin typeface="Calibri" panose="020F0502020204030204" pitchFamily="34" charset="0"/>
                <a:cs typeface="Calibri" panose="020F0502020204030204" pitchFamily="34" charset="0"/>
              </a:rPr>
              <a:t>kontinuierliche Code Integration</a:t>
            </a:r>
          </a:p>
        </p:txBody>
      </p:sp>
      <p:sp>
        <p:nvSpPr>
          <p:cNvPr id="11" name="Rechteck 10">
            <a:extLst>
              <a:ext uri="{FF2B5EF4-FFF2-40B4-BE49-F238E27FC236}">
                <a16:creationId xmlns:a16="http://schemas.microsoft.com/office/drawing/2014/main" id="{579B3398-13FE-42C6-BD3D-B2AAB35C6029}"/>
              </a:ext>
            </a:extLst>
          </p:cNvPr>
          <p:cNvSpPr/>
          <p:nvPr/>
        </p:nvSpPr>
        <p:spPr>
          <a:xfrm rot="20823684">
            <a:off x="4503996" y="4509971"/>
            <a:ext cx="2082173" cy="707886"/>
          </a:xfrm>
          <a:prstGeom prst="rect">
            <a:avLst/>
          </a:prstGeom>
        </p:spPr>
        <p:txBody>
          <a:bodyPr wrap="square">
            <a:spAutoFit/>
          </a:bodyPr>
          <a:lstStyle/>
          <a:p>
            <a:pPr algn="ctr"/>
            <a:r>
              <a:rPr lang="de-DE" sz="2000" b="1" dirty="0">
                <a:solidFill>
                  <a:schemeClr val="tx2">
                    <a:lumMod val="50000"/>
                  </a:schemeClr>
                </a:solidFill>
                <a:latin typeface="Calibri" panose="020F0502020204030204" pitchFamily="34" charset="0"/>
                <a:cs typeface="Calibri" panose="020F0502020204030204" pitchFamily="34" charset="0"/>
              </a:rPr>
              <a:t>kontinuierliches</a:t>
            </a:r>
            <a:r>
              <a:rPr lang="en-US" sz="2000" b="1" dirty="0">
                <a:solidFill>
                  <a:schemeClr val="tx2">
                    <a:lumMod val="50000"/>
                  </a:schemeClr>
                </a:solidFill>
                <a:latin typeface="Calibri" panose="020F0502020204030204" pitchFamily="34" charset="0"/>
                <a:cs typeface="Calibri" panose="020F0502020204030204" pitchFamily="34" charset="0"/>
              </a:rPr>
              <a:t> Refactoring</a:t>
            </a:r>
            <a:endParaRPr lang="de-DE" sz="2000" b="1" dirty="0">
              <a:solidFill>
                <a:schemeClr val="tx2">
                  <a:lumMod val="50000"/>
                </a:schemeClr>
              </a:solidFill>
              <a:latin typeface="Calibri" panose="020F0502020204030204" pitchFamily="34" charset="0"/>
              <a:cs typeface="Calibri" panose="020F0502020204030204" pitchFamily="34" charset="0"/>
            </a:endParaRPr>
          </a:p>
        </p:txBody>
      </p:sp>
      <p:sp>
        <p:nvSpPr>
          <p:cNvPr id="12" name="Rechteck 11">
            <a:extLst>
              <a:ext uri="{FF2B5EF4-FFF2-40B4-BE49-F238E27FC236}">
                <a16:creationId xmlns:a16="http://schemas.microsoft.com/office/drawing/2014/main" id="{CB715F3D-8E88-451D-8C8D-B2B44BEDD32B}"/>
              </a:ext>
            </a:extLst>
          </p:cNvPr>
          <p:cNvSpPr/>
          <p:nvPr/>
        </p:nvSpPr>
        <p:spPr>
          <a:xfrm rot="21059978">
            <a:off x="3651164" y="2089360"/>
            <a:ext cx="2519023" cy="400110"/>
          </a:xfrm>
          <a:prstGeom prst="rect">
            <a:avLst/>
          </a:prstGeom>
          <a:noFill/>
        </p:spPr>
        <p:txBody>
          <a:bodyPr wrap="square" rtlCol="0">
            <a:spAutoFit/>
          </a:bodyPr>
          <a:lstStyle/>
          <a:p>
            <a:pPr algn="ctr"/>
            <a:r>
              <a:rPr lang="de-DE" sz="2000" b="1" dirty="0">
                <a:solidFill>
                  <a:schemeClr val="tx2">
                    <a:lumMod val="50000"/>
                  </a:schemeClr>
                </a:solidFill>
                <a:latin typeface="Calibri" panose="020F0502020204030204" pitchFamily="34" charset="0"/>
                <a:cs typeface="Calibri" panose="020F0502020204030204" pitchFamily="34" charset="0"/>
              </a:rPr>
              <a:t>Programmierstandard</a:t>
            </a:r>
          </a:p>
        </p:txBody>
      </p:sp>
      <p:sp>
        <p:nvSpPr>
          <p:cNvPr id="13" name="Textfeld 12">
            <a:extLst>
              <a:ext uri="{FF2B5EF4-FFF2-40B4-BE49-F238E27FC236}">
                <a16:creationId xmlns:a16="http://schemas.microsoft.com/office/drawing/2014/main" id="{6AB75E5C-6A90-4F53-B2E0-AD3C350C3C09}"/>
              </a:ext>
            </a:extLst>
          </p:cNvPr>
          <p:cNvSpPr txBox="1"/>
          <p:nvPr/>
        </p:nvSpPr>
        <p:spPr>
          <a:xfrm>
            <a:off x="3776288" y="3220072"/>
            <a:ext cx="1551362" cy="400110"/>
          </a:xfrm>
          <a:prstGeom prst="rect">
            <a:avLst/>
          </a:prstGeom>
          <a:noFill/>
        </p:spPr>
        <p:txBody>
          <a:bodyPr wrap="square" rtlCol="0">
            <a:spAutoFit/>
          </a:bodyPr>
          <a:lstStyle/>
          <a:p>
            <a:pPr algn="ctr"/>
            <a:r>
              <a:rPr lang="de-DE" sz="2000" b="1" dirty="0">
                <a:solidFill>
                  <a:schemeClr val="tx2">
                    <a:lumMod val="50000"/>
                  </a:schemeClr>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038873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A7DC48C-DC49-4B91-AC0A-0D61BFCFEF0C}"/>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B4C6AC0C-9BE3-4ABA-A02E-847C006E64F5}"/>
              </a:ext>
            </a:extLst>
          </p:cNvPr>
          <p:cNvSpPr>
            <a:spLocks noGrp="1"/>
          </p:cNvSpPr>
          <p:nvPr>
            <p:ph type="sldNum" sz="quarter" idx="4"/>
          </p:nvPr>
        </p:nvSpPr>
        <p:spPr/>
        <p:txBody>
          <a:bodyPr/>
          <a:lstStyle/>
          <a:p>
            <a:fld id="{BD587C3E-324D-4846-9F44-5C3ACF20A720}" type="slidenum">
              <a:rPr lang="de-DE" smtClean="0"/>
              <a:pPr/>
              <a:t>136</a:t>
            </a:fld>
            <a:endParaRPr lang="de-DE" dirty="0"/>
          </a:p>
        </p:txBody>
      </p:sp>
      <p:sp>
        <p:nvSpPr>
          <p:cNvPr id="4" name="Titel 3">
            <a:extLst>
              <a:ext uri="{FF2B5EF4-FFF2-40B4-BE49-F238E27FC236}">
                <a16:creationId xmlns:a16="http://schemas.microsoft.com/office/drawing/2014/main" id="{113AA2FC-CDA6-4FF3-BACE-C1B4EDFC66D0}"/>
              </a:ext>
            </a:extLst>
          </p:cNvPr>
          <p:cNvSpPr>
            <a:spLocks noGrp="1"/>
          </p:cNvSpPr>
          <p:nvPr>
            <p:ph type="title"/>
          </p:nvPr>
        </p:nvSpPr>
        <p:spPr/>
        <p:txBody>
          <a:bodyPr/>
          <a:lstStyle/>
          <a:p>
            <a:endParaRPr lang="de-DE" dirty="0"/>
          </a:p>
        </p:txBody>
      </p:sp>
      <p:sp>
        <p:nvSpPr>
          <p:cNvPr id="5" name="Textplatzhalter 4">
            <a:extLst>
              <a:ext uri="{FF2B5EF4-FFF2-40B4-BE49-F238E27FC236}">
                <a16:creationId xmlns:a16="http://schemas.microsoft.com/office/drawing/2014/main" id="{1B8042A4-26C8-4411-A332-8103DC351478}"/>
              </a:ext>
            </a:extLst>
          </p:cNvPr>
          <p:cNvSpPr>
            <a:spLocks noGrp="1"/>
          </p:cNvSpPr>
          <p:nvPr>
            <p:ph type="body" sz="quarter" idx="11"/>
          </p:nvPr>
        </p:nvSpPr>
        <p:spPr/>
        <p:txBody>
          <a:bodyPr>
            <a:normAutofit fontScale="92500"/>
          </a:bodyPr>
          <a:lstStyle/>
          <a:p>
            <a:r>
              <a:rPr lang="de-DE" dirty="0"/>
              <a:t>Syl_ID_7</a:t>
            </a:r>
          </a:p>
        </p:txBody>
      </p:sp>
      <p:sp>
        <p:nvSpPr>
          <p:cNvPr id="7" name="Rechteck 6">
            <a:extLst>
              <a:ext uri="{FF2B5EF4-FFF2-40B4-BE49-F238E27FC236}">
                <a16:creationId xmlns:a16="http://schemas.microsoft.com/office/drawing/2014/main" id="{8A275031-855D-4BC6-9C0C-3915B551B3AD}"/>
              </a:ext>
            </a:extLst>
          </p:cNvPr>
          <p:cNvSpPr/>
          <p:nvPr/>
        </p:nvSpPr>
        <p:spPr>
          <a:xfrm rot="21295814">
            <a:off x="525111" y="1840138"/>
            <a:ext cx="5421345" cy="2154436"/>
          </a:xfrm>
          <a:prstGeom prst="rect">
            <a:avLst/>
          </a:prstGeom>
          <a:solidFill>
            <a:schemeClr val="bg1">
              <a:lumMod val="95000"/>
            </a:schemeClr>
          </a:solidFill>
          <a:ln>
            <a:solidFill>
              <a:schemeClr val="tx2">
                <a:lumMod val="50000"/>
              </a:schemeClr>
            </a:solidFill>
          </a:ln>
        </p:spPr>
        <p:txBody>
          <a:bodyPr wrap="square">
            <a:spAutoFit/>
          </a:bodyPr>
          <a:lstStyle/>
          <a:p>
            <a:pPr>
              <a:lnSpc>
                <a:spcPct val="150000"/>
              </a:lnSpc>
              <a:spcAft>
                <a:spcPts val="600"/>
              </a:spcAft>
            </a:pPr>
            <a:r>
              <a:rPr lang="en-US" sz="1600" b="1" dirty="0">
                <a:solidFill>
                  <a:schemeClr val="accent1"/>
                </a:solidFill>
                <a:latin typeface="Calibri" panose="020F0502020204030204" pitchFamily="34" charset="0"/>
                <a:cs typeface="Calibri" panose="020F0502020204030204" pitchFamily="34" charset="0"/>
              </a:rPr>
              <a:t>Sprint Goal Success Rate</a:t>
            </a:r>
          </a:p>
          <a:p>
            <a:pPr>
              <a:lnSpc>
                <a:spcPct val="150000"/>
              </a:lnSpc>
            </a:pPr>
            <a:r>
              <a:rPr lang="de-DE" sz="1400" dirty="0">
                <a:latin typeface="Calibri" panose="020F0502020204030204" pitchFamily="34" charset="0"/>
                <a:cs typeface="Calibri" panose="020F0502020204030204" pitchFamily="34" charset="0"/>
              </a:rPr>
              <a:t>Jeder Sprint sollte (mindestens) ein funktionierendes Produkt-Inkrement liefern, welches folgende Anforderungen erfüllt:</a:t>
            </a:r>
          </a:p>
          <a:p>
            <a:pPr marL="285750" indent="-285750">
              <a:lnSpc>
                <a:spcPct val="150000"/>
              </a:lnSpc>
              <a:buFont typeface="Arial" panose="020B0604020202020204" pitchFamily="34" charset="0"/>
              <a:buChar char="•"/>
            </a:pPr>
            <a:r>
              <a:rPr lang="de-DE" sz="1400" dirty="0">
                <a:latin typeface="Calibri" panose="020F0502020204030204" pitchFamily="34" charset="0"/>
                <a:cs typeface="Calibri" panose="020F0502020204030204" pitchFamily="34" charset="0"/>
              </a:rPr>
              <a:t>erfüllt das Sprint Goal</a:t>
            </a:r>
          </a:p>
          <a:p>
            <a:pPr marL="285750" indent="-285750">
              <a:lnSpc>
                <a:spcPct val="150000"/>
              </a:lnSpc>
              <a:buFont typeface="Arial" panose="020B0604020202020204" pitchFamily="34" charset="0"/>
              <a:buChar char="•"/>
            </a:pPr>
            <a:r>
              <a:rPr lang="de-DE" sz="1400" dirty="0">
                <a:latin typeface="Calibri" panose="020F0502020204030204" pitchFamily="34" charset="0"/>
                <a:cs typeface="Calibri" panose="020F0502020204030204" pitchFamily="34" charset="0"/>
              </a:rPr>
              <a:t>entspricht der </a:t>
            </a:r>
            <a:r>
              <a:rPr lang="en-US" sz="1400" dirty="0">
                <a:latin typeface="Calibri" panose="020F0502020204030204" pitchFamily="34" charset="0"/>
                <a:cs typeface="Calibri" panose="020F0502020204030204" pitchFamily="34" charset="0"/>
              </a:rPr>
              <a:t>Definition of Done (DoD</a:t>
            </a:r>
            <a:r>
              <a:rPr lang="de-DE" sz="1400" dirty="0">
                <a:latin typeface="Calibri" panose="020F0502020204030204" pitchFamily="34" charset="0"/>
                <a:cs typeface="Calibri" panose="020F0502020204030204" pitchFamily="34" charset="0"/>
              </a:rPr>
              <a:t>), ist also entwickelt, getestet, integriert und dokumentiert</a:t>
            </a:r>
          </a:p>
        </p:txBody>
      </p:sp>
      <p:grpSp>
        <p:nvGrpSpPr>
          <p:cNvPr id="8" name="Gruppieren 7">
            <a:extLst>
              <a:ext uri="{FF2B5EF4-FFF2-40B4-BE49-F238E27FC236}">
                <a16:creationId xmlns:a16="http://schemas.microsoft.com/office/drawing/2014/main" id="{94012FF2-B1F1-433F-8C24-55CAF759804E}"/>
              </a:ext>
            </a:extLst>
          </p:cNvPr>
          <p:cNvGrpSpPr/>
          <p:nvPr/>
        </p:nvGrpSpPr>
        <p:grpSpPr>
          <a:xfrm rot="689568">
            <a:off x="6033097" y="2368317"/>
            <a:ext cx="2351915" cy="1791862"/>
            <a:chOff x="5868237" y="3661885"/>
            <a:chExt cx="2351915" cy="1791862"/>
          </a:xfrm>
        </p:grpSpPr>
        <p:pic>
          <p:nvPicPr>
            <p:cNvPr id="9" name="Grafik 8">
              <a:extLst>
                <a:ext uri="{FF2B5EF4-FFF2-40B4-BE49-F238E27FC236}">
                  <a16:creationId xmlns:a16="http://schemas.microsoft.com/office/drawing/2014/main" id="{82CFF3EA-BA16-42F1-BCE3-2E9A7F36750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868237" y="3661885"/>
              <a:ext cx="2251435" cy="1635895"/>
            </a:xfrm>
            <a:prstGeom prst="rect">
              <a:avLst/>
            </a:prstGeom>
          </p:spPr>
        </p:pic>
        <p:sp>
          <p:nvSpPr>
            <p:cNvPr id="10" name="Rechteck 9">
              <a:extLst>
                <a:ext uri="{FF2B5EF4-FFF2-40B4-BE49-F238E27FC236}">
                  <a16:creationId xmlns:a16="http://schemas.microsoft.com/office/drawing/2014/main" id="{FC3EDA00-CC3F-4DD5-934B-F1377034A2D9}"/>
                </a:ext>
              </a:extLst>
            </p:cNvPr>
            <p:cNvSpPr/>
            <p:nvPr/>
          </p:nvSpPr>
          <p:spPr>
            <a:xfrm>
              <a:off x="7051242" y="5238303"/>
              <a:ext cx="1168910" cy="215444"/>
            </a:xfrm>
            <a:prstGeom prst="rect">
              <a:avLst/>
            </a:prstGeom>
          </p:spPr>
          <p:txBody>
            <a:bodyPr wrap="none">
              <a:spAutoFit/>
            </a:bodyPr>
            <a:lstStyle/>
            <a:p>
              <a:pPr algn="r"/>
              <a:r>
                <a:rPr lang="de-DE" sz="800" dirty="0">
                  <a:latin typeface="+mj-lt"/>
                </a:rPr>
                <a:t>© </a:t>
              </a:r>
              <a:r>
                <a:rPr lang="de-DE" sz="800" dirty="0" err="1">
                  <a:latin typeface="+mj-lt"/>
                </a:rPr>
                <a:t>Kzenon</a:t>
              </a:r>
              <a:r>
                <a:rPr lang="de-DE" sz="800" dirty="0">
                  <a:latin typeface="+mj-lt"/>
                </a:rPr>
                <a:t> - Fotolia.com</a:t>
              </a:r>
            </a:p>
          </p:txBody>
        </p:sp>
      </p:grpSp>
      <p:sp>
        <p:nvSpPr>
          <p:cNvPr id="11" name="Textfeld 10">
            <a:extLst>
              <a:ext uri="{FF2B5EF4-FFF2-40B4-BE49-F238E27FC236}">
                <a16:creationId xmlns:a16="http://schemas.microsoft.com/office/drawing/2014/main" id="{3E22D614-B94D-47DF-AD76-8CBF4FE854D9}"/>
              </a:ext>
            </a:extLst>
          </p:cNvPr>
          <p:cNvSpPr txBox="1"/>
          <p:nvPr/>
        </p:nvSpPr>
        <p:spPr>
          <a:xfrm>
            <a:off x="1090863" y="4915686"/>
            <a:ext cx="2366210" cy="338554"/>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Sprint Goal </a:t>
            </a:r>
            <a:r>
              <a:rPr lang="de-DE" sz="1600" dirty="0" err="1">
                <a:solidFill>
                  <a:srgbClr val="4D4D4D"/>
                </a:solidFill>
                <a:latin typeface="Calibri" panose="020F0502020204030204" pitchFamily="34" charset="0"/>
                <a:sym typeface="Wingdings" pitchFamily="2" charset="2"/>
              </a:rPr>
              <a:t>Success</a:t>
            </a:r>
            <a:r>
              <a:rPr lang="de-DE" sz="1600" dirty="0">
                <a:solidFill>
                  <a:srgbClr val="4D4D4D"/>
                </a:solidFill>
                <a:latin typeface="Calibri" panose="020F0502020204030204" pitchFamily="34" charset="0"/>
                <a:sym typeface="Wingdings" pitchFamily="2" charset="2"/>
              </a:rPr>
              <a:t> Rate = </a:t>
            </a:r>
          </a:p>
        </p:txBody>
      </p:sp>
      <p:sp>
        <p:nvSpPr>
          <p:cNvPr id="13" name="Textfeld 12">
            <a:extLst>
              <a:ext uri="{FF2B5EF4-FFF2-40B4-BE49-F238E27FC236}">
                <a16:creationId xmlns:a16="http://schemas.microsoft.com/office/drawing/2014/main" id="{D99B7D66-E754-4852-ADA0-58BDF1FFE5B0}"/>
              </a:ext>
            </a:extLst>
          </p:cNvPr>
          <p:cNvSpPr txBox="1"/>
          <p:nvPr/>
        </p:nvSpPr>
        <p:spPr>
          <a:xfrm>
            <a:off x="3328941" y="4776282"/>
            <a:ext cx="2001896" cy="338554"/>
          </a:xfrm>
          <a:prstGeom prst="rect">
            <a:avLst/>
          </a:prstGeom>
          <a:noFill/>
        </p:spPr>
        <p:txBody>
          <a:bodyPr wrap="square" rtlCol="0">
            <a:spAutoFit/>
          </a:bodyPr>
          <a:lstStyle/>
          <a:p>
            <a:pPr algn="ctr"/>
            <a:r>
              <a:rPr lang="de-DE" sz="1600" dirty="0" err="1">
                <a:solidFill>
                  <a:srgbClr val="4D4D4D"/>
                </a:solidFill>
                <a:latin typeface="Calibri" panose="020F0502020204030204" pitchFamily="34" charset="0"/>
                <a:sym typeface="Wingdings" pitchFamily="2" charset="2"/>
              </a:rPr>
              <a:t>Done</a:t>
            </a:r>
            <a:r>
              <a:rPr lang="de-DE" sz="1600" dirty="0">
                <a:solidFill>
                  <a:srgbClr val="4D4D4D"/>
                </a:solidFill>
                <a:latin typeface="Calibri" panose="020F0502020204030204" pitchFamily="34" charset="0"/>
                <a:sym typeface="Wingdings" pitchFamily="2" charset="2"/>
              </a:rPr>
              <a:t> Items</a:t>
            </a:r>
          </a:p>
        </p:txBody>
      </p:sp>
      <p:sp>
        <p:nvSpPr>
          <p:cNvPr id="14" name="Textfeld 13">
            <a:extLst>
              <a:ext uri="{FF2B5EF4-FFF2-40B4-BE49-F238E27FC236}">
                <a16:creationId xmlns:a16="http://schemas.microsoft.com/office/drawing/2014/main" id="{DCE2DE37-F116-4B39-B101-FE9CA9FB65F3}"/>
              </a:ext>
            </a:extLst>
          </p:cNvPr>
          <p:cNvSpPr txBox="1"/>
          <p:nvPr/>
        </p:nvSpPr>
        <p:spPr>
          <a:xfrm>
            <a:off x="3328941" y="5055090"/>
            <a:ext cx="2001896"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Sprint Backlog Items</a:t>
            </a:r>
          </a:p>
        </p:txBody>
      </p:sp>
      <p:cxnSp>
        <p:nvCxnSpPr>
          <p:cNvPr id="18" name="Gerader Verbinder 17">
            <a:extLst>
              <a:ext uri="{FF2B5EF4-FFF2-40B4-BE49-F238E27FC236}">
                <a16:creationId xmlns:a16="http://schemas.microsoft.com/office/drawing/2014/main" id="{F53B7E80-5C6D-4BD6-B743-3D32D671ED2D}"/>
              </a:ext>
            </a:extLst>
          </p:cNvPr>
          <p:cNvCxnSpPr/>
          <p:nvPr/>
        </p:nvCxnSpPr>
        <p:spPr bwMode="auto">
          <a:xfrm>
            <a:off x="3437123" y="5101005"/>
            <a:ext cx="1785532" cy="0"/>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20133760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FF7E49A-2779-45A2-94BE-C9486D55613C}"/>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F1B4AFAE-3211-4AC2-8D0E-B3CFAFE70728}"/>
              </a:ext>
            </a:extLst>
          </p:cNvPr>
          <p:cNvSpPr>
            <a:spLocks noGrp="1"/>
          </p:cNvSpPr>
          <p:nvPr>
            <p:ph type="sldNum" sz="quarter" idx="4"/>
          </p:nvPr>
        </p:nvSpPr>
        <p:spPr/>
        <p:txBody>
          <a:bodyPr/>
          <a:lstStyle/>
          <a:p>
            <a:fld id="{BD587C3E-324D-4846-9F44-5C3ACF20A720}" type="slidenum">
              <a:rPr lang="de-DE" smtClean="0"/>
              <a:pPr/>
              <a:t>137</a:t>
            </a:fld>
            <a:endParaRPr lang="de-DE" dirty="0"/>
          </a:p>
        </p:txBody>
      </p:sp>
      <p:sp>
        <p:nvSpPr>
          <p:cNvPr id="4" name="Titel 3">
            <a:extLst>
              <a:ext uri="{FF2B5EF4-FFF2-40B4-BE49-F238E27FC236}">
                <a16:creationId xmlns:a16="http://schemas.microsoft.com/office/drawing/2014/main" id="{982C601C-AF79-4854-B6D4-66EAD76825E5}"/>
              </a:ext>
            </a:extLst>
          </p:cNvPr>
          <p:cNvSpPr>
            <a:spLocks noGrp="1"/>
          </p:cNvSpPr>
          <p:nvPr>
            <p:ph type="title"/>
          </p:nvPr>
        </p:nvSpPr>
        <p:spPr/>
        <p:txBody>
          <a:bodyPr/>
          <a:lstStyle/>
          <a:p>
            <a:r>
              <a:rPr lang="de-DE" dirty="0"/>
              <a:t>Kleine Bugs – große GAUs</a:t>
            </a:r>
          </a:p>
        </p:txBody>
      </p:sp>
      <p:sp>
        <p:nvSpPr>
          <p:cNvPr id="5" name="Textplatzhalter 4">
            <a:extLst>
              <a:ext uri="{FF2B5EF4-FFF2-40B4-BE49-F238E27FC236}">
                <a16:creationId xmlns:a16="http://schemas.microsoft.com/office/drawing/2014/main" id="{8211D602-1177-4FFA-8B39-032358A4B72A}"/>
              </a:ext>
            </a:extLst>
          </p:cNvPr>
          <p:cNvSpPr>
            <a:spLocks noGrp="1"/>
          </p:cNvSpPr>
          <p:nvPr>
            <p:ph type="body" sz="quarter" idx="11"/>
          </p:nvPr>
        </p:nvSpPr>
        <p:spPr/>
        <p:txBody>
          <a:bodyPr>
            <a:normAutofit fontScale="92500"/>
          </a:bodyPr>
          <a:lstStyle/>
          <a:p>
            <a:r>
              <a:rPr lang="de-DE" dirty="0"/>
              <a:t>Syl_ID_7</a:t>
            </a:r>
          </a:p>
        </p:txBody>
      </p:sp>
      <p:sp>
        <p:nvSpPr>
          <p:cNvPr id="7" name="Rechteck 6">
            <a:extLst>
              <a:ext uri="{FF2B5EF4-FFF2-40B4-BE49-F238E27FC236}">
                <a16:creationId xmlns:a16="http://schemas.microsoft.com/office/drawing/2014/main" id="{94B65D5A-8C5F-43E0-A441-980D13942E7C}"/>
              </a:ext>
            </a:extLst>
          </p:cNvPr>
          <p:cNvSpPr/>
          <p:nvPr/>
        </p:nvSpPr>
        <p:spPr>
          <a:xfrm rot="775866">
            <a:off x="4642576" y="412466"/>
            <a:ext cx="3092244" cy="646331"/>
          </a:xfrm>
          <a:prstGeom prst="rect">
            <a:avLst/>
          </a:prstGeom>
          <a:solidFill>
            <a:schemeClr val="accent2">
              <a:lumMod val="20000"/>
              <a:lumOff val="80000"/>
            </a:schemeClr>
          </a:solidFill>
          <a:ln>
            <a:solidFill>
              <a:schemeClr val="tx2">
                <a:lumMod val="50000"/>
              </a:schemeClr>
            </a:solidFill>
          </a:ln>
        </p:spPr>
        <p:txBody>
          <a:bodyPr wrap="square">
            <a:spAutoFit/>
          </a:bodyPr>
          <a:lstStyle/>
          <a:p>
            <a:pPr algn="ctr"/>
            <a:r>
              <a:rPr lang="de-DE" altLang="de-DE" b="1" dirty="0">
                <a:latin typeface="Calibri Light" panose="020F0302020204030204" pitchFamily="34" charset="0"/>
                <a:cs typeface="Calibri Light" panose="020F0302020204030204" pitchFamily="34" charset="0"/>
              </a:rPr>
              <a:t>Ein paar falsche Zahlen oder Zeilen, und schon passiert es:</a:t>
            </a:r>
          </a:p>
        </p:txBody>
      </p:sp>
      <p:sp>
        <p:nvSpPr>
          <p:cNvPr id="8" name="Rechteck 7">
            <a:extLst>
              <a:ext uri="{FF2B5EF4-FFF2-40B4-BE49-F238E27FC236}">
                <a16:creationId xmlns:a16="http://schemas.microsoft.com/office/drawing/2014/main" id="{3DBFF57D-38A4-4BC9-9BBB-4E8D5687655B}"/>
              </a:ext>
            </a:extLst>
          </p:cNvPr>
          <p:cNvSpPr/>
          <p:nvPr/>
        </p:nvSpPr>
        <p:spPr>
          <a:xfrm rot="661171">
            <a:off x="3748549" y="3085656"/>
            <a:ext cx="4572000" cy="646331"/>
          </a:xfrm>
          <a:prstGeom prst="rect">
            <a:avLst/>
          </a:prstGeom>
        </p:spPr>
        <p:txBody>
          <a:bodyPr>
            <a:spAutoFit/>
          </a:bodyPr>
          <a:lstStyle/>
          <a:p>
            <a:pPr algn="ctr"/>
            <a:r>
              <a:rPr lang="de-DE" altLang="de-DE" b="1" dirty="0">
                <a:latin typeface="Calibri Light" panose="020F0302020204030204" pitchFamily="34" charset="0"/>
                <a:cs typeface="Calibri Light" panose="020F0302020204030204" pitchFamily="34" charset="0"/>
              </a:rPr>
              <a:t>Konvertierung von 64-Bit-Gleitkommazahlen in 16-Bit-Integerzahlen: Explosion Ariane 5 (1996)</a:t>
            </a:r>
          </a:p>
        </p:txBody>
      </p:sp>
      <p:sp>
        <p:nvSpPr>
          <p:cNvPr id="9" name="Rechteck 8">
            <a:extLst>
              <a:ext uri="{FF2B5EF4-FFF2-40B4-BE49-F238E27FC236}">
                <a16:creationId xmlns:a16="http://schemas.microsoft.com/office/drawing/2014/main" id="{32538041-8AF5-4C89-8613-836AF0B92075}"/>
              </a:ext>
            </a:extLst>
          </p:cNvPr>
          <p:cNvSpPr/>
          <p:nvPr/>
        </p:nvSpPr>
        <p:spPr>
          <a:xfrm rot="20945313">
            <a:off x="453474" y="3912044"/>
            <a:ext cx="4572000" cy="646331"/>
          </a:xfrm>
          <a:prstGeom prst="rect">
            <a:avLst/>
          </a:prstGeom>
        </p:spPr>
        <p:txBody>
          <a:bodyPr>
            <a:spAutoFit/>
          </a:bodyPr>
          <a:lstStyle/>
          <a:p>
            <a:pPr algn="ctr"/>
            <a:r>
              <a:rPr lang="de-DE" altLang="de-DE" b="1" dirty="0">
                <a:latin typeface="Calibri Light" panose="020F0302020204030204" pitchFamily="34" charset="0"/>
                <a:cs typeface="Calibri Light" panose="020F0302020204030204" pitchFamily="34" charset="0"/>
              </a:rPr>
              <a:t>„Punkt“ statt „Komma“ programmiert: verloren gegangene Venussonde Mariner 1 (1962)</a:t>
            </a:r>
          </a:p>
        </p:txBody>
      </p:sp>
      <p:sp>
        <p:nvSpPr>
          <p:cNvPr id="10" name="Rechteck 9">
            <a:extLst>
              <a:ext uri="{FF2B5EF4-FFF2-40B4-BE49-F238E27FC236}">
                <a16:creationId xmlns:a16="http://schemas.microsoft.com/office/drawing/2014/main" id="{C7A85E08-F71C-4E02-A077-02546B1517CD}"/>
              </a:ext>
            </a:extLst>
          </p:cNvPr>
          <p:cNvSpPr/>
          <p:nvPr/>
        </p:nvSpPr>
        <p:spPr>
          <a:xfrm rot="20993644">
            <a:off x="547266" y="2072129"/>
            <a:ext cx="4572000" cy="646331"/>
          </a:xfrm>
          <a:prstGeom prst="rect">
            <a:avLst/>
          </a:prstGeom>
        </p:spPr>
        <p:txBody>
          <a:bodyPr>
            <a:spAutoFit/>
          </a:bodyPr>
          <a:lstStyle/>
          <a:p>
            <a:pPr algn="ctr"/>
            <a:r>
              <a:rPr lang="de-DE" altLang="de-DE" b="1" dirty="0">
                <a:latin typeface="Calibri Light" panose="020F0302020204030204" pitchFamily="34" charset="0"/>
                <a:cs typeface="Calibri Light" panose="020F0302020204030204" pitchFamily="34" charset="0"/>
              </a:rPr>
              <a:t>Intel-Pentium-Bug bei Gleitkommadivision: 400 Mio. US-Dollar Schaden</a:t>
            </a:r>
          </a:p>
        </p:txBody>
      </p:sp>
      <p:sp>
        <p:nvSpPr>
          <p:cNvPr id="11" name="Rechteck 10">
            <a:extLst>
              <a:ext uri="{FF2B5EF4-FFF2-40B4-BE49-F238E27FC236}">
                <a16:creationId xmlns:a16="http://schemas.microsoft.com/office/drawing/2014/main" id="{6AA3884E-7A7E-4DE3-95ED-7CC5B200A95D}"/>
              </a:ext>
            </a:extLst>
          </p:cNvPr>
          <p:cNvSpPr/>
          <p:nvPr/>
        </p:nvSpPr>
        <p:spPr>
          <a:xfrm rot="318933">
            <a:off x="3175820" y="5143791"/>
            <a:ext cx="4572000" cy="646331"/>
          </a:xfrm>
          <a:prstGeom prst="rect">
            <a:avLst/>
          </a:prstGeom>
        </p:spPr>
        <p:txBody>
          <a:bodyPr>
            <a:spAutoFit/>
          </a:bodyPr>
          <a:lstStyle/>
          <a:p>
            <a:pPr algn="ctr"/>
            <a:r>
              <a:rPr lang="de-DE" altLang="de-DE" b="1" dirty="0">
                <a:latin typeface="Calibri Light" panose="020F0302020204030204" pitchFamily="34" charset="0"/>
                <a:cs typeface="Calibri Light" panose="020F0302020204030204" pitchFamily="34" charset="0"/>
              </a:rPr>
              <a:t>„cm“ statt „Zoll“: Rakete verfehlt Ziel</a:t>
            </a:r>
          </a:p>
          <a:p>
            <a:pPr algn="ctr"/>
            <a:r>
              <a:rPr lang="de-DE" altLang="de-DE" b="1" dirty="0">
                <a:latin typeface="Calibri Light" panose="020F0302020204030204" pitchFamily="34" charset="0"/>
                <a:cs typeface="Calibri Light" panose="020F0302020204030204" pitchFamily="34" charset="0"/>
              </a:rPr>
              <a:t>(Golfkrieg 1991)</a:t>
            </a:r>
          </a:p>
        </p:txBody>
      </p:sp>
    </p:spTree>
    <p:extLst>
      <p:ext uri="{BB962C8B-B14F-4D97-AF65-F5344CB8AC3E}">
        <p14:creationId xmlns:p14="http://schemas.microsoft.com/office/powerpoint/2010/main" val="14167271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0FAB03B-3F8B-4CA7-B8AA-18659F6E5E46}"/>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B9DE3E6-D248-47BB-83F0-0DF39FC0EAAE}"/>
              </a:ext>
            </a:extLst>
          </p:cNvPr>
          <p:cNvSpPr>
            <a:spLocks noGrp="1"/>
          </p:cNvSpPr>
          <p:nvPr>
            <p:ph type="sldNum" sz="quarter" idx="4"/>
          </p:nvPr>
        </p:nvSpPr>
        <p:spPr/>
        <p:txBody>
          <a:bodyPr/>
          <a:lstStyle/>
          <a:p>
            <a:fld id="{BD587C3E-324D-4846-9F44-5C3ACF20A720}" type="slidenum">
              <a:rPr lang="de-DE" smtClean="0"/>
              <a:pPr/>
              <a:t>138</a:t>
            </a:fld>
            <a:endParaRPr lang="de-DE" dirty="0"/>
          </a:p>
        </p:txBody>
      </p:sp>
      <p:sp>
        <p:nvSpPr>
          <p:cNvPr id="4" name="Titel 3">
            <a:extLst>
              <a:ext uri="{FF2B5EF4-FFF2-40B4-BE49-F238E27FC236}">
                <a16:creationId xmlns:a16="http://schemas.microsoft.com/office/drawing/2014/main" id="{E3A19770-DF66-4C32-A399-EE2B3D7648FE}"/>
              </a:ext>
            </a:extLst>
          </p:cNvPr>
          <p:cNvSpPr>
            <a:spLocks noGrp="1"/>
          </p:cNvSpPr>
          <p:nvPr>
            <p:ph type="title"/>
          </p:nvPr>
        </p:nvSpPr>
        <p:spPr/>
        <p:txBody>
          <a:bodyPr/>
          <a:lstStyle/>
          <a:p>
            <a:r>
              <a:rPr lang="en-US" dirty="0"/>
              <a:t>Escaped Defects</a:t>
            </a:r>
          </a:p>
        </p:txBody>
      </p:sp>
      <p:sp>
        <p:nvSpPr>
          <p:cNvPr id="5" name="Textplatzhalter 4">
            <a:extLst>
              <a:ext uri="{FF2B5EF4-FFF2-40B4-BE49-F238E27FC236}">
                <a16:creationId xmlns:a16="http://schemas.microsoft.com/office/drawing/2014/main" id="{2DBE9B05-37EE-4540-983F-38C975214CB1}"/>
              </a:ext>
            </a:extLst>
          </p:cNvPr>
          <p:cNvSpPr>
            <a:spLocks noGrp="1"/>
          </p:cNvSpPr>
          <p:nvPr>
            <p:ph type="body" sz="quarter" idx="11"/>
          </p:nvPr>
        </p:nvSpPr>
        <p:spPr/>
        <p:txBody>
          <a:bodyPr>
            <a:normAutofit fontScale="92500"/>
          </a:bodyPr>
          <a:lstStyle/>
          <a:p>
            <a:r>
              <a:rPr lang="de-DE" dirty="0"/>
              <a:t>Syl_ID_7 / Syl_ID_9.1</a:t>
            </a:r>
          </a:p>
        </p:txBody>
      </p:sp>
      <p:sp>
        <p:nvSpPr>
          <p:cNvPr id="7" name="Rechteck 6">
            <a:extLst>
              <a:ext uri="{FF2B5EF4-FFF2-40B4-BE49-F238E27FC236}">
                <a16:creationId xmlns:a16="http://schemas.microsoft.com/office/drawing/2014/main" id="{238BC4CC-6682-4013-A321-D043905CAE74}"/>
              </a:ext>
            </a:extLst>
          </p:cNvPr>
          <p:cNvSpPr/>
          <p:nvPr/>
        </p:nvSpPr>
        <p:spPr>
          <a:xfrm rot="21285680">
            <a:off x="1087822" y="1094010"/>
            <a:ext cx="6000385" cy="1569660"/>
          </a:xfrm>
          <a:prstGeom prst="rect">
            <a:avLst/>
          </a:prstGeom>
        </p:spPr>
        <p:txBody>
          <a:bodyPr wrap="square">
            <a:spAutoFit/>
          </a:bodyPr>
          <a:lstStyle/>
          <a:p>
            <a:pPr marL="0" indent="0">
              <a:buNone/>
            </a:pPr>
            <a:r>
              <a:rPr lang="de-DE" sz="1600" b="1" dirty="0">
                <a:solidFill>
                  <a:schemeClr val="accent1"/>
                </a:solidFill>
                <a:latin typeface="Calibri" panose="020F0502020204030204" pitchFamily="34" charset="0"/>
                <a:cs typeface="Calibri" panose="020F0502020204030204" pitchFamily="34" charset="0"/>
              </a:rPr>
              <a:t>Nicht entdeckte Fehler</a:t>
            </a:r>
          </a:p>
          <a:p>
            <a:pPr marL="285750" indent="-285750">
              <a:buFont typeface="Calibri" panose="020F0502020204030204" pitchFamily="34" charset="0"/>
              <a:buChar char="…"/>
            </a:pPr>
            <a:r>
              <a:rPr lang="de-DE" sz="1600" dirty="0">
                <a:latin typeface="Calibri" panose="020F0502020204030204" pitchFamily="34" charset="0"/>
                <a:cs typeface="Calibri" panose="020F0502020204030204" pitchFamily="34" charset="0"/>
              </a:rPr>
              <a:t>verursachen große Kosten: ca. 84,4 Mrd. Euro* betragen die jährlichen Verluste durch Softwarefehler in Mittelstands- und Großunternehmen.</a:t>
            </a:r>
          </a:p>
          <a:p>
            <a:pPr marL="285750" indent="-285750">
              <a:buFont typeface="Calibri" panose="020F0502020204030204" pitchFamily="34" charset="0"/>
              <a:buChar char="…"/>
            </a:pPr>
            <a:r>
              <a:rPr lang="de-DE" sz="1600" dirty="0">
                <a:latin typeface="Calibri" panose="020F0502020204030204" pitchFamily="34" charset="0"/>
                <a:cs typeface="Calibri" panose="020F0502020204030204" pitchFamily="34" charset="0"/>
              </a:rPr>
              <a:t>werden durch den Anwender gefunden (=&gt; </a:t>
            </a:r>
            <a:r>
              <a:rPr lang="de-DE" sz="1600" b="1" dirty="0">
                <a:latin typeface="Calibri" panose="020F0502020204030204" pitchFamily="34" charset="0"/>
                <a:cs typeface="Calibri" panose="020F0502020204030204" pitchFamily="34" charset="0"/>
              </a:rPr>
              <a:t>Maßzahl für die gelieferte Qualität</a:t>
            </a:r>
            <a:r>
              <a:rPr lang="de-DE" sz="1600" dirty="0">
                <a:latin typeface="Calibri" panose="020F0502020204030204" pitchFamily="34" charset="0"/>
                <a:cs typeface="Calibri" panose="020F0502020204030204" pitchFamily="34" charset="0"/>
              </a:rPr>
              <a:t>).</a:t>
            </a:r>
          </a:p>
        </p:txBody>
      </p:sp>
      <p:sp>
        <p:nvSpPr>
          <p:cNvPr id="8" name="Rechteck 7">
            <a:extLst>
              <a:ext uri="{FF2B5EF4-FFF2-40B4-BE49-F238E27FC236}">
                <a16:creationId xmlns:a16="http://schemas.microsoft.com/office/drawing/2014/main" id="{A158B32B-27C7-4A72-BD93-ED447E01DADB}"/>
              </a:ext>
            </a:extLst>
          </p:cNvPr>
          <p:cNvSpPr/>
          <p:nvPr/>
        </p:nvSpPr>
        <p:spPr>
          <a:xfrm>
            <a:off x="162583" y="6491216"/>
            <a:ext cx="3600666" cy="200055"/>
          </a:xfrm>
          <a:prstGeom prst="rect">
            <a:avLst/>
          </a:prstGeom>
        </p:spPr>
        <p:txBody>
          <a:bodyPr wrap="none">
            <a:spAutoFit/>
          </a:bodyPr>
          <a:lstStyle/>
          <a:p>
            <a:r>
              <a:rPr lang="de-DE" sz="700" dirty="0">
                <a:latin typeface="Calibri" panose="020F0502020204030204" pitchFamily="34" charset="0"/>
                <a:cs typeface="Calibri" panose="020F0502020204030204" pitchFamily="34" charset="0"/>
              </a:rPr>
              <a:t>* Quelle:  13.2.2015 </a:t>
            </a:r>
            <a:r>
              <a:rPr lang="de-DE" sz="700" dirty="0">
                <a:latin typeface="Calibri" panose="020F0502020204030204" pitchFamily="34" charset="0"/>
                <a:cs typeface="Calibri" panose="020F0502020204030204" pitchFamily="34" charset="0"/>
                <a:hlinkClick r:id="rId2"/>
              </a:rPr>
              <a:t>http://de.wikipedia.org/wiki/Programmfehler</a:t>
            </a:r>
            <a:r>
              <a:rPr lang="de-DE" sz="700" dirty="0">
                <a:latin typeface="Calibri" panose="020F0502020204030204" pitchFamily="34" charset="0"/>
                <a:cs typeface="Calibri" panose="020F0502020204030204" pitchFamily="34" charset="0"/>
              </a:rPr>
              <a:t>; Zahlen aus dem Jahr 2006</a:t>
            </a:r>
          </a:p>
        </p:txBody>
      </p:sp>
      <p:grpSp>
        <p:nvGrpSpPr>
          <p:cNvPr id="9" name="Gruppieren 8">
            <a:extLst>
              <a:ext uri="{FF2B5EF4-FFF2-40B4-BE49-F238E27FC236}">
                <a16:creationId xmlns:a16="http://schemas.microsoft.com/office/drawing/2014/main" id="{D75EA2EB-2465-493C-A83C-AAFBC291A85C}"/>
              </a:ext>
            </a:extLst>
          </p:cNvPr>
          <p:cNvGrpSpPr/>
          <p:nvPr/>
        </p:nvGrpSpPr>
        <p:grpSpPr>
          <a:xfrm>
            <a:off x="436268" y="3040051"/>
            <a:ext cx="7394943" cy="2786559"/>
            <a:chOff x="671534" y="2756263"/>
            <a:chExt cx="7394943" cy="2786559"/>
          </a:xfrm>
        </p:grpSpPr>
        <p:sp>
          <p:nvSpPr>
            <p:cNvPr id="10" name="Rechteck 9">
              <a:extLst>
                <a:ext uri="{FF2B5EF4-FFF2-40B4-BE49-F238E27FC236}">
                  <a16:creationId xmlns:a16="http://schemas.microsoft.com/office/drawing/2014/main" id="{B51B85F5-3F0E-42AD-8AFF-D27882C5ABF2}"/>
                </a:ext>
              </a:extLst>
            </p:cNvPr>
            <p:cNvSpPr/>
            <p:nvPr/>
          </p:nvSpPr>
          <p:spPr>
            <a:xfrm>
              <a:off x="1042025" y="5127324"/>
              <a:ext cx="774571" cy="307777"/>
            </a:xfrm>
            <a:prstGeom prst="rect">
              <a:avLst/>
            </a:prstGeom>
          </p:spPr>
          <p:txBody>
            <a:bodyPr wrap="none">
              <a:spAutoFit/>
            </a:bodyPr>
            <a:lstStyle/>
            <a:p>
              <a:pPr algn="ctr"/>
              <a:r>
                <a:rPr lang="de-DE" sz="1400" dirty="0">
                  <a:latin typeface="+mj-lt"/>
                </a:rPr>
                <a:t>Planung</a:t>
              </a:r>
            </a:p>
          </p:txBody>
        </p:sp>
        <p:sp>
          <p:nvSpPr>
            <p:cNvPr id="11" name="Rechteck 10">
              <a:extLst>
                <a:ext uri="{FF2B5EF4-FFF2-40B4-BE49-F238E27FC236}">
                  <a16:creationId xmlns:a16="http://schemas.microsoft.com/office/drawing/2014/main" id="{07D54D9C-C0B8-40FA-AF85-391294C65F2E}"/>
                </a:ext>
              </a:extLst>
            </p:cNvPr>
            <p:cNvSpPr/>
            <p:nvPr/>
          </p:nvSpPr>
          <p:spPr>
            <a:xfrm>
              <a:off x="2308641" y="5127324"/>
              <a:ext cx="752064" cy="307777"/>
            </a:xfrm>
            <a:prstGeom prst="rect">
              <a:avLst/>
            </a:prstGeom>
          </p:spPr>
          <p:txBody>
            <a:bodyPr wrap="none">
              <a:spAutoFit/>
            </a:bodyPr>
            <a:lstStyle/>
            <a:p>
              <a:pPr algn="ctr"/>
              <a:r>
                <a:rPr lang="de-DE" sz="1400" dirty="0">
                  <a:latin typeface="+mj-lt"/>
                </a:rPr>
                <a:t>Analyse</a:t>
              </a:r>
            </a:p>
          </p:txBody>
        </p:sp>
        <p:sp>
          <p:nvSpPr>
            <p:cNvPr id="12" name="Rechteck 11">
              <a:extLst>
                <a:ext uri="{FF2B5EF4-FFF2-40B4-BE49-F238E27FC236}">
                  <a16:creationId xmlns:a16="http://schemas.microsoft.com/office/drawing/2014/main" id="{2CF9F13C-3807-41C9-8652-B03783F94602}"/>
                </a:ext>
              </a:extLst>
            </p:cNvPr>
            <p:cNvSpPr/>
            <p:nvPr/>
          </p:nvSpPr>
          <p:spPr>
            <a:xfrm>
              <a:off x="3556789" y="5127324"/>
              <a:ext cx="766492" cy="307777"/>
            </a:xfrm>
            <a:prstGeom prst="rect">
              <a:avLst/>
            </a:prstGeom>
          </p:spPr>
          <p:txBody>
            <a:bodyPr wrap="none">
              <a:spAutoFit/>
            </a:bodyPr>
            <a:lstStyle/>
            <a:p>
              <a:pPr algn="ctr"/>
              <a:r>
                <a:rPr lang="de-DE" sz="1400" dirty="0">
                  <a:latin typeface="+mj-lt"/>
                </a:rPr>
                <a:t>Entwurf</a:t>
              </a:r>
            </a:p>
          </p:txBody>
        </p:sp>
        <p:sp>
          <p:nvSpPr>
            <p:cNvPr id="13" name="Rechteck 12">
              <a:extLst>
                <a:ext uri="{FF2B5EF4-FFF2-40B4-BE49-F238E27FC236}">
                  <a16:creationId xmlns:a16="http://schemas.microsoft.com/office/drawing/2014/main" id="{0ED2E9D5-9DB7-4941-95FF-9AEA77480047}"/>
                </a:ext>
              </a:extLst>
            </p:cNvPr>
            <p:cNvSpPr/>
            <p:nvPr/>
          </p:nvSpPr>
          <p:spPr>
            <a:xfrm>
              <a:off x="4765696" y="5019602"/>
              <a:ext cx="859402" cy="523220"/>
            </a:xfrm>
            <a:prstGeom prst="rect">
              <a:avLst/>
            </a:prstGeom>
          </p:spPr>
          <p:txBody>
            <a:bodyPr wrap="none">
              <a:spAutoFit/>
            </a:bodyPr>
            <a:lstStyle/>
            <a:p>
              <a:pPr algn="ctr"/>
              <a:r>
                <a:rPr lang="de-DE" sz="1400" dirty="0">
                  <a:latin typeface="+mj-lt"/>
                </a:rPr>
                <a:t>Program-</a:t>
              </a:r>
              <a:br>
                <a:rPr lang="de-DE" sz="1400" dirty="0">
                  <a:latin typeface="+mj-lt"/>
                </a:rPr>
              </a:br>
              <a:r>
                <a:rPr lang="de-DE" sz="1400" dirty="0">
                  <a:latin typeface="+mj-lt"/>
                </a:rPr>
                <a:t>mierung</a:t>
              </a:r>
            </a:p>
          </p:txBody>
        </p:sp>
        <p:sp>
          <p:nvSpPr>
            <p:cNvPr id="14" name="Rechteck 13">
              <a:extLst>
                <a:ext uri="{FF2B5EF4-FFF2-40B4-BE49-F238E27FC236}">
                  <a16:creationId xmlns:a16="http://schemas.microsoft.com/office/drawing/2014/main" id="{8D95D92F-97E2-4026-AA18-2C7E2A9693AD}"/>
                </a:ext>
              </a:extLst>
            </p:cNvPr>
            <p:cNvSpPr/>
            <p:nvPr/>
          </p:nvSpPr>
          <p:spPr>
            <a:xfrm>
              <a:off x="6121502" y="5127324"/>
              <a:ext cx="658514" cy="307777"/>
            </a:xfrm>
            <a:prstGeom prst="rect">
              <a:avLst/>
            </a:prstGeom>
          </p:spPr>
          <p:txBody>
            <a:bodyPr wrap="none">
              <a:spAutoFit/>
            </a:bodyPr>
            <a:lstStyle/>
            <a:p>
              <a:pPr algn="ctr"/>
              <a:r>
                <a:rPr lang="de-DE" sz="1400" dirty="0">
                  <a:latin typeface="+mj-lt"/>
                </a:rPr>
                <a:t>Testen</a:t>
              </a:r>
            </a:p>
          </p:txBody>
        </p:sp>
        <p:sp>
          <p:nvSpPr>
            <p:cNvPr id="15" name="Rechteck 14">
              <a:extLst>
                <a:ext uri="{FF2B5EF4-FFF2-40B4-BE49-F238E27FC236}">
                  <a16:creationId xmlns:a16="http://schemas.microsoft.com/office/drawing/2014/main" id="{F4650C6B-2DE6-4288-8F36-4E4FFDA3A000}"/>
                </a:ext>
              </a:extLst>
            </p:cNvPr>
            <p:cNvSpPr/>
            <p:nvPr/>
          </p:nvSpPr>
          <p:spPr>
            <a:xfrm>
              <a:off x="7345767" y="5127324"/>
              <a:ext cx="720710" cy="307777"/>
            </a:xfrm>
            <a:prstGeom prst="rect">
              <a:avLst/>
            </a:prstGeom>
          </p:spPr>
          <p:txBody>
            <a:bodyPr wrap="none">
              <a:spAutoFit/>
            </a:bodyPr>
            <a:lstStyle/>
            <a:p>
              <a:pPr algn="ctr"/>
              <a:r>
                <a:rPr lang="de-DE" sz="1400" dirty="0">
                  <a:latin typeface="+mj-lt"/>
                </a:rPr>
                <a:t>Betrieb</a:t>
              </a:r>
            </a:p>
          </p:txBody>
        </p:sp>
        <p:cxnSp>
          <p:nvCxnSpPr>
            <p:cNvPr id="16" name="Gerade Verbindung mit Pfeil 15">
              <a:extLst>
                <a:ext uri="{FF2B5EF4-FFF2-40B4-BE49-F238E27FC236}">
                  <a16:creationId xmlns:a16="http://schemas.microsoft.com/office/drawing/2014/main" id="{E5E87990-74A5-442E-A660-EA4A39DEFE70}"/>
                </a:ext>
              </a:extLst>
            </p:cNvPr>
            <p:cNvCxnSpPr/>
            <p:nvPr/>
          </p:nvCxnSpPr>
          <p:spPr bwMode="auto">
            <a:xfrm flipV="1">
              <a:off x="979311" y="2756263"/>
              <a:ext cx="0" cy="2263339"/>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17" name="Rechteck 16">
              <a:extLst>
                <a:ext uri="{FF2B5EF4-FFF2-40B4-BE49-F238E27FC236}">
                  <a16:creationId xmlns:a16="http://schemas.microsoft.com/office/drawing/2014/main" id="{46CCCD97-5AEB-4F58-ADEB-96647A63F796}"/>
                </a:ext>
              </a:extLst>
            </p:cNvPr>
            <p:cNvSpPr/>
            <p:nvPr/>
          </p:nvSpPr>
          <p:spPr>
            <a:xfrm rot="16200000">
              <a:off x="485009" y="2946959"/>
              <a:ext cx="680827" cy="307777"/>
            </a:xfrm>
            <a:prstGeom prst="rect">
              <a:avLst/>
            </a:prstGeom>
          </p:spPr>
          <p:txBody>
            <a:bodyPr wrap="none">
              <a:spAutoFit/>
            </a:bodyPr>
            <a:lstStyle/>
            <a:p>
              <a:pPr algn="ctr"/>
              <a:r>
                <a:rPr lang="de-DE" sz="1400" dirty="0">
                  <a:latin typeface="+mj-lt"/>
                </a:rPr>
                <a:t>Kosten</a:t>
              </a:r>
            </a:p>
          </p:txBody>
        </p:sp>
        <p:cxnSp>
          <p:nvCxnSpPr>
            <p:cNvPr id="18" name="Gerader Verbinder 17">
              <a:extLst>
                <a:ext uri="{FF2B5EF4-FFF2-40B4-BE49-F238E27FC236}">
                  <a16:creationId xmlns:a16="http://schemas.microsoft.com/office/drawing/2014/main" id="{195BEB51-B773-4570-B11C-9492EA540190}"/>
                </a:ext>
              </a:extLst>
            </p:cNvPr>
            <p:cNvCxnSpPr/>
            <p:nvPr/>
          </p:nvCxnSpPr>
          <p:spPr bwMode="auto">
            <a:xfrm>
              <a:off x="979311" y="5019602"/>
              <a:ext cx="6975969" cy="0"/>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9" name="Freihandform 18">
              <a:extLst>
                <a:ext uri="{FF2B5EF4-FFF2-40B4-BE49-F238E27FC236}">
                  <a16:creationId xmlns:a16="http://schemas.microsoft.com/office/drawing/2014/main" id="{D70228E3-B75D-4341-82E2-3C3328218757}"/>
                </a:ext>
              </a:extLst>
            </p:cNvPr>
            <p:cNvSpPr/>
            <p:nvPr/>
          </p:nvSpPr>
          <p:spPr>
            <a:xfrm>
              <a:off x="1123406" y="2782389"/>
              <a:ext cx="6270171" cy="2168434"/>
            </a:xfrm>
            <a:custGeom>
              <a:avLst/>
              <a:gdLst>
                <a:gd name="connsiteX0" fmla="*/ 0 w 6270171"/>
                <a:gd name="connsiteY0" fmla="*/ 2168434 h 2168434"/>
                <a:gd name="connsiteX1" fmla="*/ 182880 w 6270171"/>
                <a:gd name="connsiteY1" fmla="*/ 2155371 h 2168434"/>
                <a:gd name="connsiteX2" fmla="*/ 1593668 w 6270171"/>
                <a:gd name="connsiteY2" fmla="*/ 2050868 h 2168434"/>
                <a:gd name="connsiteX3" fmla="*/ 2821577 w 6270171"/>
                <a:gd name="connsiteY3" fmla="*/ 1907177 h 2168434"/>
                <a:gd name="connsiteX4" fmla="*/ 4206240 w 6270171"/>
                <a:gd name="connsiteY4" fmla="*/ 1685108 h 2168434"/>
                <a:gd name="connsiteX5" fmla="*/ 5342708 w 6270171"/>
                <a:gd name="connsiteY5" fmla="*/ 1332411 h 2168434"/>
                <a:gd name="connsiteX6" fmla="*/ 5786845 w 6270171"/>
                <a:gd name="connsiteY6" fmla="*/ 1005840 h 2168434"/>
                <a:gd name="connsiteX7" fmla="*/ 6021977 w 6270171"/>
                <a:gd name="connsiteY7" fmla="*/ 679268 h 2168434"/>
                <a:gd name="connsiteX8" fmla="*/ 6270171 w 6270171"/>
                <a:gd name="connsiteY8" fmla="*/ 0 h 2168434"/>
                <a:gd name="connsiteX0" fmla="*/ 0 w 6270171"/>
                <a:gd name="connsiteY0" fmla="*/ 2168434 h 2168434"/>
                <a:gd name="connsiteX1" fmla="*/ 182880 w 6270171"/>
                <a:gd name="connsiteY1" fmla="*/ 2155371 h 2168434"/>
                <a:gd name="connsiteX2" fmla="*/ 2821577 w 6270171"/>
                <a:gd name="connsiteY2" fmla="*/ 1907177 h 2168434"/>
                <a:gd name="connsiteX3" fmla="*/ 4206240 w 6270171"/>
                <a:gd name="connsiteY3" fmla="*/ 1685108 h 2168434"/>
                <a:gd name="connsiteX4" fmla="*/ 5342708 w 6270171"/>
                <a:gd name="connsiteY4" fmla="*/ 1332411 h 2168434"/>
                <a:gd name="connsiteX5" fmla="*/ 5786845 w 6270171"/>
                <a:gd name="connsiteY5" fmla="*/ 1005840 h 2168434"/>
                <a:gd name="connsiteX6" fmla="*/ 6021977 w 6270171"/>
                <a:gd name="connsiteY6" fmla="*/ 679268 h 2168434"/>
                <a:gd name="connsiteX7" fmla="*/ 6270171 w 6270171"/>
                <a:gd name="connsiteY7" fmla="*/ 0 h 2168434"/>
                <a:gd name="connsiteX0" fmla="*/ 0 w 6270171"/>
                <a:gd name="connsiteY0" fmla="*/ 2168434 h 2168434"/>
                <a:gd name="connsiteX1" fmla="*/ 2821577 w 6270171"/>
                <a:gd name="connsiteY1" fmla="*/ 1907177 h 2168434"/>
                <a:gd name="connsiteX2" fmla="*/ 4206240 w 6270171"/>
                <a:gd name="connsiteY2" fmla="*/ 1685108 h 2168434"/>
                <a:gd name="connsiteX3" fmla="*/ 5342708 w 6270171"/>
                <a:gd name="connsiteY3" fmla="*/ 1332411 h 2168434"/>
                <a:gd name="connsiteX4" fmla="*/ 5786845 w 6270171"/>
                <a:gd name="connsiteY4" fmla="*/ 1005840 h 2168434"/>
                <a:gd name="connsiteX5" fmla="*/ 6021977 w 6270171"/>
                <a:gd name="connsiteY5" fmla="*/ 679268 h 2168434"/>
                <a:gd name="connsiteX6" fmla="*/ 6270171 w 6270171"/>
                <a:gd name="connsiteY6" fmla="*/ 0 h 2168434"/>
                <a:gd name="connsiteX0" fmla="*/ 0 w 6270171"/>
                <a:gd name="connsiteY0" fmla="*/ 2168434 h 2168434"/>
                <a:gd name="connsiteX1" fmla="*/ 4206240 w 6270171"/>
                <a:gd name="connsiteY1" fmla="*/ 1685108 h 2168434"/>
                <a:gd name="connsiteX2" fmla="*/ 5342708 w 6270171"/>
                <a:gd name="connsiteY2" fmla="*/ 1332411 h 2168434"/>
                <a:gd name="connsiteX3" fmla="*/ 5786845 w 6270171"/>
                <a:gd name="connsiteY3" fmla="*/ 1005840 h 2168434"/>
                <a:gd name="connsiteX4" fmla="*/ 6021977 w 6270171"/>
                <a:gd name="connsiteY4" fmla="*/ 679268 h 2168434"/>
                <a:gd name="connsiteX5" fmla="*/ 6270171 w 6270171"/>
                <a:gd name="connsiteY5" fmla="*/ 0 h 2168434"/>
                <a:gd name="connsiteX0" fmla="*/ 0 w 6270171"/>
                <a:gd name="connsiteY0" fmla="*/ 2168434 h 2168434"/>
                <a:gd name="connsiteX1" fmla="*/ 5342708 w 6270171"/>
                <a:gd name="connsiteY1" fmla="*/ 1332411 h 2168434"/>
                <a:gd name="connsiteX2" fmla="*/ 5786845 w 6270171"/>
                <a:gd name="connsiteY2" fmla="*/ 1005840 h 2168434"/>
                <a:gd name="connsiteX3" fmla="*/ 6021977 w 6270171"/>
                <a:gd name="connsiteY3" fmla="*/ 679268 h 2168434"/>
                <a:gd name="connsiteX4" fmla="*/ 6270171 w 6270171"/>
                <a:gd name="connsiteY4" fmla="*/ 0 h 2168434"/>
                <a:gd name="connsiteX0" fmla="*/ 0 w 6270171"/>
                <a:gd name="connsiteY0" fmla="*/ 2168434 h 2168434"/>
                <a:gd name="connsiteX1" fmla="*/ 5786845 w 6270171"/>
                <a:gd name="connsiteY1" fmla="*/ 1005840 h 2168434"/>
                <a:gd name="connsiteX2" fmla="*/ 6021977 w 6270171"/>
                <a:gd name="connsiteY2" fmla="*/ 679268 h 2168434"/>
                <a:gd name="connsiteX3" fmla="*/ 6270171 w 6270171"/>
                <a:gd name="connsiteY3" fmla="*/ 0 h 2168434"/>
                <a:gd name="connsiteX0" fmla="*/ 0 w 6270171"/>
                <a:gd name="connsiteY0" fmla="*/ 2168434 h 2168434"/>
                <a:gd name="connsiteX1" fmla="*/ 6021977 w 6270171"/>
                <a:gd name="connsiteY1" fmla="*/ 679268 h 2168434"/>
                <a:gd name="connsiteX2" fmla="*/ 6270171 w 6270171"/>
                <a:gd name="connsiteY2" fmla="*/ 0 h 2168434"/>
                <a:gd name="connsiteX0" fmla="*/ 0 w 6270171"/>
                <a:gd name="connsiteY0" fmla="*/ 2168434 h 2168434"/>
                <a:gd name="connsiteX1" fmla="*/ 6270171 w 6270171"/>
                <a:gd name="connsiteY1" fmla="*/ 0 h 2168434"/>
                <a:gd name="connsiteX0" fmla="*/ 0 w 6270171"/>
                <a:gd name="connsiteY0" fmla="*/ 2168434 h 2168434"/>
                <a:gd name="connsiteX1" fmla="*/ 6270171 w 6270171"/>
                <a:gd name="connsiteY1" fmla="*/ 0 h 2168434"/>
                <a:gd name="connsiteX0" fmla="*/ 0 w 6270171"/>
                <a:gd name="connsiteY0" fmla="*/ 2168434 h 2168434"/>
                <a:gd name="connsiteX1" fmla="*/ 6270171 w 6270171"/>
                <a:gd name="connsiteY1" fmla="*/ 0 h 2168434"/>
                <a:gd name="connsiteX0" fmla="*/ 0 w 6270171"/>
                <a:gd name="connsiteY0" fmla="*/ 2168434 h 2168434"/>
                <a:gd name="connsiteX1" fmla="*/ 6270171 w 6270171"/>
                <a:gd name="connsiteY1" fmla="*/ 0 h 2168434"/>
              </a:gdLst>
              <a:ahLst/>
              <a:cxnLst>
                <a:cxn ang="0">
                  <a:pos x="connsiteX0" y="connsiteY0"/>
                </a:cxn>
                <a:cxn ang="0">
                  <a:pos x="connsiteX1" y="connsiteY1"/>
                </a:cxn>
              </a:cxnLst>
              <a:rect l="l" t="t" r="r" b="b"/>
              <a:pathLst>
                <a:path w="6270171" h="2168434">
                  <a:moveTo>
                    <a:pt x="0" y="2168434"/>
                  </a:moveTo>
                  <a:cubicBezTo>
                    <a:pt x="2349702" y="1987490"/>
                    <a:pt x="5775115" y="1974987"/>
                    <a:pt x="6270171" y="0"/>
                  </a:cubicBezTo>
                </a:path>
              </a:pathLst>
            </a:custGeom>
            <a:noFill/>
            <a:ln>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grpSp>
    </p:spTree>
    <p:extLst>
      <p:ext uri="{BB962C8B-B14F-4D97-AF65-F5344CB8AC3E}">
        <p14:creationId xmlns:p14="http://schemas.microsoft.com/office/powerpoint/2010/main" val="13931140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32F0713-CC6D-450D-B63A-3867EC02CE48}"/>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D1FC5940-A883-4645-8EE4-0D7907660DAD}"/>
              </a:ext>
            </a:extLst>
          </p:cNvPr>
          <p:cNvSpPr>
            <a:spLocks noGrp="1"/>
          </p:cNvSpPr>
          <p:nvPr>
            <p:ph type="sldNum" sz="quarter" idx="4"/>
          </p:nvPr>
        </p:nvSpPr>
        <p:spPr/>
        <p:txBody>
          <a:bodyPr/>
          <a:lstStyle/>
          <a:p>
            <a:fld id="{BD587C3E-324D-4846-9F44-5C3ACF20A720}" type="slidenum">
              <a:rPr lang="de-DE" smtClean="0"/>
              <a:pPr/>
              <a:t>139</a:t>
            </a:fld>
            <a:endParaRPr lang="de-DE" dirty="0"/>
          </a:p>
        </p:txBody>
      </p:sp>
      <p:sp>
        <p:nvSpPr>
          <p:cNvPr id="4" name="Titel 3">
            <a:extLst>
              <a:ext uri="{FF2B5EF4-FFF2-40B4-BE49-F238E27FC236}">
                <a16:creationId xmlns:a16="http://schemas.microsoft.com/office/drawing/2014/main" id="{29B6A0FC-983D-4442-9B43-815451C24ED1}"/>
              </a:ext>
            </a:extLst>
          </p:cNvPr>
          <p:cNvSpPr>
            <a:spLocks noGrp="1"/>
          </p:cNvSpPr>
          <p:nvPr>
            <p:ph type="title"/>
          </p:nvPr>
        </p:nvSpPr>
        <p:spPr/>
        <p:txBody>
          <a:bodyPr/>
          <a:lstStyle/>
          <a:p>
            <a:r>
              <a:rPr lang="en-US" dirty="0"/>
              <a:t>Escaped Defects Chart</a:t>
            </a:r>
          </a:p>
        </p:txBody>
      </p:sp>
      <p:sp>
        <p:nvSpPr>
          <p:cNvPr id="5" name="Textplatzhalter 4">
            <a:extLst>
              <a:ext uri="{FF2B5EF4-FFF2-40B4-BE49-F238E27FC236}">
                <a16:creationId xmlns:a16="http://schemas.microsoft.com/office/drawing/2014/main" id="{60604F70-1359-45C5-B682-AB74682CF03B}"/>
              </a:ext>
            </a:extLst>
          </p:cNvPr>
          <p:cNvSpPr>
            <a:spLocks noGrp="1"/>
          </p:cNvSpPr>
          <p:nvPr>
            <p:ph type="body" sz="quarter" idx="11"/>
          </p:nvPr>
        </p:nvSpPr>
        <p:spPr/>
        <p:txBody>
          <a:bodyPr>
            <a:normAutofit fontScale="92500"/>
          </a:bodyPr>
          <a:lstStyle/>
          <a:p>
            <a:r>
              <a:rPr lang="de-DE" dirty="0"/>
              <a:t>Syl_ID_7 / Syl_ID_9.1</a:t>
            </a:r>
          </a:p>
        </p:txBody>
      </p:sp>
      <p:graphicFrame>
        <p:nvGraphicFramePr>
          <p:cNvPr id="7" name="Inhaltsplatzhalter 8">
            <a:extLst>
              <a:ext uri="{FF2B5EF4-FFF2-40B4-BE49-F238E27FC236}">
                <a16:creationId xmlns:a16="http://schemas.microsoft.com/office/drawing/2014/main" id="{CC398C0F-0F05-4819-8681-E880C4B91F58}"/>
              </a:ext>
            </a:extLst>
          </p:cNvPr>
          <p:cNvGraphicFramePr>
            <a:graphicFrameLocks/>
          </p:cNvGraphicFramePr>
          <p:nvPr/>
        </p:nvGraphicFramePr>
        <p:xfrm>
          <a:off x="297656" y="1174882"/>
          <a:ext cx="7138988" cy="529881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feld 7">
            <a:extLst>
              <a:ext uri="{FF2B5EF4-FFF2-40B4-BE49-F238E27FC236}">
                <a16:creationId xmlns:a16="http://schemas.microsoft.com/office/drawing/2014/main" id="{5AA470FF-B1B2-49E2-808C-8654F1C534DE}"/>
              </a:ext>
            </a:extLst>
          </p:cNvPr>
          <p:cNvSpPr txBox="1"/>
          <p:nvPr/>
        </p:nvSpPr>
        <p:spPr>
          <a:xfrm>
            <a:off x="7342982" y="1154169"/>
            <a:ext cx="777874"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Sprint</a:t>
            </a:r>
          </a:p>
        </p:txBody>
      </p:sp>
    </p:spTree>
    <p:extLst>
      <p:ext uri="{BB962C8B-B14F-4D97-AF65-F5344CB8AC3E}">
        <p14:creationId xmlns:p14="http://schemas.microsoft.com/office/powerpoint/2010/main" val="100298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002B6BB6-788F-42C7-8FA9-897F7964B1F7}"/>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B974E829-3898-4E12-BBD6-48C9FE7BB214}"/>
              </a:ext>
            </a:extLst>
          </p:cNvPr>
          <p:cNvSpPr>
            <a:spLocks noGrp="1"/>
          </p:cNvSpPr>
          <p:nvPr>
            <p:ph type="sldNum" sz="quarter" idx="4"/>
          </p:nvPr>
        </p:nvSpPr>
        <p:spPr/>
        <p:txBody>
          <a:bodyPr/>
          <a:lstStyle/>
          <a:p>
            <a:fld id="{BD587C3E-324D-4846-9F44-5C3ACF20A720}" type="slidenum">
              <a:rPr lang="de-DE" smtClean="0"/>
              <a:pPr/>
              <a:t>14</a:t>
            </a:fld>
            <a:endParaRPr lang="de-DE" dirty="0"/>
          </a:p>
        </p:txBody>
      </p:sp>
      <p:sp>
        <p:nvSpPr>
          <p:cNvPr id="15" name="Textplatzhalter 14">
            <a:extLst>
              <a:ext uri="{FF2B5EF4-FFF2-40B4-BE49-F238E27FC236}">
                <a16:creationId xmlns:a16="http://schemas.microsoft.com/office/drawing/2014/main" id="{A4A8C78D-44F1-4D16-939B-6310C5290CD8}"/>
              </a:ext>
            </a:extLst>
          </p:cNvPr>
          <p:cNvSpPr>
            <a:spLocks noGrp="1"/>
          </p:cNvSpPr>
          <p:nvPr>
            <p:ph type="body" sz="quarter" idx="13"/>
          </p:nvPr>
        </p:nvSpPr>
        <p:spPr/>
        <p:txBody>
          <a:bodyPr>
            <a:normAutofit lnSpcReduction="10000"/>
          </a:bodyPr>
          <a:lstStyle/>
          <a:p>
            <a:r>
              <a:rPr lang="de-DE" b="1" dirty="0"/>
              <a:t>Time2Market</a:t>
            </a:r>
            <a:r>
              <a:rPr lang="de-DE" dirty="0"/>
              <a:t>: Die Welt dreht sich immer schneller, und um Lösungen für Kunden oder interne Fachbereiche noch schneller bereitstellen zu können, eignen sich agile Vorgehensmodelle ausgezeichnet.</a:t>
            </a:r>
          </a:p>
          <a:p>
            <a:endParaRPr lang="de-DE" dirty="0"/>
          </a:p>
          <a:p>
            <a:r>
              <a:rPr lang="de-DE" b="1" dirty="0"/>
              <a:t>MVP – Minimum Viable </a:t>
            </a:r>
            <a:r>
              <a:rPr lang="de-DE" b="1" dirty="0" err="1"/>
              <a:t>Product</a:t>
            </a:r>
            <a:r>
              <a:rPr lang="de-DE" dirty="0"/>
              <a:t>: Anforderungen ändern sich so schnell, dass ein Ausprobieren von Lösungen und Lösungsansätzen unumgänglich scheint. Anforderungen, die heute plausibel erscheinen, können einerseits morgen schon nicht mehr gefragt sein, und andererseits können Auffassungsunterschiede zwischen den handelnden Personen niemals ausgeschlossen werden.</a:t>
            </a:r>
          </a:p>
        </p:txBody>
      </p:sp>
      <p:sp>
        <p:nvSpPr>
          <p:cNvPr id="12" name="Titel 11">
            <a:extLst>
              <a:ext uri="{FF2B5EF4-FFF2-40B4-BE49-F238E27FC236}">
                <a16:creationId xmlns:a16="http://schemas.microsoft.com/office/drawing/2014/main" id="{B577F750-44BB-4B93-9C99-384241AE3873}"/>
              </a:ext>
            </a:extLst>
          </p:cNvPr>
          <p:cNvSpPr>
            <a:spLocks noGrp="1"/>
          </p:cNvSpPr>
          <p:nvPr>
            <p:ph type="title"/>
          </p:nvPr>
        </p:nvSpPr>
        <p:spPr/>
        <p:txBody>
          <a:bodyPr/>
          <a:lstStyle/>
          <a:p>
            <a:r>
              <a:rPr lang="de-DE"/>
              <a:t>Der Markt fordert Agilität ein</a:t>
            </a:r>
            <a:endParaRPr lang="de-DE" dirty="0"/>
          </a:p>
        </p:txBody>
      </p:sp>
      <p:sp>
        <p:nvSpPr>
          <p:cNvPr id="14" name="Textplatzhalter 13">
            <a:extLst>
              <a:ext uri="{FF2B5EF4-FFF2-40B4-BE49-F238E27FC236}">
                <a16:creationId xmlns:a16="http://schemas.microsoft.com/office/drawing/2014/main" id="{DA0937F9-21B1-4FEF-8FA0-0E430419FDE1}"/>
              </a:ext>
            </a:extLst>
          </p:cNvPr>
          <p:cNvSpPr>
            <a:spLocks noGrp="1"/>
          </p:cNvSpPr>
          <p:nvPr>
            <p:ph type="body" sz="quarter" idx="11"/>
          </p:nvPr>
        </p:nvSpPr>
        <p:spPr/>
        <p:txBody>
          <a:bodyPr>
            <a:normAutofit fontScale="92500"/>
          </a:bodyPr>
          <a:lstStyle/>
          <a:p>
            <a:endParaRPr lang="de-DE"/>
          </a:p>
        </p:txBody>
      </p:sp>
      <p:sp>
        <p:nvSpPr>
          <p:cNvPr id="18" name="Textfeld 17">
            <a:extLst>
              <a:ext uri="{FF2B5EF4-FFF2-40B4-BE49-F238E27FC236}">
                <a16:creationId xmlns:a16="http://schemas.microsoft.com/office/drawing/2014/main" id="{F804D8ED-95B5-4527-9707-9EAC8108368E}"/>
              </a:ext>
            </a:extLst>
          </p:cNvPr>
          <p:cNvSpPr txBox="1"/>
          <p:nvPr/>
        </p:nvSpPr>
        <p:spPr>
          <a:xfrm rot="419764">
            <a:off x="6257255" y="1472165"/>
            <a:ext cx="1944182" cy="3000821"/>
          </a:xfrm>
          <a:prstGeom prst="rect">
            <a:avLst/>
          </a:prstGeom>
          <a:solidFill>
            <a:schemeClr val="tx2">
              <a:lumMod val="20000"/>
              <a:lumOff val="80000"/>
            </a:schemeClr>
          </a:solidFill>
          <a:ln>
            <a:solidFill>
              <a:schemeClr val="accent1"/>
            </a:solidFill>
          </a:ln>
        </p:spPr>
        <p:txBody>
          <a:bodyPr wrap="square" rtlCol="0">
            <a:spAutoFit/>
          </a:bodyPr>
          <a:lstStyle/>
          <a:p>
            <a:pPr>
              <a:lnSpc>
                <a:spcPct val="150000"/>
              </a:lnSpc>
            </a:pPr>
            <a:r>
              <a:rPr lang="de-DE" sz="1400" b="1" dirty="0">
                <a:latin typeface="Calibri" pitchFamily="34" charset="0"/>
                <a:cs typeface="Calibri" pitchFamily="34" charset="0"/>
              </a:rPr>
              <a:t>Apple iPhone</a:t>
            </a:r>
          </a:p>
          <a:p>
            <a:pPr marL="171450" indent="-171450">
              <a:lnSpc>
                <a:spcPct val="150000"/>
              </a:lnSpc>
              <a:buFont typeface="Arial" panose="020B0604020202020204" pitchFamily="34" charset="0"/>
              <a:buChar char="•"/>
            </a:pPr>
            <a:r>
              <a:rPr lang="de-DE" sz="1400" dirty="0">
                <a:latin typeface="Calibri" pitchFamily="34" charset="0"/>
                <a:cs typeface="Calibri" pitchFamily="34" charset="0"/>
              </a:rPr>
              <a:t>2007 iPhone 1</a:t>
            </a:r>
          </a:p>
          <a:p>
            <a:pPr marL="171450" indent="-171450">
              <a:lnSpc>
                <a:spcPct val="150000"/>
              </a:lnSpc>
              <a:buFont typeface="Arial" panose="020B0604020202020204" pitchFamily="34" charset="0"/>
              <a:buChar char="•"/>
            </a:pPr>
            <a:r>
              <a:rPr lang="de-DE" sz="1400" dirty="0">
                <a:latin typeface="Calibri" pitchFamily="34" charset="0"/>
                <a:cs typeface="Calibri" pitchFamily="34" charset="0"/>
              </a:rPr>
              <a:t>2008 iPhone 3G</a:t>
            </a:r>
          </a:p>
          <a:p>
            <a:pPr marL="171450" indent="-171450">
              <a:lnSpc>
                <a:spcPct val="150000"/>
              </a:lnSpc>
              <a:buFont typeface="Arial" panose="020B0604020202020204" pitchFamily="34" charset="0"/>
              <a:buChar char="•"/>
            </a:pPr>
            <a:r>
              <a:rPr lang="de-DE" sz="1400" dirty="0">
                <a:latin typeface="Calibri" pitchFamily="34" charset="0"/>
                <a:cs typeface="Calibri" pitchFamily="34" charset="0"/>
              </a:rPr>
              <a:t>2009 iPhone 3GS</a:t>
            </a:r>
          </a:p>
          <a:p>
            <a:pPr marL="171450" indent="-171450">
              <a:lnSpc>
                <a:spcPct val="150000"/>
              </a:lnSpc>
              <a:buFont typeface="Arial" panose="020B0604020202020204" pitchFamily="34" charset="0"/>
              <a:buChar char="•"/>
            </a:pPr>
            <a:r>
              <a:rPr lang="de-DE" sz="1400" dirty="0">
                <a:latin typeface="Calibri" pitchFamily="34" charset="0"/>
                <a:cs typeface="Calibri" pitchFamily="34" charset="0"/>
              </a:rPr>
              <a:t>2010 iPhone 4</a:t>
            </a:r>
          </a:p>
          <a:p>
            <a:pPr marL="171450" indent="-171450">
              <a:lnSpc>
                <a:spcPct val="150000"/>
              </a:lnSpc>
              <a:buFont typeface="Arial" panose="020B0604020202020204" pitchFamily="34" charset="0"/>
              <a:buChar char="•"/>
            </a:pPr>
            <a:r>
              <a:rPr lang="de-DE" sz="1400" dirty="0">
                <a:latin typeface="Calibri" pitchFamily="34" charset="0"/>
                <a:cs typeface="Calibri" pitchFamily="34" charset="0"/>
              </a:rPr>
              <a:t>2011 iPhone 4s</a:t>
            </a:r>
          </a:p>
          <a:p>
            <a:pPr marL="171450" indent="-171450">
              <a:lnSpc>
                <a:spcPct val="150000"/>
              </a:lnSpc>
              <a:buFont typeface="Arial" panose="020B0604020202020204" pitchFamily="34" charset="0"/>
              <a:buChar char="•"/>
            </a:pPr>
            <a:r>
              <a:rPr lang="de-DE" sz="1400" dirty="0">
                <a:latin typeface="Calibri" pitchFamily="34" charset="0"/>
                <a:cs typeface="Calibri" pitchFamily="34" charset="0"/>
              </a:rPr>
              <a:t>2012 iPhone 5</a:t>
            </a:r>
          </a:p>
          <a:p>
            <a:pPr marL="171450" indent="-171450">
              <a:lnSpc>
                <a:spcPct val="150000"/>
              </a:lnSpc>
              <a:buFont typeface="Arial" panose="020B0604020202020204" pitchFamily="34" charset="0"/>
              <a:buChar char="•"/>
            </a:pPr>
            <a:r>
              <a:rPr lang="de-DE" sz="1400" dirty="0">
                <a:latin typeface="Calibri" pitchFamily="34" charset="0"/>
                <a:cs typeface="Calibri" pitchFamily="34" charset="0"/>
              </a:rPr>
              <a:t>2013 iPhone 5s</a:t>
            </a:r>
          </a:p>
          <a:p>
            <a:pPr marL="171450" indent="-171450">
              <a:lnSpc>
                <a:spcPct val="150000"/>
              </a:lnSpc>
              <a:buFont typeface="Arial" panose="020B0604020202020204" pitchFamily="34" charset="0"/>
              <a:buChar char="•"/>
            </a:pPr>
            <a:r>
              <a:rPr lang="de-DE" sz="1400" dirty="0">
                <a:latin typeface="Calibri" pitchFamily="34" charset="0"/>
                <a:cs typeface="Calibri" pitchFamily="34" charset="0"/>
              </a:rPr>
              <a:t>2013 iPhone 5c</a:t>
            </a:r>
          </a:p>
        </p:txBody>
      </p:sp>
    </p:spTree>
    <p:extLst>
      <p:ext uri="{BB962C8B-B14F-4D97-AF65-F5344CB8AC3E}">
        <p14:creationId xmlns:p14="http://schemas.microsoft.com/office/powerpoint/2010/main" val="42884654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E28F650-87D7-4F6D-80B3-98A833F44112}"/>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80E2FF8-424C-4A40-A15B-864F240EB9C5}"/>
              </a:ext>
            </a:extLst>
          </p:cNvPr>
          <p:cNvSpPr>
            <a:spLocks noGrp="1"/>
          </p:cNvSpPr>
          <p:nvPr>
            <p:ph type="sldNum" sz="quarter" idx="4"/>
          </p:nvPr>
        </p:nvSpPr>
        <p:spPr/>
        <p:txBody>
          <a:bodyPr/>
          <a:lstStyle/>
          <a:p>
            <a:fld id="{BD587C3E-324D-4846-9F44-5C3ACF20A720}" type="slidenum">
              <a:rPr lang="de-DE" smtClean="0"/>
              <a:pPr/>
              <a:t>140</a:t>
            </a:fld>
            <a:endParaRPr lang="de-DE" dirty="0"/>
          </a:p>
        </p:txBody>
      </p:sp>
      <p:sp>
        <p:nvSpPr>
          <p:cNvPr id="4" name="Titel 3">
            <a:extLst>
              <a:ext uri="{FF2B5EF4-FFF2-40B4-BE49-F238E27FC236}">
                <a16:creationId xmlns:a16="http://schemas.microsoft.com/office/drawing/2014/main" id="{40965BFD-2FBB-4802-A9B6-B786D6FA55ED}"/>
              </a:ext>
            </a:extLst>
          </p:cNvPr>
          <p:cNvSpPr>
            <a:spLocks noGrp="1"/>
          </p:cNvSpPr>
          <p:nvPr>
            <p:ph type="title"/>
          </p:nvPr>
        </p:nvSpPr>
        <p:spPr/>
        <p:txBody>
          <a:bodyPr/>
          <a:lstStyle/>
          <a:p>
            <a:r>
              <a:rPr lang="de-DE"/>
              <a:t>Testen am Ende funktioniert nicht, weil</a:t>
            </a:r>
          </a:p>
        </p:txBody>
      </p:sp>
      <p:sp>
        <p:nvSpPr>
          <p:cNvPr id="5" name="Textplatzhalter 4">
            <a:extLst>
              <a:ext uri="{FF2B5EF4-FFF2-40B4-BE49-F238E27FC236}">
                <a16:creationId xmlns:a16="http://schemas.microsoft.com/office/drawing/2014/main" id="{03A9B18B-07FD-4F04-BB73-28A9324AFC45}"/>
              </a:ext>
            </a:extLst>
          </p:cNvPr>
          <p:cNvSpPr>
            <a:spLocks noGrp="1"/>
          </p:cNvSpPr>
          <p:nvPr>
            <p:ph type="body" sz="quarter" idx="11"/>
          </p:nvPr>
        </p:nvSpPr>
        <p:spPr/>
        <p:txBody>
          <a:bodyPr>
            <a:normAutofit fontScale="92500"/>
          </a:bodyPr>
          <a:lstStyle/>
          <a:p>
            <a:endParaRPr lang="en-US"/>
          </a:p>
        </p:txBody>
      </p:sp>
      <p:sp>
        <p:nvSpPr>
          <p:cNvPr id="7" name="Textfeld 6">
            <a:extLst>
              <a:ext uri="{FF2B5EF4-FFF2-40B4-BE49-F238E27FC236}">
                <a16:creationId xmlns:a16="http://schemas.microsoft.com/office/drawing/2014/main" id="{0BC985CA-BFCA-461B-9799-9FD39F60ED0E}"/>
              </a:ext>
            </a:extLst>
          </p:cNvPr>
          <p:cNvSpPr txBox="1"/>
          <p:nvPr/>
        </p:nvSpPr>
        <p:spPr>
          <a:xfrm rot="21369883">
            <a:off x="822342" y="1523885"/>
            <a:ext cx="5697332" cy="3231654"/>
          </a:xfrm>
          <a:prstGeom prst="rect">
            <a:avLst/>
          </a:prstGeom>
          <a:solidFill>
            <a:schemeClr val="tx2">
              <a:lumMod val="20000"/>
              <a:lumOff val="80000"/>
            </a:schemeClr>
          </a:solidFill>
          <a:ln>
            <a:solidFill>
              <a:schemeClr val="accent1"/>
            </a:solidFill>
          </a:ln>
        </p:spPr>
        <p:txBody>
          <a:bodyPr wrap="square" rtlCol="0">
            <a:spAutoFit/>
          </a:bodyPr>
          <a:lstStyle/>
          <a:p>
            <a:pPr marL="180975" indent="-180975">
              <a:spcBef>
                <a:spcPts val="1200"/>
              </a:spcBef>
              <a:spcAft>
                <a:spcPts val="600"/>
              </a:spcAft>
              <a:buFont typeface="Calibri" panose="020F0502020204030204" pitchFamily="34" charset="0"/>
              <a:buChar char="…"/>
            </a:pPr>
            <a:r>
              <a:rPr lang="de-DE" sz="1600" u="sng" dirty="0">
                <a:solidFill>
                  <a:srgbClr val="4D4D4D"/>
                </a:solidFill>
                <a:latin typeface="Calibri" panose="020F0502020204030204" pitchFamily="34" charset="0"/>
                <a:sym typeface="Wingdings" pitchFamily="2" charset="2"/>
              </a:rPr>
              <a:t>Feedback</a:t>
            </a:r>
            <a:r>
              <a:rPr lang="de-DE" sz="1600" dirty="0">
                <a:solidFill>
                  <a:srgbClr val="4D4D4D"/>
                </a:solidFill>
                <a:latin typeface="Calibri" panose="020F0502020204030204" pitchFamily="34" charset="0"/>
                <a:sym typeface="Wingdings" pitchFamily="2" charset="2"/>
              </a:rPr>
              <a:t>, auf das reagiert werden sollte, </a:t>
            </a:r>
            <a:r>
              <a:rPr lang="de-DE" sz="1600" u="sng" dirty="0">
                <a:solidFill>
                  <a:srgbClr val="4D4D4D"/>
                </a:solidFill>
                <a:latin typeface="Calibri" panose="020F0502020204030204" pitchFamily="34" charset="0"/>
                <a:sym typeface="Wingdings" pitchFamily="2" charset="2"/>
              </a:rPr>
              <a:t>erst sehr spät kommt</a:t>
            </a:r>
            <a:r>
              <a:rPr lang="de-DE" sz="1600" dirty="0">
                <a:solidFill>
                  <a:srgbClr val="4D4D4D"/>
                </a:solidFill>
                <a:latin typeface="Calibri" panose="020F0502020204030204" pitchFamily="34" charset="0"/>
                <a:sym typeface="Wingdings" pitchFamily="2" charset="2"/>
              </a:rPr>
              <a:t>.</a:t>
            </a:r>
          </a:p>
          <a:p>
            <a:pPr marL="180975" indent="-180975">
              <a:spcBef>
                <a:spcPts val="1200"/>
              </a:spcBef>
              <a:spcAft>
                <a:spcPts val="600"/>
              </a:spcAft>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die </a:t>
            </a:r>
            <a:r>
              <a:rPr lang="de-DE" sz="1600" u="sng" dirty="0">
                <a:solidFill>
                  <a:srgbClr val="4D4D4D"/>
                </a:solidFill>
                <a:latin typeface="Calibri" panose="020F0502020204030204" pitchFamily="34" charset="0"/>
                <a:sym typeface="Wingdings" pitchFamily="2" charset="2"/>
              </a:rPr>
              <a:t>gleichen Fehler immer wieder</a:t>
            </a:r>
            <a:r>
              <a:rPr lang="de-DE" sz="1600" dirty="0">
                <a:solidFill>
                  <a:srgbClr val="4D4D4D"/>
                </a:solidFill>
                <a:latin typeface="Calibri" panose="020F0502020204030204" pitchFamily="34" charset="0"/>
                <a:sym typeface="Wingdings" pitchFamily="2" charset="2"/>
              </a:rPr>
              <a:t> gemacht werden, ohne dass sie erkannt werden.</a:t>
            </a:r>
          </a:p>
          <a:p>
            <a:pPr marL="180975" indent="-180975">
              <a:spcBef>
                <a:spcPts val="1200"/>
              </a:spcBef>
              <a:spcAft>
                <a:spcPts val="600"/>
              </a:spcAft>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der </a:t>
            </a:r>
            <a:r>
              <a:rPr lang="de-DE" sz="1600" u="sng" dirty="0">
                <a:solidFill>
                  <a:srgbClr val="4D4D4D"/>
                </a:solidFill>
                <a:latin typeface="Calibri" panose="020F0502020204030204" pitchFamily="34" charset="0"/>
                <a:sym typeface="Wingdings" pitchFamily="2" charset="2"/>
              </a:rPr>
              <a:t>Projektstatus (aufgrund der nicht erkannten Fehler) kaum festzustellen </a:t>
            </a:r>
            <a:r>
              <a:rPr lang="de-DE" sz="1600" dirty="0">
                <a:solidFill>
                  <a:srgbClr val="4D4D4D"/>
                </a:solidFill>
                <a:latin typeface="Calibri" panose="020F0502020204030204" pitchFamily="34" charset="0"/>
                <a:sym typeface="Wingdings" pitchFamily="2" charset="2"/>
              </a:rPr>
              <a:t>ist.</a:t>
            </a:r>
          </a:p>
          <a:p>
            <a:pPr marL="180975" indent="-180975">
              <a:spcBef>
                <a:spcPts val="1200"/>
              </a:spcBef>
              <a:spcAft>
                <a:spcPts val="600"/>
              </a:spcAft>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die </a:t>
            </a:r>
            <a:r>
              <a:rPr lang="de-DE" sz="1600" u="sng" dirty="0">
                <a:solidFill>
                  <a:srgbClr val="4D4D4D"/>
                </a:solidFill>
                <a:latin typeface="Calibri" panose="020F0502020204030204" pitchFamily="34" charset="0"/>
                <a:sym typeface="Wingdings" pitchFamily="2" charset="2"/>
              </a:rPr>
              <a:t>Zeit für ausreichendes Testen</a:t>
            </a:r>
            <a:r>
              <a:rPr lang="de-DE" sz="1600" dirty="0">
                <a:solidFill>
                  <a:srgbClr val="4D4D4D"/>
                </a:solidFill>
                <a:latin typeface="Calibri" panose="020F0502020204030204" pitchFamily="34" charset="0"/>
                <a:sym typeface="Wingdings" pitchFamily="2" charset="2"/>
              </a:rPr>
              <a:t> eher dem Go-Live-Termin </a:t>
            </a:r>
            <a:r>
              <a:rPr lang="de-DE" sz="1600" u="sng" dirty="0">
                <a:solidFill>
                  <a:srgbClr val="4D4D4D"/>
                </a:solidFill>
                <a:latin typeface="Calibri" panose="020F0502020204030204" pitchFamily="34" charset="0"/>
                <a:sym typeface="Wingdings" pitchFamily="2" charset="2"/>
              </a:rPr>
              <a:t>geopfert</a:t>
            </a:r>
            <a:r>
              <a:rPr lang="de-DE" sz="1600" dirty="0">
                <a:solidFill>
                  <a:srgbClr val="4D4D4D"/>
                </a:solidFill>
                <a:latin typeface="Calibri" panose="020F0502020204030204" pitchFamily="34" charset="0"/>
                <a:sym typeface="Wingdings" pitchFamily="2" charset="2"/>
              </a:rPr>
              <a:t> wird.</a:t>
            </a:r>
          </a:p>
          <a:p>
            <a:pPr marL="180975" indent="-180975">
              <a:spcBef>
                <a:spcPts val="1200"/>
              </a:spcBef>
              <a:spcAft>
                <a:spcPts val="600"/>
              </a:spcAft>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es schwer ist, die </a:t>
            </a:r>
            <a:r>
              <a:rPr lang="de-DE" sz="1600" u="sng" dirty="0">
                <a:solidFill>
                  <a:srgbClr val="4D4D4D"/>
                </a:solidFill>
                <a:latin typeface="Calibri" panose="020F0502020204030204" pitchFamily="34" charset="0"/>
                <a:sym typeface="Wingdings" pitchFamily="2" charset="2"/>
              </a:rPr>
              <a:t>Qualität</a:t>
            </a:r>
            <a:r>
              <a:rPr lang="de-DE" sz="1600" dirty="0">
                <a:solidFill>
                  <a:srgbClr val="4D4D4D"/>
                </a:solidFill>
                <a:latin typeface="Calibri" panose="020F0502020204030204" pitchFamily="34" charset="0"/>
                <a:sym typeface="Wingdings" pitchFamily="2" charset="2"/>
              </a:rPr>
              <a:t> eines fertigen Produktes </a:t>
            </a:r>
            <a:r>
              <a:rPr lang="de-DE" sz="1600" u="sng" dirty="0">
                <a:solidFill>
                  <a:srgbClr val="4D4D4D"/>
                </a:solidFill>
                <a:latin typeface="Calibri" panose="020F0502020204030204" pitchFamily="34" charset="0"/>
                <a:sym typeface="Wingdings" pitchFamily="2" charset="2"/>
              </a:rPr>
              <a:t>im Nachhinein zu verbessern</a:t>
            </a:r>
            <a:r>
              <a:rPr lang="de-DE" sz="1600" dirty="0">
                <a:solidFill>
                  <a:srgbClr val="4D4D4D"/>
                </a:solidFill>
                <a:latin typeface="Calibri" panose="020F0502020204030204" pitchFamily="34" charset="0"/>
                <a:sym typeface="Wingdings" pitchFamily="2" charset="2"/>
              </a:rPr>
              <a:t>.</a:t>
            </a:r>
          </a:p>
        </p:txBody>
      </p:sp>
    </p:spTree>
    <p:extLst>
      <p:ext uri="{BB962C8B-B14F-4D97-AF65-F5344CB8AC3E}">
        <p14:creationId xmlns:p14="http://schemas.microsoft.com/office/powerpoint/2010/main" val="26393896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514C747-E60F-4C56-BD76-BD046F82DF86}"/>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04E8151B-8E38-480A-BFDD-B4A3A6B1C35E}"/>
              </a:ext>
            </a:extLst>
          </p:cNvPr>
          <p:cNvSpPr>
            <a:spLocks noGrp="1"/>
          </p:cNvSpPr>
          <p:nvPr>
            <p:ph type="sldNum" sz="quarter" idx="4"/>
          </p:nvPr>
        </p:nvSpPr>
        <p:spPr/>
        <p:txBody>
          <a:bodyPr/>
          <a:lstStyle/>
          <a:p>
            <a:fld id="{BD587C3E-324D-4846-9F44-5C3ACF20A720}" type="slidenum">
              <a:rPr lang="de-DE" smtClean="0"/>
              <a:pPr/>
              <a:t>141</a:t>
            </a:fld>
            <a:endParaRPr lang="de-DE" dirty="0"/>
          </a:p>
        </p:txBody>
      </p:sp>
      <p:sp>
        <p:nvSpPr>
          <p:cNvPr id="4" name="Titel 3">
            <a:extLst>
              <a:ext uri="{FF2B5EF4-FFF2-40B4-BE49-F238E27FC236}">
                <a16:creationId xmlns:a16="http://schemas.microsoft.com/office/drawing/2014/main" id="{E7F29413-2564-49FD-8CB0-5790DFBFC6F9}"/>
              </a:ext>
            </a:extLst>
          </p:cNvPr>
          <p:cNvSpPr>
            <a:spLocks noGrp="1"/>
          </p:cNvSpPr>
          <p:nvPr>
            <p:ph type="title"/>
          </p:nvPr>
        </p:nvSpPr>
        <p:spPr/>
        <p:txBody>
          <a:bodyPr/>
          <a:lstStyle/>
          <a:p>
            <a:r>
              <a:rPr lang="de-DE" dirty="0"/>
              <a:t>Technical </a:t>
            </a:r>
            <a:r>
              <a:rPr lang="de-DE" dirty="0" err="1"/>
              <a:t>Debt</a:t>
            </a:r>
            <a:r>
              <a:rPr lang="de-DE" dirty="0"/>
              <a:t> (technische Schulden)</a:t>
            </a:r>
          </a:p>
        </p:txBody>
      </p:sp>
      <p:sp>
        <p:nvSpPr>
          <p:cNvPr id="5" name="Textplatzhalter 4">
            <a:extLst>
              <a:ext uri="{FF2B5EF4-FFF2-40B4-BE49-F238E27FC236}">
                <a16:creationId xmlns:a16="http://schemas.microsoft.com/office/drawing/2014/main" id="{A1BCF374-0D61-4D9A-98F0-6E1B121F54E4}"/>
              </a:ext>
            </a:extLst>
          </p:cNvPr>
          <p:cNvSpPr>
            <a:spLocks noGrp="1"/>
          </p:cNvSpPr>
          <p:nvPr>
            <p:ph type="body" sz="quarter" idx="11"/>
          </p:nvPr>
        </p:nvSpPr>
        <p:spPr/>
        <p:txBody>
          <a:bodyPr>
            <a:normAutofit fontScale="92500"/>
          </a:bodyPr>
          <a:lstStyle/>
          <a:p>
            <a:r>
              <a:rPr lang="de-DE" dirty="0"/>
              <a:t>Syl_ID_9.2</a:t>
            </a:r>
          </a:p>
        </p:txBody>
      </p:sp>
      <p:sp>
        <p:nvSpPr>
          <p:cNvPr id="7" name="Textfeld 6">
            <a:extLst>
              <a:ext uri="{FF2B5EF4-FFF2-40B4-BE49-F238E27FC236}">
                <a16:creationId xmlns:a16="http://schemas.microsoft.com/office/drawing/2014/main" id="{EC43FC58-1FBB-4828-AF61-9E0711028C93}"/>
              </a:ext>
            </a:extLst>
          </p:cNvPr>
          <p:cNvSpPr txBox="1"/>
          <p:nvPr/>
        </p:nvSpPr>
        <p:spPr>
          <a:xfrm rot="21265835">
            <a:off x="821894" y="3457658"/>
            <a:ext cx="7026778" cy="2062103"/>
          </a:xfrm>
          <a:prstGeom prst="rect">
            <a:avLst/>
          </a:prstGeom>
          <a:noFill/>
          <a:ln>
            <a:solidFill>
              <a:schemeClr val="tx2">
                <a:lumMod val="50000"/>
              </a:schemeClr>
            </a:solidFill>
          </a:ln>
        </p:spPr>
        <p:txBody>
          <a:bodyPr wrap="square" rtlCol="0">
            <a:spAutoFit/>
          </a:bodyPr>
          <a:lstStyle/>
          <a:p>
            <a:r>
              <a:rPr lang="de-DE" sz="1600" b="1" dirty="0">
                <a:solidFill>
                  <a:srgbClr val="4D4D4D"/>
                </a:solidFill>
                <a:latin typeface="Calibri" panose="020F0502020204030204" pitchFamily="34" charset="0"/>
                <a:sym typeface="Wingdings" pitchFamily="2" charset="2"/>
              </a:rPr>
              <a:t>Technical </a:t>
            </a:r>
            <a:r>
              <a:rPr lang="de-DE" sz="1600" b="1" dirty="0" err="1">
                <a:solidFill>
                  <a:srgbClr val="4D4D4D"/>
                </a:solidFill>
                <a:latin typeface="Calibri" panose="020F0502020204030204" pitchFamily="34" charset="0"/>
                <a:sym typeface="Wingdings" pitchFamily="2" charset="2"/>
              </a:rPr>
              <a:t>Debt</a:t>
            </a:r>
            <a:r>
              <a:rPr lang="de-DE" sz="1600" b="1" dirty="0">
                <a:solidFill>
                  <a:srgbClr val="4D4D4D"/>
                </a:solidFill>
                <a:latin typeface="Calibri" panose="020F0502020204030204" pitchFamily="34" charset="0"/>
                <a:sym typeface="Wingdings" pitchFamily="2" charset="2"/>
              </a:rPr>
              <a:t> </a:t>
            </a:r>
            <a:r>
              <a:rPr lang="de-DE" sz="1600" dirty="0">
                <a:solidFill>
                  <a:srgbClr val="4D4D4D"/>
                </a:solidFill>
                <a:latin typeface="Calibri" panose="020F0502020204030204" pitchFamily="34" charset="0"/>
                <a:sym typeface="Wingdings" pitchFamily="2" charset="2"/>
              </a:rPr>
              <a:t>bezeichnet alle Abstriche, Defizite und Mängel der Software wie:</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unpassendes Design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Defekte und bekannte Probleme</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unzureichende Testabdeckung</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übermäßiges manuelles Testen, wenn automatische Tests verfügbar sind</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schlechtes Integrations- und Release-Management („Jugend forscht“)</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mangelnde Plattformerfahrung (fehlende COBOL-Kenntnisse)</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a:t>
            </a:r>
          </a:p>
        </p:txBody>
      </p:sp>
      <p:grpSp>
        <p:nvGrpSpPr>
          <p:cNvPr id="10" name="Gruppieren 9">
            <a:extLst>
              <a:ext uri="{FF2B5EF4-FFF2-40B4-BE49-F238E27FC236}">
                <a16:creationId xmlns:a16="http://schemas.microsoft.com/office/drawing/2014/main" id="{D37D1709-C12B-442C-849F-CA37F3E68BAB}"/>
              </a:ext>
            </a:extLst>
          </p:cNvPr>
          <p:cNvGrpSpPr/>
          <p:nvPr/>
        </p:nvGrpSpPr>
        <p:grpSpPr>
          <a:xfrm>
            <a:off x="246194" y="982962"/>
            <a:ext cx="8372474" cy="1754326"/>
            <a:chOff x="246194" y="982962"/>
            <a:chExt cx="8372474" cy="1754326"/>
          </a:xfrm>
        </p:grpSpPr>
        <p:sp>
          <p:nvSpPr>
            <p:cNvPr id="8" name="Textfeld 7">
              <a:extLst>
                <a:ext uri="{FF2B5EF4-FFF2-40B4-BE49-F238E27FC236}">
                  <a16:creationId xmlns:a16="http://schemas.microsoft.com/office/drawing/2014/main" id="{A72EBF6C-F009-48E1-8236-9CC2790CA113}"/>
                </a:ext>
              </a:extLst>
            </p:cNvPr>
            <p:cNvSpPr txBox="1"/>
            <p:nvPr/>
          </p:nvSpPr>
          <p:spPr>
            <a:xfrm>
              <a:off x="246194" y="982962"/>
              <a:ext cx="8372474" cy="1754326"/>
            </a:xfrm>
            <a:prstGeom prst="rect">
              <a:avLst/>
            </a:prstGeom>
            <a:noFill/>
          </p:spPr>
          <p:txBody>
            <a:bodyPr wrap="square" rtlCol="0">
              <a:spAutoFit/>
            </a:bodyPr>
            <a:lstStyle/>
            <a:p>
              <a:pPr>
                <a:lnSpc>
                  <a:spcPct val="150000"/>
                </a:lnSpc>
              </a:pPr>
              <a:r>
                <a:rPr lang="de-DE" i="1" dirty="0">
                  <a:solidFill>
                    <a:srgbClr val="4D4D4D"/>
                  </a:solidFill>
                  <a:latin typeface="Calibri Light" panose="020F0302020204030204" pitchFamily="34" charset="0"/>
                  <a:cs typeface="Calibri Light" panose="020F0302020204030204" pitchFamily="34" charset="0"/>
                  <a:sym typeface="Wingdings" pitchFamily="2" charset="2"/>
                </a:rPr>
                <a:t>„Wenn man das erste Mal </a:t>
              </a:r>
              <a:r>
                <a:rPr lang="de-DE" b="1" i="1" dirty="0">
                  <a:solidFill>
                    <a:srgbClr val="4D4D4D"/>
                  </a:solidFill>
                  <a:latin typeface="Calibri Light" panose="020F0302020204030204" pitchFamily="34" charset="0"/>
                  <a:cs typeface="Calibri Light" panose="020F0302020204030204" pitchFamily="34" charset="0"/>
                  <a:sym typeface="Wingdings" pitchFamily="2" charset="2"/>
                </a:rPr>
                <a:t>Code ausliefert</a:t>
              </a:r>
              <a:r>
                <a:rPr lang="de-DE" i="1" dirty="0">
                  <a:solidFill>
                    <a:srgbClr val="4D4D4D"/>
                  </a:solidFill>
                  <a:latin typeface="Calibri Light" panose="020F0302020204030204" pitchFamily="34" charset="0"/>
                  <a:cs typeface="Calibri Light" panose="020F0302020204030204" pitchFamily="34" charset="0"/>
                  <a:sym typeface="Wingdings" pitchFamily="2" charset="2"/>
                </a:rPr>
                <a:t>, dann ist das, als </a:t>
              </a:r>
              <a:r>
                <a:rPr lang="de-DE" b="1" i="1" dirty="0">
                  <a:solidFill>
                    <a:srgbClr val="4D4D4D"/>
                  </a:solidFill>
                  <a:latin typeface="Calibri Light" panose="020F0302020204030204" pitchFamily="34" charset="0"/>
                  <a:cs typeface="Calibri Light" panose="020F0302020204030204" pitchFamily="34" charset="0"/>
                  <a:sym typeface="Wingdings" pitchFamily="2" charset="2"/>
                </a:rPr>
                <a:t>würde man sich verschulden</a:t>
              </a:r>
              <a:r>
                <a:rPr lang="de-DE" i="1" dirty="0">
                  <a:solidFill>
                    <a:srgbClr val="4D4D4D"/>
                  </a:solidFill>
                  <a:latin typeface="Calibri Light" panose="020F0302020204030204" pitchFamily="34" charset="0"/>
                  <a:cs typeface="Calibri Light" panose="020F0302020204030204" pitchFamily="34" charset="0"/>
                  <a:sym typeface="Wingdings" pitchFamily="2" charset="2"/>
                </a:rPr>
                <a:t>. Ein paar kleine </a:t>
              </a:r>
              <a:r>
                <a:rPr lang="de-DE" b="1" i="1" dirty="0">
                  <a:solidFill>
                    <a:srgbClr val="4D4D4D"/>
                  </a:solidFill>
                  <a:latin typeface="Calibri Light" panose="020F0302020204030204" pitchFamily="34" charset="0"/>
                  <a:cs typeface="Calibri Light" panose="020F0302020204030204" pitchFamily="34" charset="0"/>
                  <a:sym typeface="Wingdings" pitchFamily="2" charset="2"/>
                </a:rPr>
                <a:t>Schulden beschleunigen die Entwicklung</a:t>
              </a:r>
              <a:r>
                <a:rPr lang="de-DE" i="1" dirty="0">
                  <a:solidFill>
                    <a:srgbClr val="4D4D4D"/>
                  </a:solidFill>
                  <a:latin typeface="Calibri Light" panose="020F0302020204030204" pitchFamily="34" charset="0"/>
                  <a:cs typeface="Calibri Light" panose="020F0302020204030204" pitchFamily="34" charset="0"/>
                  <a:sym typeface="Wingdings" pitchFamily="2" charset="2"/>
                </a:rPr>
                <a:t>, solange sie </a:t>
              </a:r>
              <a:r>
                <a:rPr lang="de-DE" b="1" i="1" dirty="0">
                  <a:solidFill>
                    <a:srgbClr val="4D4D4D"/>
                  </a:solidFill>
                  <a:latin typeface="Calibri Light" panose="020F0302020204030204" pitchFamily="34" charset="0"/>
                  <a:cs typeface="Calibri Light" panose="020F0302020204030204" pitchFamily="34" charset="0"/>
                  <a:sym typeface="Wingdings" pitchFamily="2" charset="2"/>
                </a:rPr>
                <a:t>pünktlich</a:t>
              </a:r>
              <a:r>
                <a:rPr lang="de-DE" i="1" dirty="0">
                  <a:solidFill>
                    <a:srgbClr val="4D4D4D"/>
                  </a:solidFill>
                  <a:latin typeface="Calibri Light" panose="020F0302020204030204" pitchFamily="34" charset="0"/>
                  <a:cs typeface="Calibri Light" panose="020F0302020204030204" pitchFamily="34" charset="0"/>
                  <a:sym typeface="Wingdings" pitchFamily="2" charset="2"/>
                </a:rPr>
                <a:t> mit einer Überarbeitung </a:t>
              </a:r>
              <a:r>
                <a:rPr lang="de-DE" b="1" i="1" dirty="0">
                  <a:solidFill>
                    <a:srgbClr val="4D4D4D"/>
                  </a:solidFill>
                  <a:latin typeface="Calibri Light" panose="020F0302020204030204" pitchFamily="34" charset="0"/>
                  <a:cs typeface="Calibri Light" panose="020F0302020204030204" pitchFamily="34" charset="0"/>
                  <a:sym typeface="Wingdings" pitchFamily="2" charset="2"/>
                </a:rPr>
                <a:t>zurückgezahlt</a:t>
              </a:r>
              <a:r>
                <a:rPr lang="de-DE" i="1" dirty="0">
                  <a:solidFill>
                    <a:srgbClr val="4D4D4D"/>
                  </a:solidFill>
                  <a:latin typeface="Calibri Light" panose="020F0302020204030204" pitchFamily="34" charset="0"/>
                  <a:cs typeface="Calibri Light" panose="020F0302020204030204" pitchFamily="34" charset="0"/>
                  <a:sym typeface="Wingdings" pitchFamily="2" charset="2"/>
                </a:rPr>
                <a:t> werden … </a:t>
              </a:r>
              <a:r>
                <a:rPr lang="de-DE" b="1" i="1" dirty="0">
                  <a:solidFill>
                    <a:srgbClr val="4D4D4D"/>
                  </a:solidFill>
                  <a:latin typeface="Calibri Light" panose="020F0302020204030204" pitchFamily="34" charset="0"/>
                  <a:cs typeface="Calibri Light" panose="020F0302020204030204" pitchFamily="34" charset="0"/>
                  <a:sym typeface="Wingdings" pitchFamily="2" charset="2"/>
                </a:rPr>
                <a:t>Gefährlich</a:t>
              </a:r>
              <a:r>
                <a:rPr lang="de-DE" i="1" dirty="0">
                  <a:solidFill>
                    <a:srgbClr val="4D4D4D"/>
                  </a:solidFill>
                  <a:latin typeface="Calibri Light" panose="020F0302020204030204" pitchFamily="34" charset="0"/>
                  <a:cs typeface="Calibri Light" panose="020F0302020204030204" pitchFamily="34" charset="0"/>
                  <a:sym typeface="Wingdings" pitchFamily="2" charset="2"/>
                </a:rPr>
                <a:t> wird es, wenn die Schulden </a:t>
              </a:r>
              <a:r>
                <a:rPr lang="de-DE" b="1" i="1" dirty="0">
                  <a:solidFill>
                    <a:srgbClr val="4D4D4D"/>
                  </a:solidFill>
                  <a:latin typeface="Calibri Light" panose="020F0302020204030204" pitchFamily="34" charset="0"/>
                  <a:cs typeface="Calibri Light" panose="020F0302020204030204" pitchFamily="34" charset="0"/>
                  <a:sym typeface="Wingdings" pitchFamily="2" charset="2"/>
                </a:rPr>
                <a:t>nicht zurückgezahlt</a:t>
              </a:r>
              <a:r>
                <a:rPr lang="de-DE" i="1" dirty="0">
                  <a:solidFill>
                    <a:srgbClr val="4D4D4D"/>
                  </a:solidFill>
                  <a:latin typeface="Calibri Light" panose="020F0302020204030204" pitchFamily="34" charset="0"/>
                  <a:cs typeface="Calibri Light" panose="020F0302020204030204" pitchFamily="34" charset="0"/>
                  <a:sym typeface="Wingdings" pitchFamily="2" charset="2"/>
                </a:rPr>
                <a:t> werden …“</a:t>
              </a:r>
            </a:p>
          </p:txBody>
        </p:sp>
        <p:sp>
          <p:nvSpPr>
            <p:cNvPr id="9" name="Textfeld 8">
              <a:extLst>
                <a:ext uri="{FF2B5EF4-FFF2-40B4-BE49-F238E27FC236}">
                  <a16:creationId xmlns:a16="http://schemas.microsoft.com/office/drawing/2014/main" id="{33477E99-9D95-449C-9BC5-36CA1D46C214}"/>
                </a:ext>
              </a:extLst>
            </p:cNvPr>
            <p:cNvSpPr txBox="1"/>
            <p:nvPr/>
          </p:nvSpPr>
          <p:spPr>
            <a:xfrm>
              <a:off x="5208718" y="2267497"/>
              <a:ext cx="3409950" cy="369332"/>
            </a:xfrm>
            <a:prstGeom prst="rect">
              <a:avLst/>
            </a:prstGeom>
            <a:noFill/>
          </p:spPr>
          <p:txBody>
            <a:bodyPr wrap="square" rtlCol="0">
              <a:spAutoFit/>
            </a:bodyPr>
            <a:lstStyle/>
            <a:p>
              <a:pPr algn="r"/>
              <a:r>
                <a:rPr lang="de-DE" sz="900" dirty="0">
                  <a:solidFill>
                    <a:srgbClr val="4D4D4D"/>
                  </a:solidFill>
                  <a:latin typeface="Calibri" panose="020F0502020204030204" pitchFamily="34" charset="0"/>
                  <a:sym typeface="Wingdings" pitchFamily="2" charset="2"/>
                </a:rPr>
                <a:t>Ward Cunningham 1992</a:t>
              </a:r>
            </a:p>
            <a:p>
              <a:pPr algn="r"/>
              <a:r>
                <a:rPr lang="de-DE" sz="900" dirty="0">
                  <a:solidFill>
                    <a:srgbClr val="4D4D4D"/>
                  </a:solidFill>
                  <a:latin typeface="Calibri" panose="020F0502020204030204" pitchFamily="34" charset="0"/>
                  <a:sym typeface="Wingdings" pitchFamily="2" charset="2"/>
                </a:rPr>
                <a:t>https://de.wikipedia.org/wiki/Ward_Cunningham</a:t>
              </a:r>
            </a:p>
          </p:txBody>
        </p:sp>
      </p:grpSp>
    </p:spTree>
    <p:extLst>
      <p:ext uri="{BB962C8B-B14F-4D97-AF65-F5344CB8AC3E}">
        <p14:creationId xmlns:p14="http://schemas.microsoft.com/office/powerpoint/2010/main" val="40439422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0F23F3D-5C85-4FD6-8D79-C2D07EFD949D}"/>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EF51E4F-B694-46F5-9E34-8E5C3275C803}"/>
              </a:ext>
            </a:extLst>
          </p:cNvPr>
          <p:cNvSpPr>
            <a:spLocks noGrp="1"/>
          </p:cNvSpPr>
          <p:nvPr>
            <p:ph type="sldNum" sz="quarter" idx="4"/>
          </p:nvPr>
        </p:nvSpPr>
        <p:spPr/>
        <p:txBody>
          <a:bodyPr/>
          <a:lstStyle/>
          <a:p>
            <a:fld id="{BD587C3E-324D-4846-9F44-5C3ACF20A720}" type="slidenum">
              <a:rPr lang="de-DE" smtClean="0"/>
              <a:pPr/>
              <a:t>142</a:t>
            </a:fld>
            <a:endParaRPr lang="de-DE" dirty="0"/>
          </a:p>
        </p:txBody>
      </p:sp>
      <p:sp>
        <p:nvSpPr>
          <p:cNvPr id="4" name="Titel 3">
            <a:extLst>
              <a:ext uri="{FF2B5EF4-FFF2-40B4-BE49-F238E27FC236}">
                <a16:creationId xmlns:a16="http://schemas.microsoft.com/office/drawing/2014/main" id="{BE4E01F2-9692-4E87-BD46-ED3863C044FB}"/>
              </a:ext>
            </a:extLst>
          </p:cNvPr>
          <p:cNvSpPr>
            <a:spLocks noGrp="1"/>
          </p:cNvSpPr>
          <p:nvPr>
            <p:ph type="title"/>
          </p:nvPr>
        </p:nvSpPr>
        <p:spPr/>
        <p:txBody>
          <a:bodyPr/>
          <a:lstStyle/>
          <a:p>
            <a:r>
              <a:rPr lang="de-DE" dirty="0"/>
              <a:t>Die Folgen technischer Schulden (Technical </a:t>
            </a:r>
            <a:r>
              <a:rPr lang="de-DE" dirty="0" err="1"/>
              <a:t>Debt</a:t>
            </a:r>
            <a:r>
              <a:rPr lang="de-DE" dirty="0"/>
              <a:t>)</a:t>
            </a:r>
          </a:p>
        </p:txBody>
      </p:sp>
      <p:sp>
        <p:nvSpPr>
          <p:cNvPr id="5" name="Textplatzhalter 4">
            <a:extLst>
              <a:ext uri="{FF2B5EF4-FFF2-40B4-BE49-F238E27FC236}">
                <a16:creationId xmlns:a16="http://schemas.microsoft.com/office/drawing/2014/main" id="{BCA6915C-97D2-4EB2-B113-7C4EA6AB08DD}"/>
              </a:ext>
            </a:extLst>
          </p:cNvPr>
          <p:cNvSpPr>
            <a:spLocks noGrp="1"/>
          </p:cNvSpPr>
          <p:nvPr>
            <p:ph type="body" sz="quarter" idx="11"/>
          </p:nvPr>
        </p:nvSpPr>
        <p:spPr/>
        <p:txBody>
          <a:bodyPr>
            <a:normAutofit fontScale="92500"/>
          </a:bodyPr>
          <a:lstStyle/>
          <a:p>
            <a:r>
              <a:rPr lang="de-DE" dirty="0"/>
              <a:t>Syl_ID_9.2</a:t>
            </a:r>
          </a:p>
        </p:txBody>
      </p:sp>
      <p:sp>
        <p:nvSpPr>
          <p:cNvPr id="7" name="Textfeld 6">
            <a:extLst>
              <a:ext uri="{FF2B5EF4-FFF2-40B4-BE49-F238E27FC236}">
                <a16:creationId xmlns:a16="http://schemas.microsoft.com/office/drawing/2014/main" id="{C880B702-300A-4171-82E2-C49BD6608DDB}"/>
              </a:ext>
            </a:extLst>
          </p:cNvPr>
          <p:cNvSpPr txBox="1"/>
          <p:nvPr/>
        </p:nvSpPr>
        <p:spPr>
          <a:xfrm rot="20904827">
            <a:off x="625851" y="1600312"/>
            <a:ext cx="3659353" cy="338554"/>
          </a:xfrm>
          <a:prstGeom prst="rect">
            <a:avLst/>
          </a:prstGeom>
          <a:noFill/>
        </p:spPr>
        <p:txBody>
          <a:bodyPr wrap="square" rtlCol="0">
            <a:spAutoFit/>
          </a:bodyPr>
          <a:lstStyle/>
          <a:p>
            <a:pPr algn="ctr">
              <a:spcBef>
                <a:spcPts val="1200"/>
              </a:spcBef>
            </a:pPr>
            <a:r>
              <a:rPr lang="de-DE" sz="1600" b="1" dirty="0">
                <a:solidFill>
                  <a:srgbClr val="4D4D4D"/>
                </a:solidFill>
                <a:latin typeface="Calibri" panose="020F0502020204030204" pitchFamily="34" charset="0"/>
                <a:sym typeface="Wingdings" pitchFamily="2" charset="2"/>
              </a:rPr>
              <a:t>sinkende Kundenzufriedenheit</a:t>
            </a:r>
          </a:p>
        </p:txBody>
      </p:sp>
      <p:sp>
        <p:nvSpPr>
          <p:cNvPr id="8" name="Textfeld 7">
            <a:extLst>
              <a:ext uri="{FF2B5EF4-FFF2-40B4-BE49-F238E27FC236}">
                <a16:creationId xmlns:a16="http://schemas.microsoft.com/office/drawing/2014/main" id="{F680C7DD-3E55-49F9-87A1-C926A18C0D28}"/>
              </a:ext>
            </a:extLst>
          </p:cNvPr>
          <p:cNvSpPr txBox="1"/>
          <p:nvPr/>
        </p:nvSpPr>
        <p:spPr>
          <a:xfrm>
            <a:off x="1301343" y="5132880"/>
            <a:ext cx="5552551" cy="1231106"/>
          </a:xfrm>
          <a:prstGeom prst="rect">
            <a:avLst/>
          </a:prstGeom>
          <a:noFill/>
          <a:ln>
            <a:solidFill>
              <a:schemeClr val="tx2">
                <a:lumMod val="50000"/>
              </a:schemeClr>
            </a:solidFill>
          </a:ln>
        </p:spPr>
        <p:txBody>
          <a:bodyPr wrap="square" rtlCol="0">
            <a:spAutoFit/>
          </a:bodyPr>
          <a:lstStyle/>
          <a:p>
            <a:pPr algn="ctr">
              <a:spcBef>
                <a:spcPts val="0"/>
              </a:spcBef>
              <a:spcAft>
                <a:spcPts val="1200"/>
              </a:spcAft>
            </a:pPr>
            <a:r>
              <a:rPr lang="de-DE" sz="1600" b="1" dirty="0">
                <a:solidFill>
                  <a:srgbClr val="4D4D4D"/>
                </a:solidFill>
                <a:latin typeface="Calibri" panose="020F0502020204030204" pitchFamily="34" charset="0"/>
                <a:sym typeface="Wingdings" pitchFamily="2" charset="2"/>
              </a:rPr>
              <a:t>Ursache:</a:t>
            </a:r>
          </a:p>
          <a:p>
            <a:pPr algn="ctr"/>
            <a:r>
              <a:rPr lang="de-DE" sz="1600" dirty="0">
                <a:solidFill>
                  <a:srgbClr val="4D4D4D"/>
                </a:solidFill>
                <a:latin typeface="Calibri" panose="020F0502020204030204" pitchFamily="34" charset="0"/>
                <a:sym typeface="Wingdings" pitchFamily="2" charset="2"/>
              </a:rPr>
              <a:t>Da die Schulden in Form von Bug Fixes abgebaut werden müssen, sind bei ansteigenden Schulden immer mehr Ressourcen dafür aufzuwenden.</a:t>
            </a:r>
          </a:p>
        </p:txBody>
      </p:sp>
      <p:sp>
        <p:nvSpPr>
          <p:cNvPr id="9" name="Textfeld 8">
            <a:extLst>
              <a:ext uri="{FF2B5EF4-FFF2-40B4-BE49-F238E27FC236}">
                <a16:creationId xmlns:a16="http://schemas.microsoft.com/office/drawing/2014/main" id="{CC5645C5-D0B8-4987-8B45-9DEE0257336F}"/>
              </a:ext>
            </a:extLst>
          </p:cNvPr>
          <p:cNvSpPr txBox="1"/>
          <p:nvPr/>
        </p:nvSpPr>
        <p:spPr>
          <a:xfrm rot="473809">
            <a:off x="3994970" y="2234939"/>
            <a:ext cx="3659353" cy="338554"/>
          </a:xfrm>
          <a:prstGeom prst="rect">
            <a:avLst/>
          </a:prstGeom>
          <a:noFill/>
        </p:spPr>
        <p:txBody>
          <a:bodyPr wrap="square" rtlCol="0">
            <a:spAutoFit/>
          </a:bodyPr>
          <a:lstStyle/>
          <a:p>
            <a:pPr algn="ctr">
              <a:spcBef>
                <a:spcPts val="1200"/>
              </a:spcBef>
            </a:pPr>
            <a:r>
              <a:rPr lang="de-DE" sz="1600" b="1" dirty="0">
                <a:solidFill>
                  <a:srgbClr val="4D4D4D"/>
                </a:solidFill>
                <a:latin typeface="Calibri" panose="020F0502020204030204" pitchFamily="34" charset="0"/>
                <a:sym typeface="Wingdings" pitchFamily="2" charset="2"/>
              </a:rPr>
              <a:t>große Zahl an Defekten</a:t>
            </a:r>
          </a:p>
        </p:txBody>
      </p:sp>
      <p:sp>
        <p:nvSpPr>
          <p:cNvPr id="10" name="Textfeld 9">
            <a:extLst>
              <a:ext uri="{FF2B5EF4-FFF2-40B4-BE49-F238E27FC236}">
                <a16:creationId xmlns:a16="http://schemas.microsoft.com/office/drawing/2014/main" id="{40793F14-C8F8-45E7-A453-4C433AA8DD56}"/>
              </a:ext>
            </a:extLst>
          </p:cNvPr>
          <p:cNvSpPr txBox="1"/>
          <p:nvPr/>
        </p:nvSpPr>
        <p:spPr>
          <a:xfrm rot="21219035">
            <a:off x="524973" y="3258192"/>
            <a:ext cx="3659353" cy="584775"/>
          </a:xfrm>
          <a:prstGeom prst="rect">
            <a:avLst/>
          </a:prstGeom>
          <a:noFill/>
        </p:spPr>
        <p:txBody>
          <a:bodyPr wrap="square" rtlCol="0">
            <a:spAutoFit/>
          </a:bodyPr>
          <a:lstStyle/>
          <a:p>
            <a:pPr algn="ctr">
              <a:spcBef>
                <a:spcPts val="1200"/>
              </a:spcBef>
            </a:pPr>
            <a:r>
              <a:rPr lang="de-DE" sz="1600" b="1" dirty="0">
                <a:solidFill>
                  <a:srgbClr val="4D4D4D"/>
                </a:solidFill>
                <a:latin typeface="Calibri" panose="020F0502020204030204" pitchFamily="34" charset="0"/>
                <a:sym typeface="Wingdings" pitchFamily="2" charset="2"/>
              </a:rPr>
              <a:t>steigende Entwicklungs- und Supportkosten</a:t>
            </a:r>
          </a:p>
        </p:txBody>
      </p:sp>
      <p:sp>
        <p:nvSpPr>
          <p:cNvPr id="11" name="Textfeld 10">
            <a:extLst>
              <a:ext uri="{FF2B5EF4-FFF2-40B4-BE49-F238E27FC236}">
                <a16:creationId xmlns:a16="http://schemas.microsoft.com/office/drawing/2014/main" id="{D111AC0F-2ECA-4778-A903-E5038F82F0D1}"/>
              </a:ext>
            </a:extLst>
          </p:cNvPr>
          <p:cNvSpPr txBox="1"/>
          <p:nvPr/>
        </p:nvSpPr>
        <p:spPr>
          <a:xfrm rot="242291">
            <a:off x="3984829" y="3993841"/>
            <a:ext cx="3659353" cy="584775"/>
          </a:xfrm>
          <a:prstGeom prst="rect">
            <a:avLst/>
          </a:prstGeom>
          <a:noFill/>
        </p:spPr>
        <p:txBody>
          <a:bodyPr wrap="square" rtlCol="0">
            <a:spAutoFit/>
          </a:bodyPr>
          <a:lstStyle/>
          <a:p>
            <a:pPr algn="ctr">
              <a:spcBef>
                <a:spcPts val="0"/>
              </a:spcBef>
            </a:pPr>
            <a:r>
              <a:rPr lang="de-DE" sz="1600" b="1" dirty="0">
                <a:solidFill>
                  <a:srgbClr val="4D4D4D"/>
                </a:solidFill>
                <a:latin typeface="Calibri" panose="020F0502020204030204" pitchFamily="34" charset="0"/>
                <a:sym typeface="Wingdings" pitchFamily="2" charset="2"/>
              </a:rPr>
              <a:t>Leistungseinbruch</a:t>
            </a:r>
          </a:p>
          <a:p>
            <a:pPr algn="ctr">
              <a:spcBef>
                <a:spcPts val="0"/>
              </a:spcBef>
            </a:pPr>
            <a:r>
              <a:rPr lang="de-DE" sz="1600" dirty="0">
                <a:solidFill>
                  <a:srgbClr val="4D4D4D"/>
                </a:solidFill>
                <a:latin typeface="Calibri" panose="020F0502020204030204" pitchFamily="34" charset="0"/>
                <a:sym typeface="Wingdings" pitchFamily="2" charset="2"/>
              </a:rPr>
              <a:t>(sinkende Velocity)</a:t>
            </a:r>
          </a:p>
        </p:txBody>
      </p:sp>
    </p:spTree>
    <p:extLst>
      <p:ext uri="{BB962C8B-B14F-4D97-AF65-F5344CB8AC3E}">
        <p14:creationId xmlns:p14="http://schemas.microsoft.com/office/powerpoint/2010/main" val="39788817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ihandform: Form 46">
            <a:extLst>
              <a:ext uri="{FF2B5EF4-FFF2-40B4-BE49-F238E27FC236}">
                <a16:creationId xmlns:a16="http://schemas.microsoft.com/office/drawing/2014/main" id="{A5AA45F0-C8F4-47C3-AD6E-1E1B1FC9E36F}"/>
              </a:ext>
            </a:extLst>
          </p:cNvPr>
          <p:cNvSpPr/>
          <p:nvPr/>
        </p:nvSpPr>
        <p:spPr>
          <a:xfrm>
            <a:off x="4708700" y="4812668"/>
            <a:ext cx="1855470" cy="640080"/>
          </a:xfrm>
          <a:custGeom>
            <a:avLst/>
            <a:gdLst>
              <a:gd name="connsiteX0" fmla="*/ 1040130 w 1855470"/>
              <a:gd name="connsiteY0" fmla="*/ 636270 h 640080"/>
              <a:gd name="connsiteX1" fmla="*/ 1855470 w 1855470"/>
              <a:gd name="connsiteY1" fmla="*/ 636270 h 640080"/>
              <a:gd name="connsiteX2" fmla="*/ 0 w 1855470"/>
              <a:gd name="connsiteY2" fmla="*/ 0 h 640080"/>
              <a:gd name="connsiteX3" fmla="*/ 640080 w 1855470"/>
              <a:gd name="connsiteY3" fmla="*/ 640080 h 640080"/>
              <a:gd name="connsiteX0" fmla="*/ 1040130 w 1855470"/>
              <a:gd name="connsiteY0" fmla="*/ 636270 h 640080"/>
              <a:gd name="connsiteX1" fmla="*/ 1855470 w 1855470"/>
              <a:gd name="connsiteY1" fmla="*/ 636270 h 640080"/>
              <a:gd name="connsiteX2" fmla="*/ 0 w 1855470"/>
              <a:gd name="connsiteY2" fmla="*/ 0 h 640080"/>
              <a:gd name="connsiteX3" fmla="*/ 521970 w 1855470"/>
              <a:gd name="connsiteY3" fmla="*/ 640080 h 640080"/>
            </a:gdLst>
            <a:ahLst/>
            <a:cxnLst>
              <a:cxn ang="0">
                <a:pos x="connsiteX0" y="connsiteY0"/>
              </a:cxn>
              <a:cxn ang="0">
                <a:pos x="connsiteX1" y="connsiteY1"/>
              </a:cxn>
              <a:cxn ang="0">
                <a:pos x="connsiteX2" y="connsiteY2"/>
              </a:cxn>
              <a:cxn ang="0">
                <a:pos x="connsiteX3" y="connsiteY3"/>
              </a:cxn>
            </a:cxnLst>
            <a:rect l="l" t="t" r="r" b="b"/>
            <a:pathLst>
              <a:path w="1855470" h="640080">
                <a:moveTo>
                  <a:pt x="1040130" y="636270"/>
                </a:moveTo>
                <a:lnTo>
                  <a:pt x="1855470" y="636270"/>
                </a:lnTo>
                <a:lnTo>
                  <a:pt x="0" y="0"/>
                </a:lnTo>
                <a:lnTo>
                  <a:pt x="521970" y="640080"/>
                </a:lnTo>
              </a:path>
            </a:pathLst>
          </a:custGeom>
          <a:solidFill>
            <a:schemeClr val="accent4">
              <a:lumMod val="60000"/>
              <a:lumOff val="40000"/>
            </a:schemeClr>
          </a:solidFill>
          <a:ln>
            <a:no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30" name="Freihandform: Form 29">
            <a:extLst>
              <a:ext uri="{FF2B5EF4-FFF2-40B4-BE49-F238E27FC236}">
                <a16:creationId xmlns:a16="http://schemas.microsoft.com/office/drawing/2014/main" id="{C1E75109-2CC9-4A81-AEC0-C3BAF25B29D4}"/>
              </a:ext>
            </a:extLst>
          </p:cNvPr>
          <p:cNvSpPr/>
          <p:nvPr/>
        </p:nvSpPr>
        <p:spPr>
          <a:xfrm>
            <a:off x="3146600" y="4915538"/>
            <a:ext cx="1200150" cy="537210"/>
          </a:xfrm>
          <a:custGeom>
            <a:avLst/>
            <a:gdLst>
              <a:gd name="connsiteX0" fmla="*/ 529590 w 1200150"/>
              <a:gd name="connsiteY0" fmla="*/ 537210 h 537210"/>
              <a:gd name="connsiteX1" fmla="*/ 1200150 w 1200150"/>
              <a:gd name="connsiteY1" fmla="*/ 537210 h 537210"/>
              <a:gd name="connsiteX2" fmla="*/ 0 w 1200150"/>
              <a:gd name="connsiteY2" fmla="*/ 0 h 537210"/>
              <a:gd name="connsiteX3" fmla="*/ 529590 w 1200150"/>
              <a:gd name="connsiteY3" fmla="*/ 537210 h 537210"/>
            </a:gdLst>
            <a:ahLst/>
            <a:cxnLst>
              <a:cxn ang="0">
                <a:pos x="connsiteX0" y="connsiteY0"/>
              </a:cxn>
              <a:cxn ang="0">
                <a:pos x="connsiteX1" y="connsiteY1"/>
              </a:cxn>
              <a:cxn ang="0">
                <a:pos x="connsiteX2" y="connsiteY2"/>
              </a:cxn>
              <a:cxn ang="0">
                <a:pos x="connsiteX3" y="connsiteY3"/>
              </a:cxn>
            </a:cxnLst>
            <a:rect l="l" t="t" r="r" b="b"/>
            <a:pathLst>
              <a:path w="1200150" h="537210">
                <a:moveTo>
                  <a:pt x="529590" y="537210"/>
                </a:moveTo>
                <a:lnTo>
                  <a:pt x="1200150" y="537210"/>
                </a:lnTo>
                <a:lnTo>
                  <a:pt x="0" y="0"/>
                </a:lnTo>
                <a:lnTo>
                  <a:pt x="529590" y="537210"/>
                </a:lnTo>
                <a:close/>
              </a:path>
            </a:pathLst>
          </a:custGeom>
          <a:solidFill>
            <a:schemeClr val="accent4">
              <a:lumMod val="20000"/>
              <a:lumOff val="80000"/>
            </a:schemeClr>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6" name="Freihandform: Form 25">
            <a:extLst>
              <a:ext uri="{FF2B5EF4-FFF2-40B4-BE49-F238E27FC236}">
                <a16:creationId xmlns:a16="http://schemas.microsoft.com/office/drawing/2014/main" id="{B51B285C-333A-44DE-AECE-FECDF4BD4AB0}"/>
              </a:ext>
            </a:extLst>
          </p:cNvPr>
          <p:cNvSpPr/>
          <p:nvPr/>
        </p:nvSpPr>
        <p:spPr>
          <a:xfrm>
            <a:off x="3142789" y="4913791"/>
            <a:ext cx="1215913" cy="533259"/>
          </a:xfrm>
          <a:custGeom>
            <a:avLst/>
            <a:gdLst>
              <a:gd name="connsiteX0" fmla="*/ 0 w 2232660"/>
              <a:gd name="connsiteY0" fmla="*/ 0 h 979170"/>
              <a:gd name="connsiteX1" fmla="*/ 2232660 w 2232660"/>
              <a:gd name="connsiteY1" fmla="*/ 979170 h 979170"/>
            </a:gdLst>
            <a:ahLst/>
            <a:cxnLst>
              <a:cxn ang="0">
                <a:pos x="connsiteX0" y="connsiteY0"/>
              </a:cxn>
              <a:cxn ang="0">
                <a:pos x="connsiteX1" y="connsiteY1"/>
              </a:cxn>
            </a:cxnLst>
            <a:rect l="l" t="t" r="r" b="b"/>
            <a:pathLst>
              <a:path w="2232660" h="979170">
                <a:moveTo>
                  <a:pt x="0" y="0"/>
                </a:moveTo>
                <a:lnTo>
                  <a:pt x="2232660" y="979170"/>
                </a:lnTo>
              </a:path>
            </a:pathLst>
          </a:custGeom>
          <a:noFill/>
          <a:ln>
            <a:solidFill>
              <a:schemeClr val="tx2">
                <a:lumMod val="50000"/>
              </a:schemeClr>
            </a:solidFill>
            <a:prstDash val="sysDash"/>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 name="Fußzeilenplatzhalter 1">
            <a:extLst>
              <a:ext uri="{FF2B5EF4-FFF2-40B4-BE49-F238E27FC236}">
                <a16:creationId xmlns:a16="http://schemas.microsoft.com/office/drawing/2014/main" id="{8DF2B4F5-CD15-4BA7-8F7A-EFC8319606F9}"/>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3FFF2B7-B605-4B6B-BA93-527C4293F4A5}"/>
              </a:ext>
            </a:extLst>
          </p:cNvPr>
          <p:cNvSpPr>
            <a:spLocks noGrp="1"/>
          </p:cNvSpPr>
          <p:nvPr>
            <p:ph type="sldNum" sz="quarter" idx="4"/>
          </p:nvPr>
        </p:nvSpPr>
        <p:spPr/>
        <p:txBody>
          <a:bodyPr/>
          <a:lstStyle/>
          <a:p>
            <a:fld id="{BD587C3E-324D-4846-9F44-5C3ACF20A720}" type="slidenum">
              <a:rPr lang="de-DE" smtClean="0"/>
              <a:pPr/>
              <a:t>143</a:t>
            </a:fld>
            <a:endParaRPr lang="de-DE" dirty="0"/>
          </a:p>
        </p:txBody>
      </p:sp>
      <p:sp>
        <p:nvSpPr>
          <p:cNvPr id="4" name="Titel 3">
            <a:extLst>
              <a:ext uri="{FF2B5EF4-FFF2-40B4-BE49-F238E27FC236}">
                <a16:creationId xmlns:a16="http://schemas.microsoft.com/office/drawing/2014/main" id="{92060B58-E318-477A-8BB0-1FC8CE6A1242}"/>
              </a:ext>
            </a:extLst>
          </p:cNvPr>
          <p:cNvSpPr>
            <a:spLocks noGrp="1"/>
          </p:cNvSpPr>
          <p:nvPr>
            <p:ph type="title"/>
          </p:nvPr>
        </p:nvSpPr>
        <p:spPr/>
        <p:txBody>
          <a:bodyPr/>
          <a:lstStyle/>
          <a:p>
            <a:r>
              <a:rPr lang="de-DE" dirty="0"/>
              <a:t>Technische Schulden: Ursachen</a:t>
            </a:r>
          </a:p>
        </p:txBody>
      </p:sp>
      <p:sp>
        <p:nvSpPr>
          <p:cNvPr id="5" name="Textplatzhalter 4">
            <a:extLst>
              <a:ext uri="{FF2B5EF4-FFF2-40B4-BE49-F238E27FC236}">
                <a16:creationId xmlns:a16="http://schemas.microsoft.com/office/drawing/2014/main" id="{CB979605-273F-4386-B141-116ADAC7E690}"/>
              </a:ext>
            </a:extLst>
          </p:cNvPr>
          <p:cNvSpPr>
            <a:spLocks noGrp="1"/>
          </p:cNvSpPr>
          <p:nvPr>
            <p:ph type="body" sz="quarter" idx="11"/>
          </p:nvPr>
        </p:nvSpPr>
        <p:spPr/>
        <p:txBody>
          <a:bodyPr>
            <a:normAutofit lnSpcReduction="10000"/>
          </a:bodyPr>
          <a:lstStyle/>
          <a:p>
            <a:r>
              <a:rPr lang="de-DE" dirty="0"/>
              <a:t>Syl_ID_9.2</a:t>
            </a:r>
          </a:p>
          <a:p>
            <a:endParaRPr lang="de-DE" dirty="0"/>
          </a:p>
        </p:txBody>
      </p:sp>
      <p:sp>
        <p:nvSpPr>
          <p:cNvPr id="7" name="Textfeld 6">
            <a:extLst>
              <a:ext uri="{FF2B5EF4-FFF2-40B4-BE49-F238E27FC236}">
                <a16:creationId xmlns:a16="http://schemas.microsoft.com/office/drawing/2014/main" id="{EBB005BB-1768-4C0E-AA08-9E9E63EE3AD3}"/>
              </a:ext>
            </a:extLst>
          </p:cNvPr>
          <p:cNvSpPr txBox="1"/>
          <p:nvPr/>
        </p:nvSpPr>
        <p:spPr>
          <a:xfrm rot="20932683">
            <a:off x="448388" y="1345285"/>
            <a:ext cx="4080387" cy="400110"/>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Druck, Deadlines zu erreichen</a:t>
            </a:r>
          </a:p>
        </p:txBody>
      </p:sp>
      <p:sp>
        <p:nvSpPr>
          <p:cNvPr id="8" name="Textfeld 7">
            <a:extLst>
              <a:ext uri="{FF2B5EF4-FFF2-40B4-BE49-F238E27FC236}">
                <a16:creationId xmlns:a16="http://schemas.microsoft.com/office/drawing/2014/main" id="{3EBF9D67-FCFF-46C2-B630-3CF0487C0E44}"/>
              </a:ext>
            </a:extLst>
          </p:cNvPr>
          <p:cNvSpPr txBox="1"/>
          <p:nvPr/>
        </p:nvSpPr>
        <p:spPr>
          <a:xfrm rot="291125">
            <a:off x="3605275" y="1735613"/>
            <a:ext cx="4080387" cy="707886"/>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erfolglose Versuche der Velocity-Beschleunigung</a:t>
            </a:r>
          </a:p>
        </p:txBody>
      </p:sp>
      <p:sp>
        <p:nvSpPr>
          <p:cNvPr id="9" name="Textfeld 8">
            <a:extLst>
              <a:ext uri="{FF2B5EF4-FFF2-40B4-BE49-F238E27FC236}">
                <a16:creationId xmlns:a16="http://schemas.microsoft.com/office/drawing/2014/main" id="{6F99E7B5-6887-4870-A517-F62E8D654EA1}"/>
              </a:ext>
            </a:extLst>
          </p:cNvPr>
          <p:cNvSpPr txBox="1"/>
          <p:nvPr/>
        </p:nvSpPr>
        <p:spPr>
          <a:xfrm rot="291125">
            <a:off x="614226" y="2826402"/>
            <a:ext cx="4080387" cy="400110"/>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Reduzierung des Testumfangs</a:t>
            </a:r>
          </a:p>
        </p:txBody>
      </p:sp>
      <p:sp>
        <p:nvSpPr>
          <p:cNvPr id="10" name="Textfeld 9">
            <a:extLst>
              <a:ext uri="{FF2B5EF4-FFF2-40B4-BE49-F238E27FC236}">
                <a16:creationId xmlns:a16="http://schemas.microsoft.com/office/drawing/2014/main" id="{D7C0B8ED-1746-4908-A75A-4AAF7C5D4613}"/>
              </a:ext>
            </a:extLst>
          </p:cNvPr>
          <p:cNvSpPr txBox="1"/>
          <p:nvPr/>
        </p:nvSpPr>
        <p:spPr>
          <a:xfrm rot="20556197">
            <a:off x="4084268" y="2914252"/>
            <a:ext cx="4080387" cy="400110"/>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Anhäufung von Schulden</a:t>
            </a:r>
          </a:p>
        </p:txBody>
      </p:sp>
      <p:cxnSp>
        <p:nvCxnSpPr>
          <p:cNvPr id="22" name="Gerader Verbinder 21">
            <a:extLst>
              <a:ext uri="{FF2B5EF4-FFF2-40B4-BE49-F238E27FC236}">
                <a16:creationId xmlns:a16="http://schemas.microsoft.com/office/drawing/2014/main" id="{A3CD1D1C-FBC1-4FD5-BA78-A0EBC9B419BD}"/>
              </a:ext>
            </a:extLst>
          </p:cNvPr>
          <p:cNvCxnSpPr/>
          <p:nvPr/>
        </p:nvCxnSpPr>
        <p:spPr bwMode="auto">
          <a:xfrm>
            <a:off x="2126043" y="4465958"/>
            <a:ext cx="1549164" cy="981093"/>
          </a:xfrm>
          <a:prstGeom prst="line">
            <a:avLst/>
          </a:prstGeom>
          <a:solidFill>
            <a:schemeClr val="accent1"/>
          </a:solidFill>
          <a:ln w="12700" cap="sq" cmpd="sng" algn="ctr">
            <a:solidFill>
              <a:schemeClr val="accent5">
                <a:lumMod val="75000"/>
              </a:schemeClr>
            </a:solidFill>
            <a:prstDash val="dash"/>
            <a:round/>
            <a:headEnd type="none" w="sm" len="sm"/>
            <a:tailEnd type="none" w="sm" len="sm"/>
          </a:ln>
          <a:effectLst/>
        </p:spPr>
      </p:cxnSp>
      <p:cxnSp>
        <p:nvCxnSpPr>
          <p:cNvPr id="24" name="Gerader Verbinder 23">
            <a:extLst>
              <a:ext uri="{FF2B5EF4-FFF2-40B4-BE49-F238E27FC236}">
                <a16:creationId xmlns:a16="http://schemas.microsoft.com/office/drawing/2014/main" id="{0DD26639-FE48-455D-8E99-73E9D8B644F7}"/>
              </a:ext>
            </a:extLst>
          </p:cNvPr>
          <p:cNvCxnSpPr>
            <a:cxnSpLocks/>
          </p:cNvCxnSpPr>
          <p:nvPr/>
        </p:nvCxnSpPr>
        <p:spPr bwMode="auto">
          <a:xfrm>
            <a:off x="3142790" y="4843148"/>
            <a:ext cx="0" cy="331470"/>
          </a:xfrm>
          <a:prstGeom prst="line">
            <a:avLst/>
          </a:prstGeom>
          <a:solidFill>
            <a:schemeClr val="accent1"/>
          </a:solidFill>
          <a:ln w="12700" cap="sq" cmpd="sng" algn="ctr">
            <a:solidFill>
              <a:srgbClr val="FF0000"/>
            </a:solidFill>
            <a:prstDash val="solid"/>
            <a:round/>
            <a:headEnd type="none" w="sm" len="sm"/>
            <a:tailEnd type="none" w="sm" len="sm"/>
          </a:ln>
          <a:effectLst/>
        </p:spPr>
      </p:cxnSp>
      <p:sp>
        <p:nvSpPr>
          <p:cNvPr id="25" name="Freihandform: Form 24">
            <a:extLst>
              <a:ext uri="{FF2B5EF4-FFF2-40B4-BE49-F238E27FC236}">
                <a16:creationId xmlns:a16="http://schemas.microsoft.com/office/drawing/2014/main" id="{BE55541B-5465-4278-90EB-063E56850B34}"/>
              </a:ext>
            </a:extLst>
          </p:cNvPr>
          <p:cNvSpPr/>
          <p:nvPr/>
        </p:nvSpPr>
        <p:spPr>
          <a:xfrm>
            <a:off x="2121710" y="4465958"/>
            <a:ext cx="1058574" cy="464255"/>
          </a:xfrm>
          <a:custGeom>
            <a:avLst/>
            <a:gdLst>
              <a:gd name="connsiteX0" fmla="*/ 0 w 2232660"/>
              <a:gd name="connsiteY0" fmla="*/ 0 h 979170"/>
              <a:gd name="connsiteX1" fmla="*/ 2232660 w 2232660"/>
              <a:gd name="connsiteY1" fmla="*/ 979170 h 979170"/>
            </a:gdLst>
            <a:ahLst/>
            <a:cxnLst>
              <a:cxn ang="0">
                <a:pos x="connsiteX0" y="connsiteY0"/>
              </a:cxn>
              <a:cxn ang="0">
                <a:pos x="connsiteX1" y="connsiteY1"/>
              </a:cxn>
            </a:cxnLst>
            <a:rect l="l" t="t" r="r" b="b"/>
            <a:pathLst>
              <a:path w="2232660" h="979170">
                <a:moveTo>
                  <a:pt x="0" y="0"/>
                </a:moveTo>
                <a:lnTo>
                  <a:pt x="2232660" y="979170"/>
                </a:lnTo>
              </a:path>
            </a:pathLst>
          </a:custGeom>
          <a:noFill/>
          <a:ln>
            <a:solidFill>
              <a:schemeClr val="tx2">
                <a:lumMod val="50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cxnSp>
        <p:nvCxnSpPr>
          <p:cNvPr id="28" name="Gerader Verbinder 27">
            <a:extLst>
              <a:ext uri="{FF2B5EF4-FFF2-40B4-BE49-F238E27FC236}">
                <a16:creationId xmlns:a16="http://schemas.microsoft.com/office/drawing/2014/main" id="{297D7066-12B2-4E92-9338-81ACBB7A5606}"/>
              </a:ext>
            </a:extLst>
          </p:cNvPr>
          <p:cNvCxnSpPr>
            <a:cxnSpLocks/>
            <a:stCxn id="26" idx="0"/>
          </p:cNvCxnSpPr>
          <p:nvPr/>
        </p:nvCxnSpPr>
        <p:spPr bwMode="auto">
          <a:xfrm>
            <a:off x="3142789" y="4913791"/>
            <a:ext cx="532418" cy="53326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3" name="Gerader Verbinder 32">
            <a:extLst>
              <a:ext uri="{FF2B5EF4-FFF2-40B4-BE49-F238E27FC236}">
                <a16:creationId xmlns:a16="http://schemas.microsoft.com/office/drawing/2014/main" id="{34CC1AB4-E68A-4FF7-A034-21B16C9FE87F}"/>
              </a:ext>
            </a:extLst>
          </p:cNvPr>
          <p:cNvCxnSpPr>
            <a:cxnSpLocks/>
          </p:cNvCxnSpPr>
          <p:nvPr/>
        </p:nvCxnSpPr>
        <p:spPr bwMode="auto">
          <a:xfrm>
            <a:off x="4704225" y="4747898"/>
            <a:ext cx="0" cy="426720"/>
          </a:xfrm>
          <a:prstGeom prst="line">
            <a:avLst/>
          </a:prstGeom>
          <a:solidFill>
            <a:schemeClr val="accent1"/>
          </a:solidFill>
          <a:ln w="12700" cap="sq" cmpd="sng" algn="ctr">
            <a:solidFill>
              <a:srgbClr val="FF0000"/>
            </a:solidFill>
            <a:prstDash val="solid"/>
            <a:round/>
            <a:headEnd type="none" w="sm" len="sm"/>
            <a:tailEnd type="none" w="sm" len="sm"/>
          </a:ln>
          <a:effectLst/>
        </p:spPr>
      </p:cxnSp>
      <p:cxnSp>
        <p:nvCxnSpPr>
          <p:cNvPr id="37" name="Gerader Verbinder 36">
            <a:extLst>
              <a:ext uri="{FF2B5EF4-FFF2-40B4-BE49-F238E27FC236}">
                <a16:creationId xmlns:a16="http://schemas.microsoft.com/office/drawing/2014/main" id="{6A164EF0-B9D6-4819-B491-7257C498CE08}"/>
              </a:ext>
            </a:extLst>
          </p:cNvPr>
          <p:cNvCxnSpPr>
            <a:cxnSpLocks/>
            <a:endCxn id="30" idx="0"/>
          </p:cNvCxnSpPr>
          <p:nvPr/>
        </p:nvCxnSpPr>
        <p:spPr bwMode="auto">
          <a:xfrm>
            <a:off x="3676190" y="4323509"/>
            <a:ext cx="0" cy="1129239"/>
          </a:xfrm>
          <a:prstGeom prst="line">
            <a:avLst/>
          </a:prstGeom>
          <a:solidFill>
            <a:schemeClr val="accent1"/>
          </a:solidFill>
          <a:ln w="6350" cap="sq" cmpd="sng" algn="ctr">
            <a:solidFill>
              <a:schemeClr val="tx1"/>
            </a:solidFill>
            <a:prstDash val="sysDot"/>
            <a:round/>
            <a:headEnd type="none" w="sm" len="sm"/>
            <a:tailEnd type="none" w="sm" len="sm"/>
          </a:ln>
          <a:effectLst/>
        </p:spPr>
      </p:cxnSp>
      <p:sp>
        <p:nvSpPr>
          <p:cNvPr id="43" name="Freihandform: Form 42">
            <a:extLst>
              <a:ext uri="{FF2B5EF4-FFF2-40B4-BE49-F238E27FC236}">
                <a16:creationId xmlns:a16="http://schemas.microsoft.com/office/drawing/2014/main" id="{EA96CE2F-748B-49A7-8756-50DFFB2B81AB}"/>
              </a:ext>
            </a:extLst>
          </p:cNvPr>
          <p:cNvSpPr/>
          <p:nvPr/>
        </p:nvSpPr>
        <p:spPr>
          <a:xfrm>
            <a:off x="4704224" y="4815916"/>
            <a:ext cx="1862165" cy="631135"/>
          </a:xfrm>
          <a:custGeom>
            <a:avLst/>
            <a:gdLst>
              <a:gd name="connsiteX0" fmla="*/ 0 w 2232660"/>
              <a:gd name="connsiteY0" fmla="*/ 0 h 979170"/>
              <a:gd name="connsiteX1" fmla="*/ 2232660 w 2232660"/>
              <a:gd name="connsiteY1" fmla="*/ 979170 h 979170"/>
              <a:gd name="connsiteX0" fmla="*/ 0 w 6089819"/>
              <a:gd name="connsiteY0" fmla="*/ 0 h 2063996"/>
              <a:gd name="connsiteX1" fmla="*/ 6089819 w 6089819"/>
              <a:gd name="connsiteY1" fmla="*/ 2063996 h 2063996"/>
            </a:gdLst>
            <a:ahLst/>
            <a:cxnLst>
              <a:cxn ang="0">
                <a:pos x="connsiteX0" y="connsiteY0"/>
              </a:cxn>
              <a:cxn ang="0">
                <a:pos x="connsiteX1" y="connsiteY1"/>
              </a:cxn>
            </a:cxnLst>
            <a:rect l="l" t="t" r="r" b="b"/>
            <a:pathLst>
              <a:path w="6089819" h="2063996">
                <a:moveTo>
                  <a:pt x="0" y="0"/>
                </a:moveTo>
                <a:lnTo>
                  <a:pt x="6089819" y="2063996"/>
                </a:lnTo>
              </a:path>
            </a:pathLst>
          </a:custGeom>
          <a:noFill/>
          <a:ln>
            <a:solidFill>
              <a:schemeClr val="tx2">
                <a:lumMod val="50000"/>
              </a:schemeClr>
            </a:solidFill>
            <a:prstDash val="sysDash"/>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44" name="Freihandform: Form 43">
            <a:extLst>
              <a:ext uri="{FF2B5EF4-FFF2-40B4-BE49-F238E27FC236}">
                <a16:creationId xmlns:a16="http://schemas.microsoft.com/office/drawing/2014/main" id="{A8A40188-4274-40B0-87C7-CCD90EE2AEE2}"/>
              </a:ext>
            </a:extLst>
          </p:cNvPr>
          <p:cNvSpPr/>
          <p:nvPr/>
        </p:nvSpPr>
        <p:spPr>
          <a:xfrm>
            <a:off x="3679016" y="4468447"/>
            <a:ext cx="1025209" cy="347470"/>
          </a:xfrm>
          <a:custGeom>
            <a:avLst/>
            <a:gdLst>
              <a:gd name="connsiteX0" fmla="*/ 0 w 2232660"/>
              <a:gd name="connsiteY0" fmla="*/ 0 h 979170"/>
              <a:gd name="connsiteX1" fmla="*/ 2232660 w 2232660"/>
              <a:gd name="connsiteY1" fmla="*/ 979170 h 979170"/>
              <a:gd name="connsiteX0" fmla="*/ 0 w 6089819"/>
              <a:gd name="connsiteY0" fmla="*/ 0 h 2063996"/>
              <a:gd name="connsiteX1" fmla="*/ 6089819 w 6089819"/>
              <a:gd name="connsiteY1" fmla="*/ 2063996 h 2063996"/>
            </a:gdLst>
            <a:ahLst/>
            <a:cxnLst>
              <a:cxn ang="0">
                <a:pos x="connsiteX0" y="connsiteY0"/>
              </a:cxn>
              <a:cxn ang="0">
                <a:pos x="connsiteX1" y="connsiteY1"/>
              </a:cxn>
            </a:cxnLst>
            <a:rect l="l" t="t" r="r" b="b"/>
            <a:pathLst>
              <a:path w="6089819" h="2063996">
                <a:moveTo>
                  <a:pt x="0" y="0"/>
                </a:moveTo>
                <a:lnTo>
                  <a:pt x="6089819" y="2063996"/>
                </a:lnTo>
              </a:path>
            </a:pathLst>
          </a:custGeom>
          <a:noFill/>
          <a:ln>
            <a:solidFill>
              <a:schemeClr val="tx2">
                <a:lumMod val="50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cxnSp>
        <p:nvCxnSpPr>
          <p:cNvPr id="46" name="Gerader Verbinder 45">
            <a:extLst>
              <a:ext uri="{FF2B5EF4-FFF2-40B4-BE49-F238E27FC236}">
                <a16:creationId xmlns:a16="http://schemas.microsoft.com/office/drawing/2014/main" id="{D74D1A9C-010D-43FD-9FE5-8F0AEC0DE564}"/>
              </a:ext>
            </a:extLst>
          </p:cNvPr>
          <p:cNvCxnSpPr>
            <a:cxnSpLocks/>
            <a:stCxn id="44" idx="1"/>
          </p:cNvCxnSpPr>
          <p:nvPr/>
        </p:nvCxnSpPr>
        <p:spPr bwMode="auto">
          <a:xfrm>
            <a:off x="4704225" y="4815917"/>
            <a:ext cx="533400" cy="636831"/>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 name="Gerader Verbinder 48">
            <a:extLst>
              <a:ext uri="{FF2B5EF4-FFF2-40B4-BE49-F238E27FC236}">
                <a16:creationId xmlns:a16="http://schemas.microsoft.com/office/drawing/2014/main" id="{B92F1319-A742-4145-86AB-71CA96462B34}"/>
              </a:ext>
            </a:extLst>
          </p:cNvPr>
          <p:cNvCxnSpPr>
            <a:cxnSpLocks/>
          </p:cNvCxnSpPr>
          <p:nvPr/>
        </p:nvCxnSpPr>
        <p:spPr bwMode="auto">
          <a:xfrm>
            <a:off x="3674542" y="4468447"/>
            <a:ext cx="1563083" cy="984301"/>
          </a:xfrm>
          <a:prstGeom prst="line">
            <a:avLst/>
          </a:prstGeom>
          <a:solidFill>
            <a:schemeClr val="accent1"/>
          </a:solidFill>
          <a:ln w="12700" cap="sq" cmpd="sng" algn="ctr">
            <a:solidFill>
              <a:schemeClr val="accent5">
                <a:lumMod val="75000"/>
              </a:schemeClr>
            </a:solidFill>
            <a:prstDash val="dash"/>
            <a:round/>
            <a:headEnd type="none" w="sm" len="sm"/>
            <a:tailEnd type="none" w="sm" len="sm"/>
          </a:ln>
          <a:effectLst/>
        </p:spPr>
      </p:cxnSp>
      <p:cxnSp>
        <p:nvCxnSpPr>
          <p:cNvPr id="53" name="Gerader Verbinder 52">
            <a:extLst>
              <a:ext uri="{FF2B5EF4-FFF2-40B4-BE49-F238E27FC236}">
                <a16:creationId xmlns:a16="http://schemas.microsoft.com/office/drawing/2014/main" id="{64AA3413-4284-44F1-BE85-9935C7142D18}"/>
              </a:ext>
            </a:extLst>
          </p:cNvPr>
          <p:cNvCxnSpPr>
            <a:cxnSpLocks/>
          </p:cNvCxnSpPr>
          <p:nvPr/>
        </p:nvCxnSpPr>
        <p:spPr bwMode="auto">
          <a:xfrm flipH="1" flipV="1">
            <a:off x="2064560" y="4465959"/>
            <a:ext cx="1710691" cy="1"/>
          </a:xfrm>
          <a:prstGeom prst="line">
            <a:avLst/>
          </a:prstGeom>
          <a:solidFill>
            <a:schemeClr val="accent1"/>
          </a:solidFill>
          <a:ln w="6350" cap="sq" cmpd="sng" algn="ctr">
            <a:solidFill>
              <a:schemeClr val="tx1"/>
            </a:solidFill>
            <a:prstDash val="sysDot"/>
            <a:round/>
            <a:headEnd type="none" w="sm" len="sm"/>
            <a:tailEnd type="none" w="sm" len="sm"/>
          </a:ln>
          <a:effectLst/>
        </p:spPr>
      </p:cxnSp>
      <p:sp>
        <p:nvSpPr>
          <p:cNvPr id="56" name="Textfeld 55">
            <a:extLst>
              <a:ext uri="{FF2B5EF4-FFF2-40B4-BE49-F238E27FC236}">
                <a16:creationId xmlns:a16="http://schemas.microsoft.com/office/drawing/2014/main" id="{49A10947-41A4-41B1-B130-16F0AFB12656}"/>
              </a:ext>
            </a:extLst>
          </p:cNvPr>
          <p:cNvSpPr txBox="1"/>
          <p:nvPr/>
        </p:nvSpPr>
        <p:spPr>
          <a:xfrm>
            <a:off x="2035160" y="5423264"/>
            <a:ext cx="1709610" cy="261610"/>
          </a:xfrm>
          <a:prstGeom prst="rect">
            <a:avLst/>
          </a:prstGeom>
          <a:noFill/>
        </p:spPr>
        <p:txBody>
          <a:bodyPr wrap="square" rtlCol="0">
            <a:spAutoFit/>
          </a:bodyPr>
          <a:lstStyle/>
          <a:p>
            <a:pPr>
              <a:tabLst>
                <a:tab pos="808038" algn="l"/>
                <a:tab pos="1436688" algn="l"/>
              </a:tabLst>
            </a:pPr>
            <a:r>
              <a:rPr lang="de-DE" sz="1100" dirty="0">
                <a:solidFill>
                  <a:srgbClr val="4D4D4D"/>
                </a:solidFill>
                <a:latin typeface="Calibri" panose="020F0502020204030204" pitchFamily="34" charset="0"/>
                <a:sym typeface="Wingdings" pitchFamily="2" charset="2"/>
              </a:rPr>
              <a:t>Sprint 1 	…	n</a:t>
            </a:r>
          </a:p>
        </p:txBody>
      </p:sp>
      <p:sp>
        <p:nvSpPr>
          <p:cNvPr id="57" name="Textfeld 56">
            <a:extLst>
              <a:ext uri="{FF2B5EF4-FFF2-40B4-BE49-F238E27FC236}">
                <a16:creationId xmlns:a16="http://schemas.microsoft.com/office/drawing/2014/main" id="{8A2A0F18-5F30-46D1-8027-FBA2E2AC7404}"/>
              </a:ext>
            </a:extLst>
          </p:cNvPr>
          <p:cNvSpPr txBox="1"/>
          <p:nvPr/>
        </p:nvSpPr>
        <p:spPr>
          <a:xfrm>
            <a:off x="3609840" y="5423264"/>
            <a:ext cx="1709610" cy="261610"/>
          </a:xfrm>
          <a:prstGeom prst="rect">
            <a:avLst/>
          </a:prstGeom>
          <a:noFill/>
        </p:spPr>
        <p:txBody>
          <a:bodyPr wrap="square" rtlCol="0">
            <a:spAutoFit/>
          </a:bodyPr>
          <a:lstStyle/>
          <a:p>
            <a:pPr>
              <a:tabLst>
                <a:tab pos="895350" algn="l"/>
                <a:tab pos="1344613" algn="l"/>
              </a:tabLst>
            </a:pPr>
            <a:r>
              <a:rPr lang="de-DE" sz="1100" dirty="0">
                <a:solidFill>
                  <a:srgbClr val="4D4D4D"/>
                </a:solidFill>
                <a:latin typeface="Calibri" panose="020F0502020204030204" pitchFamily="34" charset="0"/>
                <a:sym typeface="Wingdings" pitchFamily="2" charset="2"/>
              </a:rPr>
              <a:t>Sprint n+1 	…	m</a:t>
            </a:r>
          </a:p>
        </p:txBody>
      </p:sp>
      <p:grpSp>
        <p:nvGrpSpPr>
          <p:cNvPr id="20" name="Gruppieren 19">
            <a:extLst>
              <a:ext uri="{FF2B5EF4-FFF2-40B4-BE49-F238E27FC236}">
                <a16:creationId xmlns:a16="http://schemas.microsoft.com/office/drawing/2014/main" id="{5F87219D-E9CC-45E4-A8F1-7BC4B7BED2D1}"/>
              </a:ext>
            </a:extLst>
          </p:cNvPr>
          <p:cNvGrpSpPr/>
          <p:nvPr/>
        </p:nvGrpSpPr>
        <p:grpSpPr>
          <a:xfrm>
            <a:off x="2126043" y="4180652"/>
            <a:ext cx="4768645" cy="1331415"/>
            <a:chOff x="876823" y="3772344"/>
            <a:chExt cx="4768645" cy="1331415"/>
          </a:xfrm>
        </p:grpSpPr>
        <p:grpSp>
          <p:nvGrpSpPr>
            <p:cNvPr id="15" name="Gruppieren 14">
              <a:extLst>
                <a:ext uri="{FF2B5EF4-FFF2-40B4-BE49-F238E27FC236}">
                  <a16:creationId xmlns:a16="http://schemas.microsoft.com/office/drawing/2014/main" id="{224D3480-C585-412D-89A6-52A910373FCE}"/>
                </a:ext>
              </a:extLst>
            </p:cNvPr>
            <p:cNvGrpSpPr/>
            <p:nvPr/>
          </p:nvGrpSpPr>
          <p:grpSpPr>
            <a:xfrm>
              <a:off x="876823" y="3772344"/>
              <a:ext cx="4768645" cy="1266399"/>
              <a:chOff x="1061884" y="3915201"/>
              <a:chExt cx="4768645" cy="1266399"/>
            </a:xfrm>
          </p:grpSpPr>
          <p:cxnSp>
            <p:nvCxnSpPr>
              <p:cNvPr id="12" name="Gerader Verbinder 11">
                <a:extLst>
                  <a:ext uri="{FF2B5EF4-FFF2-40B4-BE49-F238E27FC236}">
                    <a16:creationId xmlns:a16="http://schemas.microsoft.com/office/drawing/2014/main" id="{31308547-06D1-460C-B66A-2F04D6B2D91F}"/>
                  </a:ext>
                </a:extLst>
              </p:cNvPr>
              <p:cNvCxnSpPr>
                <a:cxnSpLocks/>
              </p:cNvCxnSpPr>
              <p:nvPr/>
            </p:nvCxnSpPr>
            <p:spPr bwMode="auto">
              <a:xfrm>
                <a:off x="1061884" y="5181600"/>
                <a:ext cx="4768645" cy="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4" name="Gerader Verbinder 13">
                <a:extLst>
                  <a:ext uri="{FF2B5EF4-FFF2-40B4-BE49-F238E27FC236}">
                    <a16:creationId xmlns:a16="http://schemas.microsoft.com/office/drawing/2014/main" id="{14F9AF45-345A-4B03-B5E5-237494FD7B64}"/>
                  </a:ext>
                </a:extLst>
              </p:cNvPr>
              <p:cNvCxnSpPr/>
              <p:nvPr/>
            </p:nvCxnSpPr>
            <p:spPr bwMode="auto">
              <a:xfrm flipV="1">
                <a:off x="1061884" y="3915201"/>
                <a:ext cx="0" cy="1266399"/>
              </a:xfrm>
              <a:prstGeom prst="line">
                <a:avLst/>
              </a:prstGeom>
              <a:solidFill>
                <a:schemeClr val="accent1"/>
              </a:solidFill>
              <a:ln w="12700" cap="sq" cmpd="sng" algn="ctr">
                <a:solidFill>
                  <a:schemeClr val="tx1"/>
                </a:solidFill>
                <a:prstDash val="solid"/>
                <a:round/>
                <a:headEnd type="none" w="sm" len="sm"/>
                <a:tailEnd type="none" w="sm" len="sm"/>
              </a:ln>
              <a:effectLst/>
            </p:spPr>
          </p:cxnSp>
        </p:grpSp>
        <p:cxnSp>
          <p:nvCxnSpPr>
            <p:cNvPr id="18" name="Gerader Verbinder 17">
              <a:extLst>
                <a:ext uri="{FF2B5EF4-FFF2-40B4-BE49-F238E27FC236}">
                  <a16:creationId xmlns:a16="http://schemas.microsoft.com/office/drawing/2014/main" id="{7E97E08B-9D31-4D01-9792-42887FDF2B44}"/>
                </a:ext>
              </a:extLst>
            </p:cNvPr>
            <p:cNvCxnSpPr/>
            <p:nvPr/>
          </p:nvCxnSpPr>
          <p:spPr bwMode="auto">
            <a:xfrm>
              <a:off x="2425987" y="4975940"/>
              <a:ext cx="0" cy="127819"/>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 name="Gerader Verbinder 18">
              <a:extLst>
                <a:ext uri="{FF2B5EF4-FFF2-40B4-BE49-F238E27FC236}">
                  <a16:creationId xmlns:a16="http://schemas.microsoft.com/office/drawing/2014/main" id="{FE6C9A3B-3E56-46CD-953E-DBFC27A7E756}"/>
                </a:ext>
              </a:extLst>
            </p:cNvPr>
            <p:cNvCxnSpPr/>
            <p:nvPr/>
          </p:nvCxnSpPr>
          <p:spPr bwMode="auto">
            <a:xfrm>
              <a:off x="3984134" y="4975940"/>
              <a:ext cx="0" cy="127819"/>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
        <p:nvSpPr>
          <p:cNvPr id="58" name="Textfeld 57">
            <a:extLst>
              <a:ext uri="{FF2B5EF4-FFF2-40B4-BE49-F238E27FC236}">
                <a16:creationId xmlns:a16="http://schemas.microsoft.com/office/drawing/2014/main" id="{AAFA5773-AAAE-45C3-8432-A5D93D2A5822}"/>
              </a:ext>
            </a:extLst>
          </p:cNvPr>
          <p:cNvSpPr txBox="1"/>
          <p:nvPr/>
        </p:nvSpPr>
        <p:spPr>
          <a:xfrm rot="16200000">
            <a:off x="1534504" y="4875958"/>
            <a:ext cx="984301" cy="169277"/>
          </a:xfrm>
          <a:prstGeom prst="rect">
            <a:avLst/>
          </a:prstGeom>
          <a:noFill/>
        </p:spPr>
        <p:txBody>
          <a:bodyPr wrap="square" lIns="0" tIns="0" rIns="0" bIns="0" rtlCol="0">
            <a:spAutoFit/>
          </a:bodyPr>
          <a:lstStyle/>
          <a:p>
            <a:pPr algn="ctr">
              <a:tabLst>
                <a:tab pos="715963" algn="l"/>
                <a:tab pos="1436688" algn="l"/>
              </a:tabLst>
            </a:pPr>
            <a:r>
              <a:rPr lang="de-DE" sz="1100" dirty="0">
                <a:solidFill>
                  <a:srgbClr val="4D4D4D"/>
                </a:solidFill>
                <a:latin typeface="Calibri" panose="020F0502020204030204" pitchFamily="34" charset="0"/>
                <a:sym typeface="Wingdings" pitchFamily="2" charset="2"/>
              </a:rPr>
              <a:t>Release-Backlog</a:t>
            </a:r>
          </a:p>
        </p:txBody>
      </p:sp>
    </p:spTree>
    <p:extLst>
      <p:ext uri="{BB962C8B-B14F-4D97-AF65-F5344CB8AC3E}">
        <p14:creationId xmlns:p14="http://schemas.microsoft.com/office/powerpoint/2010/main" val="25457020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832EAC6-531F-4182-973C-9BEBF2A3A7F2}"/>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34B546FC-3FE1-44A3-80C3-438E6AB64892}"/>
              </a:ext>
            </a:extLst>
          </p:cNvPr>
          <p:cNvSpPr>
            <a:spLocks noGrp="1"/>
          </p:cNvSpPr>
          <p:nvPr>
            <p:ph type="sldNum" sz="quarter" idx="4"/>
          </p:nvPr>
        </p:nvSpPr>
        <p:spPr/>
        <p:txBody>
          <a:bodyPr/>
          <a:lstStyle/>
          <a:p>
            <a:fld id="{BD587C3E-324D-4846-9F44-5C3ACF20A720}" type="slidenum">
              <a:rPr lang="de-DE" smtClean="0"/>
              <a:pPr/>
              <a:t>144</a:t>
            </a:fld>
            <a:endParaRPr lang="de-DE" dirty="0"/>
          </a:p>
        </p:txBody>
      </p:sp>
      <p:sp>
        <p:nvSpPr>
          <p:cNvPr id="4" name="Titel 3">
            <a:extLst>
              <a:ext uri="{FF2B5EF4-FFF2-40B4-BE49-F238E27FC236}">
                <a16:creationId xmlns:a16="http://schemas.microsoft.com/office/drawing/2014/main" id="{AF5F3DC3-A793-4A63-BF36-A1DC3048DC94}"/>
              </a:ext>
            </a:extLst>
          </p:cNvPr>
          <p:cNvSpPr>
            <a:spLocks noGrp="1"/>
          </p:cNvSpPr>
          <p:nvPr>
            <p:ph type="title"/>
          </p:nvPr>
        </p:nvSpPr>
        <p:spPr/>
        <p:txBody>
          <a:bodyPr/>
          <a:lstStyle/>
          <a:p>
            <a:r>
              <a:rPr lang="de-DE" dirty="0"/>
              <a:t>Umgang mit technischen Schulden</a:t>
            </a:r>
          </a:p>
        </p:txBody>
      </p:sp>
      <p:sp>
        <p:nvSpPr>
          <p:cNvPr id="5" name="Textplatzhalter 4">
            <a:extLst>
              <a:ext uri="{FF2B5EF4-FFF2-40B4-BE49-F238E27FC236}">
                <a16:creationId xmlns:a16="http://schemas.microsoft.com/office/drawing/2014/main" id="{661D081F-6D62-4220-AF6D-CC85783DF419}"/>
              </a:ext>
            </a:extLst>
          </p:cNvPr>
          <p:cNvSpPr>
            <a:spLocks noGrp="1"/>
          </p:cNvSpPr>
          <p:nvPr>
            <p:ph type="body" sz="quarter" idx="11"/>
          </p:nvPr>
        </p:nvSpPr>
        <p:spPr/>
        <p:txBody>
          <a:bodyPr>
            <a:normAutofit fontScale="92500"/>
          </a:bodyPr>
          <a:lstStyle/>
          <a:p>
            <a:r>
              <a:rPr lang="de-DE" dirty="0"/>
              <a:t>Syl_ID_9.2</a:t>
            </a:r>
          </a:p>
        </p:txBody>
      </p:sp>
      <p:sp>
        <p:nvSpPr>
          <p:cNvPr id="7" name="Textfeld 6">
            <a:extLst>
              <a:ext uri="{FF2B5EF4-FFF2-40B4-BE49-F238E27FC236}">
                <a16:creationId xmlns:a16="http://schemas.microsoft.com/office/drawing/2014/main" id="{654E6ABE-A204-45A6-BFB3-7567CC7BC345}"/>
              </a:ext>
            </a:extLst>
          </p:cNvPr>
          <p:cNvSpPr txBox="1"/>
          <p:nvPr/>
        </p:nvSpPr>
        <p:spPr>
          <a:xfrm>
            <a:off x="246063" y="1327376"/>
            <a:ext cx="8060221" cy="400110"/>
          </a:xfrm>
          <a:prstGeom prst="rect">
            <a:avLst/>
          </a:prstGeom>
          <a:solidFill>
            <a:schemeClr val="accent2">
              <a:lumMod val="20000"/>
              <a:lumOff val="80000"/>
            </a:schemeClr>
          </a:solid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Technische Schulden müssen organisiert werden!</a:t>
            </a:r>
          </a:p>
        </p:txBody>
      </p:sp>
      <p:sp>
        <p:nvSpPr>
          <p:cNvPr id="10" name="Textfeld 9">
            <a:extLst>
              <a:ext uri="{FF2B5EF4-FFF2-40B4-BE49-F238E27FC236}">
                <a16:creationId xmlns:a16="http://schemas.microsoft.com/office/drawing/2014/main" id="{C9771D55-4EB0-4899-BF4E-656530EF0CBC}"/>
              </a:ext>
            </a:extLst>
          </p:cNvPr>
          <p:cNvSpPr txBox="1"/>
          <p:nvPr/>
        </p:nvSpPr>
        <p:spPr>
          <a:xfrm>
            <a:off x="246063" y="2187823"/>
            <a:ext cx="2520000" cy="3077766"/>
          </a:xfrm>
          <a:prstGeom prst="rect">
            <a:avLst/>
          </a:prstGeom>
          <a:noFill/>
          <a:ln>
            <a:solidFill>
              <a:schemeClr val="tx2">
                <a:lumMod val="50000"/>
              </a:schemeClr>
            </a:solidFill>
          </a:ln>
        </p:spPr>
        <p:txBody>
          <a:bodyPr wrap="square" rtlCol="0">
            <a:spAutoFit/>
          </a:bodyPr>
          <a:lstStyle/>
          <a:p>
            <a:pPr>
              <a:spcAft>
                <a:spcPts val="1200"/>
              </a:spcAft>
            </a:pPr>
            <a:r>
              <a:rPr lang="de-DE" sz="1600" b="1" dirty="0">
                <a:solidFill>
                  <a:srgbClr val="4D4D4D"/>
                </a:solidFill>
                <a:latin typeface="Calibri" panose="020F0502020204030204" pitchFamily="34" charset="0"/>
                <a:sym typeface="Wingdings" pitchFamily="2" charset="2"/>
              </a:rPr>
              <a:t>Verwalten und überwachen</a:t>
            </a:r>
          </a:p>
          <a:p>
            <a:pPr marL="176213" indent="-176213">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Einsatz von bewährten Techniken wie:</a:t>
            </a:r>
          </a:p>
          <a:p>
            <a:pPr marL="452438" lvl="1" indent="-1968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einfaches Design</a:t>
            </a:r>
          </a:p>
          <a:p>
            <a:pPr marL="452438" lvl="1" indent="-1968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Test-Driven Development</a:t>
            </a:r>
          </a:p>
          <a:p>
            <a:pPr marL="452438" lvl="1" indent="-1968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kontinuierliche Integration</a:t>
            </a:r>
          </a:p>
          <a:p>
            <a:pPr marL="452438" lvl="1" indent="-1968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automatisiertes Testen</a:t>
            </a:r>
          </a:p>
          <a:p>
            <a:pPr marL="452438" lvl="1" indent="-196850">
              <a:buFont typeface="Arial" panose="020B0604020202020204" pitchFamily="34" charset="0"/>
              <a:buChar char="•"/>
            </a:pPr>
            <a:r>
              <a:rPr lang="de-DE" sz="1400" dirty="0" err="1">
                <a:solidFill>
                  <a:srgbClr val="4D4D4D"/>
                </a:solidFill>
                <a:latin typeface="Calibri" panose="020F0502020204030204" pitchFamily="34" charset="0"/>
                <a:sym typeface="Wingdings" pitchFamily="2" charset="2"/>
              </a:rPr>
              <a:t>Refactoring</a:t>
            </a:r>
            <a:endParaRPr lang="de-DE" sz="1400" dirty="0">
              <a:solidFill>
                <a:srgbClr val="4D4D4D"/>
              </a:solidFill>
              <a:latin typeface="Calibri" panose="020F0502020204030204" pitchFamily="34" charset="0"/>
              <a:sym typeface="Wingdings" pitchFamily="2" charset="2"/>
            </a:endParaRPr>
          </a:p>
          <a:p>
            <a:pPr marL="452438" lvl="1" indent="-1968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a:t>
            </a:r>
          </a:p>
          <a:p>
            <a:pPr marL="176213" indent="-176213">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starke Definition </a:t>
            </a:r>
            <a:r>
              <a:rPr lang="de-DE" sz="1400" dirty="0" err="1">
                <a:solidFill>
                  <a:srgbClr val="4D4D4D"/>
                </a:solidFill>
                <a:latin typeface="Calibri" panose="020F0502020204030204" pitchFamily="34" charset="0"/>
                <a:sym typeface="Wingdings" pitchFamily="2" charset="2"/>
              </a:rPr>
              <a:t>of</a:t>
            </a:r>
            <a:r>
              <a:rPr lang="de-DE" sz="1400" dirty="0">
                <a:solidFill>
                  <a:srgbClr val="4D4D4D"/>
                </a:solidFill>
                <a:latin typeface="Calibri" panose="020F0502020204030204" pitchFamily="34" charset="0"/>
                <a:sym typeface="Wingdings" pitchFamily="2" charset="2"/>
              </a:rPr>
              <a:t> </a:t>
            </a:r>
            <a:r>
              <a:rPr lang="de-DE" sz="1400" dirty="0" err="1">
                <a:solidFill>
                  <a:srgbClr val="4D4D4D"/>
                </a:solidFill>
                <a:latin typeface="Calibri" panose="020F0502020204030204" pitchFamily="34" charset="0"/>
                <a:sym typeface="Wingdings" pitchFamily="2" charset="2"/>
              </a:rPr>
              <a:t>Done</a:t>
            </a:r>
            <a:endParaRPr lang="de-DE" sz="1400" dirty="0">
              <a:solidFill>
                <a:srgbClr val="4D4D4D"/>
              </a:solidFill>
              <a:latin typeface="Calibri" panose="020F0502020204030204" pitchFamily="34" charset="0"/>
              <a:sym typeface="Wingdings" pitchFamily="2" charset="2"/>
            </a:endParaRPr>
          </a:p>
          <a:p>
            <a:pPr marL="176213" indent="-176213">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Verstehen der wirtschaftlichen Aspekte</a:t>
            </a:r>
          </a:p>
        </p:txBody>
      </p:sp>
      <p:sp>
        <p:nvSpPr>
          <p:cNvPr id="11" name="Textfeld 10">
            <a:extLst>
              <a:ext uri="{FF2B5EF4-FFF2-40B4-BE49-F238E27FC236}">
                <a16:creationId xmlns:a16="http://schemas.microsoft.com/office/drawing/2014/main" id="{E9AB1C14-0072-48DE-9621-C98586C32AB5}"/>
              </a:ext>
            </a:extLst>
          </p:cNvPr>
          <p:cNvSpPr txBox="1"/>
          <p:nvPr/>
        </p:nvSpPr>
        <p:spPr>
          <a:xfrm>
            <a:off x="3016173" y="2187823"/>
            <a:ext cx="2520000" cy="1138773"/>
          </a:xfrm>
          <a:prstGeom prst="rect">
            <a:avLst/>
          </a:prstGeom>
          <a:noFill/>
          <a:ln>
            <a:solidFill>
              <a:schemeClr val="tx2">
                <a:lumMod val="50000"/>
              </a:schemeClr>
            </a:solidFill>
          </a:ln>
        </p:spPr>
        <p:txBody>
          <a:bodyPr wrap="square" rtlCol="0">
            <a:spAutoFit/>
          </a:bodyPr>
          <a:lstStyle/>
          <a:p>
            <a:pPr>
              <a:spcAft>
                <a:spcPts val="1200"/>
              </a:spcAft>
            </a:pPr>
            <a:r>
              <a:rPr lang="de-DE" sz="1600" b="1" dirty="0">
                <a:solidFill>
                  <a:srgbClr val="4D4D4D"/>
                </a:solidFill>
                <a:latin typeface="Calibri" panose="020F0502020204030204" pitchFamily="34" charset="0"/>
                <a:sym typeface="Wingdings" pitchFamily="2" charset="2"/>
              </a:rPr>
              <a:t>Sichtbar machen</a:t>
            </a:r>
          </a:p>
          <a:p>
            <a:pPr marL="176213" indent="-176213">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geschäftliche Ebene</a:t>
            </a:r>
          </a:p>
          <a:p>
            <a:pPr marL="176213" indent="-176213">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technische Ebene (Technical </a:t>
            </a:r>
            <a:r>
              <a:rPr lang="de-DE" sz="1400" dirty="0" err="1">
                <a:solidFill>
                  <a:srgbClr val="4D4D4D"/>
                </a:solidFill>
                <a:latin typeface="Calibri" panose="020F0502020204030204" pitchFamily="34" charset="0"/>
                <a:sym typeface="Wingdings" pitchFamily="2" charset="2"/>
              </a:rPr>
              <a:t>Debt</a:t>
            </a:r>
            <a:r>
              <a:rPr lang="de-DE" sz="1400" dirty="0">
                <a:solidFill>
                  <a:srgbClr val="4D4D4D"/>
                </a:solidFill>
                <a:latin typeface="Calibri" panose="020F0502020204030204" pitchFamily="34" charset="0"/>
                <a:sym typeface="Wingdings" pitchFamily="2" charset="2"/>
              </a:rPr>
              <a:t> Backlog)</a:t>
            </a:r>
          </a:p>
        </p:txBody>
      </p:sp>
      <p:sp>
        <p:nvSpPr>
          <p:cNvPr id="12" name="Textfeld 11">
            <a:extLst>
              <a:ext uri="{FF2B5EF4-FFF2-40B4-BE49-F238E27FC236}">
                <a16:creationId xmlns:a16="http://schemas.microsoft.com/office/drawing/2014/main" id="{31E71C3B-1C67-4E55-AAE4-DBC39B5C5698}"/>
              </a:ext>
            </a:extLst>
          </p:cNvPr>
          <p:cNvSpPr txBox="1"/>
          <p:nvPr/>
        </p:nvSpPr>
        <p:spPr>
          <a:xfrm>
            <a:off x="5786283" y="2187823"/>
            <a:ext cx="2590667" cy="1354217"/>
          </a:xfrm>
          <a:prstGeom prst="rect">
            <a:avLst/>
          </a:prstGeom>
          <a:noFill/>
          <a:ln>
            <a:solidFill>
              <a:schemeClr val="tx2">
                <a:lumMod val="50000"/>
              </a:schemeClr>
            </a:solidFill>
          </a:ln>
        </p:spPr>
        <p:txBody>
          <a:bodyPr wrap="square" rtlCol="0">
            <a:spAutoFit/>
          </a:bodyPr>
          <a:lstStyle/>
          <a:p>
            <a:pPr>
              <a:spcAft>
                <a:spcPts val="1200"/>
              </a:spcAft>
            </a:pPr>
            <a:r>
              <a:rPr lang="de-DE" sz="1600" b="1" dirty="0">
                <a:solidFill>
                  <a:srgbClr val="4D4D4D"/>
                </a:solidFill>
                <a:latin typeface="Calibri" panose="020F0502020204030204" pitchFamily="34" charset="0"/>
                <a:sym typeface="Wingdings" pitchFamily="2" charset="2"/>
              </a:rPr>
              <a:t>Abbauen</a:t>
            </a:r>
          </a:p>
          <a:p>
            <a:pPr marL="176213" indent="-176213">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nur die lohnenswerten</a:t>
            </a:r>
          </a:p>
          <a:p>
            <a:pPr marL="176213" indent="-176213">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die, die man bei der Arbeit an neuen Inkrementen gerade findet</a:t>
            </a:r>
          </a:p>
        </p:txBody>
      </p:sp>
      <p:grpSp>
        <p:nvGrpSpPr>
          <p:cNvPr id="37" name="Gruppieren 36">
            <a:extLst>
              <a:ext uri="{FF2B5EF4-FFF2-40B4-BE49-F238E27FC236}">
                <a16:creationId xmlns:a16="http://schemas.microsoft.com/office/drawing/2014/main" id="{05F92A95-6C34-4131-BC94-89DC15202B1D}"/>
              </a:ext>
            </a:extLst>
          </p:cNvPr>
          <p:cNvGrpSpPr/>
          <p:nvPr/>
        </p:nvGrpSpPr>
        <p:grpSpPr>
          <a:xfrm>
            <a:off x="3125929" y="4181430"/>
            <a:ext cx="5603631" cy="1790611"/>
            <a:chOff x="3125929" y="4181430"/>
            <a:chExt cx="5603631" cy="1790611"/>
          </a:xfrm>
        </p:grpSpPr>
        <p:sp>
          <p:nvSpPr>
            <p:cNvPr id="15" name="Rechteck 14">
              <a:extLst>
                <a:ext uri="{FF2B5EF4-FFF2-40B4-BE49-F238E27FC236}">
                  <a16:creationId xmlns:a16="http://schemas.microsoft.com/office/drawing/2014/main" id="{0E7D9C1F-9B89-4891-88E1-B5804B1A3A10}"/>
                </a:ext>
              </a:extLst>
            </p:cNvPr>
            <p:cNvSpPr/>
            <p:nvPr/>
          </p:nvSpPr>
          <p:spPr>
            <a:xfrm>
              <a:off x="3125929" y="4388566"/>
              <a:ext cx="1632155" cy="738664"/>
            </a:xfrm>
            <a:prstGeom prst="rect">
              <a:avLst/>
            </a:prstGeom>
            <a:solidFill>
              <a:schemeClr val="accent2">
                <a:lumMod val="20000"/>
                <a:lumOff val="80000"/>
              </a:schemeClr>
            </a:solidFill>
            <a:ln>
              <a:solidFill>
                <a:schemeClr val="tx2">
                  <a:lumMod val="50000"/>
                </a:schemeClr>
              </a:solidFill>
            </a:ln>
            <a:effectLst>
              <a:outerShdw blurRad="50800" dist="38100" dir="2700000" algn="tl" rotWithShape="0">
                <a:prstClr val="black">
                  <a:alpha val="40000"/>
                </a:prstClr>
              </a:outerShdw>
            </a:effectLst>
          </p:spPr>
          <p:txBody>
            <a:bodyPr rtlCol="0" anchor="ctr">
              <a:spAutoFit/>
            </a:bodyPr>
            <a:lstStyle/>
            <a:p>
              <a:pPr algn="ctr">
                <a:tabLst>
                  <a:tab pos="174625" algn="l"/>
                </a:tabLst>
              </a:pPr>
              <a:r>
                <a:rPr lang="de-DE" sz="1400" b="1" dirty="0">
                  <a:solidFill>
                    <a:schemeClr val="tx2">
                      <a:lumMod val="50000"/>
                    </a:schemeClr>
                  </a:solidFill>
                  <a:latin typeface="Calibri" panose="020F0502020204030204" pitchFamily="34" charset="0"/>
                </a:rPr>
                <a:t>Ticketing-Tool</a:t>
              </a:r>
            </a:p>
            <a:p>
              <a:pPr algn="ctr">
                <a:tabLst>
                  <a:tab pos="174625" algn="l"/>
                </a:tabLst>
              </a:pPr>
              <a:r>
                <a:rPr lang="de-DE" sz="1400" dirty="0">
                  <a:solidFill>
                    <a:schemeClr val="tx2">
                      <a:lumMod val="50000"/>
                    </a:schemeClr>
                  </a:solidFill>
                  <a:latin typeface="Calibri" panose="020F0502020204030204" pitchFamily="34" charset="0"/>
                </a:rPr>
                <a:t>(</a:t>
              </a:r>
              <a:r>
                <a:rPr lang="en-US" sz="1400" dirty="0">
                  <a:solidFill>
                    <a:schemeClr val="tx2">
                      <a:lumMod val="50000"/>
                    </a:schemeClr>
                  </a:solidFill>
                  <a:latin typeface="Calibri" panose="020F0502020204030204" pitchFamily="34" charset="0"/>
                </a:rPr>
                <a:t>Incidents, Problems, Changes</a:t>
              </a:r>
              <a:r>
                <a:rPr lang="de-DE" sz="1400" dirty="0">
                  <a:solidFill>
                    <a:schemeClr val="tx2">
                      <a:lumMod val="50000"/>
                    </a:schemeClr>
                  </a:solidFill>
                  <a:latin typeface="Calibri" panose="020F0502020204030204" pitchFamily="34" charset="0"/>
                </a:rPr>
                <a:t>)</a:t>
              </a:r>
            </a:p>
          </p:txBody>
        </p:sp>
        <p:grpSp>
          <p:nvGrpSpPr>
            <p:cNvPr id="31" name="Gruppieren 30">
              <a:extLst>
                <a:ext uri="{FF2B5EF4-FFF2-40B4-BE49-F238E27FC236}">
                  <a16:creationId xmlns:a16="http://schemas.microsoft.com/office/drawing/2014/main" id="{309B38FC-160A-47B9-AD40-7B8DAC0C7840}"/>
                </a:ext>
              </a:extLst>
            </p:cNvPr>
            <p:cNvGrpSpPr/>
            <p:nvPr/>
          </p:nvGrpSpPr>
          <p:grpSpPr>
            <a:xfrm>
              <a:off x="5505294" y="4358339"/>
              <a:ext cx="1741039" cy="1299949"/>
              <a:chOff x="5193712" y="4370901"/>
              <a:chExt cx="1741039" cy="1299949"/>
            </a:xfrm>
          </p:grpSpPr>
          <p:grpSp>
            <p:nvGrpSpPr>
              <p:cNvPr id="30" name="Gruppieren 29">
                <a:extLst>
                  <a:ext uri="{FF2B5EF4-FFF2-40B4-BE49-F238E27FC236}">
                    <a16:creationId xmlns:a16="http://schemas.microsoft.com/office/drawing/2014/main" id="{513EE9C4-1CBD-40AA-ABF4-7CD1796D5123}"/>
                  </a:ext>
                </a:extLst>
              </p:cNvPr>
              <p:cNvGrpSpPr/>
              <p:nvPr/>
            </p:nvGrpSpPr>
            <p:grpSpPr>
              <a:xfrm>
                <a:off x="5664469" y="4370901"/>
                <a:ext cx="799524" cy="777835"/>
                <a:chOff x="5649060" y="4370901"/>
                <a:chExt cx="799524" cy="777835"/>
              </a:xfrm>
            </p:grpSpPr>
            <p:sp>
              <p:nvSpPr>
                <p:cNvPr id="16" name="Rechteck 15">
                  <a:extLst>
                    <a:ext uri="{FF2B5EF4-FFF2-40B4-BE49-F238E27FC236}">
                      <a16:creationId xmlns:a16="http://schemas.microsoft.com/office/drawing/2014/main" id="{940D7B78-914F-4C4F-90A4-B47975DDB549}"/>
                    </a:ext>
                  </a:extLst>
                </p:cNvPr>
                <p:cNvSpPr/>
                <p:nvPr/>
              </p:nvSpPr>
              <p:spPr>
                <a:xfrm>
                  <a:off x="5775384" y="4388566"/>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7" name="Rechteck 16">
                  <a:extLst>
                    <a:ext uri="{FF2B5EF4-FFF2-40B4-BE49-F238E27FC236}">
                      <a16:creationId xmlns:a16="http://schemas.microsoft.com/office/drawing/2014/main" id="{1704E648-3BD1-4F44-B037-189919CCB438}"/>
                    </a:ext>
                  </a:extLst>
                </p:cNvPr>
                <p:cNvSpPr/>
                <p:nvPr/>
              </p:nvSpPr>
              <p:spPr>
                <a:xfrm>
                  <a:off x="5721060" y="4624745"/>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8" name="Rechteck 17">
                  <a:extLst>
                    <a:ext uri="{FF2B5EF4-FFF2-40B4-BE49-F238E27FC236}">
                      <a16:creationId xmlns:a16="http://schemas.microsoft.com/office/drawing/2014/main" id="{07A1BCCC-08EB-45B5-A346-1378FE61D5EC}"/>
                    </a:ext>
                  </a:extLst>
                </p:cNvPr>
                <p:cNvSpPr/>
                <p:nvPr/>
              </p:nvSpPr>
              <p:spPr>
                <a:xfrm>
                  <a:off x="6160584" y="4370901"/>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9" name="Rechteck 18">
                  <a:extLst>
                    <a:ext uri="{FF2B5EF4-FFF2-40B4-BE49-F238E27FC236}">
                      <a16:creationId xmlns:a16="http://schemas.microsoft.com/office/drawing/2014/main" id="{BE44DE2D-8836-461A-A820-B4099FDA53C8}"/>
                    </a:ext>
                  </a:extLst>
                </p:cNvPr>
                <p:cNvSpPr/>
                <p:nvPr/>
              </p:nvSpPr>
              <p:spPr>
                <a:xfrm>
                  <a:off x="5976822" y="4756966"/>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0" name="Rechteck 19">
                  <a:extLst>
                    <a:ext uri="{FF2B5EF4-FFF2-40B4-BE49-F238E27FC236}">
                      <a16:creationId xmlns:a16="http://schemas.microsoft.com/office/drawing/2014/main" id="{590FDFB4-E268-45A6-AC0E-C2AB38FFB7E3}"/>
                    </a:ext>
                  </a:extLst>
                </p:cNvPr>
                <p:cNvSpPr/>
                <p:nvPr/>
              </p:nvSpPr>
              <p:spPr>
                <a:xfrm>
                  <a:off x="5649060" y="4819639"/>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1" name="Rechteck 20">
                  <a:extLst>
                    <a:ext uri="{FF2B5EF4-FFF2-40B4-BE49-F238E27FC236}">
                      <a16:creationId xmlns:a16="http://schemas.microsoft.com/office/drawing/2014/main" id="{9C0088DE-4F2F-4B08-89A7-1ED75C750C7D}"/>
                    </a:ext>
                  </a:extLst>
                </p:cNvPr>
                <p:cNvSpPr/>
                <p:nvPr/>
              </p:nvSpPr>
              <p:spPr>
                <a:xfrm>
                  <a:off x="5957818" y="4498667"/>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2" name="Rechteck 21">
                  <a:extLst>
                    <a:ext uri="{FF2B5EF4-FFF2-40B4-BE49-F238E27FC236}">
                      <a16:creationId xmlns:a16="http://schemas.microsoft.com/office/drawing/2014/main" id="{6E6B8094-07EC-48EA-87A9-79CC953904C0}"/>
                    </a:ext>
                  </a:extLst>
                </p:cNvPr>
                <p:cNvSpPr/>
                <p:nvPr/>
              </p:nvSpPr>
              <p:spPr>
                <a:xfrm>
                  <a:off x="6093728" y="4971605"/>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3" name="Rechteck 22">
                  <a:extLst>
                    <a:ext uri="{FF2B5EF4-FFF2-40B4-BE49-F238E27FC236}">
                      <a16:creationId xmlns:a16="http://schemas.microsoft.com/office/drawing/2014/main" id="{0DC4A48E-905D-430A-931E-0D5692368A34}"/>
                    </a:ext>
                  </a:extLst>
                </p:cNvPr>
                <p:cNvSpPr/>
                <p:nvPr/>
              </p:nvSpPr>
              <p:spPr>
                <a:xfrm>
                  <a:off x="6304584" y="4621366"/>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4" name="Rechteck 23">
                  <a:extLst>
                    <a:ext uri="{FF2B5EF4-FFF2-40B4-BE49-F238E27FC236}">
                      <a16:creationId xmlns:a16="http://schemas.microsoft.com/office/drawing/2014/main" id="{3B579271-B44D-4678-9EB6-D7DB09AD39EA}"/>
                    </a:ext>
                  </a:extLst>
                </p:cNvPr>
                <p:cNvSpPr/>
                <p:nvPr/>
              </p:nvSpPr>
              <p:spPr>
                <a:xfrm>
                  <a:off x="6273222" y="4871726"/>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5" name="Rechteck 24">
                  <a:extLst>
                    <a:ext uri="{FF2B5EF4-FFF2-40B4-BE49-F238E27FC236}">
                      <a16:creationId xmlns:a16="http://schemas.microsoft.com/office/drawing/2014/main" id="{415CEE55-6F08-42C9-A062-F7A8F4779D71}"/>
                    </a:ext>
                  </a:extLst>
                </p:cNvPr>
                <p:cNvSpPr/>
                <p:nvPr/>
              </p:nvSpPr>
              <p:spPr>
                <a:xfrm>
                  <a:off x="5832822" y="5004736"/>
                  <a:ext cx="144000" cy="144000"/>
                </a:xfrm>
                <a:prstGeom prst="rect">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26" name="Textfeld 25">
                <a:extLst>
                  <a:ext uri="{FF2B5EF4-FFF2-40B4-BE49-F238E27FC236}">
                    <a16:creationId xmlns:a16="http://schemas.microsoft.com/office/drawing/2014/main" id="{9DCE476B-4A02-4C6F-8715-C4A27606C57A}"/>
                  </a:ext>
                </a:extLst>
              </p:cNvPr>
              <p:cNvSpPr txBox="1"/>
              <p:nvPr/>
            </p:nvSpPr>
            <p:spPr>
              <a:xfrm>
                <a:off x="5193712" y="5147630"/>
                <a:ext cx="1741039" cy="523220"/>
              </a:xfrm>
              <a:prstGeom prst="rect">
                <a:avLst/>
              </a:prstGeom>
              <a:noFill/>
            </p:spPr>
            <p:txBody>
              <a:bodyPr wrap="square" rtlCol="0">
                <a:spAutoFit/>
              </a:bodyPr>
              <a:lstStyle/>
              <a:p>
                <a:pPr algn="ctr"/>
                <a:r>
                  <a:rPr lang="de-DE" sz="1400" b="1" dirty="0">
                    <a:solidFill>
                      <a:srgbClr val="4D4D4D"/>
                    </a:solidFill>
                    <a:latin typeface="Calibri" panose="020F0502020204030204" pitchFamily="34" charset="0"/>
                    <a:sym typeface="Wingdings" pitchFamily="2" charset="2"/>
                  </a:rPr>
                  <a:t>Technical </a:t>
                </a:r>
                <a:r>
                  <a:rPr lang="de-DE" sz="1400" b="1" dirty="0" err="1">
                    <a:solidFill>
                      <a:srgbClr val="4D4D4D"/>
                    </a:solidFill>
                    <a:latin typeface="Calibri" panose="020F0502020204030204" pitchFamily="34" charset="0"/>
                    <a:sym typeface="Wingdings" pitchFamily="2" charset="2"/>
                  </a:rPr>
                  <a:t>Debt</a:t>
                </a:r>
                <a:r>
                  <a:rPr lang="de-DE" sz="1400" b="1" dirty="0">
                    <a:solidFill>
                      <a:srgbClr val="4D4D4D"/>
                    </a:solidFill>
                    <a:latin typeface="Calibri" panose="020F0502020204030204" pitchFamily="34" charset="0"/>
                    <a:sym typeface="Wingdings" pitchFamily="2" charset="2"/>
                  </a:rPr>
                  <a:t> Backlog</a:t>
                </a:r>
              </a:p>
            </p:txBody>
          </p:sp>
        </p:grpSp>
        <p:grpSp>
          <p:nvGrpSpPr>
            <p:cNvPr id="33" name="Gruppieren 32">
              <a:extLst>
                <a:ext uri="{FF2B5EF4-FFF2-40B4-BE49-F238E27FC236}">
                  <a16:creationId xmlns:a16="http://schemas.microsoft.com/office/drawing/2014/main" id="{252A7346-5AC5-4990-93CB-0A36D3B2B561}"/>
                </a:ext>
              </a:extLst>
            </p:cNvPr>
            <p:cNvGrpSpPr/>
            <p:nvPr/>
          </p:nvGrpSpPr>
          <p:grpSpPr>
            <a:xfrm>
              <a:off x="7737902" y="4181430"/>
              <a:ext cx="991658" cy="1790611"/>
              <a:chOff x="7128022" y="4316314"/>
              <a:chExt cx="991658" cy="1790611"/>
            </a:xfrm>
          </p:grpSpPr>
          <p:pic>
            <p:nvPicPr>
              <p:cNvPr id="28" name="Grafik 27">
                <a:extLst>
                  <a:ext uri="{FF2B5EF4-FFF2-40B4-BE49-F238E27FC236}">
                    <a16:creationId xmlns:a16="http://schemas.microsoft.com/office/drawing/2014/main" id="{9CCEB41F-90C7-4083-8E95-593E7802080B}"/>
                  </a:ext>
                </a:extLst>
              </p:cNvPr>
              <p:cNvPicPr>
                <a:picLocks noChangeAspect="1"/>
              </p:cNvPicPr>
              <p:nvPr/>
            </p:nvPicPr>
            <p:blipFill>
              <a:blip r:embed="rId2"/>
              <a:stretch>
                <a:fillRect/>
              </a:stretch>
            </p:blipFill>
            <p:spPr>
              <a:xfrm>
                <a:off x="7402151" y="4316314"/>
                <a:ext cx="443401" cy="1294649"/>
              </a:xfrm>
              <a:prstGeom prst="rect">
                <a:avLst/>
              </a:prstGeom>
            </p:spPr>
          </p:pic>
          <p:sp>
            <p:nvSpPr>
              <p:cNvPr id="32" name="Textfeld 31">
                <a:extLst>
                  <a:ext uri="{FF2B5EF4-FFF2-40B4-BE49-F238E27FC236}">
                    <a16:creationId xmlns:a16="http://schemas.microsoft.com/office/drawing/2014/main" id="{B358958E-AD14-412C-9639-91E8AE29B31F}"/>
                  </a:ext>
                </a:extLst>
              </p:cNvPr>
              <p:cNvSpPr txBox="1"/>
              <p:nvPr/>
            </p:nvSpPr>
            <p:spPr>
              <a:xfrm>
                <a:off x="7128022" y="5583705"/>
                <a:ext cx="991658" cy="523220"/>
              </a:xfrm>
              <a:prstGeom prst="rect">
                <a:avLst/>
              </a:prstGeom>
              <a:noFill/>
            </p:spPr>
            <p:txBody>
              <a:bodyPr wrap="square" rtlCol="0">
                <a:spAutoFit/>
              </a:bodyPr>
              <a:lstStyle/>
              <a:p>
                <a:pPr algn="ctr"/>
                <a:r>
                  <a:rPr lang="de-DE" sz="1400" b="1" dirty="0" err="1">
                    <a:solidFill>
                      <a:srgbClr val="4D4D4D"/>
                    </a:solidFill>
                    <a:latin typeface="Calibri" panose="020F0502020204030204" pitchFamily="34" charset="0"/>
                    <a:sym typeface="Wingdings" pitchFamily="2" charset="2"/>
                  </a:rPr>
                  <a:t>Product</a:t>
                </a:r>
                <a:r>
                  <a:rPr lang="de-DE" sz="1400" b="1" dirty="0">
                    <a:solidFill>
                      <a:srgbClr val="4D4D4D"/>
                    </a:solidFill>
                    <a:latin typeface="Calibri" panose="020F0502020204030204" pitchFamily="34" charset="0"/>
                    <a:sym typeface="Wingdings" pitchFamily="2" charset="2"/>
                  </a:rPr>
                  <a:t> Backlog</a:t>
                </a:r>
              </a:p>
            </p:txBody>
          </p:sp>
        </p:grpSp>
        <p:cxnSp>
          <p:nvCxnSpPr>
            <p:cNvPr id="35" name="Gerade Verbindung mit Pfeil 34">
              <a:extLst>
                <a:ext uri="{FF2B5EF4-FFF2-40B4-BE49-F238E27FC236}">
                  <a16:creationId xmlns:a16="http://schemas.microsoft.com/office/drawing/2014/main" id="{53E3C69E-0944-4AC7-82FE-F8304E438545}"/>
                </a:ext>
              </a:extLst>
            </p:cNvPr>
            <p:cNvCxnSpPr/>
            <p:nvPr/>
          </p:nvCxnSpPr>
          <p:spPr bwMode="auto">
            <a:xfrm flipV="1">
              <a:off x="5006737" y="4744404"/>
              <a:ext cx="594023" cy="840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6" name="Gerade Verbindung mit Pfeil 35">
              <a:extLst>
                <a:ext uri="{FF2B5EF4-FFF2-40B4-BE49-F238E27FC236}">
                  <a16:creationId xmlns:a16="http://schemas.microsoft.com/office/drawing/2014/main" id="{589B62E1-FEC9-41E1-B3BC-B462B410F3E0}"/>
                </a:ext>
              </a:extLst>
            </p:cNvPr>
            <p:cNvCxnSpPr/>
            <p:nvPr/>
          </p:nvCxnSpPr>
          <p:spPr bwMode="auto">
            <a:xfrm flipV="1">
              <a:off x="7131195" y="4748604"/>
              <a:ext cx="594023" cy="840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spTree>
    <p:extLst>
      <p:ext uri="{BB962C8B-B14F-4D97-AF65-F5344CB8AC3E}">
        <p14:creationId xmlns:p14="http://schemas.microsoft.com/office/powerpoint/2010/main" val="39734479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5B7F137-40E7-4B0B-BDE3-913D2EA39642}"/>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97E64DCB-C50D-4DCC-972E-202A9B850FB5}"/>
              </a:ext>
            </a:extLst>
          </p:cNvPr>
          <p:cNvSpPr>
            <a:spLocks noGrp="1"/>
          </p:cNvSpPr>
          <p:nvPr>
            <p:ph type="sldNum" sz="quarter" idx="4"/>
          </p:nvPr>
        </p:nvSpPr>
        <p:spPr/>
        <p:txBody>
          <a:bodyPr/>
          <a:lstStyle/>
          <a:p>
            <a:fld id="{BD587C3E-324D-4846-9F44-5C3ACF20A720}" type="slidenum">
              <a:rPr lang="de-DE" smtClean="0"/>
              <a:pPr/>
              <a:t>145</a:t>
            </a:fld>
            <a:endParaRPr lang="de-DE" dirty="0"/>
          </a:p>
        </p:txBody>
      </p:sp>
      <p:sp>
        <p:nvSpPr>
          <p:cNvPr id="4" name="Titel 3">
            <a:extLst>
              <a:ext uri="{FF2B5EF4-FFF2-40B4-BE49-F238E27FC236}">
                <a16:creationId xmlns:a16="http://schemas.microsoft.com/office/drawing/2014/main" id="{8E56D005-EF1C-49FD-BFF2-5DD5A9509A29}"/>
              </a:ext>
            </a:extLst>
          </p:cNvPr>
          <p:cNvSpPr>
            <a:spLocks noGrp="1"/>
          </p:cNvSpPr>
          <p:nvPr>
            <p:ph type="title"/>
          </p:nvPr>
        </p:nvSpPr>
        <p:spPr/>
        <p:txBody>
          <a:bodyPr/>
          <a:lstStyle/>
          <a:p>
            <a:r>
              <a:rPr lang="de-DE" dirty="0"/>
              <a:t>Information Radiator: </a:t>
            </a:r>
            <a:r>
              <a:rPr lang="en-US" dirty="0"/>
              <a:t>Delivered</a:t>
            </a:r>
            <a:r>
              <a:rPr lang="de-DE" dirty="0"/>
              <a:t> Story Points</a:t>
            </a:r>
          </a:p>
        </p:txBody>
      </p:sp>
      <p:sp>
        <p:nvSpPr>
          <p:cNvPr id="5" name="Textplatzhalter 4">
            <a:extLst>
              <a:ext uri="{FF2B5EF4-FFF2-40B4-BE49-F238E27FC236}">
                <a16:creationId xmlns:a16="http://schemas.microsoft.com/office/drawing/2014/main" id="{A57713AF-D8B9-4B5A-9E21-AAC55192434D}"/>
              </a:ext>
            </a:extLst>
          </p:cNvPr>
          <p:cNvSpPr>
            <a:spLocks noGrp="1"/>
          </p:cNvSpPr>
          <p:nvPr>
            <p:ph type="body" sz="quarter" idx="11"/>
          </p:nvPr>
        </p:nvSpPr>
        <p:spPr/>
        <p:txBody>
          <a:bodyPr>
            <a:normAutofit fontScale="92500"/>
          </a:bodyPr>
          <a:lstStyle/>
          <a:p>
            <a:r>
              <a:rPr lang="de-DE" dirty="0"/>
              <a:t>Syl_ID_7.1</a:t>
            </a:r>
          </a:p>
        </p:txBody>
      </p:sp>
      <p:graphicFrame>
        <p:nvGraphicFramePr>
          <p:cNvPr id="7" name="Diagramm 6">
            <a:extLst>
              <a:ext uri="{FF2B5EF4-FFF2-40B4-BE49-F238E27FC236}">
                <a16:creationId xmlns:a16="http://schemas.microsoft.com/office/drawing/2014/main" id="{CAD90CB1-0A68-4EA6-8048-95507AA76F90}"/>
              </a:ext>
            </a:extLst>
          </p:cNvPr>
          <p:cNvGraphicFramePr/>
          <p:nvPr/>
        </p:nvGraphicFramePr>
        <p:xfrm>
          <a:off x="582002" y="1063999"/>
          <a:ext cx="6797876" cy="49485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38198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4530B4E-83C7-4C22-9EB9-8C45C1AC803C}"/>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1C6F8188-D36B-45FD-87BA-1FD8D9E16CF7}"/>
              </a:ext>
            </a:extLst>
          </p:cNvPr>
          <p:cNvSpPr>
            <a:spLocks noGrp="1"/>
          </p:cNvSpPr>
          <p:nvPr>
            <p:ph type="sldNum" sz="quarter" idx="4"/>
          </p:nvPr>
        </p:nvSpPr>
        <p:spPr/>
        <p:txBody>
          <a:bodyPr/>
          <a:lstStyle/>
          <a:p>
            <a:fld id="{BD587C3E-324D-4846-9F44-5C3ACF20A720}" type="slidenum">
              <a:rPr lang="de-DE" smtClean="0"/>
              <a:pPr/>
              <a:t>146</a:t>
            </a:fld>
            <a:endParaRPr lang="de-DE" dirty="0"/>
          </a:p>
        </p:txBody>
      </p:sp>
      <p:sp>
        <p:nvSpPr>
          <p:cNvPr id="4" name="Titel 3">
            <a:extLst>
              <a:ext uri="{FF2B5EF4-FFF2-40B4-BE49-F238E27FC236}">
                <a16:creationId xmlns:a16="http://schemas.microsoft.com/office/drawing/2014/main" id="{8366714C-D1A8-4D40-B96E-26D79C08172C}"/>
              </a:ext>
            </a:extLst>
          </p:cNvPr>
          <p:cNvSpPr>
            <a:spLocks noGrp="1"/>
          </p:cNvSpPr>
          <p:nvPr>
            <p:ph type="title"/>
          </p:nvPr>
        </p:nvSpPr>
        <p:spPr/>
        <p:txBody>
          <a:bodyPr/>
          <a:lstStyle/>
          <a:p>
            <a:r>
              <a:rPr lang="de-DE" dirty="0"/>
              <a:t>Sprint Burn-down Chart</a:t>
            </a:r>
          </a:p>
        </p:txBody>
      </p:sp>
      <p:sp>
        <p:nvSpPr>
          <p:cNvPr id="5" name="Textplatzhalter 4">
            <a:extLst>
              <a:ext uri="{FF2B5EF4-FFF2-40B4-BE49-F238E27FC236}">
                <a16:creationId xmlns:a16="http://schemas.microsoft.com/office/drawing/2014/main" id="{68BD8DE0-6ED1-433A-835C-10B6666B0551}"/>
              </a:ext>
            </a:extLst>
          </p:cNvPr>
          <p:cNvSpPr>
            <a:spLocks noGrp="1"/>
          </p:cNvSpPr>
          <p:nvPr>
            <p:ph type="body" sz="quarter" idx="11"/>
          </p:nvPr>
        </p:nvSpPr>
        <p:spPr/>
        <p:txBody>
          <a:bodyPr>
            <a:normAutofit fontScale="92500"/>
          </a:bodyPr>
          <a:lstStyle/>
          <a:p>
            <a:r>
              <a:rPr lang="de-DE" dirty="0"/>
              <a:t>Syl_ID_7.1 / Syl_ID_7.3</a:t>
            </a:r>
          </a:p>
        </p:txBody>
      </p:sp>
      <p:grpSp>
        <p:nvGrpSpPr>
          <p:cNvPr id="7" name="Gruppieren 6">
            <a:extLst>
              <a:ext uri="{FF2B5EF4-FFF2-40B4-BE49-F238E27FC236}">
                <a16:creationId xmlns:a16="http://schemas.microsoft.com/office/drawing/2014/main" id="{D84476FA-4183-46AA-8280-6996FBB9289B}"/>
              </a:ext>
            </a:extLst>
          </p:cNvPr>
          <p:cNvGrpSpPr/>
          <p:nvPr/>
        </p:nvGrpSpPr>
        <p:grpSpPr>
          <a:xfrm>
            <a:off x="660171" y="2630811"/>
            <a:ext cx="6773735" cy="276999"/>
            <a:chOff x="1943477" y="2236498"/>
            <a:chExt cx="6773735" cy="276999"/>
          </a:xfrm>
        </p:grpSpPr>
        <p:cxnSp>
          <p:nvCxnSpPr>
            <p:cNvPr id="8" name="Gerader Verbinder 7">
              <a:extLst>
                <a:ext uri="{FF2B5EF4-FFF2-40B4-BE49-F238E27FC236}">
                  <a16:creationId xmlns:a16="http://schemas.microsoft.com/office/drawing/2014/main" id="{77375D67-BF85-4D4E-B941-3D45E50D89D6}"/>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9" name="Textfeld 8">
              <a:extLst>
                <a:ext uri="{FF2B5EF4-FFF2-40B4-BE49-F238E27FC236}">
                  <a16:creationId xmlns:a16="http://schemas.microsoft.com/office/drawing/2014/main" id="{3A9E7189-9031-4299-87E9-C55D81007D09}"/>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25</a:t>
              </a:r>
            </a:p>
          </p:txBody>
        </p:sp>
      </p:grpSp>
      <p:grpSp>
        <p:nvGrpSpPr>
          <p:cNvPr id="10" name="Gruppieren 9">
            <a:extLst>
              <a:ext uri="{FF2B5EF4-FFF2-40B4-BE49-F238E27FC236}">
                <a16:creationId xmlns:a16="http://schemas.microsoft.com/office/drawing/2014/main" id="{7AC68A54-3854-49BD-8933-AB10D89ED30E}"/>
              </a:ext>
            </a:extLst>
          </p:cNvPr>
          <p:cNvGrpSpPr/>
          <p:nvPr/>
        </p:nvGrpSpPr>
        <p:grpSpPr>
          <a:xfrm>
            <a:off x="660171" y="3187257"/>
            <a:ext cx="6773735" cy="276999"/>
            <a:chOff x="1943477" y="2792944"/>
            <a:chExt cx="6773735" cy="276999"/>
          </a:xfrm>
        </p:grpSpPr>
        <p:cxnSp>
          <p:nvCxnSpPr>
            <p:cNvPr id="11" name="Gerader Verbinder 10">
              <a:extLst>
                <a:ext uri="{FF2B5EF4-FFF2-40B4-BE49-F238E27FC236}">
                  <a16:creationId xmlns:a16="http://schemas.microsoft.com/office/drawing/2014/main" id="{F36FFB7C-B9DD-43B9-91C4-CCB9AAC380EB}"/>
                </a:ext>
              </a:extLst>
            </p:cNvPr>
            <p:cNvCxnSpPr/>
            <p:nvPr/>
          </p:nvCxnSpPr>
          <p:spPr bwMode="auto">
            <a:xfrm>
              <a:off x="2445504" y="2925587"/>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2" name="Textfeld 11">
              <a:extLst>
                <a:ext uri="{FF2B5EF4-FFF2-40B4-BE49-F238E27FC236}">
                  <a16:creationId xmlns:a16="http://schemas.microsoft.com/office/drawing/2014/main" id="{1C871F01-1D98-42FA-B1BD-206116796720}"/>
                </a:ext>
              </a:extLst>
            </p:cNvPr>
            <p:cNvSpPr txBox="1"/>
            <p:nvPr/>
          </p:nvSpPr>
          <p:spPr>
            <a:xfrm>
              <a:off x="1943477" y="2792944"/>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20</a:t>
              </a:r>
            </a:p>
          </p:txBody>
        </p:sp>
      </p:grpSp>
      <p:grpSp>
        <p:nvGrpSpPr>
          <p:cNvPr id="13" name="Gruppieren 12">
            <a:extLst>
              <a:ext uri="{FF2B5EF4-FFF2-40B4-BE49-F238E27FC236}">
                <a16:creationId xmlns:a16="http://schemas.microsoft.com/office/drawing/2014/main" id="{E4E6DF95-CF41-4748-AAD2-6FECE3658FF8}"/>
              </a:ext>
            </a:extLst>
          </p:cNvPr>
          <p:cNvGrpSpPr/>
          <p:nvPr/>
        </p:nvGrpSpPr>
        <p:grpSpPr>
          <a:xfrm>
            <a:off x="660171" y="2089883"/>
            <a:ext cx="6773735" cy="276999"/>
            <a:chOff x="1943477" y="1695570"/>
            <a:chExt cx="6773735" cy="276999"/>
          </a:xfrm>
        </p:grpSpPr>
        <p:cxnSp>
          <p:nvCxnSpPr>
            <p:cNvPr id="14" name="Gerader Verbinder 13">
              <a:extLst>
                <a:ext uri="{FF2B5EF4-FFF2-40B4-BE49-F238E27FC236}">
                  <a16:creationId xmlns:a16="http://schemas.microsoft.com/office/drawing/2014/main" id="{AA8BFAD3-AC6B-4B30-A2B5-85A72FAE9CD2}"/>
                </a:ext>
              </a:extLst>
            </p:cNvPr>
            <p:cNvCxnSpPr/>
            <p:nvPr/>
          </p:nvCxnSpPr>
          <p:spPr bwMode="auto">
            <a:xfrm>
              <a:off x="2445504" y="1836913"/>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5" name="Textfeld 14">
              <a:extLst>
                <a:ext uri="{FF2B5EF4-FFF2-40B4-BE49-F238E27FC236}">
                  <a16:creationId xmlns:a16="http://schemas.microsoft.com/office/drawing/2014/main" id="{AA4B9929-B6BF-470C-8862-362FF8F6FEE7}"/>
                </a:ext>
              </a:extLst>
            </p:cNvPr>
            <p:cNvSpPr txBox="1"/>
            <p:nvPr/>
          </p:nvSpPr>
          <p:spPr>
            <a:xfrm>
              <a:off x="1943477" y="1695570"/>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30</a:t>
              </a:r>
            </a:p>
          </p:txBody>
        </p:sp>
      </p:grpSp>
      <p:grpSp>
        <p:nvGrpSpPr>
          <p:cNvPr id="16" name="Gruppieren 15">
            <a:extLst>
              <a:ext uri="{FF2B5EF4-FFF2-40B4-BE49-F238E27FC236}">
                <a16:creationId xmlns:a16="http://schemas.microsoft.com/office/drawing/2014/main" id="{63128DDE-6647-42B6-86EF-97D9EBB5027D}"/>
              </a:ext>
            </a:extLst>
          </p:cNvPr>
          <p:cNvGrpSpPr/>
          <p:nvPr/>
        </p:nvGrpSpPr>
        <p:grpSpPr>
          <a:xfrm>
            <a:off x="660171" y="3729640"/>
            <a:ext cx="6773735" cy="276999"/>
            <a:chOff x="1943477" y="2236498"/>
            <a:chExt cx="6773735" cy="276999"/>
          </a:xfrm>
        </p:grpSpPr>
        <p:cxnSp>
          <p:nvCxnSpPr>
            <p:cNvPr id="17" name="Gerader Verbinder 16">
              <a:extLst>
                <a:ext uri="{FF2B5EF4-FFF2-40B4-BE49-F238E27FC236}">
                  <a16:creationId xmlns:a16="http://schemas.microsoft.com/office/drawing/2014/main" id="{306135ED-B0F7-492D-838B-08E7278A9424}"/>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8" name="Textfeld 17">
              <a:extLst>
                <a:ext uri="{FF2B5EF4-FFF2-40B4-BE49-F238E27FC236}">
                  <a16:creationId xmlns:a16="http://schemas.microsoft.com/office/drawing/2014/main" id="{D43B09DD-436D-4A20-9DF6-A89B5B1D0C19}"/>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15</a:t>
              </a:r>
            </a:p>
          </p:txBody>
        </p:sp>
      </p:grpSp>
      <p:grpSp>
        <p:nvGrpSpPr>
          <p:cNvPr id="19" name="Gruppieren 18">
            <a:extLst>
              <a:ext uri="{FF2B5EF4-FFF2-40B4-BE49-F238E27FC236}">
                <a16:creationId xmlns:a16="http://schemas.microsoft.com/office/drawing/2014/main" id="{86E9E3B3-2834-49BC-9701-9713D91D12CD}"/>
              </a:ext>
            </a:extLst>
          </p:cNvPr>
          <p:cNvGrpSpPr/>
          <p:nvPr/>
        </p:nvGrpSpPr>
        <p:grpSpPr>
          <a:xfrm>
            <a:off x="660171" y="4286327"/>
            <a:ext cx="6773735" cy="276999"/>
            <a:chOff x="1943477" y="2792944"/>
            <a:chExt cx="6773735" cy="276999"/>
          </a:xfrm>
        </p:grpSpPr>
        <p:cxnSp>
          <p:nvCxnSpPr>
            <p:cNvPr id="20" name="Gerader Verbinder 19">
              <a:extLst>
                <a:ext uri="{FF2B5EF4-FFF2-40B4-BE49-F238E27FC236}">
                  <a16:creationId xmlns:a16="http://schemas.microsoft.com/office/drawing/2014/main" id="{03F0948C-BCC5-41DF-B460-7B4CFA953A05}"/>
                </a:ext>
              </a:extLst>
            </p:cNvPr>
            <p:cNvCxnSpPr/>
            <p:nvPr/>
          </p:nvCxnSpPr>
          <p:spPr bwMode="auto">
            <a:xfrm>
              <a:off x="2445504" y="2925587"/>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1" name="Textfeld 20">
              <a:extLst>
                <a:ext uri="{FF2B5EF4-FFF2-40B4-BE49-F238E27FC236}">
                  <a16:creationId xmlns:a16="http://schemas.microsoft.com/office/drawing/2014/main" id="{CA037BCF-A048-477F-87AB-79B4D025395B}"/>
                </a:ext>
              </a:extLst>
            </p:cNvPr>
            <p:cNvSpPr txBox="1"/>
            <p:nvPr/>
          </p:nvSpPr>
          <p:spPr>
            <a:xfrm>
              <a:off x="1943477" y="2792944"/>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10</a:t>
              </a:r>
            </a:p>
          </p:txBody>
        </p:sp>
      </p:grpSp>
      <p:grpSp>
        <p:nvGrpSpPr>
          <p:cNvPr id="22" name="Gruppieren 21">
            <a:extLst>
              <a:ext uri="{FF2B5EF4-FFF2-40B4-BE49-F238E27FC236}">
                <a16:creationId xmlns:a16="http://schemas.microsoft.com/office/drawing/2014/main" id="{02C0453D-C2A9-4610-B872-C821DBE03FCC}"/>
              </a:ext>
            </a:extLst>
          </p:cNvPr>
          <p:cNvGrpSpPr/>
          <p:nvPr/>
        </p:nvGrpSpPr>
        <p:grpSpPr>
          <a:xfrm>
            <a:off x="660171" y="4819140"/>
            <a:ext cx="6773735" cy="276999"/>
            <a:chOff x="1943477" y="2236498"/>
            <a:chExt cx="6773735" cy="276999"/>
          </a:xfrm>
        </p:grpSpPr>
        <p:cxnSp>
          <p:nvCxnSpPr>
            <p:cNvPr id="23" name="Gerader Verbinder 22">
              <a:extLst>
                <a:ext uri="{FF2B5EF4-FFF2-40B4-BE49-F238E27FC236}">
                  <a16:creationId xmlns:a16="http://schemas.microsoft.com/office/drawing/2014/main" id="{DF4C8BD0-4CAA-40E8-913E-F81DE1FD7E9C}"/>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4" name="Textfeld 23">
              <a:extLst>
                <a:ext uri="{FF2B5EF4-FFF2-40B4-BE49-F238E27FC236}">
                  <a16:creationId xmlns:a16="http://schemas.microsoft.com/office/drawing/2014/main" id="{FD49E84A-E1A7-4203-A2E9-8703C79F5A95}"/>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5</a:t>
              </a:r>
            </a:p>
          </p:txBody>
        </p:sp>
      </p:grpSp>
      <p:grpSp>
        <p:nvGrpSpPr>
          <p:cNvPr id="25" name="Gruppieren 24">
            <a:extLst>
              <a:ext uri="{FF2B5EF4-FFF2-40B4-BE49-F238E27FC236}">
                <a16:creationId xmlns:a16="http://schemas.microsoft.com/office/drawing/2014/main" id="{FE5EE101-262C-4DE9-80F5-240DD75A363E}"/>
              </a:ext>
            </a:extLst>
          </p:cNvPr>
          <p:cNvGrpSpPr/>
          <p:nvPr/>
        </p:nvGrpSpPr>
        <p:grpSpPr>
          <a:xfrm>
            <a:off x="810776" y="5332367"/>
            <a:ext cx="6621335" cy="276999"/>
            <a:chOff x="2095877" y="4420098"/>
            <a:chExt cx="6621335" cy="276999"/>
          </a:xfrm>
        </p:grpSpPr>
        <p:cxnSp>
          <p:nvCxnSpPr>
            <p:cNvPr id="26" name="Gerader Verbinder 25">
              <a:extLst>
                <a:ext uri="{FF2B5EF4-FFF2-40B4-BE49-F238E27FC236}">
                  <a16:creationId xmlns:a16="http://schemas.microsoft.com/office/drawing/2014/main" id="{334C7DBD-2331-48E0-AFFD-925D0A1EE34E}"/>
                </a:ext>
              </a:extLst>
            </p:cNvPr>
            <p:cNvCxnSpPr/>
            <p:nvPr/>
          </p:nvCxnSpPr>
          <p:spPr bwMode="auto">
            <a:xfrm>
              <a:off x="2445504" y="4558598"/>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7" name="Textfeld 26">
              <a:extLst>
                <a:ext uri="{FF2B5EF4-FFF2-40B4-BE49-F238E27FC236}">
                  <a16:creationId xmlns:a16="http://schemas.microsoft.com/office/drawing/2014/main" id="{21C3554A-EFA0-4C54-8945-51444D1393A0}"/>
                </a:ext>
              </a:extLst>
            </p:cNvPr>
            <p:cNvSpPr txBox="1"/>
            <p:nvPr/>
          </p:nvSpPr>
          <p:spPr>
            <a:xfrm>
              <a:off x="2095877" y="4420098"/>
              <a:ext cx="4087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0</a:t>
              </a:r>
            </a:p>
          </p:txBody>
        </p:sp>
      </p:grpSp>
      <p:cxnSp>
        <p:nvCxnSpPr>
          <p:cNvPr id="28" name="Gerader Verbinder 27">
            <a:extLst>
              <a:ext uri="{FF2B5EF4-FFF2-40B4-BE49-F238E27FC236}">
                <a16:creationId xmlns:a16="http://schemas.microsoft.com/office/drawing/2014/main" id="{F0717D64-0CBD-4DCB-BE2D-0662739200D2}"/>
              </a:ext>
            </a:extLst>
          </p:cNvPr>
          <p:cNvCxnSpPr/>
          <p:nvPr/>
        </p:nvCxnSpPr>
        <p:spPr bwMode="auto">
          <a:xfrm flipV="1">
            <a:off x="1160403" y="2028448"/>
            <a:ext cx="0" cy="3431615"/>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29" name="Textfeld 28">
            <a:extLst>
              <a:ext uri="{FF2B5EF4-FFF2-40B4-BE49-F238E27FC236}">
                <a16:creationId xmlns:a16="http://schemas.microsoft.com/office/drawing/2014/main" id="{46F4548C-D5FF-4406-AF74-D47489442A2F}"/>
              </a:ext>
            </a:extLst>
          </p:cNvPr>
          <p:cNvSpPr txBox="1"/>
          <p:nvPr/>
        </p:nvSpPr>
        <p:spPr>
          <a:xfrm rot="16200000">
            <a:off x="238386" y="2293635"/>
            <a:ext cx="1065007"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Story Points</a:t>
            </a:r>
          </a:p>
        </p:txBody>
      </p:sp>
      <p:grpSp>
        <p:nvGrpSpPr>
          <p:cNvPr id="30" name="Gruppieren 29">
            <a:extLst>
              <a:ext uri="{FF2B5EF4-FFF2-40B4-BE49-F238E27FC236}">
                <a16:creationId xmlns:a16="http://schemas.microsoft.com/office/drawing/2014/main" id="{D21AA157-DD71-4408-AA58-2784932052B5}"/>
              </a:ext>
            </a:extLst>
          </p:cNvPr>
          <p:cNvGrpSpPr/>
          <p:nvPr/>
        </p:nvGrpSpPr>
        <p:grpSpPr>
          <a:xfrm>
            <a:off x="1160403" y="5421885"/>
            <a:ext cx="6350203" cy="436878"/>
            <a:chOff x="2445504" y="5027572"/>
            <a:chExt cx="6350203" cy="436878"/>
          </a:xfrm>
        </p:grpSpPr>
        <p:cxnSp>
          <p:nvCxnSpPr>
            <p:cNvPr id="31" name="Gerader Verbinder 30">
              <a:extLst>
                <a:ext uri="{FF2B5EF4-FFF2-40B4-BE49-F238E27FC236}">
                  <a16:creationId xmlns:a16="http://schemas.microsoft.com/office/drawing/2014/main" id="{F92E8816-E90C-45B8-89CA-91DFA6333C12}"/>
                </a:ext>
              </a:extLst>
            </p:cNvPr>
            <p:cNvCxnSpPr/>
            <p:nvPr/>
          </p:nvCxnSpPr>
          <p:spPr bwMode="auto">
            <a:xfrm>
              <a:off x="2445504" y="5076500"/>
              <a:ext cx="6271708"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32" name="Gruppieren 31">
              <a:extLst>
                <a:ext uri="{FF2B5EF4-FFF2-40B4-BE49-F238E27FC236}">
                  <a16:creationId xmlns:a16="http://schemas.microsoft.com/office/drawing/2014/main" id="{0A923737-20D3-4B75-BB1D-FFA475E79D47}"/>
                </a:ext>
              </a:extLst>
            </p:cNvPr>
            <p:cNvGrpSpPr/>
            <p:nvPr/>
          </p:nvGrpSpPr>
          <p:grpSpPr>
            <a:xfrm>
              <a:off x="2653550" y="5027572"/>
              <a:ext cx="6142157" cy="436878"/>
              <a:chOff x="2653550" y="5027572"/>
              <a:chExt cx="6142157" cy="436878"/>
            </a:xfrm>
          </p:grpSpPr>
          <p:grpSp>
            <p:nvGrpSpPr>
              <p:cNvPr id="33" name="Gruppieren 32">
                <a:extLst>
                  <a:ext uri="{FF2B5EF4-FFF2-40B4-BE49-F238E27FC236}">
                    <a16:creationId xmlns:a16="http://schemas.microsoft.com/office/drawing/2014/main" id="{D017D74D-4615-4AA4-9E5D-E0A5A0118EB6}"/>
                  </a:ext>
                </a:extLst>
              </p:cNvPr>
              <p:cNvGrpSpPr/>
              <p:nvPr/>
            </p:nvGrpSpPr>
            <p:grpSpPr>
              <a:xfrm>
                <a:off x="2653550" y="5027572"/>
                <a:ext cx="5637009" cy="429159"/>
                <a:chOff x="2653550" y="5027572"/>
                <a:chExt cx="5637009" cy="429159"/>
              </a:xfrm>
            </p:grpSpPr>
            <p:grpSp>
              <p:nvGrpSpPr>
                <p:cNvPr id="35" name="Gruppieren 34">
                  <a:extLst>
                    <a:ext uri="{FF2B5EF4-FFF2-40B4-BE49-F238E27FC236}">
                      <a16:creationId xmlns:a16="http://schemas.microsoft.com/office/drawing/2014/main" id="{74623963-70BD-445F-A9BD-15E53146CF3B}"/>
                    </a:ext>
                  </a:extLst>
                </p:cNvPr>
                <p:cNvGrpSpPr/>
                <p:nvPr/>
              </p:nvGrpSpPr>
              <p:grpSpPr>
                <a:xfrm>
                  <a:off x="2861533" y="5027572"/>
                  <a:ext cx="5429026" cy="103232"/>
                  <a:chOff x="2915323" y="5716063"/>
                  <a:chExt cx="5429026" cy="103232"/>
                </a:xfrm>
              </p:grpSpPr>
              <p:cxnSp>
                <p:nvCxnSpPr>
                  <p:cNvPr id="48" name="Gerader Verbinder 47">
                    <a:extLst>
                      <a:ext uri="{FF2B5EF4-FFF2-40B4-BE49-F238E27FC236}">
                        <a16:creationId xmlns:a16="http://schemas.microsoft.com/office/drawing/2014/main" id="{CDB7B346-F708-446D-93A2-6716AD38B1C3}"/>
                      </a:ext>
                    </a:extLst>
                  </p:cNvPr>
                  <p:cNvCxnSpPr/>
                  <p:nvPr/>
                </p:nvCxnSpPr>
                <p:spPr bwMode="auto">
                  <a:xfrm>
                    <a:off x="2915323"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 name="Gerader Verbinder 48">
                    <a:extLst>
                      <a:ext uri="{FF2B5EF4-FFF2-40B4-BE49-F238E27FC236}">
                        <a16:creationId xmlns:a16="http://schemas.microsoft.com/office/drawing/2014/main" id="{8ECACCE2-A0F6-42F7-BDDF-D5FD698E9DFB}"/>
                      </a:ext>
                    </a:extLst>
                  </p:cNvPr>
                  <p:cNvCxnSpPr/>
                  <p:nvPr/>
                </p:nvCxnSpPr>
                <p:spPr bwMode="auto">
                  <a:xfrm>
                    <a:off x="3458226"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0" name="Gerader Verbinder 49">
                    <a:extLst>
                      <a:ext uri="{FF2B5EF4-FFF2-40B4-BE49-F238E27FC236}">
                        <a16:creationId xmlns:a16="http://schemas.microsoft.com/office/drawing/2014/main" id="{1F28B748-B921-4316-BA55-815A4EE6353B}"/>
                      </a:ext>
                    </a:extLst>
                  </p:cNvPr>
                  <p:cNvCxnSpPr/>
                  <p:nvPr/>
                </p:nvCxnSpPr>
                <p:spPr bwMode="auto">
                  <a:xfrm>
                    <a:off x="4001129"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1" name="Gerader Verbinder 50">
                    <a:extLst>
                      <a:ext uri="{FF2B5EF4-FFF2-40B4-BE49-F238E27FC236}">
                        <a16:creationId xmlns:a16="http://schemas.microsoft.com/office/drawing/2014/main" id="{F38D91BD-BB4C-4D28-9132-DD655FFF43D7}"/>
                      </a:ext>
                    </a:extLst>
                  </p:cNvPr>
                  <p:cNvCxnSpPr/>
                  <p:nvPr/>
                </p:nvCxnSpPr>
                <p:spPr bwMode="auto">
                  <a:xfrm>
                    <a:off x="4544032"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2" name="Gerader Verbinder 51">
                    <a:extLst>
                      <a:ext uri="{FF2B5EF4-FFF2-40B4-BE49-F238E27FC236}">
                        <a16:creationId xmlns:a16="http://schemas.microsoft.com/office/drawing/2014/main" id="{CB99DAF8-1CA2-4C6A-B0B9-07637E57BA38}"/>
                      </a:ext>
                    </a:extLst>
                  </p:cNvPr>
                  <p:cNvCxnSpPr/>
                  <p:nvPr/>
                </p:nvCxnSpPr>
                <p:spPr bwMode="auto">
                  <a:xfrm>
                    <a:off x="5086935"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3" name="Gerader Verbinder 52">
                    <a:extLst>
                      <a:ext uri="{FF2B5EF4-FFF2-40B4-BE49-F238E27FC236}">
                        <a16:creationId xmlns:a16="http://schemas.microsoft.com/office/drawing/2014/main" id="{B7E76811-3CF9-4F39-BBC4-9AF406EE1DEF}"/>
                      </a:ext>
                    </a:extLst>
                  </p:cNvPr>
                  <p:cNvCxnSpPr/>
                  <p:nvPr/>
                </p:nvCxnSpPr>
                <p:spPr bwMode="auto">
                  <a:xfrm>
                    <a:off x="5629838"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4" name="Gerader Verbinder 53">
                    <a:extLst>
                      <a:ext uri="{FF2B5EF4-FFF2-40B4-BE49-F238E27FC236}">
                        <a16:creationId xmlns:a16="http://schemas.microsoft.com/office/drawing/2014/main" id="{03A03E1B-F0D5-4824-940A-AF637737921D}"/>
                      </a:ext>
                    </a:extLst>
                  </p:cNvPr>
                  <p:cNvCxnSpPr/>
                  <p:nvPr/>
                </p:nvCxnSpPr>
                <p:spPr bwMode="auto">
                  <a:xfrm>
                    <a:off x="6172741"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5" name="Gerader Verbinder 54">
                    <a:extLst>
                      <a:ext uri="{FF2B5EF4-FFF2-40B4-BE49-F238E27FC236}">
                        <a16:creationId xmlns:a16="http://schemas.microsoft.com/office/drawing/2014/main" id="{EA6C9561-B576-437B-84E4-6FFB48730D95}"/>
                      </a:ext>
                    </a:extLst>
                  </p:cNvPr>
                  <p:cNvCxnSpPr/>
                  <p:nvPr/>
                </p:nvCxnSpPr>
                <p:spPr bwMode="auto">
                  <a:xfrm>
                    <a:off x="6715644"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6" name="Gerader Verbinder 55">
                    <a:extLst>
                      <a:ext uri="{FF2B5EF4-FFF2-40B4-BE49-F238E27FC236}">
                        <a16:creationId xmlns:a16="http://schemas.microsoft.com/office/drawing/2014/main" id="{FBCBE7AC-FC0C-49D7-9827-CA6BD0898347}"/>
                      </a:ext>
                    </a:extLst>
                  </p:cNvPr>
                  <p:cNvCxnSpPr/>
                  <p:nvPr/>
                </p:nvCxnSpPr>
                <p:spPr bwMode="auto">
                  <a:xfrm>
                    <a:off x="7258547"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7" name="Gerader Verbinder 56">
                    <a:extLst>
                      <a:ext uri="{FF2B5EF4-FFF2-40B4-BE49-F238E27FC236}">
                        <a16:creationId xmlns:a16="http://schemas.microsoft.com/office/drawing/2014/main" id="{161AFB9A-E17A-4CE8-B966-2E18411B6297}"/>
                      </a:ext>
                    </a:extLst>
                  </p:cNvPr>
                  <p:cNvCxnSpPr/>
                  <p:nvPr/>
                </p:nvCxnSpPr>
                <p:spPr bwMode="auto">
                  <a:xfrm>
                    <a:off x="7801450"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8" name="Gerader Verbinder 57">
                    <a:extLst>
                      <a:ext uri="{FF2B5EF4-FFF2-40B4-BE49-F238E27FC236}">
                        <a16:creationId xmlns:a16="http://schemas.microsoft.com/office/drawing/2014/main" id="{F941D944-EAF3-443D-9AFE-B6092A6A212A}"/>
                      </a:ext>
                    </a:extLst>
                  </p:cNvPr>
                  <p:cNvCxnSpPr/>
                  <p:nvPr/>
                </p:nvCxnSpPr>
                <p:spPr bwMode="auto">
                  <a:xfrm>
                    <a:off x="8344349"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36" name="Gruppieren 35">
                  <a:extLst>
                    <a:ext uri="{FF2B5EF4-FFF2-40B4-BE49-F238E27FC236}">
                      <a16:creationId xmlns:a16="http://schemas.microsoft.com/office/drawing/2014/main" id="{8017EAF6-4F68-4495-BA87-065B2FC9F14E}"/>
                    </a:ext>
                  </a:extLst>
                </p:cNvPr>
                <p:cNvGrpSpPr/>
                <p:nvPr/>
              </p:nvGrpSpPr>
              <p:grpSpPr>
                <a:xfrm>
                  <a:off x="2653550" y="5179732"/>
                  <a:ext cx="5327192" cy="276999"/>
                  <a:chOff x="2653550" y="5179732"/>
                  <a:chExt cx="5327192" cy="276999"/>
                </a:xfrm>
              </p:grpSpPr>
              <p:sp>
                <p:nvSpPr>
                  <p:cNvPr id="37" name="Textfeld 36">
                    <a:extLst>
                      <a:ext uri="{FF2B5EF4-FFF2-40B4-BE49-F238E27FC236}">
                        <a16:creationId xmlns:a16="http://schemas.microsoft.com/office/drawing/2014/main" id="{1AE66913-3F89-4241-9FA4-AE0B5CD84613}"/>
                      </a:ext>
                    </a:extLst>
                  </p:cNvPr>
                  <p:cNvSpPr txBox="1"/>
                  <p:nvPr/>
                </p:nvSpPr>
                <p:spPr>
                  <a:xfrm>
                    <a:off x="2653550"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a:t>
                    </a:r>
                  </a:p>
                </p:txBody>
              </p:sp>
              <p:sp>
                <p:nvSpPr>
                  <p:cNvPr id="38" name="Textfeld 37">
                    <a:extLst>
                      <a:ext uri="{FF2B5EF4-FFF2-40B4-BE49-F238E27FC236}">
                        <a16:creationId xmlns:a16="http://schemas.microsoft.com/office/drawing/2014/main" id="{782A519A-1D5D-42B8-8D88-27FAA08BC1EB}"/>
                      </a:ext>
                    </a:extLst>
                  </p:cNvPr>
                  <p:cNvSpPr txBox="1"/>
                  <p:nvPr/>
                </p:nvSpPr>
                <p:spPr>
                  <a:xfrm>
                    <a:off x="3196453"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2</a:t>
                    </a:r>
                  </a:p>
                </p:txBody>
              </p:sp>
              <p:sp>
                <p:nvSpPr>
                  <p:cNvPr id="39" name="Textfeld 38">
                    <a:extLst>
                      <a:ext uri="{FF2B5EF4-FFF2-40B4-BE49-F238E27FC236}">
                        <a16:creationId xmlns:a16="http://schemas.microsoft.com/office/drawing/2014/main" id="{606FB0C1-EA8A-4DB4-BF6B-AD9D6D20F0E9}"/>
                      </a:ext>
                    </a:extLst>
                  </p:cNvPr>
                  <p:cNvSpPr txBox="1"/>
                  <p:nvPr/>
                </p:nvSpPr>
                <p:spPr>
                  <a:xfrm>
                    <a:off x="3739356"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3</a:t>
                    </a:r>
                  </a:p>
                </p:txBody>
              </p:sp>
              <p:sp>
                <p:nvSpPr>
                  <p:cNvPr id="40" name="Textfeld 39">
                    <a:extLst>
                      <a:ext uri="{FF2B5EF4-FFF2-40B4-BE49-F238E27FC236}">
                        <a16:creationId xmlns:a16="http://schemas.microsoft.com/office/drawing/2014/main" id="{CB13542D-51AA-4C6F-8C0F-D1EE90AF48F8}"/>
                      </a:ext>
                    </a:extLst>
                  </p:cNvPr>
                  <p:cNvSpPr txBox="1"/>
                  <p:nvPr/>
                </p:nvSpPr>
                <p:spPr>
                  <a:xfrm>
                    <a:off x="4282259"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4</a:t>
                    </a:r>
                  </a:p>
                </p:txBody>
              </p:sp>
              <p:sp>
                <p:nvSpPr>
                  <p:cNvPr id="41" name="Textfeld 40">
                    <a:extLst>
                      <a:ext uri="{FF2B5EF4-FFF2-40B4-BE49-F238E27FC236}">
                        <a16:creationId xmlns:a16="http://schemas.microsoft.com/office/drawing/2014/main" id="{A23A1009-2D0F-4014-ADBC-F35781AAC92D}"/>
                      </a:ext>
                    </a:extLst>
                  </p:cNvPr>
                  <p:cNvSpPr txBox="1"/>
                  <p:nvPr/>
                </p:nvSpPr>
                <p:spPr>
                  <a:xfrm>
                    <a:off x="4825162"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5</a:t>
                    </a:r>
                  </a:p>
                </p:txBody>
              </p:sp>
              <p:sp>
                <p:nvSpPr>
                  <p:cNvPr id="42" name="Textfeld 41">
                    <a:extLst>
                      <a:ext uri="{FF2B5EF4-FFF2-40B4-BE49-F238E27FC236}">
                        <a16:creationId xmlns:a16="http://schemas.microsoft.com/office/drawing/2014/main" id="{C56D862D-B2C9-44F5-A2B6-941F2FCC340D}"/>
                      </a:ext>
                    </a:extLst>
                  </p:cNvPr>
                  <p:cNvSpPr txBox="1"/>
                  <p:nvPr/>
                </p:nvSpPr>
                <p:spPr>
                  <a:xfrm>
                    <a:off x="5368065"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6</a:t>
                    </a:r>
                  </a:p>
                </p:txBody>
              </p:sp>
              <p:sp>
                <p:nvSpPr>
                  <p:cNvPr id="43" name="Textfeld 42">
                    <a:extLst>
                      <a:ext uri="{FF2B5EF4-FFF2-40B4-BE49-F238E27FC236}">
                        <a16:creationId xmlns:a16="http://schemas.microsoft.com/office/drawing/2014/main" id="{683E25B9-81B5-4207-B3DC-CB3489BC7EE5}"/>
                      </a:ext>
                    </a:extLst>
                  </p:cNvPr>
                  <p:cNvSpPr txBox="1"/>
                  <p:nvPr/>
                </p:nvSpPr>
                <p:spPr>
                  <a:xfrm>
                    <a:off x="5910968"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7</a:t>
                    </a:r>
                  </a:p>
                </p:txBody>
              </p:sp>
              <p:sp>
                <p:nvSpPr>
                  <p:cNvPr id="44" name="Textfeld 43">
                    <a:extLst>
                      <a:ext uri="{FF2B5EF4-FFF2-40B4-BE49-F238E27FC236}">
                        <a16:creationId xmlns:a16="http://schemas.microsoft.com/office/drawing/2014/main" id="{6A7E92E6-ED3A-4672-844F-303D37936C2E}"/>
                      </a:ext>
                    </a:extLst>
                  </p:cNvPr>
                  <p:cNvSpPr txBox="1"/>
                  <p:nvPr/>
                </p:nvSpPr>
                <p:spPr>
                  <a:xfrm>
                    <a:off x="6453871"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8</a:t>
                    </a:r>
                  </a:p>
                </p:txBody>
              </p:sp>
              <p:sp>
                <p:nvSpPr>
                  <p:cNvPr id="45" name="Textfeld 44">
                    <a:extLst>
                      <a:ext uri="{FF2B5EF4-FFF2-40B4-BE49-F238E27FC236}">
                        <a16:creationId xmlns:a16="http://schemas.microsoft.com/office/drawing/2014/main" id="{B6679E8F-E948-47A0-B326-788A5FCA6755}"/>
                      </a:ext>
                    </a:extLst>
                  </p:cNvPr>
                  <p:cNvSpPr txBox="1"/>
                  <p:nvPr/>
                </p:nvSpPr>
                <p:spPr>
                  <a:xfrm>
                    <a:off x="6996774"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9</a:t>
                    </a:r>
                  </a:p>
                </p:txBody>
              </p:sp>
              <p:sp>
                <p:nvSpPr>
                  <p:cNvPr id="46" name="Textfeld 45">
                    <a:extLst>
                      <a:ext uri="{FF2B5EF4-FFF2-40B4-BE49-F238E27FC236}">
                        <a16:creationId xmlns:a16="http://schemas.microsoft.com/office/drawing/2014/main" id="{B0F6C671-1920-49DB-A518-1DCEF8041FC0}"/>
                      </a:ext>
                    </a:extLst>
                  </p:cNvPr>
                  <p:cNvSpPr txBox="1"/>
                  <p:nvPr/>
                </p:nvSpPr>
                <p:spPr>
                  <a:xfrm>
                    <a:off x="7539677"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10</a:t>
                    </a:r>
                  </a:p>
                </p:txBody>
              </p:sp>
            </p:grpSp>
          </p:grpSp>
          <p:sp>
            <p:nvSpPr>
              <p:cNvPr id="34" name="Textfeld 33">
                <a:extLst>
                  <a:ext uri="{FF2B5EF4-FFF2-40B4-BE49-F238E27FC236}">
                    <a16:creationId xmlns:a16="http://schemas.microsoft.com/office/drawing/2014/main" id="{EFFDE3C8-F00B-4CDE-960A-EA1797C83AAB}"/>
                  </a:ext>
                </a:extLst>
              </p:cNvPr>
              <p:cNvSpPr txBox="1"/>
              <p:nvPr/>
            </p:nvSpPr>
            <p:spPr>
              <a:xfrm>
                <a:off x="8101337" y="5187451"/>
                <a:ext cx="694370"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Tage</a:t>
                </a:r>
              </a:p>
            </p:txBody>
          </p:sp>
        </p:grpSp>
      </p:grpSp>
      <p:sp>
        <p:nvSpPr>
          <p:cNvPr id="59" name="Ellipse 58">
            <a:extLst>
              <a:ext uri="{FF2B5EF4-FFF2-40B4-BE49-F238E27FC236}">
                <a16:creationId xmlns:a16="http://schemas.microsoft.com/office/drawing/2014/main" id="{B9D15DD5-F1C0-4277-912A-78F72E007F09}"/>
              </a:ext>
            </a:extLst>
          </p:cNvPr>
          <p:cNvSpPr/>
          <p:nvPr/>
        </p:nvSpPr>
        <p:spPr>
          <a:xfrm>
            <a:off x="1121774" y="2181334"/>
            <a:ext cx="108000" cy="108000"/>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60" name="Freihandform: Form 59">
            <a:extLst>
              <a:ext uri="{FF2B5EF4-FFF2-40B4-BE49-F238E27FC236}">
                <a16:creationId xmlns:a16="http://schemas.microsoft.com/office/drawing/2014/main" id="{D8BFBEEA-B86D-4A02-96A8-200A61066C6D}"/>
              </a:ext>
            </a:extLst>
          </p:cNvPr>
          <p:cNvSpPr/>
          <p:nvPr/>
        </p:nvSpPr>
        <p:spPr>
          <a:xfrm>
            <a:off x="1176745" y="2243210"/>
            <a:ext cx="5285433" cy="3225521"/>
          </a:xfrm>
          <a:custGeom>
            <a:avLst/>
            <a:gdLst>
              <a:gd name="connsiteX0" fmla="*/ 0 w 5285433"/>
              <a:gd name="connsiteY0" fmla="*/ 0 h 3225521"/>
              <a:gd name="connsiteX1" fmla="*/ 371789 w 5285433"/>
              <a:gd name="connsiteY1" fmla="*/ 190918 h 3225521"/>
              <a:gd name="connsiteX2" fmla="*/ 934497 w 5285433"/>
              <a:gd name="connsiteY2" fmla="*/ 361740 h 3225521"/>
              <a:gd name="connsiteX3" fmla="*/ 1507253 w 5285433"/>
              <a:gd name="connsiteY3" fmla="*/ 753626 h 3225521"/>
              <a:gd name="connsiteX4" fmla="*/ 2039816 w 5285433"/>
              <a:gd name="connsiteY4" fmla="*/ 954593 h 3225521"/>
              <a:gd name="connsiteX5" fmla="*/ 2582427 w 5285433"/>
              <a:gd name="connsiteY5" fmla="*/ 1647929 h 3225521"/>
              <a:gd name="connsiteX6" fmla="*/ 3125038 w 5285433"/>
              <a:gd name="connsiteY6" fmla="*/ 2240782 h 3225521"/>
              <a:gd name="connsiteX7" fmla="*/ 3657600 w 5285433"/>
              <a:gd name="connsiteY7" fmla="*/ 2351314 h 3225521"/>
              <a:gd name="connsiteX8" fmla="*/ 4210259 w 5285433"/>
              <a:gd name="connsiteY8" fmla="*/ 2733151 h 3225521"/>
              <a:gd name="connsiteX9" fmla="*/ 4742822 w 5285433"/>
              <a:gd name="connsiteY9" fmla="*/ 2883877 h 3225521"/>
              <a:gd name="connsiteX10" fmla="*/ 5285433 w 5285433"/>
              <a:gd name="connsiteY10" fmla="*/ 3225521 h 322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5433" h="3225521">
                <a:moveTo>
                  <a:pt x="0" y="0"/>
                </a:moveTo>
                <a:lnTo>
                  <a:pt x="371789" y="190918"/>
                </a:lnTo>
                <a:lnTo>
                  <a:pt x="934497" y="361740"/>
                </a:lnTo>
                <a:lnTo>
                  <a:pt x="1507253" y="753626"/>
                </a:lnTo>
                <a:lnTo>
                  <a:pt x="2039816" y="954593"/>
                </a:lnTo>
                <a:lnTo>
                  <a:pt x="2582427" y="1647929"/>
                </a:lnTo>
                <a:lnTo>
                  <a:pt x="3125038" y="2240782"/>
                </a:lnTo>
                <a:lnTo>
                  <a:pt x="3657600" y="2351314"/>
                </a:lnTo>
                <a:lnTo>
                  <a:pt x="4210259" y="2733151"/>
                </a:lnTo>
                <a:lnTo>
                  <a:pt x="4742822" y="2883877"/>
                </a:lnTo>
                <a:lnTo>
                  <a:pt x="5285433" y="3225521"/>
                </a:lnTo>
              </a:path>
            </a:pathLst>
          </a:custGeom>
          <a:noFill/>
          <a:ln w="28575">
            <a:solidFill>
              <a:schemeClr val="tx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cxnSp>
        <p:nvCxnSpPr>
          <p:cNvPr id="61" name="Gerader Verbinder 60">
            <a:extLst>
              <a:ext uri="{FF2B5EF4-FFF2-40B4-BE49-F238E27FC236}">
                <a16:creationId xmlns:a16="http://schemas.microsoft.com/office/drawing/2014/main" id="{895FF8AB-A2BF-40A1-A441-AC711E7C07B3}"/>
              </a:ext>
            </a:extLst>
          </p:cNvPr>
          <p:cNvCxnSpPr>
            <a:stCxn id="60" idx="0"/>
          </p:cNvCxnSpPr>
          <p:nvPr/>
        </p:nvCxnSpPr>
        <p:spPr bwMode="auto">
          <a:xfrm>
            <a:off x="1176745" y="2243210"/>
            <a:ext cx="5285814" cy="3216853"/>
          </a:xfrm>
          <a:prstGeom prst="line">
            <a:avLst/>
          </a:prstGeom>
          <a:solidFill>
            <a:schemeClr val="accent1"/>
          </a:solidFill>
          <a:ln w="28575" cap="sq" cmpd="sng" algn="ctr">
            <a:solidFill>
              <a:srgbClr val="00B050"/>
            </a:solidFill>
            <a:prstDash val="dash"/>
            <a:round/>
            <a:headEnd type="none" w="sm" len="sm"/>
            <a:tailEnd type="none" w="sm" len="sm"/>
          </a:ln>
          <a:effectLst/>
        </p:spPr>
      </p:cxnSp>
    </p:spTree>
    <p:extLst>
      <p:ext uri="{BB962C8B-B14F-4D97-AF65-F5344CB8AC3E}">
        <p14:creationId xmlns:p14="http://schemas.microsoft.com/office/powerpoint/2010/main" val="2850128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C8B29CE-473A-4734-B7DD-5C401489F6E9}"/>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41F6BEEE-937D-4C17-A8E3-0A5A460C6FD4}"/>
              </a:ext>
            </a:extLst>
          </p:cNvPr>
          <p:cNvSpPr>
            <a:spLocks noGrp="1"/>
          </p:cNvSpPr>
          <p:nvPr>
            <p:ph type="sldNum" sz="quarter" idx="4"/>
          </p:nvPr>
        </p:nvSpPr>
        <p:spPr/>
        <p:txBody>
          <a:bodyPr/>
          <a:lstStyle/>
          <a:p>
            <a:fld id="{BD587C3E-324D-4846-9F44-5C3ACF20A720}" type="slidenum">
              <a:rPr lang="de-DE" smtClean="0"/>
              <a:pPr/>
              <a:t>147</a:t>
            </a:fld>
            <a:endParaRPr lang="de-DE" dirty="0"/>
          </a:p>
        </p:txBody>
      </p:sp>
      <p:sp>
        <p:nvSpPr>
          <p:cNvPr id="4" name="Titel 3">
            <a:extLst>
              <a:ext uri="{FF2B5EF4-FFF2-40B4-BE49-F238E27FC236}">
                <a16:creationId xmlns:a16="http://schemas.microsoft.com/office/drawing/2014/main" id="{A9B61B82-D758-4747-AB4C-874838DB5912}"/>
              </a:ext>
            </a:extLst>
          </p:cNvPr>
          <p:cNvSpPr>
            <a:spLocks noGrp="1"/>
          </p:cNvSpPr>
          <p:nvPr>
            <p:ph type="title"/>
          </p:nvPr>
        </p:nvSpPr>
        <p:spPr/>
        <p:txBody>
          <a:bodyPr/>
          <a:lstStyle/>
          <a:p>
            <a:r>
              <a:rPr lang="de-DE" dirty="0"/>
              <a:t>Release Burn-down Chart</a:t>
            </a:r>
          </a:p>
        </p:txBody>
      </p:sp>
      <p:sp>
        <p:nvSpPr>
          <p:cNvPr id="5" name="Textplatzhalter 4">
            <a:extLst>
              <a:ext uri="{FF2B5EF4-FFF2-40B4-BE49-F238E27FC236}">
                <a16:creationId xmlns:a16="http://schemas.microsoft.com/office/drawing/2014/main" id="{081B5FD3-CCD0-4CE1-8715-8876A6CE4CA3}"/>
              </a:ext>
            </a:extLst>
          </p:cNvPr>
          <p:cNvSpPr>
            <a:spLocks noGrp="1"/>
          </p:cNvSpPr>
          <p:nvPr>
            <p:ph type="body" sz="quarter" idx="11"/>
          </p:nvPr>
        </p:nvSpPr>
        <p:spPr/>
        <p:txBody>
          <a:bodyPr>
            <a:normAutofit fontScale="92500"/>
          </a:bodyPr>
          <a:lstStyle/>
          <a:p>
            <a:r>
              <a:rPr lang="de-DE" dirty="0"/>
              <a:t>Syl_ID_7.1 </a:t>
            </a:r>
          </a:p>
        </p:txBody>
      </p:sp>
      <p:grpSp>
        <p:nvGrpSpPr>
          <p:cNvPr id="7" name="Gruppieren 6">
            <a:extLst>
              <a:ext uri="{FF2B5EF4-FFF2-40B4-BE49-F238E27FC236}">
                <a16:creationId xmlns:a16="http://schemas.microsoft.com/office/drawing/2014/main" id="{92BF4231-04D0-4FD4-8757-3F632137D2C1}"/>
              </a:ext>
            </a:extLst>
          </p:cNvPr>
          <p:cNvGrpSpPr/>
          <p:nvPr/>
        </p:nvGrpSpPr>
        <p:grpSpPr>
          <a:xfrm>
            <a:off x="480282" y="2654444"/>
            <a:ext cx="6773735" cy="276999"/>
            <a:chOff x="1943477" y="2236498"/>
            <a:chExt cx="6773735" cy="276999"/>
          </a:xfrm>
        </p:grpSpPr>
        <p:cxnSp>
          <p:nvCxnSpPr>
            <p:cNvPr id="8" name="Gerader Verbinder 7">
              <a:extLst>
                <a:ext uri="{FF2B5EF4-FFF2-40B4-BE49-F238E27FC236}">
                  <a16:creationId xmlns:a16="http://schemas.microsoft.com/office/drawing/2014/main" id="{D1DFC777-8E03-456A-AB3F-D6FD1EDF84D9}"/>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9" name="Textfeld 8">
              <a:extLst>
                <a:ext uri="{FF2B5EF4-FFF2-40B4-BE49-F238E27FC236}">
                  <a16:creationId xmlns:a16="http://schemas.microsoft.com/office/drawing/2014/main" id="{A57C3079-C015-4BC3-AC18-B819DEC5AE5A}"/>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250</a:t>
              </a:r>
            </a:p>
          </p:txBody>
        </p:sp>
      </p:grpSp>
      <p:grpSp>
        <p:nvGrpSpPr>
          <p:cNvPr id="10" name="Gruppieren 9">
            <a:extLst>
              <a:ext uri="{FF2B5EF4-FFF2-40B4-BE49-F238E27FC236}">
                <a16:creationId xmlns:a16="http://schemas.microsoft.com/office/drawing/2014/main" id="{5B65A52D-61DF-49ED-A664-610497B0E38B}"/>
              </a:ext>
            </a:extLst>
          </p:cNvPr>
          <p:cNvGrpSpPr/>
          <p:nvPr/>
        </p:nvGrpSpPr>
        <p:grpSpPr>
          <a:xfrm>
            <a:off x="480282" y="3210890"/>
            <a:ext cx="6773735" cy="276999"/>
            <a:chOff x="1943477" y="2792944"/>
            <a:chExt cx="6773735" cy="276999"/>
          </a:xfrm>
        </p:grpSpPr>
        <p:cxnSp>
          <p:nvCxnSpPr>
            <p:cNvPr id="11" name="Gerader Verbinder 10">
              <a:extLst>
                <a:ext uri="{FF2B5EF4-FFF2-40B4-BE49-F238E27FC236}">
                  <a16:creationId xmlns:a16="http://schemas.microsoft.com/office/drawing/2014/main" id="{22E67663-7D3E-464E-B25E-E6381083C799}"/>
                </a:ext>
              </a:extLst>
            </p:cNvPr>
            <p:cNvCxnSpPr/>
            <p:nvPr/>
          </p:nvCxnSpPr>
          <p:spPr bwMode="auto">
            <a:xfrm>
              <a:off x="2445504" y="2925587"/>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2" name="Textfeld 11">
              <a:extLst>
                <a:ext uri="{FF2B5EF4-FFF2-40B4-BE49-F238E27FC236}">
                  <a16:creationId xmlns:a16="http://schemas.microsoft.com/office/drawing/2014/main" id="{55036581-8CB6-46CA-9E2A-BC3F60462849}"/>
                </a:ext>
              </a:extLst>
            </p:cNvPr>
            <p:cNvSpPr txBox="1"/>
            <p:nvPr/>
          </p:nvSpPr>
          <p:spPr>
            <a:xfrm>
              <a:off x="1943477" y="2792944"/>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200</a:t>
              </a:r>
            </a:p>
          </p:txBody>
        </p:sp>
      </p:grpSp>
      <p:grpSp>
        <p:nvGrpSpPr>
          <p:cNvPr id="13" name="Gruppieren 12">
            <a:extLst>
              <a:ext uri="{FF2B5EF4-FFF2-40B4-BE49-F238E27FC236}">
                <a16:creationId xmlns:a16="http://schemas.microsoft.com/office/drawing/2014/main" id="{2CD8E612-98B6-4C80-BCB9-C90E2FBDA11B}"/>
              </a:ext>
            </a:extLst>
          </p:cNvPr>
          <p:cNvGrpSpPr/>
          <p:nvPr/>
        </p:nvGrpSpPr>
        <p:grpSpPr>
          <a:xfrm>
            <a:off x="480282" y="2113516"/>
            <a:ext cx="6773735" cy="276999"/>
            <a:chOff x="1943477" y="1695570"/>
            <a:chExt cx="6773735" cy="276999"/>
          </a:xfrm>
        </p:grpSpPr>
        <p:cxnSp>
          <p:nvCxnSpPr>
            <p:cNvPr id="14" name="Gerader Verbinder 13">
              <a:extLst>
                <a:ext uri="{FF2B5EF4-FFF2-40B4-BE49-F238E27FC236}">
                  <a16:creationId xmlns:a16="http://schemas.microsoft.com/office/drawing/2014/main" id="{27218FD9-075D-48F6-BD00-0D5F8BFDDD74}"/>
                </a:ext>
              </a:extLst>
            </p:cNvPr>
            <p:cNvCxnSpPr/>
            <p:nvPr/>
          </p:nvCxnSpPr>
          <p:spPr bwMode="auto">
            <a:xfrm>
              <a:off x="2445504" y="1836913"/>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5" name="Textfeld 14">
              <a:extLst>
                <a:ext uri="{FF2B5EF4-FFF2-40B4-BE49-F238E27FC236}">
                  <a16:creationId xmlns:a16="http://schemas.microsoft.com/office/drawing/2014/main" id="{A8FC117B-3339-4970-B995-1DFAFCC27E33}"/>
                </a:ext>
              </a:extLst>
            </p:cNvPr>
            <p:cNvSpPr txBox="1"/>
            <p:nvPr/>
          </p:nvSpPr>
          <p:spPr>
            <a:xfrm>
              <a:off x="1943477" y="1695570"/>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300</a:t>
              </a:r>
            </a:p>
          </p:txBody>
        </p:sp>
      </p:grpSp>
      <p:grpSp>
        <p:nvGrpSpPr>
          <p:cNvPr id="16" name="Gruppieren 15">
            <a:extLst>
              <a:ext uri="{FF2B5EF4-FFF2-40B4-BE49-F238E27FC236}">
                <a16:creationId xmlns:a16="http://schemas.microsoft.com/office/drawing/2014/main" id="{176DC137-6D0C-44C2-A7A7-4F0DC1009DFA}"/>
              </a:ext>
            </a:extLst>
          </p:cNvPr>
          <p:cNvGrpSpPr/>
          <p:nvPr/>
        </p:nvGrpSpPr>
        <p:grpSpPr>
          <a:xfrm>
            <a:off x="480282" y="3753273"/>
            <a:ext cx="6773735" cy="276999"/>
            <a:chOff x="1943477" y="2236498"/>
            <a:chExt cx="6773735" cy="276999"/>
          </a:xfrm>
        </p:grpSpPr>
        <p:cxnSp>
          <p:nvCxnSpPr>
            <p:cNvPr id="17" name="Gerader Verbinder 16">
              <a:extLst>
                <a:ext uri="{FF2B5EF4-FFF2-40B4-BE49-F238E27FC236}">
                  <a16:creationId xmlns:a16="http://schemas.microsoft.com/office/drawing/2014/main" id="{21F7BEAE-E194-4F7B-80DB-54A5E15A46D7}"/>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8" name="Textfeld 17">
              <a:extLst>
                <a:ext uri="{FF2B5EF4-FFF2-40B4-BE49-F238E27FC236}">
                  <a16:creationId xmlns:a16="http://schemas.microsoft.com/office/drawing/2014/main" id="{E37BB1F1-0458-4400-AE53-9736F1244F41}"/>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150</a:t>
              </a:r>
            </a:p>
          </p:txBody>
        </p:sp>
      </p:grpSp>
      <p:grpSp>
        <p:nvGrpSpPr>
          <p:cNvPr id="19" name="Gruppieren 18">
            <a:extLst>
              <a:ext uri="{FF2B5EF4-FFF2-40B4-BE49-F238E27FC236}">
                <a16:creationId xmlns:a16="http://schemas.microsoft.com/office/drawing/2014/main" id="{4D7C7030-D5BD-4564-8F5A-E0AE926937BB}"/>
              </a:ext>
            </a:extLst>
          </p:cNvPr>
          <p:cNvGrpSpPr/>
          <p:nvPr/>
        </p:nvGrpSpPr>
        <p:grpSpPr>
          <a:xfrm>
            <a:off x="480282" y="4309960"/>
            <a:ext cx="6773735" cy="276999"/>
            <a:chOff x="1943477" y="2792944"/>
            <a:chExt cx="6773735" cy="276999"/>
          </a:xfrm>
        </p:grpSpPr>
        <p:cxnSp>
          <p:nvCxnSpPr>
            <p:cNvPr id="20" name="Gerader Verbinder 19">
              <a:extLst>
                <a:ext uri="{FF2B5EF4-FFF2-40B4-BE49-F238E27FC236}">
                  <a16:creationId xmlns:a16="http://schemas.microsoft.com/office/drawing/2014/main" id="{534E2B8C-8313-439E-A5E7-4D706DA45454}"/>
                </a:ext>
              </a:extLst>
            </p:cNvPr>
            <p:cNvCxnSpPr/>
            <p:nvPr/>
          </p:nvCxnSpPr>
          <p:spPr bwMode="auto">
            <a:xfrm>
              <a:off x="2445504" y="2925587"/>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1" name="Textfeld 20">
              <a:extLst>
                <a:ext uri="{FF2B5EF4-FFF2-40B4-BE49-F238E27FC236}">
                  <a16:creationId xmlns:a16="http://schemas.microsoft.com/office/drawing/2014/main" id="{1F71F162-791F-45D9-AD8C-B33737A56B4A}"/>
                </a:ext>
              </a:extLst>
            </p:cNvPr>
            <p:cNvSpPr txBox="1"/>
            <p:nvPr/>
          </p:nvSpPr>
          <p:spPr>
            <a:xfrm>
              <a:off x="1943477" y="2792944"/>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100</a:t>
              </a:r>
            </a:p>
          </p:txBody>
        </p:sp>
      </p:grpSp>
      <p:grpSp>
        <p:nvGrpSpPr>
          <p:cNvPr id="22" name="Gruppieren 21">
            <a:extLst>
              <a:ext uri="{FF2B5EF4-FFF2-40B4-BE49-F238E27FC236}">
                <a16:creationId xmlns:a16="http://schemas.microsoft.com/office/drawing/2014/main" id="{6B9ACD74-F5EF-4350-AAC7-FCA098273F8C}"/>
              </a:ext>
            </a:extLst>
          </p:cNvPr>
          <p:cNvGrpSpPr/>
          <p:nvPr/>
        </p:nvGrpSpPr>
        <p:grpSpPr>
          <a:xfrm>
            <a:off x="480282" y="4842773"/>
            <a:ext cx="6773735" cy="276999"/>
            <a:chOff x="1943477" y="2236498"/>
            <a:chExt cx="6773735" cy="276999"/>
          </a:xfrm>
        </p:grpSpPr>
        <p:cxnSp>
          <p:nvCxnSpPr>
            <p:cNvPr id="23" name="Gerader Verbinder 22">
              <a:extLst>
                <a:ext uri="{FF2B5EF4-FFF2-40B4-BE49-F238E27FC236}">
                  <a16:creationId xmlns:a16="http://schemas.microsoft.com/office/drawing/2014/main" id="{F21B6364-7B8C-403D-AD80-B86AE0E38567}"/>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4" name="Textfeld 23">
              <a:extLst>
                <a:ext uri="{FF2B5EF4-FFF2-40B4-BE49-F238E27FC236}">
                  <a16:creationId xmlns:a16="http://schemas.microsoft.com/office/drawing/2014/main" id="{5467242F-1B4B-4F74-8E99-D7DCA09F8DFF}"/>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50</a:t>
              </a:r>
            </a:p>
          </p:txBody>
        </p:sp>
      </p:grpSp>
      <p:grpSp>
        <p:nvGrpSpPr>
          <p:cNvPr id="25" name="Gruppieren 24">
            <a:extLst>
              <a:ext uri="{FF2B5EF4-FFF2-40B4-BE49-F238E27FC236}">
                <a16:creationId xmlns:a16="http://schemas.microsoft.com/office/drawing/2014/main" id="{317B33E5-8DE5-4082-9BF2-09085F5A5CC4}"/>
              </a:ext>
            </a:extLst>
          </p:cNvPr>
          <p:cNvGrpSpPr/>
          <p:nvPr/>
        </p:nvGrpSpPr>
        <p:grpSpPr>
          <a:xfrm>
            <a:off x="630887" y="5356000"/>
            <a:ext cx="6621335" cy="276999"/>
            <a:chOff x="2095877" y="4420098"/>
            <a:chExt cx="6621335" cy="276999"/>
          </a:xfrm>
        </p:grpSpPr>
        <p:cxnSp>
          <p:nvCxnSpPr>
            <p:cNvPr id="26" name="Gerader Verbinder 25">
              <a:extLst>
                <a:ext uri="{FF2B5EF4-FFF2-40B4-BE49-F238E27FC236}">
                  <a16:creationId xmlns:a16="http://schemas.microsoft.com/office/drawing/2014/main" id="{F79B6274-CD02-4302-B89D-361BE82E9ED4}"/>
                </a:ext>
              </a:extLst>
            </p:cNvPr>
            <p:cNvCxnSpPr/>
            <p:nvPr/>
          </p:nvCxnSpPr>
          <p:spPr bwMode="auto">
            <a:xfrm>
              <a:off x="2445504" y="4558598"/>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7" name="Textfeld 26">
              <a:extLst>
                <a:ext uri="{FF2B5EF4-FFF2-40B4-BE49-F238E27FC236}">
                  <a16:creationId xmlns:a16="http://schemas.microsoft.com/office/drawing/2014/main" id="{4563F3D4-B2DE-4672-AF1D-2D5AEDEC17A8}"/>
                </a:ext>
              </a:extLst>
            </p:cNvPr>
            <p:cNvSpPr txBox="1"/>
            <p:nvPr/>
          </p:nvSpPr>
          <p:spPr>
            <a:xfrm>
              <a:off x="2095877" y="4420098"/>
              <a:ext cx="4087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0</a:t>
              </a:r>
            </a:p>
          </p:txBody>
        </p:sp>
      </p:grpSp>
      <p:cxnSp>
        <p:nvCxnSpPr>
          <p:cNvPr id="28" name="Gerader Verbinder 27">
            <a:extLst>
              <a:ext uri="{FF2B5EF4-FFF2-40B4-BE49-F238E27FC236}">
                <a16:creationId xmlns:a16="http://schemas.microsoft.com/office/drawing/2014/main" id="{4AB07DEF-33E3-4B87-A6EB-3212C7D32439}"/>
              </a:ext>
            </a:extLst>
          </p:cNvPr>
          <p:cNvCxnSpPr/>
          <p:nvPr/>
        </p:nvCxnSpPr>
        <p:spPr bwMode="auto">
          <a:xfrm flipV="1">
            <a:off x="980514" y="2052081"/>
            <a:ext cx="0" cy="3431615"/>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29" name="Textfeld 28">
            <a:extLst>
              <a:ext uri="{FF2B5EF4-FFF2-40B4-BE49-F238E27FC236}">
                <a16:creationId xmlns:a16="http://schemas.microsoft.com/office/drawing/2014/main" id="{DC276572-50F4-42BA-982A-3C3EDD7ECDF5}"/>
              </a:ext>
            </a:extLst>
          </p:cNvPr>
          <p:cNvSpPr txBox="1"/>
          <p:nvPr/>
        </p:nvSpPr>
        <p:spPr>
          <a:xfrm rot="16200000">
            <a:off x="58497" y="2317268"/>
            <a:ext cx="1065007"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Story Points</a:t>
            </a:r>
          </a:p>
        </p:txBody>
      </p:sp>
      <p:grpSp>
        <p:nvGrpSpPr>
          <p:cNvPr id="30" name="Gruppieren 29">
            <a:extLst>
              <a:ext uri="{FF2B5EF4-FFF2-40B4-BE49-F238E27FC236}">
                <a16:creationId xmlns:a16="http://schemas.microsoft.com/office/drawing/2014/main" id="{71F5E04D-B1CA-4AD7-B681-29C11D84B612}"/>
              </a:ext>
            </a:extLst>
          </p:cNvPr>
          <p:cNvGrpSpPr/>
          <p:nvPr/>
        </p:nvGrpSpPr>
        <p:grpSpPr>
          <a:xfrm>
            <a:off x="980514" y="5445518"/>
            <a:ext cx="6664834" cy="436878"/>
            <a:chOff x="2445504" y="5027572"/>
            <a:chExt cx="6664834" cy="436878"/>
          </a:xfrm>
        </p:grpSpPr>
        <p:cxnSp>
          <p:nvCxnSpPr>
            <p:cNvPr id="31" name="Gerader Verbinder 30">
              <a:extLst>
                <a:ext uri="{FF2B5EF4-FFF2-40B4-BE49-F238E27FC236}">
                  <a16:creationId xmlns:a16="http://schemas.microsoft.com/office/drawing/2014/main" id="{681AF8D1-C1AB-44E9-9C9F-3D851BAFA8D9}"/>
                </a:ext>
              </a:extLst>
            </p:cNvPr>
            <p:cNvCxnSpPr/>
            <p:nvPr/>
          </p:nvCxnSpPr>
          <p:spPr bwMode="auto">
            <a:xfrm>
              <a:off x="2445504" y="5076500"/>
              <a:ext cx="6271708"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32" name="Gruppieren 31">
              <a:extLst>
                <a:ext uri="{FF2B5EF4-FFF2-40B4-BE49-F238E27FC236}">
                  <a16:creationId xmlns:a16="http://schemas.microsoft.com/office/drawing/2014/main" id="{D45CA6E9-B3AD-4108-BC96-F6FA2E322455}"/>
                </a:ext>
              </a:extLst>
            </p:cNvPr>
            <p:cNvGrpSpPr/>
            <p:nvPr/>
          </p:nvGrpSpPr>
          <p:grpSpPr>
            <a:xfrm>
              <a:off x="2653550" y="5027572"/>
              <a:ext cx="6456788" cy="436878"/>
              <a:chOff x="2653550" y="5027572"/>
              <a:chExt cx="6456788" cy="436878"/>
            </a:xfrm>
          </p:grpSpPr>
          <p:grpSp>
            <p:nvGrpSpPr>
              <p:cNvPr id="33" name="Gruppieren 32">
                <a:extLst>
                  <a:ext uri="{FF2B5EF4-FFF2-40B4-BE49-F238E27FC236}">
                    <a16:creationId xmlns:a16="http://schemas.microsoft.com/office/drawing/2014/main" id="{06482E22-9AF8-47A6-8FAF-8393C2459032}"/>
                  </a:ext>
                </a:extLst>
              </p:cNvPr>
              <p:cNvGrpSpPr/>
              <p:nvPr/>
            </p:nvGrpSpPr>
            <p:grpSpPr>
              <a:xfrm>
                <a:off x="2653550" y="5027572"/>
                <a:ext cx="5870091" cy="429159"/>
                <a:chOff x="2653550" y="5027572"/>
                <a:chExt cx="5870091" cy="429159"/>
              </a:xfrm>
            </p:grpSpPr>
            <p:grpSp>
              <p:nvGrpSpPr>
                <p:cNvPr id="35" name="Gruppieren 34">
                  <a:extLst>
                    <a:ext uri="{FF2B5EF4-FFF2-40B4-BE49-F238E27FC236}">
                      <a16:creationId xmlns:a16="http://schemas.microsoft.com/office/drawing/2014/main" id="{05CE52EF-90AB-4D6B-A6FB-4CE83BE8CD0F}"/>
                    </a:ext>
                  </a:extLst>
                </p:cNvPr>
                <p:cNvGrpSpPr/>
                <p:nvPr/>
              </p:nvGrpSpPr>
              <p:grpSpPr>
                <a:xfrm>
                  <a:off x="2861533" y="5027572"/>
                  <a:ext cx="5429026" cy="103232"/>
                  <a:chOff x="2915323" y="5716063"/>
                  <a:chExt cx="5429026" cy="103232"/>
                </a:xfrm>
              </p:grpSpPr>
              <p:cxnSp>
                <p:nvCxnSpPr>
                  <p:cNvPr id="48" name="Gerader Verbinder 47">
                    <a:extLst>
                      <a:ext uri="{FF2B5EF4-FFF2-40B4-BE49-F238E27FC236}">
                        <a16:creationId xmlns:a16="http://schemas.microsoft.com/office/drawing/2014/main" id="{2E28FF4B-864B-4483-A3CE-8CC1B685FE6D}"/>
                      </a:ext>
                    </a:extLst>
                  </p:cNvPr>
                  <p:cNvCxnSpPr/>
                  <p:nvPr/>
                </p:nvCxnSpPr>
                <p:spPr bwMode="auto">
                  <a:xfrm>
                    <a:off x="2915323"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9" name="Gerader Verbinder 48">
                    <a:extLst>
                      <a:ext uri="{FF2B5EF4-FFF2-40B4-BE49-F238E27FC236}">
                        <a16:creationId xmlns:a16="http://schemas.microsoft.com/office/drawing/2014/main" id="{D5940195-B1C9-4F3F-96CD-F9B622054E58}"/>
                      </a:ext>
                    </a:extLst>
                  </p:cNvPr>
                  <p:cNvCxnSpPr/>
                  <p:nvPr/>
                </p:nvCxnSpPr>
                <p:spPr bwMode="auto">
                  <a:xfrm>
                    <a:off x="3458226"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0" name="Gerader Verbinder 49">
                    <a:extLst>
                      <a:ext uri="{FF2B5EF4-FFF2-40B4-BE49-F238E27FC236}">
                        <a16:creationId xmlns:a16="http://schemas.microsoft.com/office/drawing/2014/main" id="{361C4F50-1C5C-456C-ABA2-A8CCBAFFB4B2}"/>
                      </a:ext>
                    </a:extLst>
                  </p:cNvPr>
                  <p:cNvCxnSpPr/>
                  <p:nvPr/>
                </p:nvCxnSpPr>
                <p:spPr bwMode="auto">
                  <a:xfrm>
                    <a:off x="4001129"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1" name="Gerader Verbinder 50">
                    <a:extLst>
                      <a:ext uri="{FF2B5EF4-FFF2-40B4-BE49-F238E27FC236}">
                        <a16:creationId xmlns:a16="http://schemas.microsoft.com/office/drawing/2014/main" id="{35B161E3-9012-4052-8866-892C2D4B5001}"/>
                      </a:ext>
                    </a:extLst>
                  </p:cNvPr>
                  <p:cNvCxnSpPr/>
                  <p:nvPr/>
                </p:nvCxnSpPr>
                <p:spPr bwMode="auto">
                  <a:xfrm>
                    <a:off x="4544032"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2" name="Gerader Verbinder 51">
                    <a:extLst>
                      <a:ext uri="{FF2B5EF4-FFF2-40B4-BE49-F238E27FC236}">
                        <a16:creationId xmlns:a16="http://schemas.microsoft.com/office/drawing/2014/main" id="{8847FEFF-BEFA-404A-A2EE-9F217CB36933}"/>
                      </a:ext>
                    </a:extLst>
                  </p:cNvPr>
                  <p:cNvCxnSpPr/>
                  <p:nvPr/>
                </p:nvCxnSpPr>
                <p:spPr bwMode="auto">
                  <a:xfrm>
                    <a:off x="5086935"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3" name="Gerader Verbinder 52">
                    <a:extLst>
                      <a:ext uri="{FF2B5EF4-FFF2-40B4-BE49-F238E27FC236}">
                        <a16:creationId xmlns:a16="http://schemas.microsoft.com/office/drawing/2014/main" id="{D1CEEFB9-8AC4-4BCB-9199-170898AB1C85}"/>
                      </a:ext>
                    </a:extLst>
                  </p:cNvPr>
                  <p:cNvCxnSpPr/>
                  <p:nvPr/>
                </p:nvCxnSpPr>
                <p:spPr bwMode="auto">
                  <a:xfrm>
                    <a:off x="5629838"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4" name="Gerader Verbinder 53">
                    <a:extLst>
                      <a:ext uri="{FF2B5EF4-FFF2-40B4-BE49-F238E27FC236}">
                        <a16:creationId xmlns:a16="http://schemas.microsoft.com/office/drawing/2014/main" id="{615E89CE-B488-4134-957F-A25ADAAF6110}"/>
                      </a:ext>
                    </a:extLst>
                  </p:cNvPr>
                  <p:cNvCxnSpPr/>
                  <p:nvPr/>
                </p:nvCxnSpPr>
                <p:spPr bwMode="auto">
                  <a:xfrm>
                    <a:off x="6172741"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5" name="Gerader Verbinder 54">
                    <a:extLst>
                      <a:ext uri="{FF2B5EF4-FFF2-40B4-BE49-F238E27FC236}">
                        <a16:creationId xmlns:a16="http://schemas.microsoft.com/office/drawing/2014/main" id="{77C18A01-B86B-4526-A235-CE638C3E421C}"/>
                      </a:ext>
                    </a:extLst>
                  </p:cNvPr>
                  <p:cNvCxnSpPr/>
                  <p:nvPr/>
                </p:nvCxnSpPr>
                <p:spPr bwMode="auto">
                  <a:xfrm>
                    <a:off x="6715644"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6" name="Gerader Verbinder 55">
                    <a:extLst>
                      <a:ext uri="{FF2B5EF4-FFF2-40B4-BE49-F238E27FC236}">
                        <a16:creationId xmlns:a16="http://schemas.microsoft.com/office/drawing/2014/main" id="{3A8D8D40-2CED-491B-AF9A-68E2BD098B0B}"/>
                      </a:ext>
                    </a:extLst>
                  </p:cNvPr>
                  <p:cNvCxnSpPr/>
                  <p:nvPr/>
                </p:nvCxnSpPr>
                <p:spPr bwMode="auto">
                  <a:xfrm>
                    <a:off x="7258547"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7" name="Gerader Verbinder 56">
                    <a:extLst>
                      <a:ext uri="{FF2B5EF4-FFF2-40B4-BE49-F238E27FC236}">
                        <a16:creationId xmlns:a16="http://schemas.microsoft.com/office/drawing/2014/main" id="{2F4E6238-A9A3-4991-8003-B9F124193B41}"/>
                      </a:ext>
                    </a:extLst>
                  </p:cNvPr>
                  <p:cNvCxnSpPr/>
                  <p:nvPr/>
                </p:nvCxnSpPr>
                <p:spPr bwMode="auto">
                  <a:xfrm>
                    <a:off x="7801450"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8" name="Gerader Verbinder 57">
                    <a:extLst>
                      <a:ext uri="{FF2B5EF4-FFF2-40B4-BE49-F238E27FC236}">
                        <a16:creationId xmlns:a16="http://schemas.microsoft.com/office/drawing/2014/main" id="{B8CA37DA-465F-4E6C-B9AE-98A32DDB49EF}"/>
                      </a:ext>
                    </a:extLst>
                  </p:cNvPr>
                  <p:cNvCxnSpPr/>
                  <p:nvPr/>
                </p:nvCxnSpPr>
                <p:spPr bwMode="auto">
                  <a:xfrm>
                    <a:off x="8344349"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36" name="Gruppieren 35">
                  <a:extLst>
                    <a:ext uri="{FF2B5EF4-FFF2-40B4-BE49-F238E27FC236}">
                      <a16:creationId xmlns:a16="http://schemas.microsoft.com/office/drawing/2014/main" id="{B601EF8F-73AA-4E1F-A38A-0CB62E412A48}"/>
                    </a:ext>
                  </a:extLst>
                </p:cNvPr>
                <p:cNvGrpSpPr/>
                <p:nvPr/>
              </p:nvGrpSpPr>
              <p:grpSpPr>
                <a:xfrm>
                  <a:off x="2653550" y="5179732"/>
                  <a:ext cx="5870091" cy="276999"/>
                  <a:chOff x="2653550" y="5179732"/>
                  <a:chExt cx="5870091" cy="276999"/>
                </a:xfrm>
              </p:grpSpPr>
              <p:sp>
                <p:nvSpPr>
                  <p:cNvPr id="37" name="Textfeld 36">
                    <a:extLst>
                      <a:ext uri="{FF2B5EF4-FFF2-40B4-BE49-F238E27FC236}">
                        <a16:creationId xmlns:a16="http://schemas.microsoft.com/office/drawing/2014/main" id="{1F65DF8E-0A8A-4D58-8024-EC3E540AFBA9}"/>
                      </a:ext>
                    </a:extLst>
                  </p:cNvPr>
                  <p:cNvSpPr txBox="1"/>
                  <p:nvPr/>
                </p:nvSpPr>
                <p:spPr>
                  <a:xfrm>
                    <a:off x="2653550"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a:t>
                    </a:r>
                  </a:p>
                </p:txBody>
              </p:sp>
              <p:sp>
                <p:nvSpPr>
                  <p:cNvPr id="38" name="Textfeld 37">
                    <a:extLst>
                      <a:ext uri="{FF2B5EF4-FFF2-40B4-BE49-F238E27FC236}">
                        <a16:creationId xmlns:a16="http://schemas.microsoft.com/office/drawing/2014/main" id="{1A9AE29D-6015-4EF8-97D0-4AB44164E8DA}"/>
                      </a:ext>
                    </a:extLst>
                  </p:cNvPr>
                  <p:cNvSpPr txBox="1"/>
                  <p:nvPr/>
                </p:nvSpPr>
                <p:spPr>
                  <a:xfrm>
                    <a:off x="3196453"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2</a:t>
                    </a:r>
                  </a:p>
                </p:txBody>
              </p:sp>
              <p:sp>
                <p:nvSpPr>
                  <p:cNvPr id="39" name="Textfeld 38">
                    <a:extLst>
                      <a:ext uri="{FF2B5EF4-FFF2-40B4-BE49-F238E27FC236}">
                        <a16:creationId xmlns:a16="http://schemas.microsoft.com/office/drawing/2014/main" id="{A882B6CC-B61D-42E0-BFAB-5816064D196D}"/>
                      </a:ext>
                    </a:extLst>
                  </p:cNvPr>
                  <p:cNvSpPr txBox="1"/>
                  <p:nvPr/>
                </p:nvSpPr>
                <p:spPr>
                  <a:xfrm>
                    <a:off x="3739356"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3</a:t>
                    </a:r>
                  </a:p>
                </p:txBody>
              </p:sp>
              <p:sp>
                <p:nvSpPr>
                  <p:cNvPr id="40" name="Textfeld 39">
                    <a:extLst>
                      <a:ext uri="{FF2B5EF4-FFF2-40B4-BE49-F238E27FC236}">
                        <a16:creationId xmlns:a16="http://schemas.microsoft.com/office/drawing/2014/main" id="{A86FF7E6-DC1A-409C-B35F-1641C904B78C}"/>
                      </a:ext>
                    </a:extLst>
                  </p:cNvPr>
                  <p:cNvSpPr txBox="1"/>
                  <p:nvPr/>
                </p:nvSpPr>
                <p:spPr>
                  <a:xfrm>
                    <a:off x="4282259"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4</a:t>
                    </a:r>
                  </a:p>
                </p:txBody>
              </p:sp>
              <p:sp>
                <p:nvSpPr>
                  <p:cNvPr id="41" name="Textfeld 40">
                    <a:extLst>
                      <a:ext uri="{FF2B5EF4-FFF2-40B4-BE49-F238E27FC236}">
                        <a16:creationId xmlns:a16="http://schemas.microsoft.com/office/drawing/2014/main" id="{FC638948-2D87-4338-A427-0648C37D732C}"/>
                      </a:ext>
                    </a:extLst>
                  </p:cNvPr>
                  <p:cNvSpPr txBox="1"/>
                  <p:nvPr/>
                </p:nvSpPr>
                <p:spPr>
                  <a:xfrm>
                    <a:off x="4825162"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5</a:t>
                    </a:r>
                  </a:p>
                </p:txBody>
              </p:sp>
              <p:sp>
                <p:nvSpPr>
                  <p:cNvPr id="42" name="Textfeld 41">
                    <a:extLst>
                      <a:ext uri="{FF2B5EF4-FFF2-40B4-BE49-F238E27FC236}">
                        <a16:creationId xmlns:a16="http://schemas.microsoft.com/office/drawing/2014/main" id="{DF3B398C-D3F6-4181-BF72-7683954A17A1}"/>
                      </a:ext>
                    </a:extLst>
                  </p:cNvPr>
                  <p:cNvSpPr txBox="1"/>
                  <p:nvPr/>
                </p:nvSpPr>
                <p:spPr>
                  <a:xfrm>
                    <a:off x="5368065"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6</a:t>
                    </a:r>
                  </a:p>
                </p:txBody>
              </p:sp>
              <p:sp>
                <p:nvSpPr>
                  <p:cNvPr id="43" name="Textfeld 42">
                    <a:extLst>
                      <a:ext uri="{FF2B5EF4-FFF2-40B4-BE49-F238E27FC236}">
                        <a16:creationId xmlns:a16="http://schemas.microsoft.com/office/drawing/2014/main" id="{2287F449-8279-4688-83F8-D7484CCDE000}"/>
                      </a:ext>
                    </a:extLst>
                  </p:cNvPr>
                  <p:cNvSpPr txBox="1"/>
                  <p:nvPr/>
                </p:nvSpPr>
                <p:spPr>
                  <a:xfrm>
                    <a:off x="5910968"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7</a:t>
                    </a:r>
                  </a:p>
                </p:txBody>
              </p:sp>
              <p:sp>
                <p:nvSpPr>
                  <p:cNvPr id="44" name="Textfeld 43">
                    <a:extLst>
                      <a:ext uri="{FF2B5EF4-FFF2-40B4-BE49-F238E27FC236}">
                        <a16:creationId xmlns:a16="http://schemas.microsoft.com/office/drawing/2014/main" id="{7501E2B7-2A7A-4ABF-9CA9-A39031DFFE7D}"/>
                      </a:ext>
                    </a:extLst>
                  </p:cNvPr>
                  <p:cNvSpPr txBox="1"/>
                  <p:nvPr/>
                </p:nvSpPr>
                <p:spPr>
                  <a:xfrm>
                    <a:off x="6453871"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8</a:t>
                    </a:r>
                  </a:p>
                </p:txBody>
              </p:sp>
              <p:sp>
                <p:nvSpPr>
                  <p:cNvPr id="45" name="Textfeld 44">
                    <a:extLst>
                      <a:ext uri="{FF2B5EF4-FFF2-40B4-BE49-F238E27FC236}">
                        <a16:creationId xmlns:a16="http://schemas.microsoft.com/office/drawing/2014/main" id="{41FB11D2-C0C7-4C9E-9416-D0479564872C}"/>
                      </a:ext>
                    </a:extLst>
                  </p:cNvPr>
                  <p:cNvSpPr txBox="1"/>
                  <p:nvPr/>
                </p:nvSpPr>
                <p:spPr>
                  <a:xfrm>
                    <a:off x="6996774"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9</a:t>
                    </a:r>
                  </a:p>
                </p:txBody>
              </p:sp>
              <p:sp>
                <p:nvSpPr>
                  <p:cNvPr id="46" name="Textfeld 45">
                    <a:extLst>
                      <a:ext uri="{FF2B5EF4-FFF2-40B4-BE49-F238E27FC236}">
                        <a16:creationId xmlns:a16="http://schemas.microsoft.com/office/drawing/2014/main" id="{05C906E7-352D-4315-86E2-ED32C195AAB7}"/>
                      </a:ext>
                    </a:extLst>
                  </p:cNvPr>
                  <p:cNvSpPr txBox="1"/>
                  <p:nvPr/>
                </p:nvSpPr>
                <p:spPr>
                  <a:xfrm>
                    <a:off x="7539677"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10</a:t>
                    </a:r>
                  </a:p>
                </p:txBody>
              </p:sp>
              <p:sp>
                <p:nvSpPr>
                  <p:cNvPr id="47" name="Textfeld 46">
                    <a:extLst>
                      <a:ext uri="{FF2B5EF4-FFF2-40B4-BE49-F238E27FC236}">
                        <a16:creationId xmlns:a16="http://schemas.microsoft.com/office/drawing/2014/main" id="{7E564209-5850-42BB-9847-0707DDA0DDA5}"/>
                      </a:ext>
                    </a:extLst>
                  </p:cNvPr>
                  <p:cNvSpPr txBox="1"/>
                  <p:nvPr/>
                </p:nvSpPr>
                <p:spPr>
                  <a:xfrm>
                    <a:off x="8082576"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11</a:t>
                    </a:r>
                  </a:p>
                </p:txBody>
              </p:sp>
            </p:grpSp>
          </p:grpSp>
          <p:sp>
            <p:nvSpPr>
              <p:cNvPr id="34" name="Textfeld 33">
                <a:extLst>
                  <a:ext uri="{FF2B5EF4-FFF2-40B4-BE49-F238E27FC236}">
                    <a16:creationId xmlns:a16="http://schemas.microsoft.com/office/drawing/2014/main" id="{AFB8D77C-19CB-4271-927D-0AC3421A62D3}"/>
                  </a:ext>
                </a:extLst>
              </p:cNvPr>
              <p:cNvSpPr txBox="1"/>
              <p:nvPr/>
            </p:nvSpPr>
            <p:spPr>
              <a:xfrm>
                <a:off x="8415968" y="5187451"/>
                <a:ext cx="694370"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Sprints</a:t>
                </a:r>
              </a:p>
            </p:txBody>
          </p:sp>
        </p:grpSp>
      </p:grpSp>
      <p:sp>
        <p:nvSpPr>
          <p:cNvPr id="59" name="Ellipse 58">
            <a:extLst>
              <a:ext uri="{FF2B5EF4-FFF2-40B4-BE49-F238E27FC236}">
                <a16:creationId xmlns:a16="http://schemas.microsoft.com/office/drawing/2014/main" id="{53A16AC4-56C8-4B11-93C2-5A536AC57D0E}"/>
              </a:ext>
            </a:extLst>
          </p:cNvPr>
          <p:cNvSpPr/>
          <p:nvPr/>
        </p:nvSpPr>
        <p:spPr>
          <a:xfrm>
            <a:off x="941885" y="2204967"/>
            <a:ext cx="108000" cy="108000"/>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60" name="Freihandform 122">
            <a:extLst>
              <a:ext uri="{FF2B5EF4-FFF2-40B4-BE49-F238E27FC236}">
                <a16:creationId xmlns:a16="http://schemas.microsoft.com/office/drawing/2014/main" id="{B35C1478-A7B3-4190-8E2A-B830BF1F279A}"/>
              </a:ext>
            </a:extLst>
          </p:cNvPr>
          <p:cNvSpPr/>
          <p:nvPr/>
        </p:nvSpPr>
        <p:spPr>
          <a:xfrm>
            <a:off x="1009269" y="2246746"/>
            <a:ext cx="3679115" cy="3248809"/>
          </a:xfrm>
          <a:custGeom>
            <a:avLst/>
            <a:gdLst>
              <a:gd name="connsiteX0" fmla="*/ 0 w 3679115"/>
              <a:gd name="connsiteY0" fmla="*/ 0 h 3248809"/>
              <a:gd name="connsiteX1" fmla="*/ 387275 w 3679115"/>
              <a:gd name="connsiteY1" fmla="*/ 548640 h 3248809"/>
              <a:gd name="connsiteX2" fmla="*/ 914400 w 3679115"/>
              <a:gd name="connsiteY2" fmla="*/ 839096 h 3248809"/>
              <a:gd name="connsiteX3" fmla="*/ 1484555 w 3679115"/>
              <a:gd name="connsiteY3" fmla="*/ 1387736 h 3248809"/>
              <a:gd name="connsiteX4" fmla="*/ 2022437 w 3679115"/>
              <a:gd name="connsiteY4" fmla="*/ 1656678 h 3248809"/>
              <a:gd name="connsiteX5" fmla="*/ 2581835 w 3679115"/>
              <a:gd name="connsiteY5" fmla="*/ 2194560 h 3248809"/>
              <a:gd name="connsiteX6" fmla="*/ 3108960 w 3679115"/>
              <a:gd name="connsiteY6" fmla="*/ 2743200 h 3248809"/>
              <a:gd name="connsiteX7" fmla="*/ 3679115 w 3679115"/>
              <a:gd name="connsiteY7" fmla="*/ 3248809 h 3248809"/>
              <a:gd name="connsiteX8" fmla="*/ 3679115 w 3679115"/>
              <a:gd name="connsiteY8" fmla="*/ 3248809 h 324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9115" h="3248809">
                <a:moveTo>
                  <a:pt x="0" y="0"/>
                </a:moveTo>
                <a:lnTo>
                  <a:pt x="387275" y="548640"/>
                </a:lnTo>
                <a:lnTo>
                  <a:pt x="914400" y="839096"/>
                </a:lnTo>
                <a:lnTo>
                  <a:pt x="1484555" y="1387736"/>
                </a:lnTo>
                <a:lnTo>
                  <a:pt x="2022437" y="1656678"/>
                </a:lnTo>
                <a:lnTo>
                  <a:pt x="2581835" y="2194560"/>
                </a:lnTo>
                <a:lnTo>
                  <a:pt x="3108960" y="2743200"/>
                </a:lnTo>
                <a:lnTo>
                  <a:pt x="3679115" y="3248809"/>
                </a:lnTo>
                <a:lnTo>
                  <a:pt x="3679115" y="3248809"/>
                </a:lnTo>
              </a:path>
            </a:pathLst>
          </a:custGeom>
          <a:noFill/>
          <a:ln w="38100">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067037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679F645-2BDC-49AD-A934-EFD11528EDFB}"/>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1F5F5519-5827-4861-90EB-C86D27BE6551}"/>
              </a:ext>
            </a:extLst>
          </p:cNvPr>
          <p:cNvSpPr>
            <a:spLocks noGrp="1"/>
          </p:cNvSpPr>
          <p:nvPr>
            <p:ph type="sldNum" sz="quarter" idx="4"/>
          </p:nvPr>
        </p:nvSpPr>
        <p:spPr/>
        <p:txBody>
          <a:bodyPr/>
          <a:lstStyle/>
          <a:p>
            <a:fld id="{BD587C3E-324D-4846-9F44-5C3ACF20A720}" type="slidenum">
              <a:rPr lang="de-DE" smtClean="0"/>
              <a:pPr/>
              <a:t>148</a:t>
            </a:fld>
            <a:endParaRPr lang="de-DE" dirty="0"/>
          </a:p>
        </p:txBody>
      </p:sp>
      <p:sp>
        <p:nvSpPr>
          <p:cNvPr id="4" name="Titel 3">
            <a:extLst>
              <a:ext uri="{FF2B5EF4-FFF2-40B4-BE49-F238E27FC236}">
                <a16:creationId xmlns:a16="http://schemas.microsoft.com/office/drawing/2014/main" id="{0150674F-ADFA-4C1A-9047-923D7F4E1BB3}"/>
              </a:ext>
            </a:extLst>
          </p:cNvPr>
          <p:cNvSpPr>
            <a:spLocks noGrp="1"/>
          </p:cNvSpPr>
          <p:nvPr>
            <p:ph type="title"/>
          </p:nvPr>
        </p:nvSpPr>
        <p:spPr/>
        <p:txBody>
          <a:bodyPr/>
          <a:lstStyle/>
          <a:p>
            <a:r>
              <a:rPr lang="de-DE" dirty="0"/>
              <a:t>Burn-down Bar Chart</a:t>
            </a:r>
          </a:p>
        </p:txBody>
      </p:sp>
      <p:sp>
        <p:nvSpPr>
          <p:cNvPr id="5" name="Textplatzhalter 4">
            <a:extLst>
              <a:ext uri="{FF2B5EF4-FFF2-40B4-BE49-F238E27FC236}">
                <a16:creationId xmlns:a16="http://schemas.microsoft.com/office/drawing/2014/main" id="{019422EF-3CB8-45E8-8A31-D756EA2770EF}"/>
              </a:ext>
            </a:extLst>
          </p:cNvPr>
          <p:cNvSpPr>
            <a:spLocks noGrp="1"/>
          </p:cNvSpPr>
          <p:nvPr>
            <p:ph type="body" sz="quarter" idx="11"/>
          </p:nvPr>
        </p:nvSpPr>
        <p:spPr/>
        <p:txBody>
          <a:bodyPr>
            <a:normAutofit fontScale="92500"/>
          </a:bodyPr>
          <a:lstStyle/>
          <a:p>
            <a:r>
              <a:rPr lang="de-DE" dirty="0"/>
              <a:t>Syl_ID_7.1</a:t>
            </a:r>
          </a:p>
        </p:txBody>
      </p:sp>
      <p:grpSp>
        <p:nvGrpSpPr>
          <p:cNvPr id="7" name="Gruppieren 6">
            <a:extLst>
              <a:ext uri="{FF2B5EF4-FFF2-40B4-BE49-F238E27FC236}">
                <a16:creationId xmlns:a16="http://schemas.microsoft.com/office/drawing/2014/main" id="{668729D0-6597-426B-867D-A77BB8F318E6}"/>
              </a:ext>
            </a:extLst>
          </p:cNvPr>
          <p:cNvGrpSpPr/>
          <p:nvPr/>
        </p:nvGrpSpPr>
        <p:grpSpPr>
          <a:xfrm>
            <a:off x="2020610" y="6012233"/>
            <a:ext cx="6696602" cy="276999"/>
            <a:chOff x="2020610" y="4420098"/>
            <a:chExt cx="6696602" cy="276999"/>
          </a:xfrm>
        </p:grpSpPr>
        <p:cxnSp>
          <p:nvCxnSpPr>
            <p:cNvPr id="8" name="Gerader Verbinder 7">
              <a:extLst>
                <a:ext uri="{FF2B5EF4-FFF2-40B4-BE49-F238E27FC236}">
                  <a16:creationId xmlns:a16="http://schemas.microsoft.com/office/drawing/2014/main" id="{6F9E0374-8B58-4617-A63E-86691BF2A64C}"/>
                </a:ext>
              </a:extLst>
            </p:cNvPr>
            <p:cNvCxnSpPr/>
            <p:nvPr/>
          </p:nvCxnSpPr>
          <p:spPr bwMode="auto">
            <a:xfrm>
              <a:off x="2445504" y="4558598"/>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9" name="Textfeld 8">
              <a:extLst>
                <a:ext uri="{FF2B5EF4-FFF2-40B4-BE49-F238E27FC236}">
                  <a16:creationId xmlns:a16="http://schemas.microsoft.com/office/drawing/2014/main" id="{09B03107-609D-41F6-8A95-8152D315BFEC}"/>
                </a:ext>
              </a:extLst>
            </p:cNvPr>
            <p:cNvSpPr txBox="1"/>
            <p:nvPr/>
          </p:nvSpPr>
          <p:spPr>
            <a:xfrm>
              <a:off x="2020610" y="4420098"/>
              <a:ext cx="484057"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-100</a:t>
              </a:r>
            </a:p>
          </p:txBody>
        </p:sp>
      </p:grpSp>
      <p:grpSp>
        <p:nvGrpSpPr>
          <p:cNvPr id="10" name="Gruppieren 9">
            <a:extLst>
              <a:ext uri="{FF2B5EF4-FFF2-40B4-BE49-F238E27FC236}">
                <a16:creationId xmlns:a16="http://schemas.microsoft.com/office/drawing/2014/main" id="{9D12A93D-B903-4E1B-B6F6-3900CA57B040}"/>
              </a:ext>
            </a:extLst>
          </p:cNvPr>
          <p:cNvGrpSpPr/>
          <p:nvPr/>
        </p:nvGrpSpPr>
        <p:grpSpPr>
          <a:xfrm>
            <a:off x="1943477" y="5467896"/>
            <a:ext cx="6773735" cy="276999"/>
            <a:chOff x="1943477" y="3875761"/>
            <a:chExt cx="6773735" cy="276999"/>
          </a:xfrm>
        </p:grpSpPr>
        <p:cxnSp>
          <p:nvCxnSpPr>
            <p:cNvPr id="11" name="Gerader Verbinder 10">
              <a:extLst>
                <a:ext uri="{FF2B5EF4-FFF2-40B4-BE49-F238E27FC236}">
                  <a16:creationId xmlns:a16="http://schemas.microsoft.com/office/drawing/2014/main" id="{B83D665A-32D7-4293-8430-DE4D62C2B23C}"/>
                </a:ext>
              </a:extLst>
            </p:cNvPr>
            <p:cNvCxnSpPr/>
            <p:nvPr/>
          </p:nvCxnSpPr>
          <p:spPr bwMode="auto">
            <a:xfrm>
              <a:off x="2445504" y="4014261"/>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2" name="Textfeld 11">
              <a:extLst>
                <a:ext uri="{FF2B5EF4-FFF2-40B4-BE49-F238E27FC236}">
                  <a16:creationId xmlns:a16="http://schemas.microsoft.com/office/drawing/2014/main" id="{246DDF40-17FA-48B5-B16A-792FAC60B932}"/>
                </a:ext>
              </a:extLst>
            </p:cNvPr>
            <p:cNvSpPr txBox="1"/>
            <p:nvPr/>
          </p:nvSpPr>
          <p:spPr>
            <a:xfrm>
              <a:off x="1943477" y="3875761"/>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-50</a:t>
              </a:r>
            </a:p>
          </p:txBody>
        </p:sp>
      </p:grpSp>
      <p:grpSp>
        <p:nvGrpSpPr>
          <p:cNvPr id="13" name="Gruppieren 12">
            <a:extLst>
              <a:ext uri="{FF2B5EF4-FFF2-40B4-BE49-F238E27FC236}">
                <a16:creationId xmlns:a16="http://schemas.microsoft.com/office/drawing/2014/main" id="{26FFC4DF-B767-4675-BCD2-CABCE584D917}"/>
              </a:ext>
            </a:extLst>
          </p:cNvPr>
          <p:cNvGrpSpPr/>
          <p:nvPr/>
        </p:nvGrpSpPr>
        <p:grpSpPr>
          <a:xfrm>
            <a:off x="1945272" y="2236498"/>
            <a:ext cx="6773735" cy="276999"/>
            <a:chOff x="1943477" y="2236498"/>
            <a:chExt cx="6773735" cy="276999"/>
          </a:xfrm>
        </p:grpSpPr>
        <p:cxnSp>
          <p:nvCxnSpPr>
            <p:cNvPr id="14" name="Gerader Verbinder 13">
              <a:extLst>
                <a:ext uri="{FF2B5EF4-FFF2-40B4-BE49-F238E27FC236}">
                  <a16:creationId xmlns:a16="http://schemas.microsoft.com/office/drawing/2014/main" id="{3D18C7EF-CD9E-430D-A96C-4B738F6A9559}"/>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5" name="Textfeld 14">
              <a:extLst>
                <a:ext uri="{FF2B5EF4-FFF2-40B4-BE49-F238E27FC236}">
                  <a16:creationId xmlns:a16="http://schemas.microsoft.com/office/drawing/2014/main" id="{C1E5491C-7386-4BCC-8CCD-305D32A5250B}"/>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250</a:t>
              </a:r>
            </a:p>
          </p:txBody>
        </p:sp>
      </p:grpSp>
      <p:grpSp>
        <p:nvGrpSpPr>
          <p:cNvPr id="16" name="Gruppieren 15">
            <a:extLst>
              <a:ext uri="{FF2B5EF4-FFF2-40B4-BE49-F238E27FC236}">
                <a16:creationId xmlns:a16="http://schemas.microsoft.com/office/drawing/2014/main" id="{E3AF52B1-2F34-47D0-802F-1A45E337B429}"/>
              </a:ext>
            </a:extLst>
          </p:cNvPr>
          <p:cNvGrpSpPr/>
          <p:nvPr/>
        </p:nvGrpSpPr>
        <p:grpSpPr>
          <a:xfrm>
            <a:off x="1945272" y="2792944"/>
            <a:ext cx="6773735" cy="276999"/>
            <a:chOff x="1943477" y="2792944"/>
            <a:chExt cx="6773735" cy="276999"/>
          </a:xfrm>
        </p:grpSpPr>
        <p:cxnSp>
          <p:nvCxnSpPr>
            <p:cNvPr id="17" name="Gerader Verbinder 16">
              <a:extLst>
                <a:ext uri="{FF2B5EF4-FFF2-40B4-BE49-F238E27FC236}">
                  <a16:creationId xmlns:a16="http://schemas.microsoft.com/office/drawing/2014/main" id="{37F8540D-67EC-4EB7-8C59-199EF7B39551}"/>
                </a:ext>
              </a:extLst>
            </p:cNvPr>
            <p:cNvCxnSpPr/>
            <p:nvPr/>
          </p:nvCxnSpPr>
          <p:spPr bwMode="auto">
            <a:xfrm>
              <a:off x="2445504" y="2925587"/>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8" name="Textfeld 17">
              <a:extLst>
                <a:ext uri="{FF2B5EF4-FFF2-40B4-BE49-F238E27FC236}">
                  <a16:creationId xmlns:a16="http://schemas.microsoft.com/office/drawing/2014/main" id="{7CB08B99-92F9-448E-99E6-F35CFF644D5C}"/>
                </a:ext>
              </a:extLst>
            </p:cNvPr>
            <p:cNvSpPr txBox="1"/>
            <p:nvPr/>
          </p:nvSpPr>
          <p:spPr>
            <a:xfrm>
              <a:off x="1943477" y="2792944"/>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200</a:t>
              </a:r>
            </a:p>
          </p:txBody>
        </p:sp>
      </p:grpSp>
      <p:grpSp>
        <p:nvGrpSpPr>
          <p:cNvPr id="19" name="Gruppieren 18">
            <a:extLst>
              <a:ext uri="{FF2B5EF4-FFF2-40B4-BE49-F238E27FC236}">
                <a16:creationId xmlns:a16="http://schemas.microsoft.com/office/drawing/2014/main" id="{22F9F002-5798-495C-8E59-EDEE1E7B2B2B}"/>
              </a:ext>
            </a:extLst>
          </p:cNvPr>
          <p:cNvGrpSpPr/>
          <p:nvPr/>
        </p:nvGrpSpPr>
        <p:grpSpPr>
          <a:xfrm>
            <a:off x="1945272" y="1695570"/>
            <a:ext cx="6773735" cy="276999"/>
            <a:chOff x="1943477" y="1695570"/>
            <a:chExt cx="6773735" cy="276999"/>
          </a:xfrm>
        </p:grpSpPr>
        <p:cxnSp>
          <p:nvCxnSpPr>
            <p:cNvPr id="20" name="Gerader Verbinder 19">
              <a:extLst>
                <a:ext uri="{FF2B5EF4-FFF2-40B4-BE49-F238E27FC236}">
                  <a16:creationId xmlns:a16="http://schemas.microsoft.com/office/drawing/2014/main" id="{4AFB5F88-5287-4A7F-B895-3FD55474FF72}"/>
                </a:ext>
              </a:extLst>
            </p:cNvPr>
            <p:cNvCxnSpPr/>
            <p:nvPr/>
          </p:nvCxnSpPr>
          <p:spPr bwMode="auto">
            <a:xfrm>
              <a:off x="2445504" y="1836913"/>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1" name="Textfeld 20">
              <a:extLst>
                <a:ext uri="{FF2B5EF4-FFF2-40B4-BE49-F238E27FC236}">
                  <a16:creationId xmlns:a16="http://schemas.microsoft.com/office/drawing/2014/main" id="{2DF4959E-41B6-4E33-9C68-4FA4A052B383}"/>
                </a:ext>
              </a:extLst>
            </p:cNvPr>
            <p:cNvSpPr txBox="1"/>
            <p:nvPr/>
          </p:nvSpPr>
          <p:spPr>
            <a:xfrm>
              <a:off x="1943477" y="1695570"/>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300</a:t>
              </a:r>
            </a:p>
          </p:txBody>
        </p:sp>
      </p:grpSp>
      <p:grpSp>
        <p:nvGrpSpPr>
          <p:cNvPr id="22" name="Gruppieren 21">
            <a:extLst>
              <a:ext uri="{FF2B5EF4-FFF2-40B4-BE49-F238E27FC236}">
                <a16:creationId xmlns:a16="http://schemas.microsoft.com/office/drawing/2014/main" id="{3B093B52-DD49-4FBA-B980-2C5E7571B1E2}"/>
              </a:ext>
            </a:extLst>
          </p:cNvPr>
          <p:cNvGrpSpPr/>
          <p:nvPr/>
        </p:nvGrpSpPr>
        <p:grpSpPr>
          <a:xfrm>
            <a:off x="1945272" y="3335327"/>
            <a:ext cx="6773735" cy="276999"/>
            <a:chOff x="1943477" y="2236498"/>
            <a:chExt cx="6773735" cy="276999"/>
          </a:xfrm>
        </p:grpSpPr>
        <p:cxnSp>
          <p:nvCxnSpPr>
            <p:cNvPr id="23" name="Gerader Verbinder 22">
              <a:extLst>
                <a:ext uri="{FF2B5EF4-FFF2-40B4-BE49-F238E27FC236}">
                  <a16:creationId xmlns:a16="http://schemas.microsoft.com/office/drawing/2014/main" id="{8335A24C-DD34-465C-8B41-5FEB8E9A433D}"/>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4" name="Textfeld 23">
              <a:extLst>
                <a:ext uri="{FF2B5EF4-FFF2-40B4-BE49-F238E27FC236}">
                  <a16:creationId xmlns:a16="http://schemas.microsoft.com/office/drawing/2014/main" id="{54F0252F-816B-4C25-A98E-FB962DF18D70}"/>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150</a:t>
              </a:r>
            </a:p>
          </p:txBody>
        </p:sp>
      </p:grpSp>
      <p:grpSp>
        <p:nvGrpSpPr>
          <p:cNvPr id="25" name="Gruppieren 24">
            <a:extLst>
              <a:ext uri="{FF2B5EF4-FFF2-40B4-BE49-F238E27FC236}">
                <a16:creationId xmlns:a16="http://schemas.microsoft.com/office/drawing/2014/main" id="{2EA64897-64A7-4527-9711-827E93A94E7A}"/>
              </a:ext>
            </a:extLst>
          </p:cNvPr>
          <p:cNvGrpSpPr/>
          <p:nvPr/>
        </p:nvGrpSpPr>
        <p:grpSpPr>
          <a:xfrm>
            <a:off x="1945272" y="3892014"/>
            <a:ext cx="6773735" cy="276999"/>
            <a:chOff x="1943477" y="2792944"/>
            <a:chExt cx="6773735" cy="276999"/>
          </a:xfrm>
        </p:grpSpPr>
        <p:cxnSp>
          <p:nvCxnSpPr>
            <p:cNvPr id="26" name="Gerader Verbinder 25">
              <a:extLst>
                <a:ext uri="{FF2B5EF4-FFF2-40B4-BE49-F238E27FC236}">
                  <a16:creationId xmlns:a16="http://schemas.microsoft.com/office/drawing/2014/main" id="{AAD99DF9-5D4C-4B0B-BBD0-4A6CA73E3252}"/>
                </a:ext>
              </a:extLst>
            </p:cNvPr>
            <p:cNvCxnSpPr/>
            <p:nvPr/>
          </p:nvCxnSpPr>
          <p:spPr bwMode="auto">
            <a:xfrm>
              <a:off x="2445504" y="2925587"/>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7" name="Textfeld 26">
              <a:extLst>
                <a:ext uri="{FF2B5EF4-FFF2-40B4-BE49-F238E27FC236}">
                  <a16:creationId xmlns:a16="http://schemas.microsoft.com/office/drawing/2014/main" id="{E6526E7C-12A6-4CAF-9455-7A46DA84EC70}"/>
                </a:ext>
              </a:extLst>
            </p:cNvPr>
            <p:cNvSpPr txBox="1"/>
            <p:nvPr/>
          </p:nvSpPr>
          <p:spPr>
            <a:xfrm>
              <a:off x="1943477" y="2792944"/>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100</a:t>
              </a:r>
            </a:p>
          </p:txBody>
        </p:sp>
      </p:grpSp>
      <p:grpSp>
        <p:nvGrpSpPr>
          <p:cNvPr id="28" name="Gruppieren 27">
            <a:extLst>
              <a:ext uri="{FF2B5EF4-FFF2-40B4-BE49-F238E27FC236}">
                <a16:creationId xmlns:a16="http://schemas.microsoft.com/office/drawing/2014/main" id="{79210771-E0C9-4FE4-858F-E1E5A1CF1F26}"/>
              </a:ext>
            </a:extLst>
          </p:cNvPr>
          <p:cNvGrpSpPr/>
          <p:nvPr/>
        </p:nvGrpSpPr>
        <p:grpSpPr>
          <a:xfrm>
            <a:off x="1945272" y="4424827"/>
            <a:ext cx="6773735" cy="276999"/>
            <a:chOff x="1943477" y="2236498"/>
            <a:chExt cx="6773735" cy="276999"/>
          </a:xfrm>
        </p:grpSpPr>
        <p:cxnSp>
          <p:nvCxnSpPr>
            <p:cNvPr id="29" name="Gerader Verbinder 28">
              <a:extLst>
                <a:ext uri="{FF2B5EF4-FFF2-40B4-BE49-F238E27FC236}">
                  <a16:creationId xmlns:a16="http://schemas.microsoft.com/office/drawing/2014/main" id="{DCE1B508-80A5-40C5-BB47-9664364D2D15}"/>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30" name="Textfeld 29">
              <a:extLst>
                <a:ext uri="{FF2B5EF4-FFF2-40B4-BE49-F238E27FC236}">
                  <a16:creationId xmlns:a16="http://schemas.microsoft.com/office/drawing/2014/main" id="{29AD48E5-2069-4BE8-8ADF-5C6BC7292E77}"/>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50</a:t>
              </a:r>
            </a:p>
          </p:txBody>
        </p:sp>
      </p:grpSp>
      <p:grpSp>
        <p:nvGrpSpPr>
          <p:cNvPr id="31" name="Gruppieren 30">
            <a:extLst>
              <a:ext uri="{FF2B5EF4-FFF2-40B4-BE49-F238E27FC236}">
                <a16:creationId xmlns:a16="http://schemas.microsoft.com/office/drawing/2014/main" id="{98A0C9C3-C2E7-4DBC-93E5-548FC022469E}"/>
              </a:ext>
            </a:extLst>
          </p:cNvPr>
          <p:cNvGrpSpPr/>
          <p:nvPr/>
        </p:nvGrpSpPr>
        <p:grpSpPr>
          <a:xfrm>
            <a:off x="2095877" y="4938054"/>
            <a:ext cx="6621335" cy="276999"/>
            <a:chOff x="2095877" y="4420098"/>
            <a:chExt cx="6621335" cy="276999"/>
          </a:xfrm>
        </p:grpSpPr>
        <p:cxnSp>
          <p:nvCxnSpPr>
            <p:cNvPr id="32" name="Gerader Verbinder 31">
              <a:extLst>
                <a:ext uri="{FF2B5EF4-FFF2-40B4-BE49-F238E27FC236}">
                  <a16:creationId xmlns:a16="http://schemas.microsoft.com/office/drawing/2014/main" id="{4F7113C0-AEB2-456A-80C7-3FB76C87CF24}"/>
                </a:ext>
              </a:extLst>
            </p:cNvPr>
            <p:cNvCxnSpPr/>
            <p:nvPr/>
          </p:nvCxnSpPr>
          <p:spPr bwMode="auto">
            <a:xfrm>
              <a:off x="2445504" y="4558598"/>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33" name="Textfeld 32">
              <a:extLst>
                <a:ext uri="{FF2B5EF4-FFF2-40B4-BE49-F238E27FC236}">
                  <a16:creationId xmlns:a16="http://schemas.microsoft.com/office/drawing/2014/main" id="{CCF36E29-177F-4278-B3C1-43AAB49CE93F}"/>
                </a:ext>
              </a:extLst>
            </p:cNvPr>
            <p:cNvSpPr txBox="1"/>
            <p:nvPr/>
          </p:nvSpPr>
          <p:spPr>
            <a:xfrm>
              <a:off x="2095877" y="4420098"/>
              <a:ext cx="4087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0</a:t>
              </a:r>
            </a:p>
          </p:txBody>
        </p:sp>
      </p:grpSp>
      <p:cxnSp>
        <p:nvCxnSpPr>
          <p:cNvPr id="34" name="Gerader Verbinder 33">
            <a:extLst>
              <a:ext uri="{FF2B5EF4-FFF2-40B4-BE49-F238E27FC236}">
                <a16:creationId xmlns:a16="http://schemas.microsoft.com/office/drawing/2014/main" id="{23C4311A-EC17-4CD2-A129-471D5CD4FB3A}"/>
              </a:ext>
            </a:extLst>
          </p:cNvPr>
          <p:cNvCxnSpPr/>
          <p:nvPr/>
        </p:nvCxnSpPr>
        <p:spPr bwMode="auto">
          <a:xfrm flipV="1">
            <a:off x="2445504" y="1634135"/>
            <a:ext cx="0" cy="3431615"/>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35" name="Gruppieren 34">
            <a:extLst>
              <a:ext uri="{FF2B5EF4-FFF2-40B4-BE49-F238E27FC236}">
                <a16:creationId xmlns:a16="http://schemas.microsoft.com/office/drawing/2014/main" id="{D7FAF4D5-531E-4D54-A616-E814D5DE799C}"/>
              </a:ext>
            </a:extLst>
          </p:cNvPr>
          <p:cNvGrpSpPr/>
          <p:nvPr/>
        </p:nvGrpSpPr>
        <p:grpSpPr>
          <a:xfrm>
            <a:off x="336428" y="3544757"/>
            <a:ext cx="835740" cy="1393297"/>
            <a:chOff x="6410632" y="4830018"/>
            <a:chExt cx="835740" cy="1393297"/>
          </a:xfrm>
          <a:solidFill>
            <a:schemeClr val="bg1">
              <a:lumMod val="95000"/>
            </a:schemeClr>
          </a:solidFill>
        </p:grpSpPr>
        <p:sp>
          <p:nvSpPr>
            <p:cNvPr id="36" name="Rechteck 35">
              <a:extLst>
                <a:ext uri="{FF2B5EF4-FFF2-40B4-BE49-F238E27FC236}">
                  <a16:creationId xmlns:a16="http://schemas.microsoft.com/office/drawing/2014/main" id="{32693EE7-F8B2-4F59-AFFD-D8682A6A71F6}"/>
                </a:ext>
              </a:extLst>
            </p:cNvPr>
            <p:cNvSpPr/>
            <p:nvPr/>
          </p:nvSpPr>
          <p:spPr>
            <a:xfrm>
              <a:off x="6410632" y="5753438"/>
              <a:ext cx="383458" cy="450717"/>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37" name="Rechteck 36">
              <a:extLst>
                <a:ext uri="{FF2B5EF4-FFF2-40B4-BE49-F238E27FC236}">
                  <a16:creationId xmlns:a16="http://schemas.microsoft.com/office/drawing/2014/main" id="{A0305070-D4F1-4829-96BD-31333E51B216}"/>
                </a:ext>
              </a:extLst>
            </p:cNvPr>
            <p:cNvSpPr/>
            <p:nvPr/>
          </p:nvSpPr>
          <p:spPr>
            <a:xfrm>
              <a:off x="6862914" y="5323315"/>
              <a:ext cx="383458" cy="900000"/>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38" name="Rechteck 37">
              <a:extLst>
                <a:ext uri="{FF2B5EF4-FFF2-40B4-BE49-F238E27FC236}">
                  <a16:creationId xmlns:a16="http://schemas.microsoft.com/office/drawing/2014/main" id="{90E9323C-ACFE-4E3C-A4AE-79E3C0CD531B}"/>
                </a:ext>
              </a:extLst>
            </p:cNvPr>
            <p:cNvSpPr/>
            <p:nvPr/>
          </p:nvSpPr>
          <p:spPr>
            <a:xfrm>
              <a:off x="6410632" y="5507944"/>
              <a:ext cx="383458" cy="183209"/>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39" name="Rechteck 38">
              <a:extLst>
                <a:ext uri="{FF2B5EF4-FFF2-40B4-BE49-F238E27FC236}">
                  <a16:creationId xmlns:a16="http://schemas.microsoft.com/office/drawing/2014/main" id="{755EF4E4-C534-4CE9-8D01-2E6D97DE1515}"/>
                </a:ext>
              </a:extLst>
            </p:cNvPr>
            <p:cNvSpPr/>
            <p:nvPr/>
          </p:nvSpPr>
          <p:spPr>
            <a:xfrm>
              <a:off x="6410632" y="5330845"/>
              <a:ext cx="383458" cy="123966"/>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40" name="Rechteck 39">
              <a:extLst>
                <a:ext uri="{FF2B5EF4-FFF2-40B4-BE49-F238E27FC236}">
                  <a16:creationId xmlns:a16="http://schemas.microsoft.com/office/drawing/2014/main" id="{4AA51F7B-1A53-4658-986F-E550E0040051}"/>
                </a:ext>
              </a:extLst>
            </p:cNvPr>
            <p:cNvSpPr/>
            <p:nvPr/>
          </p:nvSpPr>
          <p:spPr>
            <a:xfrm>
              <a:off x="6410632" y="5075406"/>
              <a:ext cx="835740" cy="198749"/>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41" name="Rechteck 40">
              <a:extLst>
                <a:ext uri="{FF2B5EF4-FFF2-40B4-BE49-F238E27FC236}">
                  <a16:creationId xmlns:a16="http://schemas.microsoft.com/office/drawing/2014/main" id="{20F98EB1-0621-4F1E-A9C6-1C1BE72CA3D6}"/>
                </a:ext>
              </a:extLst>
            </p:cNvPr>
            <p:cNvSpPr/>
            <p:nvPr/>
          </p:nvSpPr>
          <p:spPr>
            <a:xfrm>
              <a:off x="6410632" y="4953104"/>
              <a:ext cx="835740" cy="72000"/>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42" name="Rechteck 41">
              <a:extLst>
                <a:ext uri="{FF2B5EF4-FFF2-40B4-BE49-F238E27FC236}">
                  <a16:creationId xmlns:a16="http://schemas.microsoft.com/office/drawing/2014/main" id="{32599AAB-4536-4B1D-8084-61AC4EA55A5B}"/>
                </a:ext>
              </a:extLst>
            </p:cNvPr>
            <p:cNvSpPr/>
            <p:nvPr/>
          </p:nvSpPr>
          <p:spPr>
            <a:xfrm>
              <a:off x="6410632" y="4830018"/>
              <a:ext cx="835740" cy="72000"/>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grpSp>
      <p:sp>
        <p:nvSpPr>
          <p:cNvPr id="43" name="Textfeld 42">
            <a:extLst>
              <a:ext uri="{FF2B5EF4-FFF2-40B4-BE49-F238E27FC236}">
                <a16:creationId xmlns:a16="http://schemas.microsoft.com/office/drawing/2014/main" id="{4001958F-1DB8-413D-8D2A-14A6E41EBE64}"/>
              </a:ext>
            </a:extLst>
          </p:cNvPr>
          <p:cNvSpPr txBox="1"/>
          <p:nvPr/>
        </p:nvSpPr>
        <p:spPr>
          <a:xfrm>
            <a:off x="337573" y="4926614"/>
            <a:ext cx="825686" cy="523220"/>
          </a:xfrm>
          <a:prstGeom prst="rect">
            <a:avLst/>
          </a:prstGeom>
          <a:noFill/>
        </p:spPr>
        <p:txBody>
          <a:bodyPr wrap="square" rtlCol="0">
            <a:spAutoFit/>
          </a:bodyPr>
          <a:lstStyle/>
          <a:p>
            <a:pPr algn="ctr"/>
            <a:r>
              <a:rPr lang="en-US" sz="1400" b="1" dirty="0">
                <a:solidFill>
                  <a:srgbClr val="4D4D4D"/>
                </a:solidFill>
                <a:latin typeface="Calibri" panose="020F0502020204030204" pitchFamily="34" charset="0"/>
                <a:sym typeface="Wingdings" pitchFamily="2" charset="2"/>
              </a:rPr>
              <a:t>Product Backlog</a:t>
            </a:r>
          </a:p>
        </p:txBody>
      </p:sp>
      <p:sp>
        <p:nvSpPr>
          <p:cNvPr id="44" name="Textfeld 43">
            <a:extLst>
              <a:ext uri="{FF2B5EF4-FFF2-40B4-BE49-F238E27FC236}">
                <a16:creationId xmlns:a16="http://schemas.microsoft.com/office/drawing/2014/main" id="{61B45DFA-6BBA-4139-8BAA-97674097A4D5}"/>
              </a:ext>
            </a:extLst>
          </p:cNvPr>
          <p:cNvSpPr txBox="1"/>
          <p:nvPr/>
        </p:nvSpPr>
        <p:spPr>
          <a:xfrm rot="16200000">
            <a:off x="1523487" y="1899322"/>
            <a:ext cx="1065007"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Story Points</a:t>
            </a:r>
          </a:p>
        </p:txBody>
      </p:sp>
      <p:grpSp>
        <p:nvGrpSpPr>
          <p:cNvPr id="45" name="Gruppieren 44">
            <a:extLst>
              <a:ext uri="{FF2B5EF4-FFF2-40B4-BE49-F238E27FC236}">
                <a16:creationId xmlns:a16="http://schemas.microsoft.com/office/drawing/2014/main" id="{1E4DD75B-D319-4472-9AF6-101584E56980}"/>
              </a:ext>
            </a:extLst>
          </p:cNvPr>
          <p:cNvGrpSpPr/>
          <p:nvPr/>
        </p:nvGrpSpPr>
        <p:grpSpPr>
          <a:xfrm>
            <a:off x="2445504" y="5027572"/>
            <a:ext cx="6664834" cy="436878"/>
            <a:chOff x="2445504" y="5027572"/>
            <a:chExt cx="6664834" cy="436878"/>
          </a:xfrm>
        </p:grpSpPr>
        <p:cxnSp>
          <p:nvCxnSpPr>
            <p:cNvPr id="46" name="Gerader Verbinder 45">
              <a:extLst>
                <a:ext uri="{FF2B5EF4-FFF2-40B4-BE49-F238E27FC236}">
                  <a16:creationId xmlns:a16="http://schemas.microsoft.com/office/drawing/2014/main" id="{BEF89C83-B190-4AA6-9CD9-B15714CBC812}"/>
                </a:ext>
              </a:extLst>
            </p:cNvPr>
            <p:cNvCxnSpPr/>
            <p:nvPr/>
          </p:nvCxnSpPr>
          <p:spPr bwMode="auto">
            <a:xfrm>
              <a:off x="2445504" y="5076500"/>
              <a:ext cx="6271708"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47" name="Gruppieren 46">
              <a:extLst>
                <a:ext uri="{FF2B5EF4-FFF2-40B4-BE49-F238E27FC236}">
                  <a16:creationId xmlns:a16="http://schemas.microsoft.com/office/drawing/2014/main" id="{430114AB-5AEE-4A6E-A6A5-3F6C26FC4A2A}"/>
                </a:ext>
              </a:extLst>
            </p:cNvPr>
            <p:cNvGrpSpPr/>
            <p:nvPr/>
          </p:nvGrpSpPr>
          <p:grpSpPr>
            <a:xfrm>
              <a:off x="2653550" y="5027572"/>
              <a:ext cx="6456788" cy="436878"/>
              <a:chOff x="2653550" y="5027572"/>
              <a:chExt cx="6456788" cy="436878"/>
            </a:xfrm>
          </p:grpSpPr>
          <p:grpSp>
            <p:nvGrpSpPr>
              <p:cNvPr id="48" name="Gruppieren 47">
                <a:extLst>
                  <a:ext uri="{FF2B5EF4-FFF2-40B4-BE49-F238E27FC236}">
                    <a16:creationId xmlns:a16="http://schemas.microsoft.com/office/drawing/2014/main" id="{A7BF6050-EB7B-462B-8DCC-8F4715383F1D}"/>
                  </a:ext>
                </a:extLst>
              </p:cNvPr>
              <p:cNvGrpSpPr/>
              <p:nvPr/>
            </p:nvGrpSpPr>
            <p:grpSpPr>
              <a:xfrm>
                <a:off x="2653550" y="5027572"/>
                <a:ext cx="5870091" cy="429159"/>
                <a:chOff x="2653550" y="5027572"/>
                <a:chExt cx="5870091" cy="429159"/>
              </a:xfrm>
            </p:grpSpPr>
            <p:grpSp>
              <p:nvGrpSpPr>
                <p:cNvPr id="50" name="Gruppieren 49">
                  <a:extLst>
                    <a:ext uri="{FF2B5EF4-FFF2-40B4-BE49-F238E27FC236}">
                      <a16:creationId xmlns:a16="http://schemas.microsoft.com/office/drawing/2014/main" id="{CA3FB268-25CD-43AE-9E0F-EF94CE8760DC}"/>
                    </a:ext>
                  </a:extLst>
                </p:cNvPr>
                <p:cNvGrpSpPr/>
                <p:nvPr/>
              </p:nvGrpSpPr>
              <p:grpSpPr>
                <a:xfrm>
                  <a:off x="2861533" y="5027572"/>
                  <a:ext cx="5429026" cy="103232"/>
                  <a:chOff x="2915323" y="5716063"/>
                  <a:chExt cx="5429026" cy="103232"/>
                </a:xfrm>
              </p:grpSpPr>
              <p:cxnSp>
                <p:nvCxnSpPr>
                  <p:cNvPr id="63" name="Gerader Verbinder 62">
                    <a:extLst>
                      <a:ext uri="{FF2B5EF4-FFF2-40B4-BE49-F238E27FC236}">
                        <a16:creationId xmlns:a16="http://schemas.microsoft.com/office/drawing/2014/main" id="{80DC8C5A-8DDA-4085-A041-955925641F46}"/>
                      </a:ext>
                    </a:extLst>
                  </p:cNvPr>
                  <p:cNvCxnSpPr/>
                  <p:nvPr/>
                </p:nvCxnSpPr>
                <p:spPr bwMode="auto">
                  <a:xfrm>
                    <a:off x="2915323"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4" name="Gerader Verbinder 63">
                    <a:extLst>
                      <a:ext uri="{FF2B5EF4-FFF2-40B4-BE49-F238E27FC236}">
                        <a16:creationId xmlns:a16="http://schemas.microsoft.com/office/drawing/2014/main" id="{F9ACEDE4-C28E-4E47-A5F8-B4E08386017D}"/>
                      </a:ext>
                    </a:extLst>
                  </p:cNvPr>
                  <p:cNvCxnSpPr/>
                  <p:nvPr/>
                </p:nvCxnSpPr>
                <p:spPr bwMode="auto">
                  <a:xfrm>
                    <a:off x="3458226"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5" name="Gerader Verbinder 64">
                    <a:extLst>
                      <a:ext uri="{FF2B5EF4-FFF2-40B4-BE49-F238E27FC236}">
                        <a16:creationId xmlns:a16="http://schemas.microsoft.com/office/drawing/2014/main" id="{A96F71E4-50C1-4B50-9AAC-478650F5110B}"/>
                      </a:ext>
                    </a:extLst>
                  </p:cNvPr>
                  <p:cNvCxnSpPr/>
                  <p:nvPr/>
                </p:nvCxnSpPr>
                <p:spPr bwMode="auto">
                  <a:xfrm>
                    <a:off x="4001129"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6" name="Gerader Verbinder 65">
                    <a:extLst>
                      <a:ext uri="{FF2B5EF4-FFF2-40B4-BE49-F238E27FC236}">
                        <a16:creationId xmlns:a16="http://schemas.microsoft.com/office/drawing/2014/main" id="{637DBFF8-9794-42E8-9131-4D2C19FF7AAE}"/>
                      </a:ext>
                    </a:extLst>
                  </p:cNvPr>
                  <p:cNvCxnSpPr/>
                  <p:nvPr/>
                </p:nvCxnSpPr>
                <p:spPr bwMode="auto">
                  <a:xfrm>
                    <a:off x="4544032"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7" name="Gerader Verbinder 66">
                    <a:extLst>
                      <a:ext uri="{FF2B5EF4-FFF2-40B4-BE49-F238E27FC236}">
                        <a16:creationId xmlns:a16="http://schemas.microsoft.com/office/drawing/2014/main" id="{D9D9667B-CCAC-4340-846C-092013A04ABA}"/>
                      </a:ext>
                    </a:extLst>
                  </p:cNvPr>
                  <p:cNvCxnSpPr/>
                  <p:nvPr/>
                </p:nvCxnSpPr>
                <p:spPr bwMode="auto">
                  <a:xfrm>
                    <a:off x="5086935"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8" name="Gerader Verbinder 67">
                    <a:extLst>
                      <a:ext uri="{FF2B5EF4-FFF2-40B4-BE49-F238E27FC236}">
                        <a16:creationId xmlns:a16="http://schemas.microsoft.com/office/drawing/2014/main" id="{305BB0BB-EDB6-44C6-A765-F4A88BC0B47E}"/>
                      </a:ext>
                    </a:extLst>
                  </p:cNvPr>
                  <p:cNvCxnSpPr/>
                  <p:nvPr/>
                </p:nvCxnSpPr>
                <p:spPr bwMode="auto">
                  <a:xfrm>
                    <a:off x="5629838"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9" name="Gerader Verbinder 68">
                    <a:extLst>
                      <a:ext uri="{FF2B5EF4-FFF2-40B4-BE49-F238E27FC236}">
                        <a16:creationId xmlns:a16="http://schemas.microsoft.com/office/drawing/2014/main" id="{411797F7-13AA-48BC-B4F0-BA67496CB90A}"/>
                      </a:ext>
                    </a:extLst>
                  </p:cNvPr>
                  <p:cNvCxnSpPr/>
                  <p:nvPr/>
                </p:nvCxnSpPr>
                <p:spPr bwMode="auto">
                  <a:xfrm>
                    <a:off x="6172741"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0" name="Gerader Verbinder 69">
                    <a:extLst>
                      <a:ext uri="{FF2B5EF4-FFF2-40B4-BE49-F238E27FC236}">
                        <a16:creationId xmlns:a16="http://schemas.microsoft.com/office/drawing/2014/main" id="{B20CEBBF-6EB3-4AC2-B699-D180B98C78E0}"/>
                      </a:ext>
                    </a:extLst>
                  </p:cNvPr>
                  <p:cNvCxnSpPr/>
                  <p:nvPr/>
                </p:nvCxnSpPr>
                <p:spPr bwMode="auto">
                  <a:xfrm>
                    <a:off x="6715644"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1" name="Gerader Verbinder 70">
                    <a:extLst>
                      <a:ext uri="{FF2B5EF4-FFF2-40B4-BE49-F238E27FC236}">
                        <a16:creationId xmlns:a16="http://schemas.microsoft.com/office/drawing/2014/main" id="{F13624DC-81CD-488D-B668-1298067C38A6}"/>
                      </a:ext>
                    </a:extLst>
                  </p:cNvPr>
                  <p:cNvCxnSpPr/>
                  <p:nvPr/>
                </p:nvCxnSpPr>
                <p:spPr bwMode="auto">
                  <a:xfrm>
                    <a:off x="7258547"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2" name="Gerader Verbinder 71">
                    <a:extLst>
                      <a:ext uri="{FF2B5EF4-FFF2-40B4-BE49-F238E27FC236}">
                        <a16:creationId xmlns:a16="http://schemas.microsoft.com/office/drawing/2014/main" id="{CF15A0A9-1AE2-4E1A-BC77-409E9E3707D8}"/>
                      </a:ext>
                    </a:extLst>
                  </p:cNvPr>
                  <p:cNvCxnSpPr/>
                  <p:nvPr/>
                </p:nvCxnSpPr>
                <p:spPr bwMode="auto">
                  <a:xfrm>
                    <a:off x="7801450"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73" name="Gerader Verbinder 72">
                    <a:extLst>
                      <a:ext uri="{FF2B5EF4-FFF2-40B4-BE49-F238E27FC236}">
                        <a16:creationId xmlns:a16="http://schemas.microsoft.com/office/drawing/2014/main" id="{C05B33F8-4AE6-4DEF-90A8-AD629A38A80A}"/>
                      </a:ext>
                    </a:extLst>
                  </p:cNvPr>
                  <p:cNvCxnSpPr/>
                  <p:nvPr/>
                </p:nvCxnSpPr>
                <p:spPr bwMode="auto">
                  <a:xfrm>
                    <a:off x="8344349"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51" name="Gruppieren 50">
                  <a:extLst>
                    <a:ext uri="{FF2B5EF4-FFF2-40B4-BE49-F238E27FC236}">
                      <a16:creationId xmlns:a16="http://schemas.microsoft.com/office/drawing/2014/main" id="{C4CCA420-D1C6-4FD4-80DF-42C2A220535B}"/>
                    </a:ext>
                  </a:extLst>
                </p:cNvPr>
                <p:cNvGrpSpPr/>
                <p:nvPr/>
              </p:nvGrpSpPr>
              <p:grpSpPr>
                <a:xfrm>
                  <a:off x="2653550" y="5179732"/>
                  <a:ext cx="5870091" cy="276999"/>
                  <a:chOff x="2653550" y="5179732"/>
                  <a:chExt cx="5870091" cy="276999"/>
                </a:xfrm>
              </p:grpSpPr>
              <p:sp>
                <p:nvSpPr>
                  <p:cNvPr id="52" name="Textfeld 51">
                    <a:extLst>
                      <a:ext uri="{FF2B5EF4-FFF2-40B4-BE49-F238E27FC236}">
                        <a16:creationId xmlns:a16="http://schemas.microsoft.com/office/drawing/2014/main" id="{E7D08DDF-AF85-47DB-84D2-2B631C6B4CEB}"/>
                      </a:ext>
                    </a:extLst>
                  </p:cNvPr>
                  <p:cNvSpPr txBox="1"/>
                  <p:nvPr/>
                </p:nvSpPr>
                <p:spPr>
                  <a:xfrm>
                    <a:off x="2653550"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a:t>
                    </a:r>
                  </a:p>
                </p:txBody>
              </p:sp>
              <p:sp>
                <p:nvSpPr>
                  <p:cNvPr id="53" name="Textfeld 52">
                    <a:extLst>
                      <a:ext uri="{FF2B5EF4-FFF2-40B4-BE49-F238E27FC236}">
                        <a16:creationId xmlns:a16="http://schemas.microsoft.com/office/drawing/2014/main" id="{FD8FFA7C-38EE-4E68-828E-77E53A0E4BBA}"/>
                      </a:ext>
                    </a:extLst>
                  </p:cNvPr>
                  <p:cNvSpPr txBox="1"/>
                  <p:nvPr/>
                </p:nvSpPr>
                <p:spPr>
                  <a:xfrm>
                    <a:off x="3196453"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2</a:t>
                    </a:r>
                  </a:p>
                </p:txBody>
              </p:sp>
              <p:sp>
                <p:nvSpPr>
                  <p:cNvPr id="54" name="Textfeld 53">
                    <a:extLst>
                      <a:ext uri="{FF2B5EF4-FFF2-40B4-BE49-F238E27FC236}">
                        <a16:creationId xmlns:a16="http://schemas.microsoft.com/office/drawing/2014/main" id="{878553D9-C5A5-4B42-B471-AA4CFC56AB89}"/>
                      </a:ext>
                    </a:extLst>
                  </p:cNvPr>
                  <p:cNvSpPr txBox="1"/>
                  <p:nvPr/>
                </p:nvSpPr>
                <p:spPr>
                  <a:xfrm>
                    <a:off x="3739356"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3</a:t>
                    </a:r>
                  </a:p>
                </p:txBody>
              </p:sp>
              <p:sp>
                <p:nvSpPr>
                  <p:cNvPr id="55" name="Textfeld 54">
                    <a:extLst>
                      <a:ext uri="{FF2B5EF4-FFF2-40B4-BE49-F238E27FC236}">
                        <a16:creationId xmlns:a16="http://schemas.microsoft.com/office/drawing/2014/main" id="{99F159BC-4D78-43F1-95A7-0D3D1525A955}"/>
                      </a:ext>
                    </a:extLst>
                  </p:cNvPr>
                  <p:cNvSpPr txBox="1"/>
                  <p:nvPr/>
                </p:nvSpPr>
                <p:spPr>
                  <a:xfrm>
                    <a:off x="4282259"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4</a:t>
                    </a:r>
                  </a:p>
                </p:txBody>
              </p:sp>
              <p:sp>
                <p:nvSpPr>
                  <p:cNvPr id="56" name="Textfeld 55">
                    <a:extLst>
                      <a:ext uri="{FF2B5EF4-FFF2-40B4-BE49-F238E27FC236}">
                        <a16:creationId xmlns:a16="http://schemas.microsoft.com/office/drawing/2014/main" id="{92A3CF11-E5BD-4AEE-9C42-17737AA76356}"/>
                      </a:ext>
                    </a:extLst>
                  </p:cNvPr>
                  <p:cNvSpPr txBox="1"/>
                  <p:nvPr/>
                </p:nvSpPr>
                <p:spPr>
                  <a:xfrm>
                    <a:off x="4825162"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5</a:t>
                    </a:r>
                  </a:p>
                </p:txBody>
              </p:sp>
              <p:sp>
                <p:nvSpPr>
                  <p:cNvPr id="57" name="Textfeld 56">
                    <a:extLst>
                      <a:ext uri="{FF2B5EF4-FFF2-40B4-BE49-F238E27FC236}">
                        <a16:creationId xmlns:a16="http://schemas.microsoft.com/office/drawing/2014/main" id="{1BBFDF30-2007-4F45-A1D0-CFF5D366A124}"/>
                      </a:ext>
                    </a:extLst>
                  </p:cNvPr>
                  <p:cNvSpPr txBox="1"/>
                  <p:nvPr/>
                </p:nvSpPr>
                <p:spPr>
                  <a:xfrm>
                    <a:off x="5368065"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6</a:t>
                    </a:r>
                  </a:p>
                </p:txBody>
              </p:sp>
              <p:sp>
                <p:nvSpPr>
                  <p:cNvPr id="58" name="Textfeld 57">
                    <a:extLst>
                      <a:ext uri="{FF2B5EF4-FFF2-40B4-BE49-F238E27FC236}">
                        <a16:creationId xmlns:a16="http://schemas.microsoft.com/office/drawing/2014/main" id="{5AEEAA16-C0EB-42EB-9A48-A687144A7B51}"/>
                      </a:ext>
                    </a:extLst>
                  </p:cNvPr>
                  <p:cNvSpPr txBox="1"/>
                  <p:nvPr/>
                </p:nvSpPr>
                <p:spPr>
                  <a:xfrm>
                    <a:off x="5910968"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7</a:t>
                    </a:r>
                  </a:p>
                </p:txBody>
              </p:sp>
              <p:sp>
                <p:nvSpPr>
                  <p:cNvPr id="59" name="Textfeld 58">
                    <a:extLst>
                      <a:ext uri="{FF2B5EF4-FFF2-40B4-BE49-F238E27FC236}">
                        <a16:creationId xmlns:a16="http://schemas.microsoft.com/office/drawing/2014/main" id="{1633937A-66AB-46E3-B5C4-5243F8850D74}"/>
                      </a:ext>
                    </a:extLst>
                  </p:cNvPr>
                  <p:cNvSpPr txBox="1"/>
                  <p:nvPr/>
                </p:nvSpPr>
                <p:spPr>
                  <a:xfrm>
                    <a:off x="6453871"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8</a:t>
                    </a:r>
                  </a:p>
                </p:txBody>
              </p:sp>
              <p:sp>
                <p:nvSpPr>
                  <p:cNvPr id="60" name="Textfeld 59">
                    <a:extLst>
                      <a:ext uri="{FF2B5EF4-FFF2-40B4-BE49-F238E27FC236}">
                        <a16:creationId xmlns:a16="http://schemas.microsoft.com/office/drawing/2014/main" id="{2F7A1D52-7B22-4697-8672-37E1F05FB8D3}"/>
                      </a:ext>
                    </a:extLst>
                  </p:cNvPr>
                  <p:cNvSpPr txBox="1"/>
                  <p:nvPr/>
                </p:nvSpPr>
                <p:spPr>
                  <a:xfrm>
                    <a:off x="6996774"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9</a:t>
                    </a:r>
                  </a:p>
                </p:txBody>
              </p:sp>
              <p:sp>
                <p:nvSpPr>
                  <p:cNvPr id="61" name="Textfeld 60">
                    <a:extLst>
                      <a:ext uri="{FF2B5EF4-FFF2-40B4-BE49-F238E27FC236}">
                        <a16:creationId xmlns:a16="http://schemas.microsoft.com/office/drawing/2014/main" id="{D75A85C9-72AB-4CFC-A217-2B0B841C639F}"/>
                      </a:ext>
                    </a:extLst>
                  </p:cNvPr>
                  <p:cNvSpPr txBox="1"/>
                  <p:nvPr/>
                </p:nvSpPr>
                <p:spPr>
                  <a:xfrm>
                    <a:off x="7539677"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10</a:t>
                    </a:r>
                  </a:p>
                </p:txBody>
              </p:sp>
              <p:sp>
                <p:nvSpPr>
                  <p:cNvPr id="62" name="Textfeld 61">
                    <a:extLst>
                      <a:ext uri="{FF2B5EF4-FFF2-40B4-BE49-F238E27FC236}">
                        <a16:creationId xmlns:a16="http://schemas.microsoft.com/office/drawing/2014/main" id="{973A36D7-95EB-4F44-9882-D3FF87512165}"/>
                      </a:ext>
                    </a:extLst>
                  </p:cNvPr>
                  <p:cNvSpPr txBox="1"/>
                  <p:nvPr/>
                </p:nvSpPr>
                <p:spPr>
                  <a:xfrm>
                    <a:off x="8082576"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11</a:t>
                    </a:r>
                  </a:p>
                </p:txBody>
              </p:sp>
            </p:grpSp>
          </p:grpSp>
          <p:sp>
            <p:nvSpPr>
              <p:cNvPr id="49" name="Textfeld 48">
                <a:extLst>
                  <a:ext uri="{FF2B5EF4-FFF2-40B4-BE49-F238E27FC236}">
                    <a16:creationId xmlns:a16="http://schemas.microsoft.com/office/drawing/2014/main" id="{EEA34A8E-BBB1-43EA-9B8D-616400E8B3AF}"/>
                  </a:ext>
                </a:extLst>
              </p:cNvPr>
              <p:cNvSpPr txBox="1"/>
              <p:nvPr/>
            </p:nvSpPr>
            <p:spPr>
              <a:xfrm>
                <a:off x="8415968" y="5187451"/>
                <a:ext cx="694370"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Sprints</a:t>
                </a:r>
              </a:p>
            </p:txBody>
          </p:sp>
        </p:grpSp>
      </p:grpSp>
      <p:sp>
        <p:nvSpPr>
          <p:cNvPr id="74" name="Ellipse 73">
            <a:extLst>
              <a:ext uri="{FF2B5EF4-FFF2-40B4-BE49-F238E27FC236}">
                <a16:creationId xmlns:a16="http://schemas.microsoft.com/office/drawing/2014/main" id="{D5D5DB2B-7A57-4223-8734-46CE36EA9B7F}"/>
              </a:ext>
            </a:extLst>
          </p:cNvPr>
          <p:cNvSpPr/>
          <p:nvPr/>
        </p:nvSpPr>
        <p:spPr>
          <a:xfrm>
            <a:off x="2406875" y="1787021"/>
            <a:ext cx="108000" cy="108000"/>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75" name="Textfeld 74">
            <a:extLst>
              <a:ext uri="{FF2B5EF4-FFF2-40B4-BE49-F238E27FC236}">
                <a16:creationId xmlns:a16="http://schemas.microsoft.com/office/drawing/2014/main" id="{88C520AA-49B3-4F92-B8B0-9E9384F43BD0}"/>
              </a:ext>
            </a:extLst>
          </p:cNvPr>
          <p:cNvSpPr txBox="1"/>
          <p:nvPr/>
        </p:nvSpPr>
        <p:spPr>
          <a:xfrm rot="19528208">
            <a:off x="316050" y="3987001"/>
            <a:ext cx="852724" cy="276999"/>
          </a:xfrm>
          <a:prstGeom prst="rect">
            <a:avLst/>
          </a:prstGeom>
          <a:solidFill>
            <a:srgbClr val="FFFFFF">
              <a:alpha val="67059"/>
            </a:srgbClr>
          </a:solidFill>
        </p:spPr>
        <p:txBody>
          <a:bodyPr wrap="square" rtlCol="0">
            <a:spAutoFit/>
          </a:bodyPr>
          <a:lstStyle/>
          <a:p>
            <a:r>
              <a:rPr lang="de-DE" sz="1200" b="1" dirty="0">
                <a:solidFill>
                  <a:srgbClr val="4D4D4D"/>
                </a:solidFill>
                <a:latin typeface="Calibri" panose="020F0502020204030204" pitchFamily="34" charset="0"/>
                <a:sym typeface="Wingdings" pitchFamily="2" charset="2"/>
              </a:rPr>
              <a:t>300 Points</a:t>
            </a:r>
          </a:p>
        </p:txBody>
      </p:sp>
      <p:sp>
        <p:nvSpPr>
          <p:cNvPr id="76" name="Rechteck 75">
            <a:extLst>
              <a:ext uri="{FF2B5EF4-FFF2-40B4-BE49-F238E27FC236}">
                <a16:creationId xmlns:a16="http://schemas.microsoft.com/office/drawing/2014/main" id="{B0FE1553-862E-4DE3-A395-41F3DF12574B}"/>
              </a:ext>
            </a:extLst>
          </p:cNvPr>
          <p:cNvSpPr/>
          <p:nvPr/>
        </p:nvSpPr>
        <p:spPr>
          <a:xfrm>
            <a:off x="2775473" y="2381250"/>
            <a:ext cx="180000" cy="2695250"/>
          </a:xfrm>
          <a:prstGeom prst="rect">
            <a:avLst/>
          </a:prstGeom>
          <a:solidFill>
            <a:schemeClr val="bg1">
              <a:lumMod val="85000"/>
            </a:schemeClr>
          </a:solidFill>
          <a:ln>
            <a:solidFill>
              <a:schemeClr val="tx1"/>
            </a:solidFill>
          </a:ln>
          <a:effectLst>
            <a:outerShdw blurRad="50800" dist="38100" dir="18900000" algn="b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77" name="Rechteck 76">
            <a:extLst>
              <a:ext uri="{FF2B5EF4-FFF2-40B4-BE49-F238E27FC236}">
                <a16:creationId xmlns:a16="http://schemas.microsoft.com/office/drawing/2014/main" id="{68BEAD20-6F4F-4551-8A1E-9290ECED490F}"/>
              </a:ext>
            </a:extLst>
          </p:cNvPr>
          <p:cNvSpPr/>
          <p:nvPr/>
        </p:nvSpPr>
        <p:spPr>
          <a:xfrm>
            <a:off x="3304320" y="2657131"/>
            <a:ext cx="180000" cy="2419369"/>
          </a:xfrm>
          <a:prstGeom prst="rect">
            <a:avLst/>
          </a:prstGeom>
          <a:solidFill>
            <a:schemeClr val="bg1">
              <a:lumMod val="85000"/>
            </a:schemeClr>
          </a:solidFill>
          <a:ln>
            <a:solidFill>
              <a:schemeClr val="tx1"/>
            </a:solidFill>
          </a:ln>
          <a:effectLst>
            <a:outerShdw blurRad="50800" dist="38100" dir="18900000" algn="b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78" name="Rechteck 77">
            <a:extLst>
              <a:ext uri="{FF2B5EF4-FFF2-40B4-BE49-F238E27FC236}">
                <a16:creationId xmlns:a16="http://schemas.microsoft.com/office/drawing/2014/main" id="{2AF3597D-8F61-40DA-966D-423CCC90085A}"/>
              </a:ext>
            </a:extLst>
          </p:cNvPr>
          <p:cNvSpPr/>
          <p:nvPr/>
        </p:nvSpPr>
        <p:spPr>
          <a:xfrm>
            <a:off x="3866058" y="3215545"/>
            <a:ext cx="180000" cy="1860955"/>
          </a:xfrm>
          <a:prstGeom prst="rect">
            <a:avLst/>
          </a:prstGeom>
          <a:solidFill>
            <a:schemeClr val="bg1">
              <a:lumMod val="85000"/>
            </a:schemeClr>
          </a:solidFill>
          <a:ln>
            <a:solidFill>
              <a:schemeClr val="tx1"/>
            </a:solidFill>
          </a:ln>
          <a:effectLst>
            <a:outerShdw blurRad="50800" dist="38100" dir="18900000" algn="b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79" name="Rechteck 78">
            <a:extLst>
              <a:ext uri="{FF2B5EF4-FFF2-40B4-BE49-F238E27FC236}">
                <a16:creationId xmlns:a16="http://schemas.microsoft.com/office/drawing/2014/main" id="{F87745B1-0277-4FCD-9FF7-86D768195378}"/>
              </a:ext>
            </a:extLst>
          </p:cNvPr>
          <p:cNvSpPr/>
          <p:nvPr/>
        </p:nvSpPr>
        <p:spPr>
          <a:xfrm>
            <a:off x="4401010" y="3469924"/>
            <a:ext cx="180000" cy="1606576"/>
          </a:xfrm>
          <a:prstGeom prst="rect">
            <a:avLst/>
          </a:prstGeom>
          <a:solidFill>
            <a:schemeClr val="bg1">
              <a:lumMod val="85000"/>
            </a:schemeClr>
          </a:solidFill>
          <a:ln>
            <a:solidFill>
              <a:schemeClr val="tx1"/>
            </a:solidFill>
          </a:ln>
          <a:effectLst>
            <a:outerShdw blurRad="50800" dist="38100" dir="18900000" algn="b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80" name="Rechteck 79">
            <a:extLst>
              <a:ext uri="{FF2B5EF4-FFF2-40B4-BE49-F238E27FC236}">
                <a16:creationId xmlns:a16="http://schemas.microsoft.com/office/drawing/2014/main" id="{9BD6736F-0CC0-480F-BE4C-8C11B689732A}"/>
              </a:ext>
            </a:extLst>
          </p:cNvPr>
          <p:cNvSpPr/>
          <p:nvPr/>
        </p:nvSpPr>
        <p:spPr>
          <a:xfrm>
            <a:off x="333043" y="3307749"/>
            <a:ext cx="835740" cy="198749"/>
          </a:xfrm>
          <a:prstGeom prst="rect">
            <a:avLst/>
          </a:prstGeom>
          <a:pattFill prst="dkVert">
            <a:fgClr>
              <a:schemeClr val="accent1"/>
            </a:fgClr>
            <a:bgClr>
              <a:schemeClr val="bg1"/>
            </a:bgClr>
          </a:patt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81" name="Rechteck 80">
            <a:extLst>
              <a:ext uri="{FF2B5EF4-FFF2-40B4-BE49-F238E27FC236}">
                <a16:creationId xmlns:a16="http://schemas.microsoft.com/office/drawing/2014/main" id="{0035EFC7-A22D-4F3A-90C2-22A6C3F7A99D}"/>
              </a:ext>
            </a:extLst>
          </p:cNvPr>
          <p:cNvSpPr/>
          <p:nvPr/>
        </p:nvSpPr>
        <p:spPr>
          <a:xfrm>
            <a:off x="333043" y="3185447"/>
            <a:ext cx="835740" cy="72000"/>
          </a:xfrm>
          <a:prstGeom prst="rect">
            <a:avLst/>
          </a:prstGeom>
          <a:pattFill prst="dkVert">
            <a:fgClr>
              <a:schemeClr val="accent1"/>
            </a:fgClr>
            <a:bgClr>
              <a:schemeClr val="bg1"/>
            </a:bgClr>
          </a:patt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82" name="Rechteck 81">
            <a:extLst>
              <a:ext uri="{FF2B5EF4-FFF2-40B4-BE49-F238E27FC236}">
                <a16:creationId xmlns:a16="http://schemas.microsoft.com/office/drawing/2014/main" id="{012ED489-7904-4F38-88FB-5A161B4511B6}"/>
              </a:ext>
            </a:extLst>
          </p:cNvPr>
          <p:cNvSpPr/>
          <p:nvPr/>
        </p:nvSpPr>
        <p:spPr>
          <a:xfrm>
            <a:off x="4401010" y="5087250"/>
            <a:ext cx="180000" cy="1052197"/>
          </a:xfrm>
          <a:prstGeom prst="rect">
            <a:avLst/>
          </a:prstGeom>
          <a:pattFill prst="dkHorz">
            <a:fgClr>
              <a:schemeClr val="accent1"/>
            </a:fgClr>
            <a:bgClr>
              <a:schemeClr val="bg1"/>
            </a:bgClr>
          </a:pattFill>
          <a:ln>
            <a:solidFill>
              <a:schemeClr val="tx1"/>
            </a:solidFill>
          </a:ln>
          <a:effectLst>
            <a:outerShdw blurRad="50800" dist="38100" dir="18900000" algn="b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83" name="Rechteck 82">
            <a:extLst>
              <a:ext uri="{FF2B5EF4-FFF2-40B4-BE49-F238E27FC236}">
                <a16:creationId xmlns:a16="http://schemas.microsoft.com/office/drawing/2014/main" id="{2478FB63-5947-4CBF-83B2-9072CD732134}"/>
              </a:ext>
            </a:extLst>
          </p:cNvPr>
          <p:cNvSpPr/>
          <p:nvPr/>
        </p:nvSpPr>
        <p:spPr>
          <a:xfrm>
            <a:off x="337572" y="2943571"/>
            <a:ext cx="835740" cy="198749"/>
          </a:xfrm>
          <a:prstGeom prst="rect">
            <a:avLst/>
          </a:prstGeom>
          <a:pattFill prst="dkVert">
            <a:fgClr>
              <a:schemeClr val="accent1"/>
            </a:fgClr>
            <a:bgClr>
              <a:schemeClr val="bg1"/>
            </a:bgClr>
          </a:patt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84" name="Rechteck 83">
            <a:extLst>
              <a:ext uri="{FF2B5EF4-FFF2-40B4-BE49-F238E27FC236}">
                <a16:creationId xmlns:a16="http://schemas.microsoft.com/office/drawing/2014/main" id="{C978F7C0-0714-4027-AED2-4310A34B197F}"/>
              </a:ext>
            </a:extLst>
          </p:cNvPr>
          <p:cNvSpPr/>
          <p:nvPr/>
        </p:nvSpPr>
        <p:spPr>
          <a:xfrm>
            <a:off x="337572" y="2821269"/>
            <a:ext cx="835740" cy="72000"/>
          </a:xfrm>
          <a:prstGeom prst="rect">
            <a:avLst/>
          </a:prstGeom>
          <a:pattFill prst="dkVert">
            <a:fgClr>
              <a:schemeClr val="accent1"/>
            </a:fgClr>
            <a:bgClr>
              <a:schemeClr val="bg1"/>
            </a:bgClr>
          </a:patt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85" name="Rechteck 84">
            <a:extLst>
              <a:ext uri="{FF2B5EF4-FFF2-40B4-BE49-F238E27FC236}">
                <a16:creationId xmlns:a16="http://schemas.microsoft.com/office/drawing/2014/main" id="{DFB74774-2AE9-40A6-899A-2A0C133948E5}"/>
              </a:ext>
            </a:extLst>
          </p:cNvPr>
          <p:cNvSpPr/>
          <p:nvPr/>
        </p:nvSpPr>
        <p:spPr>
          <a:xfrm>
            <a:off x="4960041" y="4011794"/>
            <a:ext cx="180000" cy="2129412"/>
          </a:xfrm>
          <a:prstGeom prst="rect">
            <a:avLst/>
          </a:prstGeom>
          <a:solidFill>
            <a:schemeClr val="bg1">
              <a:lumMod val="85000"/>
            </a:schemeClr>
          </a:solidFill>
          <a:ln>
            <a:solidFill>
              <a:schemeClr val="tx1"/>
            </a:solidFill>
          </a:ln>
          <a:effectLst>
            <a:outerShdw blurRad="50800" dist="38100" dir="18900000" algn="b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86" name="Rechteck 85">
            <a:extLst>
              <a:ext uri="{FF2B5EF4-FFF2-40B4-BE49-F238E27FC236}">
                <a16:creationId xmlns:a16="http://schemas.microsoft.com/office/drawing/2014/main" id="{774B3245-69CF-4FBD-BAFE-CECE33F5110B}"/>
              </a:ext>
            </a:extLst>
          </p:cNvPr>
          <p:cNvSpPr/>
          <p:nvPr/>
        </p:nvSpPr>
        <p:spPr>
          <a:xfrm>
            <a:off x="5501908" y="4570582"/>
            <a:ext cx="180000" cy="1064706"/>
          </a:xfrm>
          <a:prstGeom prst="rect">
            <a:avLst/>
          </a:prstGeom>
          <a:solidFill>
            <a:schemeClr val="bg1">
              <a:lumMod val="85000"/>
            </a:schemeClr>
          </a:solidFill>
          <a:ln>
            <a:solidFill>
              <a:schemeClr val="tx1"/>
            </a:solidFill>
          </a:ln>
          <a:effectLst>
            <a:outerShdw blurRad="50800" dist="38100" dir="18900000" algn="b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87" name="Rechteck 86">
            <a:extLst>
              <a:ext uri="{FF2B5EF4-FFF2-40B4-BE49-F238E27FC236}">
                <a16:creationId xmlns:a16="http://schemas.microsoft.com/office/drawing/2014/main" id="{C9663BCA-CBA3-4B5D-80A6-C4C92EAB1ACE}"/>
              </a:ext>
            </a:extLst>
          </p:cNvPr>
          <p:cNvSpPr/>
          <p:nvPr/>
        </p:nvSpPr>
        <p:spPr>
          <a:xfrm>
            <a:off x="5501908" y="5624522"/>
            <a:ext cx="180000" cy="517902"/>
          </a:xfrm>
          <a:prstGeom prst="rect">
            <a:avLst/>
          </a:prstGeom>
          <a:solidFill>
            <a:schemeClr val="bg1"/>
          </a:solidFill>
          <a:ln>
            <a:solidFill>
              <a:schemeClr val="tx1"/>
            </a:solidFill>
            <a:prstDash val="dash"/>
          </a:ln>
          <a:effectLst>
            <a:outerShdw blurRad="50800" dist="38100" dir="18900000" algn="b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88" name="Rechteck 87">
            <a:extLst>
              <a:ext uri="{FF2B5EF4-FFF2-40B4-BE49-F238E27FC236}">
                <a16:creationId xmlns:a16="http://schemas.microsoft.com/office/drawing/2014/main" id="{944DC41D-ABC4-4892-9BF6-473378D0A66A}"/>
              </a:ext>
            </a:extLst>
          </p:cNvPr>
          <p:cNvSpPr/>
          <p:nvPr/>
        </p:nvSpPr>
        <p:spPr>
          <a:xfrm>
            <a:off x="6049392" y="5084514"/>
            <a:ext cx="180000" cy="517902"/>
          </a:xfrm>
          <a:prstGeom prst="rect">
            <a:avLst/>
          </a:prstGeom>
          <a:solidFill>
            <a:schemeClr val="bg1">
              <a:lumMod val="85000"/>
            </a:schemeClr>
          </a:solidFill>
          <a:ln>
            <a:solidFill>
              <a:schemeClr val="tx1"/>
            </a:solidFill>
          </a:ln>
          <a:effectLst>
            <a:outerShdw blurRad="50800" dist="38100" dir="18900000" algn="b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89" name="Textfeld 88">
            <a:extLst>
              <a:ext uri="{FF2B5EF4-FFF2-40B4-BE49-F238E27FC236}">
                <a16:creationId xmlns:a16="http://schemas.microsoft.com/office/drawing/2014/main" id="{1ACA5B42-BC91-4331-BFB5-D0322AE2DA73}"/>
              </a:ext>
            </a:extLst>
          </p:cNvPr>
          <p:cNvSpPr txBox="1"/>
          <p:nvPr/>
        </p:nvSpPr>
        <p:spPr>
          <a:xfrm rot="20747584">
            <a:off x="258035" y="3207238"/>
            <a:ext cx="985758" cy="276999"/>
          </a:xfrm>
          <a:prstGeom prst="rect">
            <a:avLst/>
          </a:prstGeom>
          <a:solidFill>
            <a:srgbClr val="FFFFFF">
              <a:alpha val="67059"/>
            </a:srgbClr>
          </a:solidFill>
        </p:spPr>
        <p:txBody>
          <a:bodyPr wrap="square" rtlCol="0">
            <a:spAutoFit/>
          </a:bodyPr>
          <a:lstStyle/>
          <a:p>
            <a:pPr algn="ctr"/>
            <a:r>
              <a:rPr lang="de-DE" sz="1200" b="1" dirty="0">
                <a:solidFill>
                  <a:schemeClr val="accent1"/>
                </a:solidFill>
                <a:latin typeface="Calibri" panose="020F0502020204030204" pitchFamily="34" charset="0"/>
                <a:sym typeface="Wingdings" pitchFamily="2" charset="2"/>
              </a:rPr>
              <a:t>+ 100 Points</a:t>
            </a:r>
          </a:p>
        </p:txBody>
      </p:sp>
      <p:grpSp>
        <p:nvGrpSpPr>
          <p:cNvPr id="90" name="Gruppieren 89">
            <a:extLst>
              <a:ext uri="{FF2B5EF4-FFF2-40B4-BE49-F238E27FC236}">
                <a16:creationId xmlns:a16="http://schemas.microsoft.com/office/drawing/2014/main" id="{C86EF650-8AB8-4E7C-9D3B-4DAB133ADE20}"/>
              </a:ext>
            </a:extLst>
          </p:cNvPr>
          <p:cNvGrpSpPr/>
          <p:nvPr/>
        </p:nvGrpSpPr>
        <p:grpSpPr>
          <a:xfrm>
            <a:off x="234964" y="1505318"/>
            <a:ext cx="1057874" cy="1656752"/>
            <a:chOff x="234964" y="1505318"/>
            <a:chExt cx="1057874" cy="1656752"/>
          </a:xfrm>
        </p:grpSpPr>
        <p:sp>
          <p:nvSpPr>
            <p:cNvPr id="91" name="Rechteck 90">
              <a:extLst>
                <a:ext uri="{FF2B5EF4-FFF2-40B4-BE49-F238E27FC236}">
                  <a16:creationId xmlns:a16="http://schemas.microsoft.com/office/drawing/2014/main" id="{03D9106C-9EBC-4B9F-90B4-42DB660A9427}"/>
                </a:ext>
              </a:extLst>
            </p:cNvPr>
            <p:cNvSpPr/>
            <p:nvPr/>
          </p:nvSpPr>
          <p:spPr>
            <a:xfrm>
              <a:off x="234964" y="1505318"/>
              <a:ext cx="1057874" cy="1656752"/>
            </a:xfrm>
            <a:prstGeom prst="rect">
              <a:avLst/>
            </a:prstGeom>
            <a:solidFill>
              <a:schemeClr val="bg1"/>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92" name="Gruppieren 91">
              <a:extLst>
                <a:ext uri="{FF2B5EF4-FFF2-40B4-BE49-F238E27FC236}">
                  <a16:creationId xmlns:a16="http://schemas.microsoft.com/office/drawing/2014/main" id="{F11D7B1F-F44E-49CE-8E05-7DA45B7E8F95}"/>
                </a:ext>
              </a:extLst>
            </p:cNvPr>
            <p:cNvGrpSpPr/>
            <p:nvPr/>
          </p:nvGrpSpPr>
          <p:grpSpPr>
            <a:xfrm>
              <a:off x="249983" y="1809500"/>
              <a:ext cx="1027836" cy="323594"/>
              <a:chOff x="249983" y="1809500"/>
              <a:chExt cx="1027836" cy="323594"/>
            </a:xfrm>
          </p:grpSpPr>
          <p:grpSp>
            <p:nvGrpSpPr>
              <p:cNvPr id="93" name="Gruppieren 92">
                <a:extLst>
                  <a:ext uri="{FF2B5EF4-FFF2-40B4-BE49-F238E27FC236}">
                    <a16:creationId xmlns:a16="http://schemas.microsoft.com/office/drawing/2014/main" id="{6490CF8D-C60E-4169-A7A4-894AB4983E72}"/>
                  </a:ext>
                </a:extLst>
              </p:cNvPr>
              <p:cNvGrpSpPr/>
              <p:nvPr/>
            </p:nvGrpSpPr>
            <p:grpSpPr>
              <a:xfrm>
                <a:off x="387777" y="1812043"/>
                <a:ext cx="835740" cy="321051"/>
                <a:chOff x="337572" y="5803153"/>
                <a:chExt cx="835740" cy="321051"/>
              </a:xfrm>
            </p:grpSpPr>
            <p:sp>
              <p:nvSpPr>
                <p:cNvPr id="95" name="Rechteck 94">
                  <a:extLst>
                    <a:ext uri="{FF2B5EF4-FFF2-40B4-BE49-F238E27FC236}">
                      <a16:creationId xmlns:a16="http://schemas.microsoft.com/office/drawing/2014/main" id="{085E4090-B0BF-4F07-A1E8-54DB3C326FD8}"/>
                    </a:ext>
                  </a:extLst>
                </p:cNvPr>
                <p:cNvSpPr/>
                <p:nvPr/>
              </p:nvSpPr>
              <p:spPr>
                <a:xfrm>
                  <a:off x="337572" y="5925455"/>
                  <a:ext cx="835740" cy="198749"/>
                </a:xfrm>
                <a:prstGeom prst="rect">
                  <a:avLst/>
                </a:prstGeom>
                <a:solidFill>
                  <a:schemeClr val="bg1"/>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96" name="Rechteck 95">
                  <a:extLst>
                    <a:ext uri="{FF2B5EF4-FFF2-40B4-BE49-F238E27FC236}">
                      <a16:creationId xmlns:a16="http://schemas.microsoft.com/office/drawing/2014/main" id="{0A0BECF5-0452-4278-B4B2-AD71B2DD6BB5}"/>
                    </a:ext>
                  </a:extLst>
                </p:cNvPr>
                <p:cNvSpPr/>
                <p:nvPr/>
              </p:nvSpPr>
              <p:spPr>
                <a:xfrm>
                  <a:off x="337572" y="5803153"/>
                  <a:ext cx="835740" cy="72000"/>
                </a:xfrm>
                <a:prstGeom prst="rect">
                  <a:avLst/>
                </a:prstGeom>
                <a:solidFill>
                  <a:schemeClr val="bg1"/>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grpSp>
          <p:sp>
            <p:nvSpPr>
              <p:cNvPr id="94" name="Textfeld 93">
                <a:extLst>
                  <a:ext uri="{FF2B5EF4-FFF2-40B4-BE49-F238E27FC236}">
                    <a16:creationId xmlns:a16="http://schemas.microsoft.com/office/drawing/2014/main" id="{C766DBA0-A9B0-4519-B750-599CBCD7EAE9}"/>
                  </a:ext>
                </a:extLst>
              </p:cNvPr>
              <p:cNvSpPr txBox="1"/>
              <p:nvPr/>
            </p:nvSpPr>
            <p:spPr>
              <a:xfrm rot="21079035">
                <a:off x="249983" y="1809500"/>
                <a:ext cx="1027836" cy="276999"/>
              </a:xfrm>
              <a:prstGeom prst="rect">
                <a:avLst/>
              </a:prstGeom>
              <a:solidFill>
                <a:srgbClr val="FFFFFF">
                  <a:alpha val="67059"/>
                </a:srgbClr>
              </a:solidFill>
            </p:spPr>
            <p:txBody>
              <a:bodyPr wrap="square" rtlCol="0">
                <a:spAutoFit/>
              </a:bodyPr>
              <a:lstStyle/>
              <a:p>
                <a:pPr algn="ctr"/>
                <a:r>
                  <a:rPr lang="de-DE" sz="1200" b="1" dirty="0">
                    <a:solidFill>
                      <a:schemeClr val="accent1"/>
                    </a:solidFill>
                    <a:latin typeface="Calibri" panose="020F0502020204030204" pitchFamily="34" charset="0"/>
                    <a:sym typeface="Wingdings" pitchFamily="2" charset="2"/>
                  </a:rPr>
                  <a:t>- 50 Points</a:t>
                </a:r>
              </a:p>
            </p:txBody>
          </p:sp>
        </p:grpSp>
      </p:grpSp>
      <p:sp>
        <p:nvSpPr>
          <p:cNvPr id="97" name="Freihandform 122">
            <a:extLst>
              <a:ext uri="{FF2B5EF4-FFF2-40B4-BE49-F238E27FC236}">
                <a16:creationId xmlns:a16="http://schemas.microsoft.com/office/drawing/2014/main" id="{2BD493D9-48FB-49F7-A8BD-C86EC3A3D1D8}"/>
              </a:ext>
            </a:extLst>
          </p:cNvPr>
          <p:cNvSpPr/>
          <p:nvPr/>
        </p:nvSpPr>
        <p:spPr>
          <a:xfrm>
            <a:off x="2474259" y="1828800"/>
            <a:ext cx="3679115" cy="3248809"/>
          </a:xfrm>
          <a:custGeom>
            <a:avLst/>
            <a:gdLst>
              <a:gd name="connsiteX0" fmla="*/ 0 w 3679115"/>
              <a:gd name="connsiteY0" fmla="*/ 0 h 3248809"/>
              <a:gd name="connsiteX1" fmla="*/ 387275 w 3679115"/>
              <a:gd name="connsiteY1" fmla="*/ 548640 h 3248809"/>
              <a:gd name="connsiteX2" fmla="*/ 914400 w 3679115"/>
              <a:gd name="connsiteY2" fmla="*/ 839096 h 3248809"/>
              <a:gd name="connsiteX3" fmla="*/ 1484555 w 3679115"/>
              <a:gd name="connsiteY3" fmla="*/ 1387736 h 3248809"/>
              <a:gd name="connsiteX4" fmla="*/ 2022437 w 3679115"/>
              <a:gd name="connsiteY4" fmla="*/ 1656678 h 3248809"/>
              <a:gd name="connsiteX5" fmla="*/ 2581835 w 3679115"/>
              <a:gd name="connsiteY5" fmla="*/ 2194560 h 3248809"/>
              <a:gd name="connsiteX6" fmla="*/ 3108960 w 3679115"/>
              <a:gd name="connsiteY6" fmla="*/ 2743200 h 3248809"/>
              <a:gd name="connsiteX7" fmla="*/ 3679115 w 3679115"/>
              <a:gd name="connsiteY7" fmla="*/ 3248809 h 3248809"/>
              <a:gd name="connsiteX8" fmla="*/ 3679115 w 3679115"/>
              <a:gd name="connsiteY8" fmla="*/ 3248809 h 324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9115" h="3248809">
                <a:moveTo>
                  <a:pt x="0" y="0"/>
                </a:moveTo>
                <a:lnTo>
                  <a:pt x="387275" y="548640"/>
                </a:lnTo>
                <a:lnTo>
                  <a:pt x="914400" y="839096"/>
                </a:lnTo>
                <a:lnTo>
                  <a:pt x="1484555" y="1387736"/>
                </a:lnTo>
                <a:lnTo>
                  <a:pt x="2022437" y="1656678"/>
                </a:lnTo>
                <a:lnTo>
                  <a:pt x="2581835" y="2194560"/>
                </a:lnTo>
                <a:lnTo>
                  <a:pt x="3108960" y="2743200"/>
                </a:lnTo>
                <a:lnTo>
                  <a:pt x="3679115" y="3248809"/>
                </a:lnTo>
                <a:lnTo>
                  <a:pt x="3679115" y="3248809"/>
                </a:lnTo>
              </a:path>
            </a:pathLst>
          </a:custGeom>
          <a:noFill/>
          <a:ln w="38100">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98" name="Textfeld 97">
            <a:extLst>
              <a:ext uri="{FF2B5EF4-FFF2-40B4-BE49-F238E27FC236}">
                <a16:creationId xmlns:a16="http://schemas.microsoft.com/office/drawing/2014/main" id="{7171123B-7B99-4C26-B2A2-06F0217FB7B6}"/>
              </a:ext>
            </a:extLst>
          </p:cNvPr>
          <p:cNvSpPr txBox="1"/>
          <p:nvPr/>
        </p:nvSpPr>
        <p:spPr>
          <a:xfrm rot="21076813">
            <a:off x="4772166" y="1911737"/>
            <a:ext cx="2202341" cy="830997"/>
          </a:xfrm>
          <a:prstGeom prst="rect">
            <a:avLst/>
          </a:prstGeom>
          <a:solidFill>
            <a:schemeClr val="bg1"/>
          </a:solidFill>
          <a:ln>
            <a:solidFill>
              <a:schemeClr val="accent1"/>
            </a:solidFill>
          </a:ln>
        </p:spPr>
        <p:txBody>
          <a:bodyPr wrap="square" rtlCol="0">
            <a:spAutoFit/>
          </a:bodyPr>
          <a:lstStyle/>
          <a:p>
            <a:pPr marL="538163" indent="-538163"/>
            <a:r>
              <a:rPr lang="en-US" sz="1200" b="1" dirty="0">
                <a:solidFill>
                  <a:srgbClr val="4D4D4D"/>
                </a:solidFill>
                <a:latin typeface="Calibri" panose="020F0502020204030204" pitchFamily="34" charset="0"/>
                <a:sym typeface="Wingdings" pitchFamily="2" charset="2"/>
              </a:rPr>
              <a:t>Velocity</a:t>
            </a:r>
            <a:r>
              <a:rPr lang="de-DE" sz="1200" dirty="0">
                <a:solidFill>
                  <a:srgbClr val="4D4D4D"/>
                </a:solidFill>
                <a:latin typeface="Calibri" panose="020F0502020204030204" pitchFamily="34" charset="0"/>
                <a:sym typeface="Wingdings" pitchFamily="2" charset="2"/>
              </a:rPr>
              <a:t> = 300 Points/7 Sprints </a:t>
            </a:r>
          </a:p>
          <a:p>
            <a:pPr marL="538163" indent="-538163"/>
            <a:r>
              <a:rPr lang="de-DE" sz="1200" dirty="0">
                <a:solidFill>
                  <a:srgbClr val="4D4D4D"/>
                </a:solidFill>
                <a:latin typeface="Calibri" panose="020F0502020204030204" pitchFamily="34" charset="0"/>
                <a:sym typeface="Wingdings" pitchFamily="2" charset="2"/>
              </a:rPr>
              <a:t>	= 43 Points/Sprint</a:t>
            </a:r>
          </a:p>
          <a:p>
            <a:pPr marL="538163" indent="-538163"/>
            <a:endParaRPr lang="de-DE" sz="1200" dirty="0">
              <a:solidFill>
                <a:srgbClr val="4D4D4D"/>
              </a:solidFill>
              <a:latin typeface="Calibri" panose="020F0502020204030204" pitchFamily="34" charset="0"/>
              <a:sym typeface="Wingdings" pitchFamily="2" charset="2"/>
            </a:endParaRPr>
          </a:p>
          <a:p>
            <a:pPr marL="538163" indent="-538163"/>
            <a:r>
              <a:rPr lang="en-US" sz="1200" b="1" dirty="0">
                <a:solidFill>
                  <a:srgbClr val="4D4D4D"/>
                </a:solidFill>
                <a:latin typeface="Calibri" panose="020F0502020204030204" pitchFamily="34" charset="0"/>
                <a:sym typeface="Wingdings" pitchFamily="2" charset="2"/>
              </a:rPr>
              <a:t>Backlog</a:t>
            </a:r>
            <a:r>
              <a:rPr lang="de-DE" sz="1200" dirty="0">
                <a:solidFill>
                  <a:srgbClr val="4D4D4D"/>
                </a:solidFill>
                <a:latin typeface="Calibri" panose="020F0502020204030204" pitchFamily="34" charset="0"/>
                <a:sym typeface="Wingdings" pitchFamily="2" charset="2"/>
              </a:rPr>
              <a:t> = 50 Points</a:t>
            </a:r>
          </a:p>
        </p:txBody>
      </p:sp>
    </p:spTree>
    <p:extLst>
      <p:ext uri="{BB962C8B-B14F-4D97-AF65-F5344CB8AC3E}">
        <p14:creationId xmlns:p14="http://schemas.microsoft.com/office/powerpoint/2010/main" val="29288977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30A38DD-6610-45E8-8F10-61D915A92950}"/>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F8F86ABF-4B3A-4970-A205-FBB79BBC2063}"/>
              </a:ext>
            </a:extLst>
          </p:cNvPr>
          <p:cNvSpPr>
            <a:spLocks noGrp="1"/>
          </p:cNvSpPr>
          <p:nvPr>
            <p:ph type="sldNum" sz="quarter" idx="4"/>
          </p:nvPr>
        </p:nvSpPr>
        <p:spPr/>
        <p:txBody>
          <a:bodyPr/>
          <a:lstStyle/>
          <a:p>
            <a:fld id="{BD587C3E-324D-4846-9F44-5C3ACF20A720}" type="slidenum">
              <a:rPr lang="de-DE" smtClean="0"/>
              <a:pPr/>
              <a:t>149</a:t>
            </a:fld>
            <a:endParaRPr lang="de-DE" dirty="0"/>
          </a:p>
        </p:txBody>
      </p:sp>
      <p:sp>
        <p:nvSpPr>
          <p:cNvPr id="4" name="Titel 3">
            <a:extLst>
              <a:ext uri="{FF2B5EF4-FFF2-40B4-BE49-F238E27FC236}">
                <a16:creationId xmlns:a16="http://schemas.microsoft.com/office/drawing/2014/main" id="{06924901-E28D-40E7-B46E-891913DA7128}"/>
              </a:ext>
            </a:extLst>
          </p:cNvPr>
          <p:cNvSpPr>
            <a:spLocks noGrp="1"/>
          </p:cNvSpPr>
          <p:nvPr>
            <p:ph type="title"/>
          </p:nvPr>
        </p:nvSpPr>
        <p:spPr/>
        <p:txBody>
          <a:bodyPr/>
          <a:lstStyle/>
          <a:p>
            <a:r>
              <a:rPr lang="de-DE" dirty="0"/>
              <a:t>Burn-</a:t>
            </a:r>
            <a:r>
              <a:rPr lang="de-DE" dirty="0" err="1"/>
              <a:t>up</a:t>
            </a:r>
            <a:r>
              <a:rPr lang="de-DE" dirty="0"/>
              <a:t> Chart</a:t>
            </a:r>
          </a:p>
        </p:txBody>
      </p:sp>
      <p:sp>
        <p:nvSpPr>
          <p:cNvPr id="5" name="Textplatzhalter 4">
            <a:extLst>
              <a:ext uri="{FF2B5EF4-FFF2-40B4-BE49-F238E27FC236}">
                <a16:creationId xmlns:a16="http://schemas.microsoft.com/office/drawing/2014/main" id="{BACDA544-4986-4E9F-A593-FDB93B9C0544}"/>
              </a:ext>
            </a:extLst>
          </p:cNvPr>
          <p:cNvSpPr>
            <a:spLocks noGrp="1"/>
          </p:cNvSpPr>
          <p:nvPr>
            <p:ph type="body" sz="quarter" idx="11"/>
          </p:nvPr>
        </p:nvSpPr>
        <p:spPr/>
        <p:txBody>
          <a:bodyPr>
            <a:normAutofit fontScale="92500"/>
          </a:bodyPr>
          <a:lstStyle/>
          <a:p>
            <a:r>
              <a:rPr lang="de-DE" dirty="0"/>
              <a:t>Syl_ID_7.1 / Syl_ID_7.4</a:t>
            </a:r>
          </a:p>
        </p:txBody>
      </p:sp>
      <p:grpSp>
        <p:nvGrpSpPr>
          <p:cNvPr id="7" name="Gruppieren 6">
            <a:extLst>
              <a:ext uri="{FF2B5EF4-FFF2-40B4-BE49-F238E27FC236}">
                <a16:creationId xmlns:a16="http://schemas.microsoft.com/office/drawing/2014/main" id="{8C9317EF-6BB4-4D60-989F-3A879F2A1863}"/>
              </a:ext>
            </a:extLst>
          </p:cNvPr>
          <p:cNvGrpSpPr/>
          <p:nvPr/>
        </p:nvGrpSpPr>
        <p:grpSpPr>
          <a:xfrm>
            <a:off x="1945272" y="2865756"/>
            <a:ext cx="6773735" cy="276999"/>
            <a:chOff x="1943477" y="2236498"/>
            <a:chExt cx="6773735" cy="276999"/>
          </a:xfrm>
        </p:grpSpPr>
        <p:cxnSp>
          <p:nvCxnSpPr>
            <p:cNvPr id="8" name="Gerader Verbinder 7">
              <a:extLst>
                <a:ext uri="{FF2B5EF4-FFF2-40B4-BE49-F238E27FC236}">
                  <a16:creationId xmlns:a16="http://schemas.microsoft.com/office/drawing/2014/main" id="{E13FB51F-F9AE-43B5-AD7C-1DFFF82F4103}"/>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9" name="Textfeld 8">
              <a:extLst>
                <a:ext uri="{FF2B5EF4-FFF2-40B4-BE49-F238E27FC236}">
                  <a16:creationId xmlns:a16="http://schemas.microsoft.com/office/drawing/2014/main" id="{C5614262-EAD9-4705-8730-407E76F1E36D}"/>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250</a:t>
              </a:r>
            </a:p>
          </p:txBody>
        </p:sp>
      </p:grpSp>
      <p:grpSp>
        <p:nvGrpSpPr>
          <p:cNvPr id="10" name="Gruppieren 9">
            <a:extLst>
              <a:ext uri="{FF2B5EF4-FFF2-40B4-BE49-F238E27FC236}">
                <a16:creationId xmlns:a16="http://schemas.microsoft.com/office/drawing/2014/main" id="{DC649AD8-C5C2-49D8-A401-55FD4E93C534}"/>
              </a:ext>
            </a:extLst>
          </p:cNvPr>
          <p:cNvGrpSpPr/>
          <p:nvPr/>
        </p:nvGrpSpPr>
        <p:grpSpPr>
          <a:xfrm>
            <a:off x="1945272" y="3422202"/>
            <a:ext cx="6773735" cy="276999"/>
            <a:chOff x="1943477" y="2792944"/>
            <a:chExt cx="6773735" cy="276999"/>
          </a:xfrm>
        </p:grpSpPr>
        <p:cxnSp>
          <p:nvCxnSpPr>
            <p:cNvPr id="11" name="Gerader Verbinder 10">
              <a:extLst>
                <a:ext uri="{FF2B5EF4-FFF2-40B4-BE49-F238E27FC236}">
                  <a16:creationId xmlns:a16="http://schemas.microsoft.com/office/drawing/2014/main" id="{82E2B329-CDEE-4A5B-9F14-1CBF2E441558}"/>
                </a:ext>
              </a:extLst>
            </p:cNvPr>
            <p:cNvCxnSpPr/>
            <p:nvPr/>
          </p:nvCxnSpPr>
          <p:spPr bwMode="auto">
            <a:xfrm>
              <a:off x="2445504" y="2925587"/>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2" name="Textfeld 11">
              <a:extLst>
                <a:ext uri="{FF2B5EF4-FFF2-40B4-BE49-F238E27FC236}">
                  <a16:creationId xmlns:a16="http://schemas.microsoft.com/office/drawing/2014/main" id="{063F073C-9E1B-48B3-AC60-E4CCAF76B9D0}"/>
                </a:ext>
              </a:extLst>
            </p:cNvPr>
            <p:cNvSpPr txBox="1"/>
            <p:nvPr/>
          </p:nvSpPr>
          <p:spPr>
            <a:xfrm>
              <a:off x="1943477" y="2792944"/>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200</a:t>
              </a:r>
            </a:p>
          </p:txBody>
        </p:sp>
      </p:grpSp>
      <p:grpSp>
        <p:nvGrpSpPr>
          <p:cNvPr id="13" name="Gruppieren 12">
            <a:extLst>
              <a:ext uri="{FF2B5EF4-FFF2-40B4-BE49-F238E27FC236}">
                <a16:creationId xmlns:a16="http://schemas.microsoft.com/office/drawing/2014/main" id="{75358BFA-B065-46A2-9916-2829DAC01E11}"/>
              </a:ext>
            </a:extLst>
          </p:cNvPr>
          <p:cNvGrpSpPr/>
          <p:nvPr/>
        </p:nvGrpSpPr>
        <p:grpSpPr>
          <a:xfrm>
            <a:off x="1945272" y="2324828"/>
            <a:ext cx="6773735" cy="276999"/>
            <a:chOff x="1943477" y="1695570"/>
            <a:chExt cx="6773735" cy="276999"/>
          </a:xfrm>
        </p:grpSpPr>
        <p:cxnSp>
          <p:nvCxnSpPr>
            <p:cNvPr id="14" name="Gerader Verbinder 13">
              <a:extLst>
                <a:ext uri="{FF2B5EF4-FFF2-40B4-BE49-F238E27FC236}">
                  <a16:creationId xmlns:a16="http://schemas.microsoft.com/office/drawing/2014/main" id="{1D21B4D4-4DCB-4803-A097-B14B729F900B}"/>
                </a:ext>
              </a:extLst>
            </p:cNvPr>
            <p:cNvCxnSpPr/>
            <p:nvPr/>
          </p:nvCxnSpPr>
          <p:spPr bwMode="auto">
            <a:xfrm>
              <a:off x="2445504" y="1836913"/>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5" name="Textfeld 14">
              <a:extLst>
                <a:ext uri="{FF2B5EF4-FFF2-40B4-BE49-F238E27FC236}">
                  <a16:creationId xmlns:a16="http://schemas.microsoft.com/office/drawing/2014/main" id="{756332D8-7479-4DE1-9B09-1024D84B915C}"/>
                </a:ext>
              </a:extLst>
            </p:cNvPr>
            <p:cNvSpPr txBox="1"/>
            <p:nvPr/>
          </p:nvSpPr>
          <p:spPr>
            <a:xfrm>
              <a:off x="1943477" y="1695570"/>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300</a:t>
              </a:r>
            </a:p>
          </p:txBody>
        </p:sp>
      </p:grpSp>
      <p:grpSp>
        <p:nvGrpSpPr>
          <p:cNvPr id="16" name="Gruppieren 15">
            <a:extLst>
              <a:ext uri="{FF2B5EF4-FFF2-40B4-BE49-F238E27FC236}">
                <a16:creationId xmlns:a16="http://schemas.microsoft.com/office/drawing/2014/main" id="{824F42B1-55A1-4C24-9BDA-353D8087E3F8}"/>
              </a:ext>
            </a:extLst>
          </p:cNvPr>
          <p:cNvGrpSpPr/>
          <p:nvPr/>
        </p:nvGrpSpPr>
        <p:grpSpPr>
          <a:xfrm>
            <a:off x="1945272" y="3964585"/>
            <a:ext cx="6773735" cy="276999"/>
            <a:chOff x="1943477" y="2236498"/>
            <a:chExt cx="6773735" cy="276999"/>
          </a:xfrm>
        </p:grpSpPr>
        <p:cxnSp>
          <p:nvCxnSpPr>
            <p:cNvPr id="17" name="Gerader Verbinder 16">
              <a:extLst>
                <a:ext uri="{FF2B5EF4-FFF2-40B4-BE49-F238E27FC236}">
                  <a16:creationId xmlns:a16="http://schemas.microsoft.com/office/drawing/2014/main" id="{C0B45E3D-23DA-46AF-8373-8B402F22C25A}"/>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18" name="Textfeld 17">
              <a:extLst>
                <a:ext uri="{FF2B5EF4-FFF2-40B4-BE49-F238E27FC236}">
                  <a16:creationId xmlns:a16="http://schemas.microsoft.com/office/drawing/2014/main" id="{9BCEFA91-3B2F-4F93-973B-2E10643C6C64}"/>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150</a:t>
              </a:r>
            </a:p>
          </p:txBody>
        </p:sp>
      </p:grpSp>
      <p:grpSp>
        <p:nvGrpSpPr>
          <p:cNvPr id="19" name="Gruppieren 18">
            <a:extLst>
              <a:ext uri="{FF2B5EF4-FFF2-40B4-BE49-F238E27FC236}">
                <a16:creationId xmlns:a16="http://schemas.microsoft.com/office/drawing/2014/main" id="{C8381EAE-00B4-4D6E-A370-E89739E1AFAB}"/>
              </a:ext>
            </a:extLst>
          </p:cNvPr>
          <p:cNvGrpSpPr/>
          <p:nvPr/>
        </p:nvGrpSpPr>
        <p:grpSpPr>
          <a:xfrm>
            <a:off x="1945272" y="4521272"/>
            <a:ext cx="6773735" cy="276999"/>
            <a:chOff x="1943477" y="2792944"/>
            <a:chExt cx="6773735" cy="276999"/>
          </a:xfrm>
        </p:grpSpPr>
        <p:cxnSp>
          <p:nvCxnSpPr>
            <p:cNvPr id="20" name="Gerader Verbinder 19">
              <a:extLst>
                <a:ext uri="{FF2B5EF4-FFF2-40B4-BE49-F238E27FC236}">
                  <a16:creationId xmlns:a16="http://schemas.microsoft.com/office/drawing/2014/main" id="{6D693FEA-BC76-4AA3-95D6-A686E15C2B22}"/>
                </a:ext>
              </a:extLst>
            </p:cNvPr>
            <p:cNvCxnSpPr/>
            <p:nvPr/>
          </p:nvCxnSpPr>
          <p:spPr bwMode="auto">
            <a:xfrm>
              <a:off x="2445504" y="2925587"/>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1" name="Textfeld 20">
              <a:extLst>
                <a:ext uri="{FF2B5EF4-FFF2-40B4-BE49-F238E27FC236}">
                  <a16:creationId xmlns:a16="http://schemas.microsoft.com/office/drawing/2014/main" id="{6DD01E6B-087E-4C35-B800-D021E21B91E3}"/>
                </a:ext>
              </a:extLst>
            </p:cNvPr>
            <p:cNvSpPr txBox="1"/>
            <p:nvPr/>
          </p:nvSpPr>
          <p:spPr>
            <a:xfrm>
              <a:off x="1943477" y="2792944"/>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100</a:t>
              </a:r>
            </a:p>
          </p:txBody>
        </p:sp>
      </p:grpSp>
      <p:grpSp>
        <p:nvGrpSpPr>
          <p:cNvPr id="22" name="Gruppieren 21">
            <a:extLst>
              <a:ext uri="{FF2B5EF4-FFF2-40B4-BE49-F238E27FC236}">
                <a16:creationId xmlns:a16="http://schemas.microsoft.com/office/drawing/2014/main" id="{7B88AF6E-8187-4458-B04D-408959B25A24}"/>
              </a:ext>
            </a:extLst>
          </p:cNvPr>
          <p:cNvGrpSpPr/>
          <p:nvPr/>
        </p:nvGrpSpPr>
        <p:grpSpPr>
          <a:xfrm>
            <a:off x="1945272" y="5054085"/>
            <a:ext cx="6773735" cy="276999"/>
            <a:chOff x="1943477" y="2236498"/>
            <a:chExt cx="6773735" cy="276999"/>
          </a:xfrm>
        </p:grpSpPr>
        <p:cxnSp>
          <p:nvCxnSpPr>
            <p:cNvPr id="23" name="Gerader Verbinder 22">
              <a:extLst>
                <a:ext uri="{FF2B5EF4-FFF2-40B4-BE49-F238E27FC236}">
                  <a16:creationId xmlns:a16="http://schemas.microsoft.com/office/drawing/2014/main" id="{277BCD34-88B7-4AD1-95F0-C187C10884F4}"/>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4" name="Textfeld 23">
              <a:extLst>
                <a:ext uri="{FF2B5EF4-FFF2-40B4-BE49-F238E27FC236}">
                  <a16:creationId xmlns:a16="http://schemas.microsoft.com/office/drawing/2014/main" id="{D6855880-166A-4256-BA58-1EA69B2FA0EC}"/>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50</a:t>
              </a:r>
            </a:p>
          </p:txBody>
        </p:sp>
      </p:grpSp>
      <p:grpSp>
        <p:nvGrpSpPr>
          <p:cNvPr id="25" name="Gruppieren 24">
            <a:extLst>
              <a:ext uri="{FF2B5EF4-FFF2-40B4-BE49-F238E27FC236}">
                <a16:creationId xmlns:a16="http://schemas.microsoft.com/office/drawing/2014/main" id="{3B4895A7-7B39-4C12-98E8-4587ADF60327}"/>
              </a:ext>
            </a:extLst>
          </p:cNvPr>
          <p:cNvGrpSpPr/>
          <p:nvPr/>
        </p:nvGrpSpPr>
        <p:grpSpPr>
          <a:xfrm>
            <a:off x="2095877" y="5567312"/>
            <a:ext cx="6621335" cy="276999"/>
            <a:chOff x="2095877" y="4420098"/>
            <a:chExt cx="6621335" cy="276999"/>
          </a:xfrm>
        </p:grpSpPr>
        <p:cxnSp>
          <p:nvCxnSpPr>
            <p:cNvPr id="26" name="Gerader Verbinder 25">
              <a:extLst>
                <a:ext uri="{FF2B5EF4-FFF2-40B4-BE49-F238E27FC236}">
                  <a16:creationId xmlns:a16="http://schemas.microsoft.com/office/drawing/2014/main" id="{EBB794A7-4236-44D1-A3C3-9A25EAAC2BA5}"/>
                </a:ext>
              </a:extLst>
            </p:cNvPr>
            <p:cNvCxnSpPr/>
            <p:nvPr/>
          </p:nvCxnSpPr>
          <p:spPr bwMode="auto">
            <a:xfrm>
              <a:off x="2445504" y="4558598"/>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27" name="Textfeld 26">
              <a:extLst>
                <a:ext uri="{FF2B5EF4-FFF2-40B4-BE49-F238E27FC236}">
                  <a16:creationId xmlns:a16="http://schemas.microsoft.com/office/drawing/2014/main" id="{CFED1D74-E636-4C5C-9EB5-CF356840A8CC}"/>
                </a:ext>
              </a:extLst>
            </p:cNvPr>
            <p:cNvSpPr txBox="1"/>
            <p:nvPr/>
          </p:nvSpPr>
          <p:spPr>
            <a:xfrm>
              <a:off x="2095877" y="4420098"/>
              <a:ext cx="4087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0</a:t>
              </a:r>
            </a:p>
          </p:txBody>
        </p:sp>
      </p:grpSp>
      <p:cxnSp>
        <p:nvCxnSpPr>
          <p:cNvPr id="28" name="Gerader Verbinder 27">
            <a:extLst>
              <a:ext uri="{FF2B5EF4-FFF2-40B4-BE49-F238E27FC236}">
                <a16:creationId xmlns:a16="http://schemas.microsoft.com/office/drawing/2014/main" id="{F93BC4B7-8910-4432-8993-8A2D3B6395C2}"/>
              </a:ext>
            </a:extLst>
          </p:cNvPr>
          <p:cNvCxnSpPr/>
          <p:nvPr/>
        </p:nvCxnSpPr>
        <p:spPr bwMode="auto">
          <a:xfrm flipV="1">
            <a:off x="2445504" y="2263393"/>
            <a:ext cx="0" cy="3431615"/>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29" name="Gruppieren 28">
            <a:extLst>
              <a:ext uri="{FF2B5EF4-FFF2-40B4-BE49-F238E27FC236}">
                <a16:creationId xmlns:a16="http://schemas.microsoft.com/office/drawing/2014/main" id="{33F5B6F8-7B15-43F4-9F2C-40295CB6A8BD}"/>
              </a:ext>
            </a:extLst>
          </p:cNvPr>
          <p:cNvGrpSpPr/>
          <p:nvPr/>
        </p:nvGrpSpPr>
        <p:grpSpPr>
          <a:xfrm>
            <a:off x="336428" y="4174015"/>
            <a:ext cx="835740" cy="1393297"/>
            <a:chOff x="6410632" y="4830018"/>
            <a:chExt cx="835740" cy="1393297"/>
          </a:xfrm>
          <a:solidFill>
            <a:schemeClr val="bg1">
              <a:lumMod val="95000"/>
            </a:schemeClr>
          </a:solidFill>
        </p:grpSpPr>
        <p:sp>
          <p:nvSpPr>
            <p:cNvPr id="30" name="Rechteck 29">
              <a:extLst>
                <a:ext uri="{FF2B5EF4-FFF2-40B4-BE49-F238E27FC236}">
                  <a16:creationId xmlns:a16="http://schemas.microsoft.com/office/drawing/2014/main" id="{9AAA21E6-5C02-440B-9777-61A437F86614}"/>
                </a:ext>
              </a:extLst>
            </p:cNvPr>
            <p:cNvSpPr/>
            <p:nvPr/>
          </p:nvSpPr>
          <p:spPr>
            <a:xfrm>
              <a:off x="6410632" y="5753438"/>
              <a:ext cx="383458" cy="450717"/>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31" name="Rechteck 30">
              <a:extLst>
                <a:ext uri="{FF2B5EF4-FFF2-40B4-BE49-F238E27FC236}">
                  <a16:creationId xmlns:a16="http://schemas.microsoft.com/office/drawing/2014/main" id="{03F6EA5D-F5AF-403C-91B4-6EDBC2EEFFA7}"/>
                </a:ext>
              </a:extLst>
            </p:cNvPr>
            <p:cNvSpPr/>
            <p:nvPr/>
          </p:nvSpPr>
          <p:spPr>
            <a:xfrm>
              <a:off x="6862914" y="5323315"/>
              <a:ext cx="383458" cy="900000"/>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32" name="Rechteck 31">
              <a:extLst>
                <a:ext uri="{FF2B5EF4-FFF2-40B4-BE49-F238E27FC236}">
                  <a16:creationId xmlns:a16="http://schemas.microsoft.com/office/drawing/2014/main" id="{FE803199-342B-4B42-B1EB-438EFDBF83BA}"/>
                </a:ext>
              </a:extLst>
            </p:cNvPr>
            <p:cNvSpPr/>
            <p:nvPr/>
          </p:nvSpPr>
          <p:spPr>
            <a:xfrm>
              <a:off x="6410632" y="5507944"/>
              <a:ext cx="383458" cy="183209"/>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33" name="Rechteck 32">
              <a:extLst>
                <a:ext uri="{FF2B5EF4-FFF2-40B4-BE49-F238E27FC236}">
                  <a16:creationId xmlns:a16="http://schemas.microsoft.com/office/drawing/2014/main" id="{D47DBA75-4B50-4804-97F5-7C7C37244143}"/>
                </a:ext>
              </a:extLst>
            </p:cNvPr>
            <p:cNvSpPr/>
            <p:nvPr/>
          </p:nvSpPr>
          <p:spPr>
            <a:xfrm>
              <a:off x="6410632" y="5330845"/>
              <a:ext cx="383458" cy="123966"/>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34" name="Rechteck 33">
              <a:extLst>
                <a:ext uri="{FF2B5EF4-FFF2-40B4-BE49-F238E27FC236}">
                  <a16:creationId xmlns:a16="http://schemas.microsoft.com/office/drawing/2014/main" id="{0B5D428F-B2CD-4567-B80F-E31C6C73A7DD}"/>
                </a:ext>
              </a:extLst>
            </p:cNvPr>
            <p:cNvSpPr/>
            <p:nvPr/>
          </p:nvSpPr>
          <p:spPr>
            <a:xfrm>
              <a:off x="6410632" y="5075406"/>
              <a:ext cx="835740" cy="198749"/>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35" name="Rechteck 34">
              <a:extLst>
                <a:ext uri="{FF2B5EF4-FFF2-40B4-BE49-F238E27FC236}">
                  <a16:creationId xmlns:a16="http://schemas.microsoft.com/office/drawing/2014/main" id="{03967025-9049-4B05-9267-C1465E2A2885}"/>
                </a:ext>
              </a:extLst>
            </p:cNvPr>
            <p:cNvSpPr/>
            <p:nvPr/>
          </p:nvSpPr>
          <p:spPr>
            <a:xfrm>
              <a:off x="6410632" y="4953104"/>
              <a:ext cx="835740" cy="72000"/>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36" name="Rechteck 35">
              <a:extLst>
                <a:ext uri="{FF2B5EF4-FFF2-40B4-BE49-F238E27FC236}">
                  <a16:creationId xmlns:a16="http://schemas.microsoft.com/office/drawing/2014/main" id="{575E46D3-6412-4183-BE58-6DE5D4A365B8}"/>
                </a:ext>
              </a:extLst>
            </p:cNvPr>
            <p:cNvSpPr/>
            <p:nvPr/>
          </p:nvSpPr>
          <p:spPr>
            <a:xfrm>
              <a:off x="6410632" y="4830018"/>
              <a:ext cx="835740" cy="72000"/>
            </a:xfrm>
            <a:prstGeom prst="rect">
              <a:avLst/>
            </a:prstGeom>
            <a:grp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grpSp>
      <p:sp>
        <p:nvSpPr>
          <p:cNvPr id="37" name="Textfeld 36">
            <a:extLst>
              <a:ext uri="{FF2B5EF4-FFF2-40B4-BE49-F238E27FC236}">
                <a16:creationId xmlns:a16="http://schemas.microsoft.com/office/drawing/2014/main" id="{12411415-B00D-41DA-9A76-F311C0CE3FF3}"/>
              </a:ext>
            </a:extLst>
          </p:cNvPr>
          <p:cNvSpPr txBox="1"/>
          <p:nvPr/>
        </p:nvSpPr>
        <p:spPr>
          <a:xfrm>
            <a:off x="337573" y="5555871"/>
            <a:ext cx="835740" cy="523220"/>
          </a:xfrm>
          <a:prstGeom prst="rect">
            <a:avLst/>
          </a:prstGeom>
          <a:noFill/>
        </p:spPr>
        <p:txBody>
          <a:bodyPr wrap="square" rtlCol="0">
            <a:spAutoFit/>
          </a:bodyPr>
          <a:lstStyle/>
          <a:p>
            <a:pPr algn="ctr"/>
            <a:r>
              <a:rPr lang="en-US" sz="1400" b="1" dirty="0">
                <a:solidFill>
                  <a:srgbClr val="4D4D4D"/>
                </a:solidFill>
                <a:latin typeface="Calibri" panose="020F0502020204030204" pitchFamily="34" charset="0"/>
                <a:sym typeface="Wingdings" pitchFamily="2" charset="2"/>
              </a:rPr>
              <a:t>Product Backlog</a:t>
            </a:r>
          </a:p>
        </p:txBody>
      </p:sp>
      <p:sp>
        <p:nvSpPr>
          <p:cNvPr id="38" name="Textfeld 37">
            <a:extLst>
              <a:ext uri="{FF2B5EF4-FFF2-40B4-BE49-F238E27FC236}">
                <a16:creationId xmlns:a16="http://schemas.microsoft.com/office/drawing/2014/main" id="{8B427678-88A8-42D0-B320-E7551B952B3C}"/>
              </a:ext>
            </a:extLst>
          </p:cNvPr>
          <p:cNvSpPr txBox="1"/>
          <p:nvPr/>
        </p:nvSpPr>
        <p:spPr>
          <a:xfrm rot="16200000">
            <a:off x="1523487" y="2528580"/>
            <a:ext cx="1065007"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Story Points</a:t>
            </a:r>
          </a:p>
        </p:txBody>
      </p:sp>
      <p:grpSp>
        <p:nvGrpSpPr>
          <p:cNvPr id="39" name="Gruppieren 38">
            <a:extLst>
              <a:ext uri="{FF2B5EF4-FFF2-40B4-BE49-F238E27FC236}">
                <a16:creationId xmlns:a16="http://schemas.microsoft.com/office/drawing/2014/main" id="{5CE537EB-0EE6-4DB6-AD84-E50753FCABE7}"/>
              </a:ext>
            </a:extLst>
          </p:cNvPr>
          <p:cNvGrpSpPr/>
          <p:nvPr/>
        </p:nvGrpSpPr>
        <p:grpSpPr>
          <a:xfrm>
            <a:off x="2445504" y="5656830"/>
            <a:ext cx="6664834" cy="436878"/>
            <a:chOff x="2445504" y="5027572"/>
            <a:chExt cx="6664834" cy="436878"/>
          </a:xfrm>
        </p:grpSpPr>
        <p:cxnSp>
          <p:nvCxnSpPr>
            <p:cNvPr id="40" name="Gerader Verbinder 39">
              <a:extLst>
                <a:ext uri="{FF2B5EF4-FFF2-40B4-BE49-F238E27FC236}">
                  <a16:creationId xmlns:a16="http://schemas.microsoft.com/office/drawing/2014/main" id="{5FCC1ADC-E914-4D68-8855-8CACD7EA8F7C}"/>
                </a:ext>
              </a:extLst>
            </p:cNvPr>
            <p:cNvCxnSpPr/>
            <p:nvPr/>
          </p:nvCxnSpPr>
          <p:spPr bwMode="auto">
            <a:xfrm>
              <a:off x="2445504" y="5076500"/>
              <a:ext cx="6271708"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nvGrpSpPr>
            <p:cNvPr id="41" name="Gruppieren 40">
              <a:extLst>
                <a:ext uri="{FF2B5EF4-FFF2-40B4-BE49-F238E27FC236}">
                  <a16:creationId xmlns:a16="http://schemas.microsoft.com/office/drawing/2014/main" id="{E10D42D3-F90D-4F2D-87B9-F3947501FA9D}"/>
                </a:ext>
              </a:extLst>
            </p:cNvPr>
            <p:cNvGrpSpPr/>
            <p:nvPr/>
          </p:nvGrpSpPr>
          <p:grpSpPr>
            <a:xfrm>
              <a:off x="2653550" y="5027572"/>
              <a:ext cx="6456788" cy="436878"/>
              <a:chOff x="2653550" y="5027572"/>
              <a:chExt cx="6456788" cy="436878"/>
            </a:xfrm>
          </p:grpSpPr>
          <p:grpSp>
            <p:nvGrpSpPr>
              <p:cNvPr id="42" name="Gruppieren 41">
                <a:extLst>
                  <a:ext uri="{FF2B5EF4-FFF2-40B4-BE49-F238E27FC236}">
                    <a16:creationId xmlns:a16="http://schemas.microsoft.com/office/drawing/2014/main" id="{6FA28A8B-FA6F-4FA4-983C-DB654742BBC5}"/>
                  </a:ext>
                </a:extLst>
              </p:cNvPr>
              <p:cNvGrpSpPr/>
              <p:nvPr/>
            </p:nvGrpSpPr>
            <p:grpSpPr>
              <a:xfrm>
                <a:off x="2653550" y="5027572"/>
                <a:ext cx="5870091" cy="429159"/>
                <a:chOff x="2653550" y="5027572"/>
                <a:chExt cx="5870091" cy="429159"/>
              </a:xfrm>
            </p:grpSpPr>
            <p:grpSp>
              <p:nvGrpSpPr>
                <p:cNvPr id="44" name="Gruppieren 43">
                  <a:extLst>
                    <a:ext uri="{FF2B5EF4-FFF2-40B4-BE49-F238E27FC236}">
                      <a16:creationId xmlns:a16="http://schemas.microsoft.com/office/drawing/2014/main" id="{CF5D82ED-0290-45D8-9218-161231799C75}"/>
                    </a:ext>
                  </a:extLst>
                </p:cNvPr>
                <p:cNvGrpSpPr/>
                <p:nvPr/>
              </p:nvGrpSpPr>
              <p:grpSpPr>
                <a:xfrm>
                  <a:off x="2861533" y="5027572"/>
                  <a:ext cx="5429026" cy="103232"/>
                  <a:chOff x="2915323" y="5716063"/>
                  <a:chExt cx="5429026" cy="103232"/>
                </a:xfrm>
              </p:grpSpPr>
              <p:cxnSp>
                <p:nvCxnSpPr>
                  <p:cNvPr id="57" name="Gerader Verbinder 56">
                    <a:extLst>
                      <a:ext uri="{FF2B5EF4-FFF2-40B4-BE49-F238E27FC236}">
                        <a16:creationId xmlns:a16="http://schemas.microsoft.com/office/drawing/2014/main" id="{07454EB7-A840-4DF9-9B52-FEF8BD1E5B23}"/>
                      </a:ext>
                    </a:extLst>
                  </p:cNvPr>
                  <p:cNvCxnSpPr/>
                  <p:nvPr/>
                </p:nvCxnSpPr>
                <p:spPr bwMode="auto">
                  <a:xfrm>
                    <a:off x="2915323"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8" name="Gerader Verbinder 57">
                    <a:extLst>
                      <a:ext uri="{FF2B5EF4-FFF2-40B4-BE49-F238E27FC236}">
                        <a16:creationId xmlns:a16="http://schemas.microsoft.com/office/drawing/2014/main" id="{C0A654B9-BD92-49DB-92EB-8C5D228AAD4E}"/>
                      </a:ext>
                    </a:extLst>
                  </p:cNvPr>
                  <p:cNvCxnSpPr/>
                  <p:nvPr/>
                </p:nvCxnSpPr>
                <p:spPr bwMode="auto">
                  <a:xfrm>
                    <a:off x="3458226"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9" name="Gerader Verbinder 58">
                    <a:extLst>
                      <a:ext uri="{FF2B5EF4-FFF2-40B4-BE49-F238E27FC236}">
                        <a16:creationId xmlns:a16="http://schemas.microsoft.com/office/drawing/2014/main" id="{4B4B52F4-C87A-4315-ADDF-E2AEB12252D1}"/>
                      </a:ext>
                    </a:extLst>
                  </p:cNvPr>
                  <p:cNvCxnSpPr/>
                  <p:nvPr/>
                </p:nvCxnSpPr>
                <p:spPr bwMode="auto">
                  <a:xfrm>
                    <a:off x="4001129"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0" name="Gerader Verbinder 59">
                    <a:extLst>
                      <a:ext uri="{FF2B5EF4-FFF2-40B4-BE49-F238E27FC236}">
                        <a16:creationId xmlns:a16="http://schemas.microsoft.com/office/drawing/2014/main" id="{DBEEF6BF-EEA8-49E9-AE51-D1960FCD14FB}"/>
                      </a:ext>
                    </a:extLst>
                  </p:cNvPr>
                  <p:cNvCxnSpPr/>
                  <p:nvPr/>
                </p:nvCxnSpPr>
                <p:spPr bwMode="auto">
                  <a:xfrm>
                    <a:off x="4544032"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1" name="Gerader Verbinder 60">
                    <a:extLst>
                      <a:ext uri="{FF2B5EF4-FFF2-40B4-BE49-F238E27FC236}">
                        <a16:creationId xmlns:a16="http://schemas.microsoft.com/office/drawing/2014/main" id="{54C84193-5E5C-4BB2-B307-7E82FCF3FC0C}"/>
                      </a:ext>
                    </a:extLst>
                  </p:cNvPr>
                  <p:cNvCxnSpPr/>
                  <p:nvPr/>
                </p:nvCxnSpPr>
                <p:spPr bwMode="auto">
                  <a:xfrm>
                    <a:off x="5086935"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2" name="Gerader Verbinder 61">
                    <a:extLst>
                      <a:ext uri="{FF2B5EF4-FFF2-40B4-BE49-F238E27FC236}">
                        <a16:creationId xmlns:a16="http://schemas.microsoft.com/office/drawing/2014/main" id="{023BEB58-1CB0-47F9-A5E6-6165E678C5A8}"/>
                      </a:ext>
                    </a:extLst>
                  </p:cNvPr>
                  <p:cNvCxnSpPr/>
                  <p:nvPr/>
                </p:nvCxnSpPr>
                <p:spPr bwMode="auto">
                  <a:xfrm>
                    <a:off x="5629838"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3" name="Gerader Verbinder 62">
                    <a:extLst>
                      <a:ext uri="{FF2B5EF4-FFF2-40B4-BE49-F238E27FC236}">
                        <a16:creationId xmlns:a16="http://schemas.microsoft.com/office/drawing/2014/main" id="{7680F9EE-16E5-4FA6-9E37-765E204A4B52}"/>
                      </a:ext>
                    </a:extLst>
                  </p:cNvPr>
                  <p:cNvCxnSpPr/>
                  <p:nvPr/>
                </p:nvCxnSpPr>
                <p:spPr bwMode="auto">
                  <a:xfrm>
                    <a:off x="6172741"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4" name="Gerader Verbinder 63">
                    <a:extLst>
                      <a:ext uri="{FF2B5EF4-FFF2-40B4-BE49-F238E27FC236}">
                        <a16:creationId xmlns:a16="http://schemas.microsoft.com/office/drawing/2014/main" id="{6B85B86F-5B25-4436-890D-3F450993EADE}"/>
                      </a:ext>
                    </a:extLst>
                  </p:cNvPr>
                  <p:cNvCxnSpPr/>
                  <p:nvPr/>
                </p:nvCxnSpPr>
                <p:spPr bwMode="auto">
                  <a:xfrm>
                    <a:off x="6715644"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5" name="Gerader Verbinder 64">
                    <a:extLst>
                      <a:ext uri="{FF2B5EF4-FFF2-40B4-BE49-F238E27FC236}">
                        <a16:creationId xmlns:a16="http://schemas.microsoft.com/office/drawing/2014/main" id="{DCB1F640-83E4-4070-8815-761E45CF86B0}"/>
                      </a:ext>
                    </a:extLst>
                  </p:cNvPr>
                  <p:cNvCxnSpPr/>
                  <p:nvPr/>
                </p:nvCxnSpPr>
                <p:spPr bwMode="auto">
                  <a:xfrm>
                    <a:off x="7258547"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6" name="Gerader Verbinder 65">
                    <a:extLst>
                      <a:ext uri="{FF2B5EF4-FFF2-40B4-BE49-F238E27FC236}">
                        <a16:creationId xmlns:a16="http://schemas.microsoft.com/office/drawing/2014/main" id="{A19AE37D-4026-45E4-9578-1F4FC9330533}"/>
                      </a:ext>
                    </a:extLst>
                  </p:cNvPr>
                  <p:cNvCxnSpPr/>
                  <p:nvPr/>
                </p:nvCxnSpPr>
                <p:spPr bwMode="auto">
                  <a:xfrm>
                    <a:off x="7801450"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67" name="Gerader Verbinder 66">
                    <a:extLst>
                      <a:ext uri="{FF2B5EF4-FFF2-40B4-BE49-F238E27FC236}">
                        <a16:creationId xmlns:a16="http://schemas.microsoft.com/office/drawing/2014/main" id="{5DB554AE-3D59-4991-9ABD-16C308813383}"/>
                      </a:ext>
                    </a:extLst>
                  </p:cNvPr>
                  <p:cNvCxnSpPr/>
                  <p:nvPr/>
                </p:nvCxnSpPr>
                <p:spPr bwMode="auto">
                  <a:xfrm>
                    <a:off x="8344349" y="5716063"/>
                    <a:ext cx="0" cy="103232"/>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45" name="Gruppieren 44">
                  <a:extLst>
                    <a:ext uri="{FF2B5EF4-FFF2-40B4-BE49-F238E27FC236}">
                      <a16:creationId xmlns:a16="http://schemas.microsoft.com/office/drawing/2014/main" id="{76AE0FBB-2265-48F6-8326-79E78846D86A}"/>
                    </a:ext>
                  </a:extLst>
                </p:cNvPr>
                <p:cNvGrpSpPr/>
                <p:nvPr/>
              </p:nvGrpSpPr>
              <p:grpSpPr>
                <a:xfrm>
                  <a:off x="2653550" y="5179732"/>
                  <a:ext cx="5870091" cy="276999"/>
                  <a:chOff x="2653550" y="5179732"/>
                  <a:chExt cx="5870091" cy="276999"/>
                </a:xfrm>
              </p:grpSpPr>
              <p:sp>
                <p:nvSpPr>
                  <p:cNvPr id="46" name="Textfeld 45">
                    <a:extLst>
                      <a:ext uri="{FF2B5EF4-FFF2-40B4-BE49-F238E27FC236}">
                        <a16:creationId xmlns:a16="http://schemas.microsoft.com/office/drawing/2014/main" id="{3D261C7D-FAA1-4CB9-80A6-55FEEA6CA0CD}"/>
                      </a:ext>
                    </a:extLst>
                  </p:cNvPr>
                  <p:cNvSpPr txBox="1"/>
                  <p:nvPr/>
                </p:nvSpPr>
                <p:spPr>
                  <a:xfrm>
                    <a:off x="2653550"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a:t>
                    </a:r>
                  </a:p>
                </p:txBody>
              </p:sp>
              <p:sp>
                <p:nvSpPr>
                  <p:cNvPr id="47" name="Textfeld 46">
                    <a:extLst>
                      <a:ext uri="{FF2B5EF4-FFF2-40B4-BE49-F238E27FC236}">
                        <a16:creationId xmlns:a16="http://schemas.microsoft.com/office/drawing/2014/main" id="{08F88154-6CEC-4907-AFD7-7B68EDF70A8B}"/>
                      </a:ext>
                    </a:extLst>
                  </p:cNvPr>
                  <p:cNvSpPr txBox="1"/>
                  <p:nvPr/>
                </p:nvSpPr>
                <p:spPr>
                  <a:xfrm>
                    <a:off x="3196453"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2</a:t>
                    </a:r>
                  </a:p>
                </p:txBody>
              </p:sp>
              <p:sp>
                <p:nvSpPr>
                  <p:cNvPr id="48" name="Textfeld 47">
                    <a:extLst>
                      <a:ext uri="{FF2B5EF4-FFF2-40B4-BE49-F238E27FC236}">
                        <a16:creationId xmlns:a16="http://schemas.microsoft.com/office/drawing/2014/main" id="{DC3039A7-F74E-4598-B904-D735DD0C2BA2}"/>
                      </a:ext>
                    </a:extLst>
                  </p:cNvPr>
                  <p:cNvSpPr txBox="1"/>
                  <p:nvPr/>
                </p:nvSpPr>
                <p:spPr>
                  <a:xfrm>
                    <a:off x="3739356"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3</a:t>
                    </a:r>
                  </a:p>
                </p:txBody>
              </p:sp>
              <p:sp>
                <p:nvSpPr>
                  <p:cNvPr id="49" name="Textfeld 48">
                    <a:extLst>
                      <a:ext uri="{FF2B5EF4-FFF2-40B4-BE49-F238E27FC236}">
                        <a16:creationId xmlns:a16="http://schemas.microsoft.com/office/drawing/2014/main" id="{DFA722DB-58A4-4A99-81C9-82894DB803D3}"/>
                      </a:ext>
                    </a:extLst>
                  </p:cNvPr>
                  <p:cNvSpPr txBox="1"/>
                  <p:nvPr/>
                </p:nvSpPr>
                <p:spPr>
                  <a:xfrm>
                    <a:off x="4282259"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4</a:t>
                    </a:r>
                  </a:p>
                </p:txBody>
              </p:sp>
              <p:sp>
                <p:nvSpPr>
                  <p:cNvPr id="50" name="Textfeld 49">
                    <a:extLst>
                      <a:ext uri="{FF2B5EF4-FFF2-40B4-BE49-F238E27FC236}">
                        <a16:creationId xmlns:a16="http://schemas.microsoft.com/office/drawing/2014/main" id="{7DC671F4-11ED-4986-9920-D1C80F4FB403}"/>
                      </a:ext>
                    </a:extLst>
                  </p:cNvPr>
                  <p:cNvSpPr txBox="1"/>
                  <p:nvPr/>
                </p:nvSpPr>
                <p:spPr>
                  <a:xfrm>
                    <a:off x="4825162"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5</a:t>
                    </a:r>
                  </a:p>
                </p:txBody>
              </p:sp>
              <p:sp>
                <p:nvSpPr>
                  <p:cNvPr id="51" name="Textfeld 50">
                    <a:extLst>
                      <a:ext uri="{FF2B5EF4-FFF2-40B4-BE49-F238E27FC236}">
                        <a16:creationId xmlns:a16="http://schemas.microsoft.com/office/drawing/2014/main" id="{1808A7E8-EB93-4B28-8EEF-FA03A20C6390}"/>
                      </a:ext>
                    </a:extLst>
                  </p:cNvPr>
                  <p:cNvSpPr txBox="1"/>
                  <p:nvPr/>
                </p:nvSpPr>
                <p:spPr>
                  <a:xfrm>
                    <a:off x="5368065"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6</a:t>
                    </a:r>
                  </a:p>
                </p:txBody>
              </p:sp>
              <p:sp>
                <p:nvSpPr>
                  <p:cNvPr id="52" name="Textfeld 51">
                    <a:extLst>
                      <a:ext uri="{FF2B5EF4-FFF2-40B4-BE49-F238E27FC236}">
                        <a16:creationId xmlns:a16="http://schemas.microsoft.com/office/drawing/2014/main" id="{84DFD596-98AB-4CAF-8A1B-5B1B9CC08E79}"/>
                      </a:ext>
                    </a:extLst>
                  </p:cNvPr>
                  <p:cNvSpPr txBox="1"/>
                  <p:nvPr/>
                </p:nvSpPr>
                <p:spPr>
                  <a:xfrm>
                    <a:off x="5910968"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7</a:t>
                    </a:r>
                  </a:p>
                </p:txBody>
              </p:sp>
              <p:sp>
                <p:nvSpPr>
                  <p:cNvPr id="53" name="Textfeld 52">
                    <a:extLst>
                      <a:ext uri="{FF2B5EF4-FFF2-40B4-BE49-F238E27FC236}">
                        <a16:creationId xmlns:a16="http://schemas.microsoft.com/office/drawing/2014/main" id="{BE0BA6A8-79A2-4980-A58D-C3D4740C5D62}"/>
                      </a:ext>
                    </a:extLst>
                  </p:cNvPr>
                  <p:cNvSpPr txBox="1"/>
                  <p:nvPr/>
                </p:nvSpPr>
                <p:spPr>
                  <a:xfrm>
                    <a:off x="6453871"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8</a:t>
                    </a:r>
                  </a:p>
                </p:txBody>
              </p:sp>
              <p:sp>
                <p:nvSpPr>
                  <p:cNvPr id="54" name="Textfeld 53">
                    <a:extLst>
                      <a:ext uri="{FF2B5EF4-FFF2-40B4-BE49-F238E27FC236}">
                        <a16:creationId xmlns:a16="http://schemas.microsoft.com/office/drawing/2014/main" id="{797A4F60-2154-4CEE-90D5-61BD7CD8A951}"/>
                      </a:ext>
                    </a:extLst>
                  </p:cNvPr>
                  <p:cNvSpPr txBox="1"/>
                  <p:nvPr/>
                </p:nvSpPr>
                <p:spPr>
                  <a:xfrm>
                    <a:off x="6996774"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9</a:t>
                    </a:r>
                  </a:p>
                </p:txBody>
              </p:sp>
              <p:sp>
                <p:nvSpPr>
                  <p:cNvPr id="55" name="Textfeld 54">
                    <a:extLst>
                      <a:ext uri="{FF2B5EF4-FFF2-40B4-BE49-F238E27FC236}">
                        <a16:creationId xmlns:a16="http://schemas.microsoft.com/office/drawing/2014/main" id="{BCD002F2-F73A-4106-8FAB-B62679269CEE}"/>
                      </a:ext>
                    </a:extLst>
                  </p:cNvPr>
                  <p:cNvSpPr txBox="1"/>
                  <p:nvPr/>
                </p:nvSpPr>
                <p:spPr>
                  <a:xfrm>
                    <a:off x="7539677"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10</a:t>
                    </a:r>
                  </a:p>
                </p:txBody>
              </p:sp>
              <p:sp>
                <p:nvSpPr>
                  <p:cNvPr id="56" name="Textfeld 55">
                    <a:extLst>
                      <a:ext uri="{FF2B5EF4-FFF2-40B4-BE49-F238E27FC236}">
                        <a16:creationId xmlns:a16="http://schemas.microsoft.com/office/drawing/2014/main" id="{85BD44F1-60D9-4C50-80D7-4A04086077B1}"/>
                      </a:ext>
                    </a:extLst>
                  </p:cNvPr>
                  <p:cNvSpPr txBox="1"/>
                  <p:nvPr/>
                </p:nvSpPr>
                <p:spPr>
                  <a:xfrm>
                    <a:off x="8082576" y="5179732"/>
                    <a:ext cx="44106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11</a:t>
                    </a:r>
                  </a:p>
                </p:txBody>
              </p:sp>
            </p:grpSp>
          </p:grpSp>
          <p:sp>
            <p:nvSpPr>
              <p:cNvPr id="43" name="Textfeld 42">
                <a:extLst>
                  <a:ext uri="{FF2B5EF4-FFF2-40B4-BE49-F238E27FC236}">
                    <a16:creationId xmlns:a16="http://schemas.microsoft.com/office/drawing/2014/main" id="{2AD488D6-3EB8-471C-8E30-EBE11618F43A}"/>
                  </a:ext>
                </a:extLst>
              </p:cNvPr>
              <p:cNvSpPr txBox="1"/>
              <p:nvPr/>
            </p:nvSpPr>
            <p:spPr>
              <a:xfrm>
                <a:off x="8415968" y="5187451"/>
                <a:ext cx="694370"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Sprints</a:t>
                </a:r>
              </a:p>
            </p:txBody>
          </p:sp>
        </p:grpSp>
      </p:grpSp>
      <p:sp>
        <p:nvSpPr>
          <p:cNvPr id="68" name="Ellipse 67">
            <a:extLst>
              <a:ext uri="{FF2B5EF4-FFF2-40B4-BE49-F238E27FC236}">
                <a16:creationId xmlns:a16="http://schemas.microsoft.com/office/drawing/2014/main" id="{CFDF6883-B08C-4858-B5AB-57502D2B31E3}"/>
              </a:ext>
            </a:extLst>
          </p:cNvPr>
          <p:cNvSpPr/>
          <p:nvPr/>
        </p:nvSpPr>
        <p:spPr>
          <a:xfrm>
            <a:off x="2406875" y="2416279"/>
            <a:ext cx="108000" cy="108000"/>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69" name="Textfeld 68">
            <a:extLst>
              <a:ext uri="{FF2B5EF4-FFF2-40B4-BE49-F238E27FC236}">
                <a16:creationId xmlns:a16="http://schemas.microsoft.com/office/drawing/2014/main" id="{C74E4F29-510B-4466-8A2A-FC07F1F9CB93}"/>
              </a:ext>
            </a:extLst>
          </p:cNvPr>
          <p:cNvSpPr txBox="1"/>
          <p:nvPr/>
        </p:nvSpPr>
        <p:spPr>
          <a:xfrm rot="19528208">
            <a:off x="316050" y="4616259"/>
            <a:ext cx="852724" cy="276999"/>
          </a:xfrm>
          <a:prstGeom prst="rect">
            <a:avLst/>
          </a:prstGeom>
          <a:solidFill>
            <a:srgbClr val="FFFFFF">
              <a:alpha val="67059"/>
            </a:srgbClr>
          </a:solidFill>
        </p:spPr>
        <p:txBody>
          <a:bodyPr wrap="square" rtlCol="0">
            <a:spAutoFit/>
          </a:bodyPr>
          <a:lstStyle/>
          <a:p>
            <a:r>
              <a:rPr lang="de-DE" sz="1200" b="1" dirty="0">
                <a:solidFill>
                  <a:srgbClr val="4D4D4D"/>
                </a:solidFill>
                <a:latin typeface="Calibri" panose="020F0502020204030204" pitchFamily="34" charset="0"/>
                <a:sym typeface="Wingdings" pitchFamily="2" charset="2"/>
              </a:rPr>
              <a:t>300 Points</a:t>
            </a:r>
          </a:p>
        </p:txBody>
      </p:sp>
      <p:sp>
        <p:nvSpPr>
          <p:cNvPr id="70" name="Rechteck 69">
            <a:extLst>
              <a:ext uri="{FF2B5EF4-FFF2-40B4-BE49-F238E27FC236}">
                <a16:creationId xmlns:a16="http://schemas.microsoft.com/office/drawing/2014/main" id="{C33E6D18-94AA-44F2-B2D4-BCA9FE2D8D5C}"/>
              </a:ext>
            </a:extLst>
          </p:cNvPr>
          <p:cNvSpPr/>
          <p:nvPr/>
        </p:nvSpPr>
        <p:spPr>
          <a:xfrm>
            <a:off x="333043" y="3937007"/>
            <a:ext cx="835740" cy="198749"/>
          </a:xfrm>
          <a:prstGeom prst="rect">
            <a:avLst/>
          </a:prstGeom>
          <a:pattFill prst="dkVert">
            <a:fgClr>
              <a:schemeClr val="accent1"/>
            </a:fgClr>
            <a:bgClr>
              <a:schemeClr val="bg1"/>
            </a:bgClr>
          </a:patt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71" name="Rechteck 70">
            <a:extLst>
              <a:ext uri="{FF2B5EF4-FFF2-40B4-BE49-F238E27FC236}">
                <a16:creationId xmlns:a16="http://schemas.microsoft.com/office/drawing/2014/main" id="{31C89A1A-A935-453C-B7C5-D8FFB723A6F7}"/>
              </a:ext>
            </a:extLst>
          </p:cNvPr>
          <p:cNvSpPr/>
          <p:nvPr/>
        </p:nvSpPr>
        <p:spPr>
          <a:xfrm>
            <a:off x="333043" y="3814705"/>
            <a:ext cx="835740" cy="72000"/>
          </a:xfrm>
          <a:prstGeom prst="rect">
            <a:avLst/>
          </a:prstGeom>
          <a:pattFill prst="dkVert">
            <a:fgClr>
              <a:schemeClr val="accent1"/>
            </a:fgClr>
            <a:bgClr>
              <a:schemeClr val="bg1"/>
            </a:bgClr>
          </a:patt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72" name="Rechteck 71">
            <a:extLst>
              <a:ext uri="{FF2B5EF4-FFF2-40B4-BE49-F238E27FC236}">
                <a16:creationId xmlns:a16="http://schemas.microsoft.com/office/drawing/2014/main" id="{18E93454-B5AC-4ABA-AAB2-4F1367569928}"/>
              </a:ext>
            </a:extLst>
          </p:cNvPr>
          <p:cNvSpPr/>
          <p:nvPr/>
        </p:nvSpPr>
        <p:spPr>
          <a:xfrm>
            <a:off x="337572" y="3572829"/>
            <a:ext cx="835740" cy="198749"/>
          </a:xfrm>
          <a:prstGeom prst="rect">
            <a:avLst/>
          </a:prstGeom>
          <a:pattFill prst="dkVert">
            <a:fgClr>
              <a:schemeClr val="accent1"/>
            </a:fgClr>
            <a:bgClr>
              <a:schemeClr val="bg1"/>
            </a:bgClr>
          </a:patt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73" name="Rechteck 72">
            <a:extLst>
              <a:ext uri="{FF2B5EF4-FFF2-40B4-BE49-F238E27FC236}">
                <a16:creationId xmlns:a16="http://schemas.microsoft.com/office/drawing/2014/main" id="{37CC00FD-16CA-4C5F-8A07-54A39F8116BA}"/>
              </a:ext>
            </a:extLst>
          </p:cNvPr>
          <p:cNvSpPr/>
          <p:nvPr/>
        </p:nvSpPr>
        <p:spPr>
          <a:xfrm>
            <a:off x="337572" y="3450527"/>
            <a:ext cx="835740" cy="72000"/>
          </a:xfrm>
          <a:prstGeom prst="rect">
            <a:avLst/>
          </a:prstGeom>
          <a:pattFill prst="dkVert">
            <a:fgClr>
              <a:schemeClr val="accent1"/>
            </a:fgClr>
            <a:bgClr>
              <a:schemeClr val="bg1"/>
            </a:bgClr>
          </a:patt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74" name="Textfeld 73">
            <a:extLst>
              <a:ext uri="{FF2B5EF4-FFF2-40B4-BE49-F238E27FC236}">
                <a16:creationId xmlns:a16="http://schemas.microsoft.com/office/drawing/2014/main" id="{5025DD85-A73D-43F3-A895-69BFA6F549C2}"/>
              </a:ext>
            </a:extLst>
          </p:cNvPr>
          <p:cNvSpPr txBox="1"/>
          <p:nvPr/>
        </p:nvSpPr>
        <p:spPr>
          <a:xfrm rot="20747584">
            <a:off x="258035" y="3836496"/>
            <a:ext cx="985758" cy="276999"/>
          </a:xfrm>
          <a:prstGeom prst="rect">
            <a:avLst/>
          </a:prstGeom>
          <a:solidFill>
            <a:srgbClr val="FFFFFF">
              <a:alpha val="67059"/>
            </a:srgbClr>
          </a:solidFill>
        </p:spPr>
        <p:txBody>
          <a:bodyPr wrap="square" rtlCol="0">
            <a:spAutoFit/>
          </a:bodyPr>
          <a:lstStyle/>
          <a:p>
            <a:pPr algn="ctr"/>
            <a:r>
              <a:rPr lang="de-DE" sz="1200" b="1" dirty="0">
                <a:solidFill>
                  <a:schemeClr val="accent1"/>
                </a:solidFill>
                <a:latin typeface="Calibri" panose="020F0502020204030204" pitchFamily="34" charset="0"/>
                <a:sym typeface="Wingdings" pitchFamily="2" charset="2"/>
              </a:rPr>
              <a:t>+ 100 Points</a:t>
            </a:r>
          </a:p>
        </p:txBody>
      </p:sp>
      <p:grpSp>
        <p:nvGrpSpPr>
          <p:cNvPr id="75" name="Gruppieren 74">
            <a:extLst>
              <a:ext uri="{FF2B5EF4-FFF2-40B4-BE49-F238E27FC236}">
                <a16:creationId xmlns:a16="http://schemas.microsoft.com/office/drawing/2014/main" id="{A41CD260-5A9D-4089-B635-B398E1D6E1B8}"/>
              </a:ext>
            </a:extLst>
          </p:cNvPr>
          <p:cNvGrpSpPr/>
          <p:nvPr/>
        </p:nvGrpSpPr>
        <p:grpSpPr>
          <a:xfrm>
            <a:off x="234964" y="2134576"/>
            <a:ext cx="1057874" cy="1656752"/>
            <a:chOff x="234964" y="1505318"/>
            <a:chExt cx="1057874" cy="1656752"/>
          </a:xfrm>
        </p:grpSpPr>
        <p:sp>
          <p:nvSpPr>
            <p:cNvPr id="76" name="Rechteck 75">
              <a:extLst>
                <a:ext uri="{FF2B5EF4-FFF2-40B4-BE49-F238E27FC236}">
                  <a16:creationId xmlns:a16="http://schemas.microsoft.com/office/drawing/2014/main" id="{F9F78EB0-7A94-4D97-A273-02A8FB6B005D}"/>
                </a:ext>
              </a:extLst>
            </p:cNvPr>
            <p:cNvSpPr/>
            <p:nvPr/>
          </p:nvSpPr>
          <p:spPr>
            <a:xfrm>
              <a:off x="234964" y="1505318"/>
              <a:ext cx="1057874" cy="1656752"/>
            </a:xfrm>
            <a:prstGeom prst="rect">
              <a:avLst/>
            </a:prstGeom>
            <a:solidFill>
              <a:schemeClr val="bg1"/>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77" name="Gruppieren 76">
              <a:extLst>
                <a:ext uri="{FF2B5EF4-FFF2-40B4-BE49-F238E27FC236}">
                  <a16:creationId xmlns:a16="http://schemas.microsoft.com/office/drawing/2014/main" id="{33643A20-0168-4194-8BFB-61278A5F353D}"/>
                </a:ext>
              </a:extLst>
            </p:cNvPr>
            <p:cNvGrpSpPr/>
            <p:nvPr/>
          </p:nvGrpSpPr>
          <p:grpSpPr>
            <a:xfrm>
              <a:off x="249983" y="1809500"/>
              <a:ext cx="1027836" cy="323594"/>
              <a:chOff x="249983" y="1809500"/>
              <a:chExt cx="1027836" cy="323594"/>
            </a:xfrm>
          </p:grpSpPr>
          <p:grpSp>
            <p:nvGrpSpPr>
              <p:cNvPr id="78" name="Gruppieren 77">
                <a:extLst>
                  <a:ext uri="{FF2B5EF4-FFF2-40B4-BE49-F238E27FC236}">
                    <a16:creationId xmlns:a16="http://schemas.microsoft.com/office/drawing/2014/main" id="{EA997F14-3066-4E3A-BB8D-386D9D94D3D0}"/>
                  </a:ext>
                </a:extLst>
              </p:cNvPr>
              <p:cNvGrpSpPr/>
              <p:nvPr/>
            </p:nvGrpSpPr>
            <p:grpSpPr>
              <a:xfrm>
                <a:off x="387777" y="1812043"/>
                <a:ext cx="835740" cy="321051"/>
                <a:chOff x="337572" y="5803153"/>
                <a:chExt cx="835740" cy="321051"/>
              </a:xfrm>
            </p:grpSpPr>
            <p:sp>
              <p:nvSpPr>
                <p:cNvPr id="80" name="Rechteck 79">
                  <a:extLst>
                    <a:ext uri="{FF2B5EF4-FFF2-40B4-BE49-F238E27FC236}">
                      <a16:creationId xmlns:a16="http://schemas.microsoft.com/office/drawing/2014/main" id="{325473DE-0B31-44AE-BFB6-BFF1846A8F16}"/>
                    </a:ext>
                  </a:extLst>
                </p:cNvPr>
                <p:cNvSpPr/>
                <p:nvPr/>
              </p:nvSpPr>
              <p:spPr>
                <a:xfrm>
                  <a:off x="337572" y="5925455"/>
                  <a:ext cx="835740" cy="198749"/>
                </a:xfrm>
                <a:prstGeom prst="rect">
                  <a:avLst/>
                </a:prstGeom>
                <a:solidFill>
                  <a:schemeClr val="bg1"/>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sp>
              <p:nvSpPr>
                <p:cNvPr id="81" name="Rechteck 80">
                  <a:extLst>
                    <a:ext uri="{FF2B5EF4-FFF2-40B4-BE49-F238E27FC236}">
                      <a16:creationId xmlns:a16="http://schemas.microsoft.com/office/drawing/2014/main" id="{A4338A07-1A8D-47DF-BE5C-CED7E798AF1C}"/>
                    </a:ext>
                  </a:extLst>
                </p:cNvPr>
                <p:cNvSpPr/>
                <p:nvPr/>
              </p:nvSpPr>
              <p:spPr>
                <a:xfrm>
                  <a:off x="337572" y="5803153"/>
                  <a:ext cx="835740" cy="72000"/>
                </a:xfrm>
                <a:prstGeom prst="rect">
                  <a:avLst/>
                </a:prstGeom>
                <a:solidFill>
                  <a:schemeClr val="bg1"/>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de-DE" sz="1400" dirty="0">
                    <a:solidFill>
                      <a:srgbClr val="4D4D4D"/>
                    </a:solidFill>
                    <a:latin typeface="Calibri" pitchFamily="34" charset="0"/>
                    <a:cs typeface="Calibri" pitchFamily="34" charset="0"/>
                  </a:endParaRPr>
                </a:p>
              </p:txBody>
            </p:sp>
          </p:grpSp>
          <p:sp>
            <p:nvSpPr>
              <p:cNvPr id="79" name="Textfeld 78">
                <a:extLst>
                  <a:ext uri="{FF2B5EF4-FFF2-40B4-BE49-F238E27FC236}">
                    <a16:creationId xmlns:a16="http://schemas.microsoft.com/office/drawing/2014/main" id="{F6FBE8BD-25B6-4D7D-BA22-C6FAB181ABB1}"/>
                  </a:ext>
                </a:extLst>
              </p:cNvPr>
              <p:cNvSpPr txBox="1"/>
              <p:nvPr/>
            </p:nvSpPr>
            <p:spPr>
              <a:xfrm rot="21079035">
                <a:off x="249983" y="1809500"/>
                <a:ext cx="1027836" cy="276999"/>
              </a:xfrm>
              <a:prstGeom prst="rect">
                <a:avLst/>
              </a:prstGeom>
              <a:solidFill>
                <a:srgbClr val="FFFFFF">
                  <a:alpha val="67059"/>
                </a:srgbClr>
              </a:solidFill>
            </p:spPr>
            <p:txBody>
              <a:bodyPr wrap="square" rtlCol="0">
                <a:spAutoFit/>
              </a:bodyPr>
              <a:lstStyle/>
              <a:p>
                <a:pPr algn="ctr"/>
                <a:r>
                  <a:rPr lang="de-DE" sz="1200" b="1" dirty="0">
                    <a:solidFill>
                      <a:schemeClr val="accent1"/>
                    </a:solidFill>
                    <a:latin typeface="Calibri" panose="020F0502020204030204" pitchFamily="34" charset="0"/>
                    <a:sym typeface="Wingdings" pitchFamily="2" charset="2"/>
                  </a:rPr>
                  <a:t>- 50 Points</a:t>
                </a:r>
              </a:p>
            </p:txBody>
          </p:sp>
        </p:grpSp>
      </p:grpSp>
      <p:sp>
        <p:nvSpPr>
          <p:cNvPr id="82" name="Textfeld 81">
            <a:extLst>
              <a:ext uri="{FF2B5EF4-FFF2-40B4-BE49-F238E27FC236}">
                <a16:creationId xmlns:a16="http://schemas.microsoft.com/office/drawing/2014/main" id="{AA0B4F2F-57EF-4FCC-A4B3-75948FE61CCC}"/>
              </a:ext>
            </a:extLst>
          </p:cNvPr>
          <p:cNvSpPr txBox="1"/>
          <p:nvPr/>
        </p:nvSpPr>
        <p:spPr>
          <a:xfrm rot="1270424">
            <a:off x="6445756" y="2133732"/>
            <a:ext cx="2202341" cy="830997"/>
          </a:xfrm>
          <a:prstGeom prst="rect">
            <a:avLst/>
          </a:prstGeom>
          <a:solidFill>
            <a:schemeClr val="bg1"/>
          </a:solidFill>
          <a:ln>
            <a:solidFill>
              <a:schemeClr val="accent1"/>
            </a:solidFill>
          </a:ln>
        </p:spPr>
        <p:txBody>
          <a:bodyPr wrap="square" rtlCol="0">
            <a:spAutoFit/>
          </a:bodyPr>
          <a:lstStyle/>
          <a:p>
            <a:pPr marL="538163" indent="-538163"/>
            <a:r>
              <a:rPr lang="en-US" sz="1200" b="1" dirty="0">
                <a:solidFill>
                  <a:srgbClr val="4D4D4D"/>
                </a:solidFill>
                <a:latin typeface="Calibri" panose="020F0502020204030204" pitchFamily="34" charset="0"/>
                <a:sym typeface="Wingdings" pitchFamily="2" charset="2"/>
              </a:rPr>
              <a:t>Velocity</a:t>
            </a:r>
            <a:r>
              <a:rPr lang="de-DE" sz="1200" dirty="0">
                <a:solidFill>
                  <a:srgbClr val="4D4D4D"/>
                </a:solidFill>
                <a:latin typeface="Calibri" panose="020F0502020204030204" pitchFamily="34" charset="0"/>
                <a:sym typeface="Wingdings" pitchFamily="2" charset="2"/>
              </a:rPr>
              <a:t> = 300 Points/7 Sprints </a:t>
            </a:r>
          </a:p>
          <a:p>
            <a:pPr marL="538163" indent="-538163"/>
            <a:r>
              <a:rPr lang="de-DE" sz="1200" dirty="0">
                <a:solidFill>
                  <a:srgbClr val="4D4D4D"/>
                </a:solidFill>
                <a:latin typeface="Calibri" panose="020F0502020204030204" pitchFamily="34" charset="0"/>
                <a:sym typeface="Wingdings" pitchFamily="2" charset="2"/>
              </a:rPr>
              <a:t>	= 43 Points/Sprint</a:t>
            </a:r>
          </a:p>
          <a:p>
            <a:pPr marL="538163" indent="-538163"/>
            <a:endParaRPr lang="de-DE" sz="1200" dirty="0">
              <a:solidFill>
                <a:srgbClr val="4D4D4D"/>
              </a:solidFill>
              <a:latin typeface="Calibri" panose="020F0502020204030204" pitchFamily="34" charset="0"/>
              <a:sym typeface="Wingdings" pitchFamily="2" charset="2"/>
            </a:endParaRPr>
          </a:p>
          <a:p>
            <a:pPr marL="538163" indent="-538163"/>
            <a:r>
              <a:rPr lang="en-US" sz="1200" b="1" dirty="0">
                <a:solidFill>
                  <a:srgbClr val="4D4D4D"/>
                </a:solidFill>
                <a:latin typeface="Calibri" panose="020F0502020204030204" pitchFamily="34" charset="0"/>
                <a:sym typeface="Wingdings" pitchFamily="2" charset="2"/>
              </a:rPr>
              <a:t>Backlog</a:t>
            </a:r>
            <a:r>
              <a:rPr lang="de-DE" sz="1200" dirty="0">
                <a:solidFill>
                  <a:srgbClr val="4D4D4D"/>
                </a:solidFill>
                <a:latin typeface="Calibri" panose="020F0502020204030204" pitchFamily="34" charset="0"/>
                <a:sym typeface="Wingdings" pitchFamily="2" charset="2"/>
              </a:rPr>
              <a:t> = 50 Points</a:t>
            </a:r>
          </a:p>
        </p:txBody>
      </p:sp>
      <p:grpSp>
        <p:nvGrpSpPr>
          <p:cNvPr id="83" name="Gruppieren 82">
            <a:extLst>
              <a:ext uri="{FF2B5EF4-FFF2-40B4-BE49-F238E27FC236}">
                <a16:creationId xmlns:a16="http://schemas.microsoft.com/office/drawing/2014/main" id="{3C7F2EC3-B80F-49EB-9EDD-F39FDB08B109}"/>
              </a:ext>
            </a:extLst>
          </p:cNvPr>
          <p:cNvGrpSpPr/>
          <p:nvPr/>
        </p:nvGrpSpPr>
        <p:grpSpPr>
          <a:xfrm>
            <a:off x="1945272" y="1146269"/>
            <a:ext cx="6773735" cy="1199318"/>
            <a:chOff x="1945272" y="517011"/>
            <a:chExt cx="6773735" cy="1199318"/>
          </a:xfrm>
        </p:grpSpPr>
        <p:grpSp>
          <p:nvGrpSpPr>
            <p:cNvPr id="84" name="Gruppieren 83">
              <a:extLst>
                <a:ext uri="{FF2B5EF4-FFF2-40B4-BE49-F238E27FC236}">
                  <a16:creationId xmlns:a16="http://schemas.microsoft.com/office/drawing/2014/main" id="{173C69F2-2B4A-4EDF-9683-A4D373C6FC84}"/>
                </a:ext>
              </a:extLst>
            </p:cNvPr>
            <p:cNvGrpSpPr/>
            <p:nvPr/>
          </p:nvGrpSpPr>
          <p:grpSpPr>
            <a:xfrm>
              <a:off x="1945272" y="620070"/>
              <a:ext cx="6773735" cy="276999"/>
              <a:chOff x="1943477" y="2236498"/>
              <a:chExt cx="6773735" cy="276999"/>
            </a:xfrm>
          </p:grpSpPr>
          <p:cxnSp>
            <p:nvCxnSpPr>
              <p:cNvPr id="89" name="Gerader Verbinder 88">
                <a:extLst>
                  <a:ext uri="{FF2B5EF4-FFF2-40B4-BE49-F238E27FC236}">
                    <a16:creationId xmlns:a16="http://schemas.microsoft.com/office/drawing/2014/main" id="{01E9FFDA-3746-4B87-A3A9-B51F4DC44032}"/>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90" name="Textfeld 89">
                <a:extLst>
                  <a:ext uri="{FF2B5EF4-FFF2-40B4-BE49-F238E27FC236}">
                    <a16:creationId xmlns:a16="http://schemas.microsoft.com/office/drawing/2014/main" id="{611EA6B2-AB60-47EE-A5B1-FCD94A534112}"/>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400</a:t>
                </a:r>
              </a:p>
            </p:txBody>
          </p:sp>
        </p:grpSp>
        <p:grpSp>
          <p:nvGrpSpPr>
            <p:cNvPr id="85" name="Gruppieren 84">
              <a:extLst>
                <a:ext uri="{FF2B5EF4-FFF2-40B4-BE49-F238E27FC236}">
                  <a16:creationId xmlns:a16="http://schemas.microsoft.com/office/drawing/2014/main" id="{B704512D-C2DD-46FF-A3C5-E85C2A9083B2}"/>
                </a:ext>
              </a:extLst>
            </p:cNvPr>
            <p:cNvGrpSpPr/>
            <p:nvPr/>
          </p:nvGrpSpPr>
          <p:grpSpPr>
            <a:xfrm>
              <a:off x="1945272" y="1166007"/>
              <a:ext cx="6773735" cy="276999"/>
              <a:chOff x="1943477" y="2236498"/>
              <a:chExt cx="6773735" cy="276999"/>
            </a:xfrm>
          </p:grpSpPr>
          <p:cxnSp>
            <p:nvCxnSpPr>
              <p:cNvPr id="87" name="Gerader Verbinder 86">
                <a:extLst>
                  <a:ext uri="{FF2B5EF4-FFF2-40B4-BE49-F238E27FC236}">
                    <a16:creationId xmlns:a16="http://schemas.microsoft.com/office/drawing/2014/main" id="{42D74934-4555-47B5-929D-8D4793C8D36F}"/>
                  </a:ext>
                </a:extLst>
              </p:cNvPr>
              <p:cNvCxnSpPr/>
              <p:nvPr/>
            </p:nvCxnSpPr>
            <p:spPr bwMode="auto">
              <a:xfrm>
                <a:off x="2445504" y="2381250"/>
                <a:ext cx="6271708" cy="0"/>
              </a:xfrm>
              <a:prstGeom prst="line">
                <a:avLst/>
              </a:prstGeom>
              <a:solidFill>
                <a:schemeClr val="accent1"/>
              </a:solidFill>
              <a:ln w="12700" cap="sq" cmpd="sng" algn="ctr">
                <a:solidFill>
                  <a:schemeClr val="tx1"/>
                </a:solidFill>
                <a:prstDash val="dash"/>
                <a:round/>
                <a:headEnd type="none" w="sm" len="sm"/>
                <a:tailEnd type="none" w="sm" len="sm"/>
              </a:ln>
              <a:effectLst/>
            </p:spPr>
          </p:cxnSp>
          <p:sp>
            <p:nvSpPr>
              <p:cNvPr id="88" name="Textfeld 87">
                <a:extLst>
                  <a:ext uri="{FF2B5EF4-FFF2-40B4-BE49-F238E27FC236}">
                    <a16:creationId xmlns:a16="http://schemas.microsoft.com/office/drawing/2014/main" id="{834C6ABC-37F4-4C6C-97F5-D6F293A506BE}"/>
                  </a:ext>
                </a:extLst>
              </p:cNvPr>
              <p:cNvSpPr txBox="1"/>
              <p:nvPr/>
            </p:nvSpPr>
            <p:spPr>
              <a:xfrm>
                <a:off x="1943477" y="2236498"/>
                <a:ext cx="56119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350</a:t>
                </a:r>
              </a:p>
            </p:txBody>
          </p:sp>
        </p:grpSp>
        <p:cxnSp>
          <p:nvCxnSpPr>
            <p:cNvPr id="86" name="Gerader Verbinder 85">
              <a:extLst>
                <a:ext uri="{FF2B5EF4-FFF2-40B4-BE49-F238E27FC236}">
                  <a16:creationId xmlns:a16="http://schemas.microsoft.com/office/drawing/2014/main" id="{394AA87C-6EBE-4A75-BBA7-DA7AE60CE8B5}"/>
                </a:ext>
              </a:extLst>
            </p:cNvPr>
            <p:cNvCxnSpPr/>
            <p:nvPr/>
          </p:nvCxnSpPr>
          <p:spPr bwMode="auto">
            <a:xfrm>
              <a:off x="2444379" y="517011"/>
              <a:ext cx="0" cy="1199318"/>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
        <p:nvSpPr>
          <p:cNvPr id="91" name="Ist 1">
            <a:extLst>
              <a:ext uri="{FF2B5EF4-FFF2-40B4-BE49-F238E27FC236}">
                <a16:creationId xmlns:a16="http://schemas.microsoft.com/office/drawing/2014/main" id="{D1F23BA9-3DF4-4C96-AF8A-05EC6DFFA161}"/>
              </a:ext>
            </a:extLst>
          </p:cNvPr>
          <p:cNvSpPr/>
          <p:nvPr/>
        </p:nvSpPr>
        <p:spPr>
          <a:xfrm>
            <a:off x="2431700" y="4387343"/>
            <a:ext cx="1527350" cy="1316334"/>
          </a:xfrm>
          <a:custGeom>
            <a:avLst/>
            <a:gdLst>
              <a:gd name="connsiteX0" fmla="*/ 0 w 3687745"/>
              <a:gd name="connsiteY0" fmla="*/ 3235570 h 3235570"/>
              <a:gd name="connsiteX1" fmla="*/ 452176 w 3687745"/>
              <a:gd name="connsiteY1" fmla="*/ 2733152 h 3235570"/>
              <a:gd name="connsiteX2" fmla="*/ 994787 w 3687745"/>
              <a:gd name="connsiteY2" fmla="*/ 2481943 h 3235570"/>
              <a:gd name="connsiteX3" fmla="*/ 1527350 w 3687745"/>
              <a:gd name="connsiteY3" fmla="*/ 1919236 h 3235570"/>
              <a:gd name="connsiteX4" fmla="*/ 2069961 w 3687745"/>
              <a:gd name="connsiteY4" fmla="*/ 1637882 h 3235570"/>
              <a:gd name="connsiteX5" fmla="*/ 2622620 w 3687745"/>
              <a:gd name="connsiteY5" fmla="*/ 1095271 h 3235570"/>
              <a:gd name="connsiteX6" fmla="*/ 3145134 w 3687745"/>
              <a:gd name="connsiteY6" fmla="*/ 502418 h 3235570"/>
              <a:gd name="connsiteX7" fmla="*/ 3687745 w 3687745"/>
              <a:gd name="connsiteY7" fmla="*/ 0 h 3235570"/>
              <a:gd name="connsiteX8" fmla="*/ 3687745 w 3687745"/>
              <a:gd name="connsiteY8" fmla="*/ 0 h 3235570"/>
              <a:gd name="connsiteX0" fmla="*/ 0 w 3687745"/>
              <a:gd name="connsiteY0" fmla="*/ 3235570 h 3235570"/>
              <a:gd name="connsiteX1" fmla="*/ 452176 w 3687745"/>
              <a:gd name="connsiteY1" fmla="*/ 2733152 h 3235570"/>
              <a:gd name="connsiteX2" fmla="*/ 994787 w 3687745"/>
              <a:gd name="connsiteY2" fmla="*/ 2481943 h 3235570"/>
              <a:gd name="connsiteX3" fmla="*/ 1527350 w 3687745"/>
              <a:gd name="connsiteY3" fmla="*/ 1919236 h 3235570"/>
              <a:gd name="connsiteX4" fmla="*/ 2069961 w 3687745"/>
              <a:gd name="connsiteY4" fmla="*/ 1637882 h 3235570"/>
              <a:gd name="connsiteX5" fmla="*/ 2622620 w 3687745"/>
              <a:gd name="connsiteY5" fmla="*/ 1095271 h 3235570"/>
              <a:gd name="connsiteX6" fmla="*/ 3145134 w 3687745"/>
              <a:gd name="connsiteY6" fmla="*/ 502418 h 3235570"/>
              <a:gd name="connsiteX7" fmla="*/ 3687745 w 3687745"/>
              <a:gd name="connsiteY7" fmla="*/ 0 h 3235570"/>
              <a:gd name="connsiteX0" fmla="*/ 0 w 3145134"/>
              <a:gd name="connsiteY0" fmla="*/ 2733152 h 2733152"/>
              <a:gd name="connsiteX1" fmla="*/ 452176 w 3145134"/>
              <a:gd name="connsiteY1" fmla="*/ 2230734 h 2733152"/>
              <a:gd name="connsiteX2" fmla="*/ 994787 w 3145134"/>
              <a:gd name="connsiteY2" fmla="*/ 1979525 h 2733152"/>
              <a:gd name="connsiteX3" fmla="*/ 1527350 w 3145134"/>
              <a:gd name="connsiteY3" fmla="*/ 1416818 h 2733152"/>
              <a:gd name="connsiteX4" fmla="*/ 2069961 w 3145134"/>
              <a:gd name="connsiteY4" fmla="*/ 1135464 h 2733152"/>
              <a:gd name="connsiteX5" fmla="*/ 2622620 w 3145134"/>
              <a:gd name="connsiteY5" fmla="*/ 592853 h 2733152"/>
              <a:gd name="connsiteX6" fmla="*/ 3145134 w 3145134"/>
              <a:gd name="connsiteY6" fmla="*/ 0 h 2733152"/>
              <a:gd name="connsiteX0" fmla="*/ 0 w 2622620"/>
              <a:gd name="connsiteY0" fmla="*/ 2140299 h 2140299"/>
              <a:gd name="connsiteX1" fmla="*/ 452176 w 2622620"/>
              <a:gd name="connsiteY1" fmla="*/ 1637881 h 2140299"/>
              <a:gd name="connsiteX2" fmla="*/ 994787 w 2622620"/>
              <a:gd name="connsiteY2" fmla="*/ 1386672 h 2140299"/>
              <a:gd name="connsiteX3" fmla="*/ 1527350 w 2622620"/>
              <a:gd name="connsiteY3" fmla="*/ 823965 h 2140299"/>
              <a:gd name="connsiteX4" fmla="*/ 2069961 w 2622620"/>
              <a:gd name="connsiteY4" fmla="*/ 542611 h 2140299"/>
              <a:gd name="connsiteX5" fmla="*/ 2622620 w 2622620"/>
              <a:gd name="connsiteY5" fmla="*/ 0 h 2140299"/>
              <a:gd name="connsiteX0" fmla="*/ 0 w 2069961"/>
              <a:gd name="connsiteY0" fmla="*/ 1597688 h 1597688"/>
              <a:gd name="connsiteX1" fmla="*/ 452176 w 2069961"/>
              <a:gd name="connsiteY1" fmla="*/ 1095270 h 1597688"/>
              <a:gd name="connsiteX2" fmla="*/ 994787 w 2069961"/>
              <a:gd name="connsiteY2" fmla="*/ 844061 h 1597688"/>
              <a:gd name="connsiteX3" fmla="*/ 1527350 w 2069961"/>
              <a:gd name="connsiteY3" fmla="*/ 281354 h 1597688"/>
              <a:gd name="connsiteX4" fmla="*/ 2069961 w 2069961"/>
              <a:gd name="connsiteY4" fmla="*/ 0 h 1597688"/>
              <a:gd name="connsiteX0" fmla="*/ 0 w 1527350"/>
              <a:gd name="connsiteY0" fmla="*/ 1316334 h 1316334"/>
              <a:gd name="connsiteX1" fmla="*/ 452176 w 1527350"/>
              <a:gd name="connsiteY1" fmla="*/ 813916 h 1316334"/>
              <a:gd name="connsiteX2" fmla="*/ 994787 w 1527350"/>
              <a:gd name="connsiteY2" fmla="*/ 562707 h 1316334"/>
              <a:gd name="connsiteX3" fmla="*/ 1527350 w 1527350"/>
              <a:gd name="connsiteY3" fmla="*/ 0 h 1316334"/>
            </a:gdLst>
            <a:ahLst/>
            <a:cxnLst>
              <a:cxn ang="0">
                <a:pos x="connsiteX0" y="connsiteY0"/>
              </a:cxn>
              <a:cxn ang="0">
                <a:pos x="connsiteX1" y="connsiteY1"/>
              </a:cxn>
              <a:cxn ang="0">
                <a:pos x="connsiteX2" y="connsiteY2"/>
              </a:cxn>
              <a:cxn ang="0">
                <a:pos x="connsiteX3" y="connsiteY3"/>
              </a:cxn>
            </a:cxnLst>
            <a:rect l="l" t="t" r="r" b="b"/>
            <a:pathLst>
              <a:path w="1527350" h="1316334">
                <a:moveTo>
                  <a:pt x="0" y="1316334"/>
                </a:moveTo>
                <a:lnTo>
                  <a:pt x="452176" y="813916"/>
                </a:lnTo>
                <a:lnTo>
                  <a:pt x="994787" y="562707"/>
                </a:lnTo>
                <a:lnTo>
                  <a:pt x="1527350" y="0"/>
                </a:lnTo>
              </a:path>
            </a:pathLst>
          </a:custGeom>
          <a:noFill/>
          <a:ln w="28575">
            <a:solidFill>
              <a:schemeClr val="tx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92" name="Ist 2">
            <a:extLst>
              <a:ext uri="{FF2B5EF4-FFF2-40B4-BE49-F238E27FC236}">
                <a16:creationId xmlns:a16="http://schemas.microsoft.com/office/drawing/2014/main" id="{C6CB942F-EE8A-47DB-B984-05F73EA42DD0}"/>
              </a:ext>
            </a:extLst>
          </p:cNvPr>
          <p:cNvSpPr/>
          <p:nvPr/>
        </p:nvSpPr>
        <p:spPr>
          <a:xfrm>
            <a:off x="3960732" y="3575100"/>
            <a:ext cx="1095270" cy="823965"/>
          </a:xfrm>
          <a:custGeom>
            <a:avLst/>
            <a:gdLst>
              <a:gd name="connsiteX0" fmla="*/ 0 w 3687745"/>
              <a:gd name="connsiteY0" fmla="*/ 3235570 h 3235570"/>
              <a:gd name="connsiteX1" fmla="*/ 452176 w 3687745"/>
              <a:gd name="connsiteY1" fmla="*/ 2733152 h 3235570"/>
              <a:gd name="connsiteX2" fmla="*/ 994787 w 3687745"/>
              <a:gd name="connsiteY2" fmla="*/ 2481943 h 3235570"/>
              <a:gd name="connsiteX3" fmla="*/ 1527350 w 3687745"/>
              <a:gd name="connsiteY3" fmla="*/ 1919236 h 3235570"/>
              <a:gd name="connsiteX4" fmla="*/ 2069961 w 3687745"/>
              <a:gd name="connsiteY4" fmla="*/ 1637882 h 3235570"/>
              <a:gd name="connsiteX5" fmla="*/ 2622620 w 3687745"/>
              <a:gd name="connsiteY5" fmla="*/ 1095271 h 3235570"/>
              <a:gd name="connsiteX6" fmla="*/ 3145134 w 3687745"/>
              <a:gd name="connsiteY6" fmla="*/ 502418 h 3235570"/>
              <a:gd name="connsiteX7" fmla="*/ 3687745 w 3687745"/>
              <a:gd name="connsiteY7" fmla="*/ 0 h 3235570"/>
              <a:gd name="connsiteX8" fmla="*/ 3687745 w 3687745"/>
              <a:gd name="connsiteY8" fmla="*/ 0 h 3235570"/>
              <a:gd name="connsiteX0" fmla="*/ 0 w 3235569"/>
              <a:gd name="connsiteY0" fmla="*/ 2733152 h 2733152"/>
              <a:gd name="connsiteX1" fmla="*/ 542611 w 3235569"/>
              <a:gd name="connsiteY1" fmla="*/ 2481943 h 2733152"/>
              <a:gd name="connsiteX2" fmla="*/ 1075174 w 3235569"/>
              <a:gd name="connsiteY2" fmla="*/ 1919236 h 2733152"/>
              <a:gd name="connsiteX3" fmla="*/ 1617785 w 3235569"/>
              <a:gd name="connsiteY3" fmla="*/ 1637882 h 2733152"/>
              <a:gd name="connsiteX4" fmla="*/ 2170444 w 3235569"/>
              <a:gd name="connsiteY4" fmla="*/ 1095271 h 2733152"/>
              <a:gd name="connsiteX5" fmla="*/ 2692958 w 3235569"/>
              <a:gd name="connsiteY5" fmla="*/ 502418 h 2733152"/>
              <a:gd name="connsiteX6" fmla="*/ 3235569 w 3235569"/>
              <a:gd name="connsiteY6" fmla="*/ 0 h 2733152"/>
              <a:gd name="connsiteX7" fmla="*/ 3235569 w 3235569"/>
              <a:gd name="connsiteY7" fmla="*/ 0 h 2733152"/>
              <a:gd name="connsiteX0" fmla="*/ 0 w 2692958"/>
              <a:gd name="connsiteY0" fmla="*/ 2481943 h 2481943"/>
              <a:gd name="connsiteX1" fmla="*/ 532563 w 2692958"/>
              <a:gd name="connsiteY1" fmla="*/ 1919236 h 2481943"/>
              <a:gd name="connsiteX2" fmla="*/ 1075174 w 2692958"/>
              <a:gd name="connsiteY2" fmla="*/ 1637882 h 2481943"/>
              <a:gd name="connsiteX3" fmla="*/ 1627833 w 2692958"/>
              <a:gd name="connsiteY3" fmla="*/ 1095271 h 2481943"/>
              <a:gd name="connsiteX4" fmla="*/ 2150347 w 2692958"/>
              <a:gd name="connsiteY4" fmla="*/ 502418 h 2481943"/>
              <a:gd name="connsiteX5" fmla="*/ 2692958 w 2692958"/>
              <a:gd name="connsiteY5" fmla="*/ 0 h 2481943"/>
              <a:gd name="connsiteX6" fmla="*/ 2692958 w 2692958"/>
              <a:gd name="connsiteY6" fmla="*/ 0 h 2481943"/>
              <a:gd name="connsiteX0" fmla="*/ 0 w 2160395"/>
              <a:gd name="connsiteY0" fmla="*/ 1919236 h 1919236"/>
              <a:gd name="connsiteX1" fmla="*/ 542611 w 2160395"/>
              <a:gd name="connsiteY1" fmla="*/ 1637882 h 1919236"/>
              <a:gd name="connsiteX2" fmla="*/ 1095270 w 2160395"/>
              <a:gd name="connsiteY2" fmla="*/ 1095271 h 1919236"/>
              <a:gd name="connsiteX3" fmla="*/ 1617784 w 2160395"/>
              <a:gd name="connsiteY3" fmla="*/ 502418 h 1919236"/>
              <a:gd name="connsiteX4" fmla="*/ 2160395 w 2160395"/>
              <a:gd name="connsiteY4" fmla="*/ 0 h 1919236"/>
              <a:gd name="connsiteX5" fmla="*/ 2160395 w 2160395"/>
              <a:gd name="connsiteY5" fmla="*/ 0 h 1919236"/>
              <a:gd name="connsiteX0" fmla="*/ 0 w 2160395"/>
              <a:gd name="connsiteY0" fmla="*/ 1919236 h 1919236"/>
              <a:gd name="connsiteX1" fmla="*/ 542611 w 2160395"/>
              <a:gd name="connsiteY1" fmla="*/ 1637882 h 1919236"/>
              <a:gd name="connsiteX2" fmla="*/ 1095270 w 2160395"/>
              <a:gd name="connsiteY2" fmla="*/ 1095271 h 1919236"/>
              <a:gd name="connsiteX3" fmla="*/ 1617784 w 2160395"/>
              <a:gd name="connsiteY3" fmla="*/ 502418 h 1919236"/>
              <a:gd name="connsiteX4" fmla="*/ 2160395 w 2160395"/>
              <a:gd name="connsiteY4" fmla="*/ 0 h 1919236"/>
              <a:gd name="connsiteX0" fmla="*/ 0 w 1617784"/>
              <a:gd name="connsiteY0" fmla="*/ 1416818 h 1416818"/>
              <a:gd name="connsiteX1" fmla="*/ 542611 w 1617784"/>
              <a:gd name="connsiteY1" fmla="*/ 1135464 h 1416818"/>
              <a:gd name="connsiteX2" fmla="*/ 1095270 w 1617784"/>
              <a:gd name="connsiteY2" fmla="*/ 592853 h 1416818"/>
              <a:gd name="connsiteX3" fmla="*/ 1617784 w 1617784"/>
              <a:gd name="connsiteY3" fmla="*/ 0 h 1416818"/>
              <a:gd name="connsiteX0" fmla="*/ 0 w 1095270"/>
              <a:gd name="connsiteY0" fmla="*/ 823965 h 823965"/>
              <a:gd name="connsiteX1" fmla="*/ 542611 w 1095270"/>
              <a:gd name="connsiteY1" fmla="*/ 542611 h 823965"/>
              <a:gd name="connsiteX2" fmla="*/ 1095270 w 1095270"/>
              <a:gd name="connsiteY2" fmla="*/ 0 h 823965"/>
            </a:gdLst>
            <a:ahLst/>
            <a:cxnLst>
              <a:cxn ang="0">
                <a:pos x="connsiteX0" y="connsiteY0"/>
              </a:cxn>
              <a:cxn ang="0">
                <a:pos x="connsiteX1" y="connsiteY1"/>
              </a:cxn>
              <a:cxn ang="0">
                <a:pos x="connsiteX2" y="connsiteY2"/>
              </a:cxn>
            </a:cxnLst>
            <a:rect l="l" t="t" r="r" b="b"/>
            <a:pathLst>
              <a:path w="1095270" h="823965">
                <a:moveTo>
                  <a:pt x="0" y="823965"/>
                </a:moveTo>
                <a:lnTo>
                  <a:pt x="542611" y="542611"/>
                </a:lnTo>
                <a:lnTo>
                  <a:pt x="1095270" y="0"/>
                </a:lnTo>
              </a:path>
            </a:pathLst>
          </a:custGeom>
          <a:noFill/>
          <a:ln w="28575">
            <a:solidFill>
              <a:schemeClr val="tx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93" name="Ist 3">
            <a:extLst>
              <a:ext uri="{FF2B5EF4-FFF2-40B4-BE49-F238E27FC236}">
                <a16:creationId xmlns:a16="http://schemas.microsoft.com/office/drawing/2014/main" id="{DBB08B25-B599-4B8D-A92A-21CAABA2DD5A}"/>
              </a:ext>
            </a:extLst>
          </p:cNvPr>
          <p:cNvSpPr/>
          <p:nvPr/>
        </p:nvSpPr>
        <p:spPr>
          <a:xfrm>
            <a:off x="5057674" y="2471460"/>
            <a:ext cx="1065125" cy="1095271"/>
          </a:xfrm>
          <a:custGeom>
            <a:avLst/>
            <a:gdLst>
              <a:gd name="connsiteX0" fmla="*/ 0 w 3687745"/>
              <a:gd name="connsiteY0" fmla="*/ 3235570 h 3235570"/>
              <a:gd name="connsiteX1" fmla="*/ 452176 w 3687745"/>
              <a:gd name="connsiteY1" fmla="*/ 2733152 h 3235570"/>
              <a:gd name="connsiteX2" fmla="*/ 994787 w 3687745"/>
              <a:gd name="connsiteY2" fmla="*/ 2481943 h 3235570"/>
              <a:gd name="connsiteX3" fmla="*/ 1527350 w 3687745"/>
              <a:gd name="connsiteY3" fmla="*/ 1919236 h 3235570"/>
              <a:gd name="connsiteX4" fmla="*/ 2069961 w 3687745"/>
              <a:gd name="connsiteY4" fmla="*/ 1637882 h 3235570"/>
              <a:gd name="connsiteX5" fmla="*/ 2622620 w 3687745"/>
              <a:gd name="connsiteY5" fmla="*/ 1095271 h 3235570"/>
              <a:gd name="connsiteX6" fmla="*/ 3145134 w 3687745"/>
              <a:gd name="connsiteY6" fmla="*/ 502418 h 3235570"/>
              <a:gd name="connsiteX7" fmla="*/ 3687745 w 3687745"/>
              <a:gd name="connsiteY7" fmla="*/ 0 h 3235570"/>
              <a:gd name="connsiteX8" fmla="*/ 3687745 w 3687745"/>
              <a:gd name="connsiteY8" fmla="*/ 0 h 3235570"/>
              <a:gd name="connsiteX0" fmla="*/ 0 w 3235569"/>
              <a:gd name="connsiteY0" fmla="*/ 2733152 h 2733152"/>
              <a:gd name="connsiteX1" fmla="*/ 542611 w 3235569"/>
              <a:gd name="connsiteY1" fmla="*/ 2481943 h 2733152"/>
              <a:gd name="connsiteX2" fmla="*/ 1075174 w 3235569"/>
              <a:gd name="connsiteY2" fmla="*/ 1919236 h 2733152"/>
              <a:gd name="connsiteX3" fmla="*/ 1617785 w 3235569"/>
              <a:gd name="connsiteY3" fmla="*/ 1637882 h 2733152"/>
              <a:gd name="connsiteX4" fmla="*/ 2170444 w 3235569"/>
              <a:gd name="connsiteY4" fmla="*/ 1095271 h 2733152"/>
              <a:gd name="connsiteX5" fmla="*/ 2692958 w 3235569"/>
              <a:gd name="connsiteY5" fmla="*/ 502418 h 2733152"/>
              <a:gd name="connsiteX6" fmla="*/ 3235569 w 3235569"/>
              <a:gd name="connsiteY6" fmla="*/ 0 h 2733152"/>
              <a:gd name="connsiteX7" fmla="*/ 3235569 w 3235569"/>
              <a:gd name="connsiteY7" fmla="*/ 0 h 2733152"/>
              <a:gd name="connsiteX0" fmla="*/ 0 w 2692958"/>
              <a:gd name="connsiteY0" fmla="*/ 2481943 h 2481943"/>
              <a:gd name="connsiteX1" fmla="*/ 532563 w 2692958"/>
              <a:gd name="connsiteY1" fmla="*/ 1919236 h 2481943"/>
              <a:gd name="connsiteX2" fmla="*/ 1075174 w 2692958"/>
              <a:gd name="connsiteY2" fmla="*/ 1637882 h 2481943"/>
              <a:gd name="connsiteX3" fmla="*/ 1627833 w 2692958"/>
              <a:gd name="connsiteY3" fmla="*/ 1095271 h 2481943"/>
              <a:gd name="connsiteX4" fmla="*/ 2150347 w 2692958"/>
              <a:gd name="connsiteY4" fmla="*/ 502418 h 2481943"/>
              <a:gd name="connsiteX5" fmla="*/ 2692958 w 2692958"/>
              <a:gd name="connsiteY5" fmla="*/ 0 h 2481943"/>
              <a:gd name="connsiteX6" fmla="*/ 2692958 w 2692958"/>
              <a:gd name="connsiteY6" fmla="*/ 0 h 2481943"/>
              <a:gd name="connsiteX0" fmla="*/ 0 w 2160395"/>
              <a:gd name="connsiteY0" fmla="*/ 1919236 h 1919236"/>
              <a:gd name="connsiteX1" fmla="*/ 542611 w 2160395"/>
              <a:gd name="connsiteY1" fmla="*/ 1637882 h 1919236"/>
              <a:gd name="connsiteX2" fmla="*/ 1095270 w 2160395"/>
              <a:gd name="connsiteY2" fmla="*/ 1095271 h 1919236"/>
              <a:gd name="connsiteX3" fmla="*/ 1617784 w 2160395"/>
              <a:gd name="connsiteY3" fmla="*/ 502418 h 1919236"/>
              <a:gd name="connsiteX4" fmla="*/ 2160395 w 2160395"/>
              <a:gd name="connsiteY4" fmla="*/ 0 h 1919236"/>
              <a:gd name="connsiteX5" fmla="*/ 2160395 w 2160395"/>
              <a:gd name="connsiteY5" fmla="*/ 0 h 1919236"/>
              <a:gd name="connsiteX0" fmla="*/ 0 w 1617784"/>
              <a:gd name="connsiteY0" fmla="*/ 1637882 h 1637882"/>
              <a:gd name="connsiteX1" fmla="*/ 552659 w 1617784"/>
              <a:gd name="connsiteY1" fmla="*/ 1095271 h 1637882"/>
              <a:gd name="connsiteX2" fmla="*/ 1075173 w 1617784"/>
              <a:gd name="connsiteY2" fmla="*/ 502418 h 1637882"/>
              <a:gd name="connsiteX3" fmla="*/ 1617784 w 1617784"/>
              <a:gd name="connsiteY3" fmla="*/ 0 h 1637882"/>
              <a:gd name="connsiteX4" fmla="*/ 1617784 w 1617784"/>
              <a:gd name="connsiteY4" fmla="*/ 0 h 1637882"/>
              <a:gd name="connsiteX0" fmla="*/ 0 w 1065125"/>
              <a:gd name="connsiteY0" fmla="*/ 1095271 h 1095271"/>
              <a:gd name="connsiteX1" fmla="*/ 522514 w 1065125"/>
              <a:gd name="connsiteY1" fmla="*/ 502418 h 1095271"/>
              <a:gd name="connsiteX2" fmla="*/ 1065125 w 1065125"/>
              <a:gd name="connsiteY2" fmla="*/ 0 h 1095271"/>
              <a:gd name="connsiteX3" fmla="*/ 1065125 w 1065125"/>
              <a:gd name="connsiteY3" fmla="*/ 0 h 1095271"/>
            </a:gdLst>
            <a:ahLst/>
            <a:cxnLst>
              <a:cxn ang="0">
                <a:pos x="connsiteX0" y="connsiteY0"/>
              </a:cxn>
              <a:cxn ang="0">
                <a:pos x="connsiteX1" y="connsiteY1"/>
              </a:cxn>
              <a:cxn ang="0">
                <a:pos x="connsiteX2" y="connsiteY2"/>
              </a:cxn>
              <a:cxn ang="0">
                <a:pos x="connsiteX3" y="connsiteY3"/>
              </a:cxn>
            </a:cxnLst>
            <a:rect l="l" t="t" r="r" b="b"/>
            <a:pathLst>
              <a:path w="1065125" h="1095271">
                <a:moveTo>
                  <a:pt x="0" y="1095271"/>
                </a:moveTo>
                <a:lnTo>
                  <a:pt x="522514" y="502418"/>
                </a:lnTo>
                <a:lnTo>
                  <a:pt x="1065125" y="0"/>
                </a:lnTo>
                <a:lnTo>
                  <a:pt x="1065125" y="0"/>
                </a:lnTo>
              </a:path>
            </a:pathLst>
          </a:custGeom>
          <a:noFill/>
          <a:ln w="28575">
            <a:solidFill>
              <a:schemeClr val="tx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94" name="Plan 1">
            <a:extLst>
              <a:ext uri="{FF2B5EF4-FFF2-40B4-BE49-F238E27FC236}">
                <a16:creationId xmlns:a16="http://schemas.microsoft.com/office/drawing/2014/main" id="{A11256AA-67B4-46A8-85CC-5049F8B4E535}"/>
              </a:ext>
            </a:extLst>
          </p:cNvPr>
          <p:cNvSpPr/>
          <p:nvPr/>
        </p:nvSpPr>
        <p:spPr>
          <a:xfrm>
            <a:off x="2461846" y="2468106"/>
            <a:ext cx="1517301" cy="0"/>
          </a:xfrm>
          <a:custGeom>
            <a:avLst/>
            <a:gdLst>
              <a:gd name="connsiteX0" fmla="*/ 0 w 3667649"/>
              <a:gd name="connsiteY0" fmla="*/ 1085222 h 1085222"/>
              <a:gd name="connsiteX1" fmla="*/ 1517301 w 3667649"/>
              <a:gd name="connsiteY1" fmla="*/ 1085222 h 1085222"/>
              <a:gd name="connsiteX2" fmla="*/ 2039816 w 3667649"/>
              <a:gd name="connsiteY2" fmla="*/ 0 h 1085222"/>
              <a:gd name="connsiteX3" fmla="*/ 2602523 w 3667649"/>
              <a:gd name="connsiteY3" fmla="*/ 0 h 1085222"/>
              <a:gd name="connsiteX4" fmla="*/ 3114989 w 3667649"/>
              <a:gd name="connsiteY4" fmla="*/ 572756 h 1085222"/>
              <a:gd name="connsiteX5" fmla="*/ 3667649 w 3667649"/>
              <a:gd name="connsiteY5" fmla="*/ 572756 h 1085222"/>
              <a:gd name="connsiteX0" fmla="*/ 0 w 3667649"/>
              <a:gd name="connsiteY0" fmla="*/ 1085222 h 1085222"/>
              <a:gd name="connsiteX1" fmla="*/ 1517301 w 3667649"/>
              <a:gd name="connsiteY1" fmla="*/ 1085222 h 1085222"/>
              <a:gd name="connsiteX2" fmla="*/ 2602523 w 3667649"/>
              <a:gd name="connsiteY2" fmla="*/ 0 h 1085222"/>
              <a:gd name="connsiteX3" fmla="*/ 3114989 w 3667649"/>
              <a:gd name="connsiteY3" fmla="*/ 572756 h 1085222"/>
              <a:gd name="connsiteX4" fmla="*/ 3667649 w 3667649"/>
              <a:gd name="connsiteY4" fmla="*/ 572756 h 1085222"/>
              <a:gd name="connsiteX0" fmla="*/ 0 w 3667649"/>
              <a:gd name="connsiteY0" fmla="*/ 512466 h 512466"/>
              <a:gd name="connsiteX1" fmla="*/ 1517301 w 3667649"/>
              <a:gd name="connsiteY1" fmla="*/ 512466 h 512466"/>
              <a:gd name="connsiteX2" fmla="*/ 3114989 w 3667649"/>
              <a:gd name="connsiteY2" fmla="*/ 0 h 512466"/>
              <a:gd name="connsiteX3" fmla="*/ 3667649 w 3667649"/>
              <a:gd name="connsiteY3" fmla="*/ 0 h 512466"/>
              <a:gd name="connsiteX0" fmla="*/ 0 w 3667649"/>
              <a:gd name="connsiteY0" fmla="*/ 512466 h 512466"/>
              <a:gd name="connsiteX1" fmla="*/ 1517301 w 3667649"/>
              <a:gd name="connsiteY1" fmla="*/ 512466 h 512466"/>
              <a:gd name="connsiteX2" fmla="*/ 3667649 w 3667649"/>
              <a:gd name="connsiteY2" fmla="*/ 0 h 512466"/>
              <a:gd name="connsiteX0" fmla="*/ 0 w 1517301"/>
              <a:gd name="connsiteY0" fmla="*/ 0 h 0"/>
              <a:gd name="connsiteX1" fmla="*/ 1517301 w 1517301"/>
              <a:gd name="connsiteY1" fmla="*/ 0 h 0"/>
            </a:gdLst>
            <a:ahLst/>
            <a:cxnLst>
              <a:cxn ang="0">
                <a:pos x="connsiteX0" y="connsiteY0"/>
              </a:cxn>
              <a:cxn ang="0">
                <a:pos x="connsiteX1" y="connsiteY1"/>
              </a:cxn>
            </a:cxnLst>
            <a:rect l="l" t="t" r="r" b="b"/>
            <a:pathLst>
              <a:path w="1517301">
                <a:moveTo>
                  <a:pt x="0" y="0"/>
                </a:moveTo>
                <a:lnTo>
                  <a:pt x="1517301" y="0"/>
                </a:lnTo>
              </a:path>
            </a:pathLst>
          </a:custGeom>
          <a:noFill/>
          <a:ln w="38100">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95" name="Plan 2">
            <a:extLst>
              <a:ext uri="{FF2B5EF4-FFF2-40B4-BE49-F238E27FC236}">
                <a16:creationId xmlns:a16="http://schemas.microsoft.com/office/drawing/2014/main" id="{49BC4DEE-71C3-4E9F-A8C1-CE10A1840B02}"/>
              </a:ext>
            </a:extLst>
          </p:cNvPr>
          <p:cNvSpPr/>
          <p:nvPr/>
        </p:nvSpPr>
        <p:spPr>
          <a:xfrm>
            <a:off x="3972037" y="1384990"/>
            <a:ext cx="1085222" cy="1085222"/>
          </a:xfrm>
          <a:custGeom>
            <a:avLst/>
            <a:gdLst>
              <a:gd name="connsiteX0" fmla="*/ 0 w 3667649"/>
              <a:gd name="connsiteY0" fmla="*/ 1085222 h 1085222"/>
              <a:gd name="connsiteX1" fmla="*/ 1517301 w 3667649"/>
              <a:gd name="connsiteY1" fmla="*/ 1085222 h 1085222"/>
              <a:gd name="connsiteX2" fmla="*/ 2039816 w 3667649"/>
              <a:gd name="connsiteY2" fmla="*/ 0 h 1085222"/>
              <a:gd name="connsiteX3" fmla="*/ 2602523 w 3667649"/>
              <a:gd name="connsiteY3" fmla="*/ 0 h 1085222"/>
              <a:gd name="connsiteX4" fmla="*/ 3114989 w 3667649"/>
              <a:gd name="connsiteY4" fmla="*/ 572756 h 1085222"/>
              <a:gd name="connsiteX5" fmla="*/ 3667649 w 3667649"/>
              <a:gd name="connsiteY5" fmla="*/ 572756 h 1085222"/>
              <a:gd name="connsiteX0" fmla="*/ 0 w 2150348"/>
              <a:gd name="connsiteY0" fmla="*/ 1085222 h 1085222"/>
              <a:gd name="connsiteX1" fmla="*/ 522515 w 2150348"/>
              <a:gd name="connsiteY1" fmla="*/ 0 h 1085222"/>
              <a:gd name="connsiteX2" fmla="*/ 1085222 w 2150348"/>
              <a:gd name="connsiteY2" fmla="*/ 0 h 1085222"/>
              <a:gd name="connsiteX3" fmla="*/ 1597688 w 2150348"/>
              <a:gd name="connsiteY3" fmla="*/ 572756 h 1085222"/>
              <a:gd name="connsiteX4" fmla="*/ 2150348 w 2150348"/>
              <a:gd name="connsiteY4" fmla="*/ 572756 h 1085222"/>
              <a:gd name="connsiteX0" fmla="*/ 0 w 2150348"/>
              <a:gd name="connsiteY0" fmla="*/ 1085222 h 1085222"/>
              <a:gd name="connsiteX1" fmla="*/ 522515 w 2150348"/>
              <a:gd name="connsiteY1" fmla="*/ 0 h 1085222"/>
              <a:gd name="connsiteX2" fmla="*/ 1085222 w 2150348"/>
              <a:gd name="connsiteY2" fmla="*/ 0 h 1085222"/>
              <a:gd name="connsiteX3" fmla="*/ 2150348 w 2150348"/>
              <a:gd name="connsiteY3" fmla="*/ 572756 h 1085222"/>
              <a:gd name="connsiteX0" fmla="*/ 0 w 1085222"/>
              <a:gd name="connsiteY0" fmla="*/ 1085222 h 1085222"/>
              <a:gd name="connsiteX1" fmla="*/ 522515 w 1085222"/>
              <a:gd name="connsiteY1" fmla="*/ 0 h 1085222"/>
              <a:gd name="connsiteX2" fmla="*/ 1085222 w 1085222"/>
              <a:gd name="connsiteY2" fmla="*/ 0 h 1085222"/>
            </a:gdLst>
            <a:ahLst/>
            <a:cxnLst>
              <a:cxn ang="0">
                <a:pos x="connsiteX0" y="connsiteY0"/>
              </a:cxn>
              <a:cxn ang="0">
                <a:pos x="connsiteX1" y="connsiteY1"/>
              </a:cxn>
              <a:cxn ang="0">
                <a:pos x="connsiteX2" y="connsiteY2"/>
              </a:cxn>
            </a:cxnLst>
            <a:rect l="l" t="t" r="r" b="b"/>
            <a:pathLst>
              <a:path w="1085222" h="1085222">
                <a:moveTo>
                  <a:pt x="0" y="1085222"/>
                </a:moveTo>
                <a:lnTo>
                  <a:pt x="522515" y="0"/>
                </a:lnTo>
                <a:lnTo>
                  <a:pt x="1085222" y="0"/>
                </a:lnTo>
              </a:path>
            </a:pathLst>
          </a:custGeom>
          <a:noFill/>
          <a:ln w="38100">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96" name="Plan 3">
            <a:extLst>
              <a:ext uri="{FF2B5EF4-FFF2-40B4-BE49-F238E27FC236}">
                <a16:creationId xmlns:a16="http://schemas.microsoft.com/office/drawing/2014/main" id="{199EBB2E-49A6-4653-9BB8-76415FBFA7C7}"/>
              </a:ext>
            </a:extLst>
          </p:cNvPr>
          <p:cNvSpPr/>
          <p:nvPr/>
        </p:nvSpPr>
        <p:spPr>
          <a:xfrm>
            <a:off x="5056002" y="1374904"/>
            <a:ext cx="1065126" cy="572756"/>
          </a:xfrm>
          <a:custGeom>
            <a:avLst/>
            <a:gdLst>
              <a:gd name="connsiteX0" fmla="*/ 0 w 3667649"/>
              <a:gd name="connsiteY0" fmla="*/ 1085222 h 1085222"/>
              <a:gd name="connsiteX1" fmla="*/ 1517301 w 3667649"/>
              <a:gd name="connsiteY1" fmla="*/ 1085222 h 1085222"/>
              <a:gd name="connsiteX2" fmla="*/ 2039816 w 3667649"/>
              <a:gd name="connsiteY2" fmla="*/ 0 h 1085222"/>
              <a:gd name="connsiteX3" fmla="*/ 2602523 w 3667649"/>
              <a:gd name="connsiteY3" fmla="*/ 0 h 1085222"/>
              <a:gd name="connsiteX4" fmla="*/ 3114989 w 3667649"/>
              <a:gd name="connsiteY4" fmla="*/ 572756 h 1085222"/>
              <a:gd name="connsiteX5" fmla="*/ 3667649 w 3667649"/>
              <a:gd name="connsiteY5" fmla="*/ 572756 h 1085222"/>
              <a:gd name="connsiteX0" fmla="*/ 0 w 2150348"/>
              <a:gd name="connsiteY0" fmla="*/ 1085222 h 1085222"/>
              <a:gd name="connsiteX1" fmla="*/ 522515 w 2150348"/>
              <a:gd name="connsiteY1" fmla="*/ 0 h 1085222"/>
              <a:gd name="connsiteX2" fmla="*/ 1085222 w 2150348"/>
              <a:gd name="connsiteY2" fmla="*/ 0 h 1085222"/>
              <a:gd name="connsiteX3" fmla="*/ 1597688 w 2150348"/>
              <a:gd name="connsiteY3" fmla="*/ 572756 h 1085222"/>
              <a:gd name="connsiteX4" fmla="*/ 2150348 w 2150348"/>
              <a:gd name="connsiteY4" fmla="*/ 572756 h 1085222"/>
              <a:gd name="connsiteX0" fmla="*/ 0 w 1627833"/>
              <a:gd name="connsiteY0" fmla="*/ 0 h 572756"/>
              <a:gd name="connsiteX1" fmla="*/ 562707 w 1627833"/>
              <a:gd name="connsiteY1" fmla="*/ 0 h 572756"/>
              <a:gd name="connsiteX2" fmla="*/ 1075173 w 1627833"/>
              <a:gd name="connsiteY2" fmla="*/ 572756 h 572756"/>
              <a:gd name="connsiteX3" fmla="*/ 1627833 w 1627833"/>
              <a:gd name="connsiteY3" fmla="*/ 572756 h 572756"/>
              <a:gd name="connsiteX0" fmla="*/ 0 w 1065126"/>
              <a:gd name="connsiteY0" fmla="*/ 0 h 572756"/>
              <a:gd name="connsiteX1" fmla="*/ 512466 w 1065126"/>
              <a:gd name="connsiteY1" fmla="*/ 572756 h 572756"/>
              <a:gd name="connsiteX2" fmla="*/ 1065126 w 1065126"/>
              <a:gd name="connsiteY2" fmla="*/ 572756 h 572756"/>
            </a:gdLst>
            <a:ahLst/>
            <a:cxnLst>
              <a:cxn ang="0">
                <a:pos x="connsiteX0" y="connsiteY0"/>
              </a:cxn>
              <a:cxn ang="0">
                <a:pos x="connsiteX1" y="connsiteY1"/>
              </a:cxn>
              <a:cxn ang="0">
                <a:pos x="connsiteX2" y="connsiteY2"/>
              </a:cxn>
            </a:cxnLst>
            <a:rect l="l" t="t" r="r" b="b"/>
            <a:pathLst>
              <a:path w="1065126" h="572756">
                <a:moveTo>
                  <a:pt x="0" y="0"/>
                </a:moveTo>
                <a:lnTo>
                  <a:pt x="512466" y="572756"/>
                </a:lnTo>
                <a:lnTo>
                  <a:pt x="1065126" y="572756"/>
                </a:lnTo>
              </a:path>
            </a:pathLst>
          </a:custGeom>
          <a:noFill/>
          <a:ln w="38100">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97" name="Geschweifte Klammer rechts 96">
            <a:extLst>
              <a:ext uri="{FF2B5EF4-FFF2-40B4-BE49-F238E27FC236}">
                <a16:creationId xmlns:a16="http://schemas.microsoft.com/office/drawing/2014/main" id="{98EBEF1C-A9DA-447E-93B5-7312881DA884}"/>
              </a:ext>
            </a:extLst>
          </p:cNvPr>
          <p:cNvSpPr/>
          <p:nvPr/>
        </p:nvSpPr>
        <p:spPr bwMode="auto">
          <a:xfrm>
            <a:off x="6206419" y="1865207"/>
            <a:ext cx="144000" cy="646036"/>
          </a:xfrm>
          <a:prstGeom prst="rightBrace">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2832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A69CBA-1166-4051-9BB0-67B940A65934}"/>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50C64A83-2B6C-4900-8C80-E6FA30B9330B}"/>
              </a:ext>
            </a:extLst>
          </p:cNvPr>
          <p:cNvSpPr>
            <a:spLocks noGrp="1"/>
          </p:cNvSpPr>
          <p:nvPr>
            <p:ph type="sldNum" sz="quarter" idx="4"/>
          </p:nvPr>
        </p:nvSpPr>
        <p:spPr/>
        <p:txBody>
          <a:bodyPr/>
          <a:lstStyle/>
          <a:p>
            <a:fld id="{BD587C3E-324D-4846-9F44-5C3ACF20A720}" type="slidenum">
              <a:rPr lang="de-DE" smtClean="0"/>
              <a:pPr/>
              <a:t>15</a:t>
            </a:fld>
            <a:endParaRPr lang="de-DE" dirty="0"/>
          </a:p>
        </p:txBody>
      </p:sp>
      <p:sp>
        <p:nvSpPr>
          <p:cNvPr id="5" name="Textplatzhalter 4">
            <a:extLst>
              <a:ext uri="{FF2B5EF4-FFF2-40B4-BE49-F238E27FC236}">
                <a16:creationId xmlns:a16="http://schemas.microsoft.com/office/drawing/2014/main" id="{B45307B1-5A49-42D3-BA1D-06006AE37E3E}"/>
              </a:ext>
            </a:extLst>
          </p:cNvPr>
          <p:cNvSpPr>
            <a:spLocks noGrp="1"/>
          </p:cNvSpPr>
          <p:nvPr>
            <p:ph type="body" sz="quarter" idx="13"/>
          </p:nvPr>
        </p:nvSpPr>
        <p:spPr/>
        <p:txBody>
          <a:bodyPr/>
          <a:lstStyle/>
          <a:p>
            <a:r>
              <a:rPr lang="de-DE" dirty="0"/>
              <a:t>Scrum basiert auf der </a:t>
            </a:r>
            <a:r>
              <a:rPr lang="de-DE" b="1" dirty="0"/>
              <a:t>empirischen Prozesssteuerung</a:t>
            </a:r>
            <a:r>
              <a:rPr lang="de-DE" dirty="0"/>
              <a:t>. Dabei wird das </a:t>
            </a:r>
            <a:r>
              <a:rPr lang="de-DE" b="1" dirty="0"/>
              <a:t>Wissen aus Erfahrung gewonnen</a:t>
            </a:r>
            <a:r>
              <a:rPr lang="de-DE" dirty="0"/>
              <a:t> und werden </a:t>
            </a:r>
            <a:r>
              <a:rPr lang="de-DE" b="1" dirty="0"/>
              <a:t>Entscheidungen auf Basis des Bekannten</a:t>
            </a:r>
            <a:r>
              <a:rPr lang="de-DE" dirty="0"/>
              <a:t> getroffen.</a:t>
            </a:r>
          </a:p>
          <a:p>
            <a:pPr lvl="1"/>
            <a:endParaRPr lang="de-DE" dirty="0"/>
          </a:p>
          <a:p>
            <a:r>
              <a:rPr lang="de-DE" dirty="0"/>
              <a:t>Scrum nutzt einen </a:t>
            </a:r>
            <a:r>
              <a:rPr lang="de-DE" b="1" dirty="0"/>
              <a:t>iterativen, inkrementellen Ansatz</a:t>
            </a:r>
            <a:r>
              <a:rPr lang="de-DE" dirty="0"/>
              <a:t>, um </a:t>
            </a:r>
            <a:r>
              <a:rPr lang="de-DE" b="1" dirty="0"/>
              <a:t>Prognosesicherheit</a:t>
            </a:r>
            <a:r>
              <a:rPr lang="de-DE" dirty="0"/>
              <a:t> zu optimieren und </a:t>
            </a:r>
            <a:r>
              <a:rPr lang="de-DE" b="1" dirty="0"/>
              <a:t>Risiken</a:t>
            </a:r>
            <a:r>
              <a:rPr lang="de-DE" dirty="0"/>
              <a:t> zu kontrollieren.</a:t>
            </a:r>
          </a:p>
        </p:txBody>
      </p:sp>
      <p:sp>
        <p:nvSpPr>
          <p:cNvPr id="8" name="Titel 7">
            <a:extLst>
              <a:ext uri="{FF2B5EF4-FFF2-40B4-BE49-F238E27FC236}">
                <a16:creationId xmlns:a16="http://schemas.microsoft.com/office/drawing/2014/main" id="{BC868230-8000-4297-8D90-6D05CC450CBD}"/>
              </a:ext>
            </a:extLst>
          </p:cNvPr>
          <p:cNvSpPr>
            <a:spLocks noGrp="1"/>
          </p:cNvSpPr>
          <p:nvPr>
            <p:ph type="title"/>
          </p:nvPr>
        </p:nvSpPr>
        <p:spPr/>
        <p:txBody>
          <a:bodyPr/>
          <a:lstStyle/>
          <a:p>
            <a:r>
              <a:rPr lang="de-DE"/>
              <a:t>Empirische Prozesssteuerung</a:t>
            </a:r>
            <a:endParaRPr lang="de-DE" dirty="0"/>
          </a:p>
        </p:txBody>
      </p:sp>
      <p:sp>
        <p:nvSpPr>
          <p:cNvPr id="2" name="Textplatzhalter 1">
            <a:extLst>
              <a:ext uri="{FF2B5EF4-FFF2-40B4-BE49-F238E27FC236}">
                <a16:creationId xmlns:a16="http://schemas.microsoft.com/office/drawing/2014/main" id="{1D9B5FAC-A836-46EA-8964-A489A12D05C9}"/>
              </a:ext>
            </a:extLst>
          </p:cNvPr>
          <p:cNvSpPr>
            <a:spLocks noGrp="1"/>
          </p:cNvSpPr>
          <p:nvPr>
            <p:ph type="body" sz="quarter" idx="11"/>
          </p:nvPr>
        </p:nvSpPr>
        <p:spPr/>
        <p:txBody>
          <a:bodyPr>
            <a:normAutofit lnSpcReduction="10000"/>
          </a:bodyPr>
          <a:lstStyle/>
          <a:p>
            <a:r>
              <a:rPr lang="de-DE" dirty="0"/>
              <a:t>Syl_ID_1.2</a:t>
            </a:r>
          </a:p>
          <a:p>
            <a:endParaRPr lang="de-DE" dirty="0"/>
          </a:p>
        </p:txBody>
      </p:sp>
      <p:sp>
        <p:nvSpPr>
          <p:cNvPr id="11" name="Textfeld 10">
            <a:extLst>
              <a:ext uri="{FF2B5EF4-FFF2-40B4-BE49-F238E27FC236}">
                <a16:creationId xmlns:a16="http://schemas.microsoft.com/office/drawing/2014/main" id="{B62A2F97-44BA-4E09-9E78-7E4469655DD8}"/>
              </a:ext>
            </a:extLst>
          </p:cNvPr>
          <p:cNvSpPr txBox="1"/>
          <p:nvPr/>
        </p:nvSpPr>
        <p:spPr>
          <a:xfrm rot="16200000">
            <a:off x="3860953" y="3698931"/>
            <a:ext cx="2700670" cy="553998"/>
          </a:xfrm>
          <a:prstGeom prst="rect">
            <a:avLst/>
          </a:prstGeom>
          <a:solidFill>
            <a:schemeClr val="bg1"/>
          </a:solidFill>
          <a:ln>
            <a:solidFill>
              <a:schemeClr val="accent1"/>
            </a:solidFill>
          </a:ln>
        </p:spPr>
        <p:txBody>
          <a:bodyPr wrap="square" rtlCol="0">
            <a:spAutoFit/>
          </a:bodyPr>
          <a:lstStyle/>
          <a:p>
            <a:pPr algn="ctr"/>
            <a:r>
              <a:rPr lang="de-DE" b="1" dirty="0">
                <a:solidFill>
                  <a:schemeClr val="accent1"/>
                </a:solidFill>
                <a:latin typeface="Calibri" panose="020F0502020204030204" pitchFamily="34" charset="0"/>
                <a:sym typeface="Wingdings" pitchFamily="2" charset="2"/>
              </a:rPr>
              <a:t>Transparenz</a:t>
            </a:r>
            <a:endParaRPr lang="de-DE" sz="1200" b="1" dirty="0">
              <a:solidFill>
                <a:schemeClr val="accent1"/>
              </a:solidFill>
              <a:latin typeface="Calibri" panose="020F0502020204030204" pitchFamily="34" charset="0"/>
              <a:sym typeface="Wingdings" pitchFamily="2" charset="2"/>
            </a:endParaRPr>
          </a:p>
          <a:p>
            <a:pPr algn="ctr"/>
            <a:r>
              <a:rPr lang="de-DE" sz="1200" dirty="0">
                <a:solidFill>
                  <a:srgbClr val="4D4D4D"/>
                </a:solidFill>
                <a:latin typeface="Calibri" panose="020F0502020204030204" pitchFamily="34" charset="0"/>
                <a:sym typeface="Wingdings" pitchFamily="2" charset="2"/>
              </a:rPr>
              <a:t>(</a:t>
            </a:r>
            <a:r>
              <a:rPr lang="en-US" sz="1200" dirty="0">
                <a:solidFill>
                  <a:srgbClr val="4D4D4D"/>
                </a:solidFill>
                <a:latin typeface="Calibri" panose="020F0502020204030204" pitchFamily="34" charset="0"/>
                <a:sym typeface="Wingdings" pitchFamily="2" charset="2"/>
              </a:rPr>
              <a:t>Transparency</a:t>
            </a:r>
            <a:r>
              <a:rPr lang="de-DE" sz="1200" dirty="0">
                <a:solidFill>
                  <a:srgbClr val="4D4D4D"/>
                </a:solidFill>
                <a:latin typeface="Calibri" panose="020F0502020204030204" pitchFamily="34" charset="0"/>
                <a:sym typeface="Wingdings" pitchFamily="2" charset="2"/>
              </a:rPr>
              <a:t>)</a:t>
            </a:r>
          </a:p>
        </p:txBody>
      </p:sp>
      <p:sp>
        <p:nvSpPr>
          <p:cNvPr id="12" name="Textfeld 11">
            <a:extLst>
              <a:ext uri="{FF2B5EF4-FFF2-40B4-BE49-F238E27FC236}">
                <a16:creationId xmlns:a16="http://schemas.microsoft.com/office/drawing/2014/main" id="{84725717-8236-410E-89C2-03772F4B2D68}"/>
              </a:ext>
            </a:extLst>
          </p:cNvPr>
          <p:cNvSpPr txBox="1"/>
          <p:nvPr/>
        </p:nvSpPr>
        <p:spPr>
          <a:xfrm rot="16200000">
            <a:off x="5329610" y="3698931"/>
            <a:ext cx="2700670" cy="553998"/>
          </a:xfrm>
          <a:prstGeom prst="rect">
            <a:avLst/>
          </a:prstGeom>
          <a:solidFill>
            <a:schemeClr val="bg1"/>
          </a:solidFill>
          <a:ln>
            <a:solidFill>
              <a:schemeClr val="accent1"/>
            </a:solidFill>
          </a:ln>
        </p:spPr>
        <p:txBody>
          <a:bodyPr wrap="square" rtlCol="0">
            <a:spAutoFit/>
          </a:bodyPr>
          <a:lstStyle/>
          <a:p>
            <a:pPr algn="ctr"/>
            <a:r>
              <a:rPr lang="de-DE" b="1" dirty="0">
                <a:solidFill>
                  <a:schemeClr val="accent1"/>
                </a:solidFill>
                <a:latin typeface="Calibri" panose="020F0502020204030204" pitchFamily="34" charset="0"/>
                <a:sym typeface="Wingdings" pitchFamily="2" charset="2"/>
              </a:rPr>
              <a:t>Überprüfung</a:t>
            </a:r>
            <a:endParaRPr lang="de-DE" sz="1200" b="1" dirty="0">
              <a:solidFill>
                <a:schemeClr val="accent1"/>
              </a:solidFill>
              <a:latin typeface="Calibri" panose="020F0502020204030204" pitchFamily="34" charset="0"/>
              <a:sym typeface="Wingdings" pitchFamily="2" charset="2"/>
            </a:endParaRPr>
          </a:p>
          <a:p>
            <a:pPr algn="ctr"/>
            <a:r>
              <a:rPr lang="de-DE" sz="1200" dirty="0">
                <a:solidFill>
                  <a:srgbClr val="4D4D4D"/>
                </a:solidFill>
                <a:latin typeface="Calibri" panose="020F0502020204030204" pitchFamily="34" charset="0"/>
                <a:sym typeface="Wingdings" pitchFamily="2" charset="2"/>
              </a:rPr>
              <a:t>(</a:t>
            </a:r>
            <a:r>
              <a:rPr lang="en-US" sz="1200" dirty="0">
                <a:solidFill>
                  <a:srgbClr val="4D4D4D"/>
                </a:solidFill>
                <a:latin typeface="Calibri" panose="020F0502020204030204" pitchFamily="34" charset="0"/>
                <a:sym typeface="Wingdings" pitchFamily="2" charset="2"/>
              </a:rPr>
              <a:t>Inspection</a:t>
            </a:r>
            <a:r>
              <a:rPr lang="de-DE" sz="1200" dirty="0">
                <a:solidFill>
                  <a:srgbClr val="4D4D4D"/>
                </a:solidFill>
                <a:latin typeface="Calibri" panose="020F0502020204030204" pitchFamily="34" charset="0"/>
                <a:sym typeface="Wingdings" pitchFamily="2" charset="2"/>
              </a:rPr>
              <a:t>)</a:t>
            </a:r>
          </a:p>
        </p:txBody>
      </p:sp>
      <p:sp>
        <p:nvSpPr>
          <p:cNvPr id="13" name="Textfeld 12">
            <a:extLst>
              <a:ext uri="{FF2B5EF4-FFF2-40B4-BE49-F238E27FC236}">
                <a16:creationId xmlns:a16="http://schemas.microsoft.com/office/drawing/2014/main" id="{E16612F3-7D3C-4968-9F3B-96D3A1906137}"/>
              </a:ext>
            </a:extLst>
          </p:cNvPr>
          <p:cNvSpPr txBox="1"/>
          <p:nvPr/>
        </p:nvSpPr>
        <p:spPr>
          <a:xfrm rot="16200000">
            <a:off x="6798266" y="3698930"/>
            <a:ext cx="2700670" cy="553998"/>
          </a:xfrm>
          <a:prstGeom prst="rect">
            <a:avLst/>
          </a:prstGeom>
          <a:solidFill>
            <a:schemeClr val="bg1"/>
          </a:solidFill>
          <a:ln>
            <a:solidFill>
              <a:schemeClr val="accent1"/>
            </a:solidFill>
          </a:ln>
        </p:spPr>
        <p:txBody>
          <a:bodyPr wrap="square" rtlCol="0">
            <a:spAutoFit/>
          </a:bodyPr>
          <a:lstStyle/>
          <a:p>
            <a:pPr algn="ctr"/>
            <a:r>
              <a:rPr lang="de-DE" b="1" dirty="0">
                <a:solidFill>
                  <a:schemeClr val="accent1"/>
                </a:solidFill>
                <a:latin typeface="Calibri" panose="020F0502020204030204" pitchFamily="34" charset="0"/>
                <a:sym typeface="Wingdings" pitchFamily="2" charset="2"/>
              </a:rPr>
              <a:t>Anpassung</a:t>
            </a:r>
            <a:endParaRPr lang="de-DE" sz="1200" b="1" dirty="0">
              <a:solidFill>
                <a:schemeClr val="accent1"/>
              </a:solidFill>
              <a:latin typeface="Calibri" panose="020F0502020204030204" pitchFamily="34" charset="0"/>
              <a:sym typeface="Wingdings" pitchFamily="2" charset="2"/>
            </a:endParaRPr>
          </a:p>
          <a:p>
            <a:pPr algn="ctr"/>
            <a:r>
              <a:rPr lang="de-DE" sz="1200" dirty="0">
                <a:solidFill>
                  <a:srgbClr val="4D4D4D"/>
                </a:solidFill>
                <a:latin typeface="Calibri" panose="020F0502020204030204" pitchFamily="34" charset="0"/>
                <a:sym typeface="Wingdings" pitchFamily="2" charset="2"/>
              </a:rPr>
              <a:t>(Adaptation)</a:t>
            </a:r>
          </a:p>
        </p:txBody>
      </p:sp>
      <p:sp>
        <p:nvSpPr>
          <p:cNvPr id="14" name="Rechteck 13">
            <a:extLst>
              <a:ext uri="{FF2B5EF4-FFF2-40B4-BE49-F238E27FC236}">
                <a16:creationId xmlns:a16="http://schemas.microsoft.com/office/drawing/2014/main" id="{0F72648E-5D7E-49B3-B067-55523BF85A1D}"/>
              </a:ext>
            </a:extLst>
          </p:cNvPr>
          <p:cNvSpPr/>
          <p:nvPr/>
        </p:nvSpPr>
        <p:spPr>
          <a:xfrm>
            <a:off x="4762756" y="5326264"/>
            <a:ext cx="3906986" cy="118275"/>
          </a:xfrm>
          <a:prstGeom prst="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5" name="Rechteck 14">
            <a:extLst>
              <a:ext uri="{FF2B5EF4-FFF2-40B4-BE49-F238E27FC236}">
                <a16:creationId xmlns:a16="http://schemas.microsoft.com/office/drawing/2014/main" id="{540D2A82-2696-438C-8317-0A95B44A704F}"/>
              </a:ext>
            </a:extLst>
          </p:cNvPr>
          <p:cNvSpPr/>
          <p:nvPr/>
        </p:nvSpPr>
        <p:spPr>
          <a:xfrm>
            <a:off x="4650416" y="5438599"/>
            <a:ext cx="4131667" cy="118275"/>
          </a:xfrm>
          <a:prstGeom prst="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6" name="Rechteck 15">
            <a:extLst>
              <a:ext uri="{FF2B5EF4-FFF2-40B4-BE49-F238E27FC236}">
                <a16:creationId xmlns:a16="http://schemas.microsoft.com/office/drawing/2014/main" id="{21B2D80A-2FFC-4C56-91AD-DE076431FEA2}"/>
              </a:ext>
            </a:extLst>
          </p:cNvPr>
          <p:cNvSpPr/>
          <p:nvPr/>
        </p:nvSpPr>
        <p:spPr>
          <a:xfrm>
            <a:off x="4549421" y="5553284"/>
            <a:ext cx="4333655" cy="118275"/>
          </a:xfrm>
          <a:prstGeom prst="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17" name="Gruppieren 16">
            <a:extLst>
              <a:ext uri="{FF2B5EF4-FFF2-40B4-BE49-F238E27FC236}">
                <a16:creationId xmlns:a16="http://schemas.microsoft.com/office/drawing/2014/main" id="{384326E4-7B7E-4135-98E0-BBA086E4DBA4}"/>
              </a:ext>
            </a:extLst>
          </p:cNvPr>
          <p:cNvGrpSpPr/>
          <p:nvPr/>
        </p:nvGrpSpPr>
        <p:grpSpPr>
          <a:xfrm>
            <a:off x="4628445" y="1148489"/>
            <a:ext cx="4055436" cy="1477106"/>
            <a:chOff x="1819943" y="808074"/>
            <a:chExt cx="5317384" cy="1477106"/>
          </a:xfrm>
        </p:grpSpPr>
        <p:sp>
          <p:nvSpPr>
            <p:cNvPr id="18" name="Gleichschenkliges Dreieck 17">
              <a:extLst>
                <a:ext uri="{FF2B5EF4-FFF2-40B4-BE49-F238E27FC236}">
                  <a16:creationId xmlns:a16="http://schemas.microsoft.com/office/drawing/2014/main" id="{CE7AFBE6-D280-4B1D-BD78-CAE9689CE58B}"/>
                </a:ext>
              </a:extLst>
            </p:cNvPr>
            <p:cNvSpPr/>
            <p:nvPr/>
          </p:nvSpPr>
          <p:spPr>
            <a:xfrm>
              <a:off x="1819943" y="808074"/>
              <a:ext cx="5317384" cy="1477106"/>
            </a:xfrm>
            <a:prstGeom prst="triangle">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9" name="Textfeld 18">
              <a:extLst>
                <a:ext uri="{FF2B5EF4-FFF2-40B4-BE49-F238E27FC236}">
                  <a16:creationId xmlns:a16="http://schemas.microsoft.com/office/drawing/2014/main" id="{2B64ABB3-DA64-4900-ADF3-B97D2C9382F1}"/>
                </a:ext>
              </a:extLst>
            </p:cNvPr>
            <p:cNvSpPr txBox="1"/>
            <p:nvPr/>
          </p:nvSpPr>
          <p:spPr>
            <a:xfrm>
              <a:off x="2117344" y="1268413"/>
              <a:ext cx="4750760" cy="830997"/>
            </a:xfrm>
            <a:prstGeom prst="rect">
              <a:avLst/>
            </a:prstGeom>
            <a:noFill/>
          </p:spPr>
          <p:txBody>
            <a:bodyPr wrap="square" rtlCol="0">
              <a:spAutoFit/>
            </a:bodyPr>
            <a:lstStyle/>
            <a:p>
              <a:pPr algn="ctr"/>
              <a:r>
                <a:rPr lang="de-DE" sz="2400" b="1" dirty="0">
                  <a:solidFill>
                    <a:schemeClr val="accent1"/>
                  </a:solidFill>
                  <a:latin typeface="Calibri" panose="020F0502020204030204" pitchFamily="34" charset="0"/>
                  <a:sym typeface="Wingdings" pitchFamily="2" charset="2"/>
                </a:rPr>
                <a:t>Empirische</a:t>
              </a:r>
            </a:p>
            <a:p>
              <a:pPr algn="ctr"/>
              <a:r>
                <a:rPr lang="de-DE" sz="2400" b="1" dirty="0">
                  <a:solidFill>
                    <a:schemeClr val="accent1"/>
                  </a:solidFill>
                  <a:latin typeface="Calibri" panose="020F0502020204030204" pitchFamily="34" charset="0"/>
                  <a:sym typeface="Wingdings" pitchFamily="2" charset="2"/>
                </a:rPr>
                <a:t>Prozesssteuerung</a:t>
              </a:r>
              <a:endParaRPr lang="de-DE" sz="800" b="1" dirty="0">
                <a:solidFill>
                  <a:schemeClr val="accent1"/>
                </a:solidFill>
                <a:latin typeface="Calibri" panose="020F0502020204030204" pitchFamily="34" charset="0"/>
                <a:sym typeface="Wingdings" pitchFamily="2" charset="2"/>
              </a:endParaRPr>
            </a:p>
          </p:txBody>
        </p:sp>
      </p:grpSp>
    </p:spTree>
    <p:extLst>
      <p:ext uri="{BB962C8B-B14F-4D97-AF65-F5344CB8AC3E}">
        <p14:creationId xmlns:p14="http://schemas.microsoft.com/office/powerpoint/2010/main" val="2051671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5F76193-D3AA-45C9-B7A7-0C069FD22CF2}"/>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30144694-C664-42B4-89D7-96F160A6AA41}"/>
              </a:ext>
            </a:extLst>
          </p:cNvPr>
          <p:cNvSpPr>
            <a:spLocks noGrp="1"/>
          </p:cNvSpPr>
          <p:nvPr>
            <p:ph type="sldNum" sz="quarter" idx="4"/>
          </p:nvPr>
        </p:nvSpPr>
        <p:spPr/>
        <p:txBody>
          <a:bodyPr/>
          <a:lstStyle/>
          <a:p>
            <a:fld id="{BD587C3E-324D-4846-9F44-5C3ACF20A720}" type="slidenum">
              <a:rPr lang="de-DE" smtClean="0"/>
              <a:pPr/>
              <a:t>150</a:t>
            </a:fld>
            <a:endParaRPr lang="de-DE" dirty="0"/>
          </a:p>
        </p:txBody>
      </p:sp>
      <p:sp>
        <p:nvSpPr>
          <p:cNvPr id="4" name="Titel 3">
            <a:extLst>
              <a:ext uri="{FF2B5EF4-FFF2-40B4-BE49-F238E27FC236}">
                <a16:creationId xmlns:a16="http://schemas.microsoft.com/office/drawing/2014/main" id="{CC0B7389-F2E8-4265-AAA2-30D039DD49DF}"/>
              </a:ext>
            </a:extLst>
          </p:cNvPr>
          <p:cNvSpPr>
            <a:spLocks noGrp="1"/>
          </p:cNvSpPr>
          <p:nvPr>
            <p:ph type="title"/>
          </p:nvPr>
        </p:nvSpPr>
        <p:spPr/>
        <p:txBody>
          <a:bodyPr/>
          <a:lstStyle/>
          <a:p>
            <a:r>
              <a:rPr lang="de-DE" dirty="0"/>
              <a:t>Business Value Chart</a:t>
            </a:r>
          </a:p>
        </p:txBody>
      </p:sp>
      <p:sp>
        <p:nvSpPr>
          <p:cNvPr id="5" name="Textplatzhalter 4">
            <a:extLst>
              <a:ext uri="{FF2B5EF4-FFF2-40B4-BE49-F238E27FC236}">
                <a16:creationId xmlns:a16="http://schemas.microsoft.com/office/drawing/2014/main" id="{8BD980E7-4F27-4FF0-8857-F20EB2F4EA70}"/>
              </a:ext>
            </a:extLst>
          </p:cNvPr>
          <p:cNvSpPr>
            <a:spLocks noGrp="1"/>
          </p:cNvSpPr>
          <p:nvPr>
            <p:ph type="body" sz="quarter" idx="11"/>
          </p:nvPr>
        </p:nvSpPr>
        <p:spPr/>
        <p:txBody>
          <a:bodyPr>
            <a:normAutofit fontScale="92500"/>
          </a:bodyPr>
          <a:lstStyle/>
          <a:p>
            <a:r>
              <a:rPr lang="de-DE" dirty="0"/>
              <a:t>Syl_ID_7.1</a:t>
            </a:r>
          </a:p>
        </p:txBody>
      </p:sp>
      <p:graphicFrame>
        <p:nvGraphicFramePr>
          <p:cNvPr id="7" name="Inhaltsplatzhalter 8">
            <a:extLst>
              <a:ext uri="{FF2B5EF4-FFF2-40B4-BE49-F238E27FC236}">
                <a16:creationId xmlns:a16="http://schemas.microsoft.com/office/drawing/2014/main" id="{AA50E66F-7725-44E4-98EF-BCFB2FF9815B}"/>
              </a:ext>
            </a:extLst>
          </p:cNvPr>
          <p:cNvGraphicFramePr>
            <a:graphicFrameLocks/>
          </p:cNvGraphicFramePr>
          <p:nvPr/>
        </p:nvGraphicFramePr>
        <p:xfrm>
          <a:off x="457200" y="1161578"/>
          <a:ext cx="7138988" cy="50022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108391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5D6EEDF7-D377-42F7-B199-89B3696D88FF}"/>
              </a:ext>
            </a:extLst>
          </p:cNvPr>
          <p:cNvSpPr>
            <a:spLocks noGrp="1"/>
          </p:cNvSpPr>
          <p:nvPr>
            <p:ph type="body" sz="quarter" idx="11"/>
          </p:nvPr>
        </p:nvSpPr>
        <p:spPr/>
        <p:txBody>
          <a:bodyPr>
            <a:normAutofit fontScale="92500"/>
          </a:bodyPr>
          <a:lstStyle/>
          <a:p>
            <a:endParaRPr lang="de-DE"/>
          </a:p>
        </p:txBody>
      </p:sp>
      <p:sp>
        <p:nvSpPr>
          <p:cNvPr id="2" name="Fußzeilenplatzhalter 1">
            <a:extLst>
              <a:ext uri="{FF2B5EF4-FFF2-40B4-BE49-F238E27FC236}">
                <a16:creationId xmlns:a16="http://schemas.microsoft.com/office/drawing/2014/main" id="{953FEC67-BCFB-4362-AAD7-D587CD594844}"/>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C247461-8299-4D29-AB0A-CA5AA3B0DB7A}"/>
              </a:ext>
            </a:extLst>
          </p:cNvPr>
          <p:cNvSpPr>
            <a:spLocks noGrp="1"/>
          </p:cNvSpPr>
          <p:nvPr>
            <p:ph type="sldNum" sz="quarter" idx="4"/>
          </p:nvPr>
        </p:nvSpPr>
        <p:spPr/>
        <p:txBody>
          <a:bodyPr/>
          <a:lstStyle/>
          <a:p>
            <a:fld id="{BD587C3E-324D-4846-9F44-5C3ACF20A720}" type="slidenum">
              <a:rPr lang="de-DE" smtClean="0"/>
              <a:pPr/>
              <a:t>151</a:t>
            </a:fld>
            <a:endParaRPr lang="de-DE" dirty="0"/>
          </a:p>
        </p:txBody>
      </p:sp>
      <p:sp>
        <p:nvSpPr>
          <p:cNvPr id="12" name="Textplatzhalter 11">
            <a:extLst>
              <a:ext uri="{FF2B5EF4-FFF2-40B4-BE49-F238E27FC236}">
                <a16:creationId xmlns:a16="http://schemas.microsoft.com/office/drawing/2014/main" id="{9AF8709D-424D-4164-B3F1-62A90BAA2D0D}"/>
              </a:ext>
            </a:extLst>
          </p:cNvPr>
          <p:cNvSpPr>
            <a:spLocks noGrp="1"/>
          </p:cNvSpPr>
          <p:nvPr>
            <p:ph type="body" sz="quarter" idx="13"/>
          </p:nvPr>
        </p:nvSpPr>
        <p:spPr/>
        <p:txBody>
          <a:bodyPr/>
          <a:lstStyle/>
          <a:p>
            <a:r>
              <a:rPr lang="de-DE" dirty="0"/>
              <a:t>Der Arbeitsplatz</a:t>
            </a:r>
          </a:p>
          <a:p>
            <a:r>
              <a:rPr lang="de-DE" dirty="0"/>
              <a:t>Die Kommunikation</a:t>
            </a:r>
          </a:p>
          <a:p>
            <a:r>
              <a:rPr lang="de-DE" dirty="0"/>
              <a:t>Die Nachfolgeplanung</a:t>
            </a:r>
          </a:p>
          <a:p>
            <a:r>
              <a:rPr lang="de-DE" dirty="0"/>
              <a:t>Das Monitoring</a:t>
            </a:r>
          </a:p>
        </p:txBody>
      </p:sp>
      <p:sp>
        <p:nvSpPr>
          <p:cNvPr id="8" name="Titel 7">
            <a:extLst>
              <a:ext uri="{FF2B5EF4-FFF2-40B4-BE49-F238E27FC236}">
                <a16:creationId xmlns:a16="http://schemas.microsoft.com/office/drawing/2014/main" id="{613BC157-02A1-42B8-B157-08980FF23011}"/>
              </a:ext>
            </a:extLst>
          </p:cNvPr>
          <p:cNvSpPr>
            <a:spLocks noGrp="1"/>
          </p:cNvSpPr>
          <p:nvPr>
            <p:ph type="title"/>
          </p:nvPr>
        </p:nvSpPr>
        <p:spPr>
          <a:prstGeom prst="rect">
            <a:avLst/>
          </a:prstGeom>
        </p:spPr>
        <p:txBody>
          <a:bodyPr/>
          <a:lstStyle/>
          <a:p>
            <a:r>
              <a:rPr lang="de-DE" dirty="0"/>
              <a:t>Zusammenfassung: Scrum-Steuerungsaspekte</a:t>
            </a:r>
          </a:p>
        </p:txBody>
      </p:sp>
    </p:spTree>
    <p:extLst>
      <p:ext uri="{BB962C8B-B14F-4D97-AF65-F5344CB8AC3E}">
        <p14:creationId xmlns:p14="http://schemas.microsoft.com/office/powerpoint/2010/main" val="1118310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5855CEE-C912-4E96-9C54-B63B611413B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D947BC6-22D4-4CDE-9528-3F9F844090D5}"/>
              </a:ext>
            </a:extLst>
          </p:cNvPr>
          <p:cNvSpPr>
            <a:spLocks noGrp="1"/>
          </p:cNvSpPr>
          <p:nvPr>
            <p:ph type="sldNum" sz="quarter" idx="4"/>
          </p:nvPr>
        </p:nvSpPr>
        <p:spPr/>
        <p:txBody>
          <a:bodyPr/>
          <a:lstStyle/>
          <a:p>
            <a:fld id="{BD587C3E-324D-4846-9F44-5C3ACF20A720}" type="slidenum">
              <a:rPr lang="de-DE" smtClean="0"/>
              <a:pPr/>
              <a:t>152</a:t>
            </a:fld>
            <a:endParaRPr lang="de-DE" dirty="0"/>
          </a:p>
        </p:txBody>
      </p:sp>
      <p:sp>
        <p:nvSpPr>
          <p:cNvPr id="12" name="Textplatzhalter 11">
            <a:extLst>
              <a:ext uri="{FF2B5EF4-FFF2-40B4-BE49-F238E27FC236}">
                <a16:creationId xmlns:a16="http://schemas.microsoft.com/office/drawing/2014/main" id="{ACACF4E4-BBE2-4584-86C2-8DFA0E8A6242}"/>
              </a:ext>
            </a:extLst>
          </p:cNvPr>
          <p:cNvSpPr>
            <a:spLocks noGrp="1"/>
          </p:cNvSpPr>
          <p:nvPr>
            <p:ph type="body" sz="quarter" idx="11"/>
          </p:nvPr>
        </p:nvSpPr>
        <p:spPr/>
        <p:txBody>
          <a:bodyPr>
            <a:normAutofit fontScale="55000" lnSpcReduction="20000"/>
          </a:bodyPr>
          <a:lstStyle/>
          <a:p>
            <a:endParaRPr lang="de-DE"/>
          </a:p>
        </p:txBody>
      </p:sp>
      <p:sp>
        <p:nvSpPr>
          <p:cNvPr id="8" name="Titel 7">
            <a:extLst>
              <a:ext uri="{FF2B5EF4-FFF2-40B4-BE49-F238E27FC236}">
                <a16:creationId xmlns:a16="http://schemas.microsoft.com/office/drawing/2014/main" id="{D064B52A-4C46-46EF-94F3-E1614A0ABB86}"/>
              </a:ext>
            </a:extLst>
          </p:cNvPr>
          <p:cNvSpPr>
            <a:spLocks noGrp="1"/>
          </p:cNvSpPr>
          <p:nvPr>
            <p:ph type="title"/>
          </p:nvPr>
        </p:nvSpPr>
        <p:spPr/>
        <p:txBody>
          <a:bodyPr/>
          <a:lstStyle/>
          <a:p>
            <a:r>
              <a:rPr lang="de-DE" dirty="0"/>
              <a:t>Scrum skalieren</a:t>
            </a:r>
          </a:p>
        </p:txBody>
      </p:sp>
      <p:sp>
        <p:nvSpPr>
          <p:cNvPr id="13" name="Textplatzhalter 12">
            <a:extLst>
              <a:ext uri="{FF2B5EF4-FFF2-40B4-BE49-F238E27FC236}">
                <a16:creationId xmlns:a16="http://schemas.microsoft.com/office/drawing/2014/main" id="{8D5BF1B2-F4A0-4587-9DA2-950959C79C52}"/>
              </a:ext>
            </a:extLst>
          </p:cNvPr>
          <p:cNvSpPr>
            <a:spLocks noGrp="1"/>
          </p:cNvSpPr>
          <p:nvPr>
            <p:ph type="body" sz="quarter" idx="12"/>
          </p:nvPr>
        </p:nvSpPr>
        <p:spPr/>
        <p:txBody>
          <a:bodyPr>
            <a:normAutofit fontScale="70000" lnSpcReduction="20000"/>
          </a:bodyPr>
          <a:lstStyle/>
          <a:p>
            <a:r>
              <a:rPr lang="de-DE" dirty="0"/>
              <a:t>Vertikale/horizontale Skalierung</a:t>
            </a:r>
          </a:p>
          <a:p>
            <a:r>
              <a:rPr lang="de-DE" dirty="0"/>
              <a:t>Neue Entwicklungsteams bilden</a:t>
            </a:r>
          </a:p>
          <a:p>
            <a:r>
              <a:rPr lang="de-DE" dirty="0"/>
              <a:t>Arbeiten in komplexen/großen Projekten</a:t>
            </a:r>
          </a:p>
          <a:p>
            <a:r>
              <a:rPr lang="de-DE" dirty="0"/>
              <a:t>Release Train</a:t>
            </a:r>
          </a:p>
          <a:p>
            <a:r>
              <a:rPr lang="de-DE" dirty="0"/>
              <a:t>Verteilte Teams</a:t>
            </a:r>
          </a:p>
          <a:p>
            <a:r>
              <a:rPr lang="de-DE" dirty="0"/>
              <a:t>Frameworks zur Skalierung von </a:t>
            </a:r>
            <a:r>
              <a:rPr lang="de-DE" dirty="0" err="1"/>
              <a:t>Scrum</a:t>
            </a:r>
            <a:endParaRPr lang="de-DE" dirty="0"/>
          </a:p>
        </p:txBody>
      </p:sp>
    </p:spTree>
    <p:extLst>
      <p:ext uri="{BB962C8B-B14F-4D97-AF65-F5344CB8AC3E}">
        <p14:creationId xmlns:p14="http://schemas.microsoft.com/office/powerpoint/2010/main" val="39865254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A106F59-565F-4F7C-8E07-BC30AC58BAB0}"/>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77D1762D-10D6-45ED-AC76-FF1676DB92C0}"/>
              </a:ext>
            </a:extLst>
          </p:cNvPr>
          <p:cNvSpPr>
            <a:spLocks noGrp="1"/>
          </p:cNvSpPr>
          <p:nvPr>
            <p:ph type="sldNum" sz="quarter" idx="4"/>
          </p:nvPr>
        </p:nvSpPr>
        <p:spPr/>
        <p:txBody>
          <a:bodyPr/>
          <a:lstStyle/>
          <a:p>
            <a:fld id="{BD587C3E-324D-4846-9F44-5C3ACF20A720}" type="slidenum">
              <a:rPr lang="de-DE" smtClean="0"/>
              <a:pPr/>
              <a:t>153</a:t>
            </a:fld>
            <a:endParaRPr lang="de-DE" dirty="0"/>
          </a:p>
        </p:txBody>
      </p:sp>
      <p:sp>
        <p:nvSpPr>
          <p:cNvPr id="8" name="Titel 7">
            <a:extLst>
              <a:ext uri="{FF2B5EF4-FFF2-40B4-BE49-F238E27FC236}">
                <a16:creationId xmlns:a16="http://schemas.microsoft.com/office/drawing/2014/main" id="{1C2EB332-109E-4BC2-8F73-B0233B1CCCF2}"/>
              </a:ext>
            </a:extLst>
          </p:cNvPr>
          <p:cNvSpPr>
            <a:spLocks noGrp="1"/>
          </p:cNvSpPr>
          <p:nvPr>
            <p:ph type="title"/>
          </p:nvPr>
        </p:nvSpPr>
        <p:spPr/>
        <p:txBody>
          <a:bodyPr/>
          <a:lstStyle/>
          <a:p>
            <a:r>
              <a:rPr lang="de-DE" dirty="0"/>
              <a:t>Vertikales/horizontales Skalieren von </a:t>
            </a:r>
            <a:r>
              <a:rPr lang="de-DE" dirty="0" err="1"/>
              <a:t>Scrum</a:t>
            </a:r>
            <a:endParaRPr lang="de-DE" dirty="0"/>
          </a:p>
        </p:txBody>
      </p:sp>
      <p:sp>
        <p:nvSpPr>
          <p:cNvPr id="10" name="Textplatzhalter 9">
            <a:extLst>
              <a:ext uri="{FF2B5EF4-FFF2-40B4-BE49-F238E27FC236}">
                <a16:creationId xmlns:a16="http://schemas.microsoft.com/office/drawing/2014/main" id="{DD62A27E-92FC-4304-82BD-9F046ACE685C}"/>
              </a:ext>
            </a:extLst>
          </p:cNvPr>
          <p:cNvSpPr>
            <a:spLocks noGrp="1"/>
          </p:cNvSpPr>
          <p:nvPr>
            <p:ph type="body" sz="quarter" idx="11"/>
          </p:nvPr>
        </p:nvSpPr>
        <p:spPr/>
        <p:txBody>
          <a:bodyPr>
            <a:normAutofit fontScale="92500"/>
          </a:bodyPr>
          <a:lstStyle/>
          <a:p>
            <a:r>
              <a:rPr lang="de-DE" dirty="0"/>
              <a:t>Syl_ID_8.3</a:t>
            </a:r>
          </a:p>
        </p:txBody>
      </p:sp>
      <p:pic>
        <p:nvPicPr>
          <p:cNvPr id="23" name="Grafik 22">
            <a:extLst>
              <a:ext uri="{FF2B5EF4-FFF2-40B4-BE49-F238E27FC236}">
                <a16:creationId xmlns:a16="http://schemas.microsoft.com/office/drawing/2014/main" id="{9723BC43-0189-4F70-8AF4-EC0144DFC0CD}"/>
              </a:ext>
            </a:extLst>
          </p:cNvPr>
          <p:cNvPicPr>
            <a:picLocks noChangeAspect="1"/>
          </p:cNvPicPr>
          <p:nvPr/>
        </p:nvPicPr>
        <p:blipFill>
          <a:blip r:embed="rId3"/>
          <a:stretch>
            <a:fillRect/>
          </a:stretch>
        </p:blipFill>
        <p:spPr>
          <a:xfrm>
            <a:off x="966663" y="5216941"/>
            <a:ext cx="486276" cy="432000"/>
          </a:xfrm>
          <a:prstGeom prst="rect">
            <a:avLst/>
          </a:prstGeom>
        </p:spPr>
      </p:pic>
      <p:pic>
        <p:nvPicPr>
          <p:cNvPr id="25" name="Grafik 24">
            <a:extLst>
              <a:ext uri="{FF2B5EF4-FFF2-40B4-BE49-F238E27FC236}">
                <a16:creationId xmlns:a16="http://schemas.microsoft.com/office/drawing/2014/main" id="{F90391CA-8466-41EC-B67D-3CE0A631C744}"/>
              </a:ext>
            </a:extLst>
          </p:cNvPr>
          <p:cNvPicPr>
            <a:picLocks noChangeAspect="1"/>
          </p:cNvPicPr>
          <p:nvPr/>
        </p:nvPicPr>
        <p:blipFill>
          <a:blip r:embed="rId4"/>
          <a:stretch>
            <a:fillRect/>
          </a:stretch>
        </p:blipFill>
        <p:spPr>
          <a:xfrm>
            <a:off x="1009017" y="5783289"/>
            <a:ext cx="401568" cy="432000"/>
          </a:xfrm>
          <a:prstGeom prst="rect">
            <a:avLst/>
          </a:prstGeom>
        </p:spPr>
      </p:pic>
      <p:sp>
        <p:nvSpPr>
          <p:cNvPr id="17" name="Textfeld 16">
            <a:extLst>
              <a:ext uri="{FF2B5EF4-FFF2-40B4-BE49-F238E27FC236}">
                <a16:creationId xmlns:a16="http://schemas.microsoft.com/office/drawing/2014/main" id="{B38E5C13-DD54-417F-B59A-8C7D59B22C5E}"/>
              </a:ext>
            </a:extLst>
          </p:cNvPr>
          <p:cNvSpPr txBox="1"/>
          <p:nvPr/>
        </p:nvSpPr>
        <p:spPr>
          <a:xfrm>
            <a:off x="1900175" y="5414833"/>
            <a:ext cx="4038773" cy="861774"/>
          </a:xfrm>
          <a:prstGeom prst="rect">
            <a:avLst/>
          </a:prstGeom>
          <a:noFill/>
        </p:spPr>
        <p:txBody>
          <a:bodyPr wrap="square" rtlCol="0">
            <a:spAutoFit/>
          </a:bodyPr>
          <a:lstStyle/>
          <a:p>
            <a:r>
              <a:rPr lang="de-DE" b="1" dirty="0">
                <a:solidFill>
                  <a:schemeClr val="accent1"/>
                </a:solidFill>
                <a:latin typeface="Calibri" panose="020F0502020204030204" pitchFamily="34" charset="0"/>
                <a:sym typeface="Wingdings" pitchFamily="2" charset="2"/>
              </a:rPr>
              <a:t>Vertikales Skalieren</a:t>
            </a:r>
          </a:p>
          <a:p>
            <a:r>
              <a:rPr lang="de-DE" sz="1600" b="1" dirty="0">
                <a:solidFill>
                  <a:srgbClr val="4D4D4D"/>
                </a:solidFill>
                <a:latin typeface="Calibri" panose="020F0502020204030204" pitchFamily="34" charset="0"/>
                <a:sym typeface="Wingdings" pitchFamily="2" charset="2"/>
              </a:rPr>
              <a:t>Aufbau weiterer Entwicklungsteams</a:t>
            </a:r>
            <a:r>
              <a:rPr lang="de-DE" sz="1600" dirty="0">
                <a:solidFill>
                  <a:srgbClr val="4D4D4D"/>
                </a:solidFill>
                <a:latin typeface="Calibri" panose="020F0502020204030204" pitchFamily="34" charset="0"/>
                <a:sym typeface="Wingdings" pitchFamily="2" charset="2"/>
              </a:rPr>
              <a:t>, um ein komplexes Produkt entwickeln zu können</a:t>
            </a:r>
          </a:p>
        </p:txBody>
      </p:sp>
      <p:pic>
        <p:nvPicPr>
          <p:cNvPr id="58" name="Grafik 57">
            <a:extLst>
              <a:ext uri="{FF2B5EF4-FFF2-40B4-BE49-F238E27FC236}">
                <a16:creationId xmlns:a16="http://schemas.microsoft.com/office/drawing/2014/main" id="{9792DBD2-DBC5-483B-B1A4-A679F809A2AA}"/>
              </a:ext>
            </a:extLst>
          </p:cNvPr>
          <p:cNvPicPr>
            <a:picLocks noChangeAspect="1"/>
          </p:cNvPicPr>
          <p:nvPr/>
        </p:nvPicPr>
        <p:blipFill>
          <a:blip r:embed="rId5"/>
          <a:stretch>
            <a:fillRect/>
          </a:stretch>
        </p:blipFill>
        <p:spPr>
          <a:xfrm>
            <a:off x="456621" y="5052640"/>
            <a:ext cx="343628" cy="793080"/>
          </a:xfrm>
          <a:prstGeom prst="rect">
            <a:avLst/>
          </a:prstGeom>
        </p:spPr>
      </p:pic>
      <p:grpSp>
        <p:nvGrpSpPr>
          <p:cNvPr id="51" name="Gruppieren 50">
            <a:extLst>
              <a:ext uri="{FF2B5EF4-FFF2-40B4-BE49-F238E27FC236}">
                <a16:creationId xmlns:a16="http://schemas.microsoft.com/office/drawing/2014/main" id="{0DAB29AE-7135-47A6-8B7F-709AE10D45A4}"/>
              </a:ext>
            </a:extLst>
          </p:cNvPr>
          <p:cNvGrpSpPr/>
          <p:nvPr/>
        </p:nvGrpSpPr>
        <p:grpSpPr>
          <a:xfrm>
            <a:off x="149698" y="2285541"/>
            <a:ext cx="1277423" cy="2230700"/>
            <a:chOff x="149698" y="2285541"/>
            <a:chExt cx="1277423" cy="2230700"/>
          </a:xfrm>
        </p:grpSpPr>
        <p:pic>
          <p:nvPicPr>
            <p:cNvPr id="27" name="Grafik 26">
              <a:extLst>
                <a:ext uri="{FF2B5EF4-FFF2-40B4-BE49-F238E27FC236}">
                  <a16:creationId xmlns:a16="http://schemas.microsoft.com/office/drawing/2014/main" id="{18C8BBF8-22F6-4639-9FD7-1D69D7A224ED}"/>
                </a:ext>
              </a:extLst>
            </p:cNvPr>
            <p:cNvPicPr>
              <a:picLocks noChangeAspect="1"/>
            </p:cNvPicPr>
            <p:nvPr/>
          </p:nvPicPr>
          <p:blipFill>
            <a:blip r:embed="rId6"/>
            <a:stretch>
              <a:fillRect/>
            </a:stretch>
          </p:blipFill>
          <p:spPr>
            <a:xfrm>
              <a:off x="992481" y="4084241"/>
              <a:ext cx="434640" cy="432000"/>
            </a:xfrm>
            <a:prstGeom prst="rect">
              <a:avLst/>
            </a:prstGeom>
          </p:spPr>
        </p:pic>
        <p:grpSp>
          <p:nvGrpSpPr>
            <p:cNvPr id="16" name="Gruppieren 15">
              <a:extLst>
                <a:ext uri="{FF2B5EF4-FFF2-40B4-BE49-F238E27FC236}">
                  <a16:creationId xmlns:a16="http://schemas.microsoft.com/office/drawing/2014/main" id="{44D7E0B6-C31E-4162-A8A3-9D843C41F8D1}"/>
                </a:ext>
              </a:extLst>
            </p:cNvPr>
            <p:cNvGrpSpPr/>
            <p:nvPr/>
          </p:nvGrpSpPr>
          <p:grpSpPr>
            <a:xfrm rot="16200000">
              <a:off x="-624302" y="3059541"/>
              <a:ext cx="2196000" cy="648000"/>
              <a:chOff x="3535981" y="2413570"/>
              <a:chExt cx="2904148" cy="629265"/>
            </a:xfrm>
          </p:grpSpPr>
          <p:sp>
            <p:nvSpPr>
              <p:cNvPr id="13" name="Pfeil: nach rechts 12">
                <a:extLst>
                  <a:ext uri="{FF2B5EF4-FFF2-40B4-BE49-F238E27FC236}">
                    <a16:creationId xmlns:a16="http://schemas.microsoft.com/office/drawing/2014/main" id="{EBDF08DC-A0C3-4307-9BE9-67ECB57E5697}"/>
                  </a:ext>
                </a:extLst>
              </p:cNvPr>
              <p:cNvSpPr/>
              <p:nvPr/>
            </p:nvSpPr>
            <p:spPr>
              <a:xfrm>
                <a:off x="3535984" y="2413570"/>
                <a:ext cx="2904145" cy="629265"/>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4" name="Textfeld 13">
                <a:extLst>
                  <a:ext uri="{FF2B5EF4-FFF2-40B4-BE49-F238E27FC236}">
                    <a16:creationId xmlns:a16="http://schemas.microsoft.com/office/drawing/2014/main" id="{F160EE59-7641-48A9-A016-1CFED3053899}"/>
                  </a:ext>
                </a:extLst>
              </p:cNvPr>
              <p:cNvSpPr txBox="1"/>
              <p:nvPr/>
            </p:nvSpPr>
            <p:spPr>
              <a:xfrm>
                <a:off x="3535981" y="2558924"/>
                <a:ext cx="2579687" cy="338554"/>
              </a:xfrm>
              <a:prstGeom prst="rect">
                <a:avLst/>
              </a:prstGeom>
              <a:no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vertikales Skalieren</a:t>
                </a:r>
              </a:p>
            </p:txBody>
          </p:sp>
        </p:grpSp>
        <p:pic>
          <p:nvPicPr>
            <p:cNvPr id="28" name="Grafik 27">
              <a:extLst>
                <a:ext uri="{FF2B5EF4-FFF2-40B4-BE49-F238E27FC236}">
                  <a16:creationId xmlns:a16="http://schemas.microsoft.com/office/drawing/2014/main" id="{57354B7E-BBE2-4FE6-9B5B-7A4A7940BB92}"/>
                </a:ext>
              </a:extLst>
            </p:cNvPr>
            <p:cNvPicPr>
              <a:picLocks noChangeAspect="1"/>
            </p:cNvPicPr>
            <p:nvPr/>
          </p:nvPicPr>
          <p:blipFill>
            <a:blip r:embed="rId6"/>
            <a:stretch>
              <a:fillRect/>
            </a:stretch>
          </p:blipFill>
          <p:spPr>
            <a:xfrm>
              <a:off x="992481" y="2951541"/>
              <a:ext cx="434640" cy="432000"/>
            </a:xfrm>
            <a:prstGeom prst="rect">
              <a:avLst/>
            </a:prstGeom>
          </p:spPr>
        </p:pic>
        <p:pic>
          <p:nvPicPr>
            <p:cNvPr id="29" name="Grafik 28">
              <a:extLst>
                <a:ext uri="{FF2B5EF4-FFF2-40B4-BE49-F238E27FC236}">
                  <a16:creationId xmlns:a16="http://schemas.microsoft.com/office/drawing/2014/main" id="{4127CBE5-CB09-496B-9CFE-578CFAB155EE}"/>
                </a:ext>
              </a:extLst>
            </p:cNvPr>
            <p:cNvPicPr>
              <a:picLocks noChangeAspect="1"/>
            </p:cNvPicPr>
            <p:nvPr/>
          </p:nvPicPr>
          <p:blipFill>
            <a:blip r:embed="rId6"/>
            <a:stretch>
              <a:fillRect/>
            </a:stretch>
          </p:blipFill>
          <p:spPr>
            <a:xfrm>
              <a:off x="992481" y="3517891"/>
              <a:ext cx="434640" cy="432000"/>
            </a:xfrm>
            <a:prstGeom prst="rect">
              <a:avLst/>
            </a:prstGeom>
          </p:spPr>
        </p:pic>
        <p:pic>
          <p:nvPicPr>
            <p:cNvPr id="60" name="Grafik 59">
              <a:extLst>
                <a:ext uri="{FF2B5EF4-FFF2-40B4-BE49-F238E27FC236}">
                  <a16:creationId xmlns:a16="http://schemas.microsoft.com/office/drawing/2014/main" id="{A9338826-018D-404F-866F-17101C6B7994}"/>
                </a:ext>
              </a:extLst>
            </p:cNvPr>
            <p:cNvPicPr>
              <a:picLocks noChangeAspect="1"/>
            </p:cNvPicPr>
            <p:nvPr/>
          </p:nvPicPr>
          <p:blipFill>
            <a:blip r:embed="rId6"/>
            <a:stretch>
              <a:fillRect/>
            </a:stretch>
          </p:blipFill>
          <p:spPr>
            <a:xfrm>
              <a:off x="992481" y="2385191"/>
              <a:ext cx="434640" cy="432000"/>
            </a:xfrm>
            <a:prstGeom prst="rect">
              <a:avLst/>
            </a:prstGeom>
          </p:spPr>
        </p:pic>
      </p:grpSp>
      <p:pic>
        <p:nvPicPr>
          <p:cNvPr id="63" name="Grafik 62">
            <a:extLst>
              <a:ext uri="{FF2B5EF4-FFF2-40B4-BE49-F238E27FC236}">
                <a16:creationId xmlns:a16="http://schemas.microsoft.com/office/drawing/2014/main" id="{9C38275C-54CE-4ABA-9F19-0673AACC7EF6}"/>
              </a:ext>
            </a:extLst>
          </p:cNvPr>
          <p:cNvPicPr>
            <a:picLocks noChangeAspect="1"/>
          </p:cNvPicPr>
          <p:nvPr/>
        </p:nvPicPr>
        <p:blipFill>
          <a:blip r:embed="rId6"/>
          <a:stretch>
            <a:fillRect/>
          </a:stretch>
        </p:blipFill>
        <p:spPr>
          <a:xfrm>
            <a:off x="992481" y="4650591"/>
            <a:ext cx="434640" cy="432000"/>
          </a:xfrm>
          <a:prstGeom prst="rect">
            <a:avLst/>
          </a:prstGeom>
        </p:spPr>
      </p:pic>
      <p:sp>
        <p:nvSpPr>
          <p:cNvPr id="67" name="Rechteck 66">
            <a:extLst>
              <a:ext uri="{FF2B5EF4-FFF2-40B4-BE49-F238E27FC236}">
                <a16:creationId xmlns:a16="http://schemas.microsoft.com/office/drawing/2014/main" id="{67A4970B-7DF4-4251-863B-B7B6551CA7F2}"/>
              </a:ext>
            </a:extLst>
          </p:cNvPr>
          <p:cNvSpPr/>
          <p:nvPr/>
        </p:nvSpPr>
        <p:spPr>
          <a:xfrm>
            <a:off x="465845" y="4766763"/>
            <a:ext cx="70786" cy="253365"/>
          </a:xfrm>
          <a:prstGeom prst="rect">
            <a:avLst/>
          </a:prstGeom>
          <a:pattFill prst="ltHorz">
            <a:fgClr>
              <a:schemeClr val="accent1"/>
            </a:fgClr>
            <a:bgClr>
              <a:schemeClr val="bg1"/>
            </a:bgClr>
          </a:pattFill>
          <a:ln>
            <a:solidFill>
              <a:schemeClr val="accent1"/>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sp>
        <p:nvSpPr>
          <p:cNvPr id="68" name="Rechteck 67">
            <a:extLst>
              <a:ext uri="{FF2B5EF4-FFF2-40B4-BE49-F238E27FC236}">
                <a16:creationId xmlns:a16="http://schemas.microsoft.com/office/drawing/2014/main" id="{916DF005-B5CA-41A5-911C-C68F20AE78C9}"/>
              </a:ext>
            </a:extLst>
          </p:cNvPr>
          <p:cNvSpPr/>
          <p:nvPr/>
        </p:nvSpPr>
        <p:spPr>
          <a:xfrm>
            <a:off x="553718" y="4766763"/>
            <a:ext cx="70786" cy="253365"/>
          </a:xfrm>
          <a:prstGeom prst="rect">
            <a:avLst/>
          </a:prstGeom>
          <a:pattFill prst="ltHorz">
            <a:fgClr>
              <a:srgbClr val="00B050"/>
            </a:fgClr>
            <a:bgClr>
              <a:schemeClr val="bg1"/>
            </a:bgClr>
          </a:pattFill>
          <a:ln>
            <a:solidFill>
              <a:srgbClr val="92D050"/>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sp>
        <p:nvSpPr>
          <p:cNvPr id="69" name="Rechteck 68">
            <a:extLst>
              <a:ext uri="{FF2B5EF4-FFF2-40B4-BE49-F238E27FC236}">
                <a16:creationId xmlns:a16="http://schemas.microsoft.com/office/drawing/2014/main" id="{441DD5FD-3A10-445B-9A4B-967440B32CC0}"/>
              </a:ext>
            </a:extLst>
          </p:cNvPr>
          <p:cNvSpPr/>
          <p:nvPr/>
        </p:nvSpPr>
        <p:spPr>
          <a:xfrm>
            <a:off x="641591" y="4766763"/>
            <a:ext cx="70786" cy="253365"/>
          </a:xfrm>
          <a:prstGeom prst="rect">
            <a:avLst/>
          </a:prstGeom>
          <a:pattFill prst="ltHorz">
            <a:fgClr>
              <a:srgbClr val="FFDA65"/>
            </a:fgClr>
            <a:bgClr>
              <a:schemeClr val="bg1"/>
            </a:bgClr>
          </a:pattFill>
          <a:ln>
            <a:solidFill>
              <a:srgbClr val="FFC000"/>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sp>
        <p:nvSpPr>
          <p:cNvPr id="70" name="Rechteck 69">
            <a:extLst>
              <a:ext uri="{FF2B5EF4-FFF2-40B4-BE49-F238E27FC236}">
                <a16:creationId xmlns:a16="http://schemas.microsoft.com/office/drawing/2014/main" id="{56718F73-D19E-4B61-90BE-CB3785D85DE3}"/>
              </a:ext>
            </a:extLst>
          </p:cNvPr>
          <p:cNvSpPr/>
          <p:nvPr/>
        </p:nvSpPr>
        <p:spPr>
          <a:xfrm>
            <a:off x="729463" y="4766763"/>
            <a:ext cx="70786" cy="253365"/>
          </a:xfrm>
          <a:prstGeom prst="rect">
            <a:avLst/>
          </a:prstGeom>
          <a:pattFill prst="ltHorz">
            <a:fgClr>
              <a:srgbClr val="0070C0"/>
            </a:fgClr>
            <a:bgClr>
              <a:schemeClr val="bg1"/>
            </a:bgClr>
          </a:pattFill>
          <a:ln>
            <a:solidFill>
              <a:srgbClr val="0070C0"/>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sp>
        <p:nvSpPr>
          <p:cNvPr id="75" name="Freihandform: Form 74">
            <a:extLst>
              <a:ext uri="{FF2B5EF4-FFF2-40B4-BE49-F238E27FC236}">
                <a16:creationId xmlns:a16="http://schemas.microsoft.com/office/drawing/2014/main" id="{98E1A6A5-968E-4AC9-9227-A65926436D2D}"/>
              </a:ext>
            </a:extLst>
          </p:cNvPr>
          <p:cNvSpPr/>
          <p:nvPr/>
        </p:nvSpPr>
        <p:spPr>
          <a:xfrm>
            <a:off x="305772" y="2223232"/>
            <a:ext cx="1466382" cy="4127468"/>
          </a:xfrm>
          <a:custGeom>
            <a:avLst/>
            <a:gdLst>
              <a:gd name="connsiteX0" fmla="*/ 1274550 w 1466382"/>
              <a:gd name="connsiteY0" fmla="*/ 3929090 h 4127468"/>
              <a:gd name="connsiteX1" fmla="*/ 1463393 w 1466382"/>
              <a:gd name="connsiteY1" fmla="*/ 2398464 h 4127468"/>
              <a:gd name="connsiteX2" fmla="*/ 1354063 w 1466382"/>
              <a:gd name="connsiteY2" fmla="*/ 430516 h 4127468"/>
              <a:gd name="connsiteX3" fmla="*/ 906802 w 1466382"/>
              <a:gd name="connsiteY3" fmla="*/ 3133 h 4127468"/>
              <a:gd name="connsiteX4" fmla="*/ 548993 w 1466382"/>
              <a:gd name="connsiteY4" fmla="*/ 360942 h 4127468"/>
              <a:gd name="connsiteX5" fmla="*/ 539054 w 1466382"/>
              <a:gd name="connsiteY5" fmla="*/ 2209620 h 4127468"/>
              <a:gd name="connsiteX6" fmla="*/ 141489 w 1466382"/>
              <a:gd name="connsiteY6" fmla="*/ 2438220 h 4127468"/>
              <a:gd name="connsiteX7" fmla="*/ 12280 w 1466382"/>
              <a:gd name="connsiteY7" fmla="*/ 3024629 h 4127468"/>
              <a:gd name="connsiteX8" fmla="*/ 81854 w 1466382"/>
              <a:gd name="connsiteY8" fmla="*/ 3770064 h 4127468"/>
              <a:gd name="connsiteX9" fmla="*/ 688141 w 1466382"/>
              <a:gd name="connsiteY9" fmla="*/ 4088116 h 4127468"/>
              <a:gd name="connsiteX10" fmla="*/ 1274550 w 1466382"/>
              <a:gd name="connsiteY10" fmla="*/ 3929090 h 412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82" h="4127468">
                <a:moveTo>
                  <a:pt x="1274550" y="3929090"/>
                </a:moveTo>
                <a:cubicBezTo>
                  <a:pt x="1403759" y="3647481"/>
                  <a:pt x="1450141" y="2981560"/>
                  <a:pt x="1463393" y="2398464"/>
                </a:cubicBezTo>
                <a:cubicBezTo>
                  <a:pt x="1476645" y="1815368"/>
                  <a:pt x="1446828" y="829738"/>
                  <a:pt x="1354063" y="430516"/>
                </a:cubicBezTo>
                <a:cubicBezTo>
                  <a:pt x="1261298" y="31294"/>
                  <a:pt x="1040980" y="14729"/>
                  <a:pt x="906802" y="3133"/>
                </a:cubicBezTo>
                <a:cubicBezTo>
                  <a:pt x="772624" y="-8463"/>
                  <a:pt x="610284" y="-6806"/>
                  <a:pt x="548993" y="360942"/>
                </a:cubicBezTo>
                <a:cubicBezTo>
                  <a:pt x="487702" y="728690"/>
                  <a:pt x="606971" y="1863407"/>
                  <a:pt x="539054" y="2209620"/>
                </a:cubicBezTo>
                <a:cubicBezTo>
                  <a:pt x="471137" y="2555833"/>
                  <a:pt x="229285" y="2302385"/>
                  <a:pt x="141489" y="2438220"/>
                </a:cubicBezTo>
                <a:cubicBezTo>
                  <a:pt x="53693" y="2574055"/>
                  <a:pt x="22219" y="2802655"/>
                  <a:pt x="12280" y="3024629"/>
                </a:cubicBezTo>
                <a:cubicBezTo>
                  <a:pt x="2341" y="3246603"/>
                  <a:pt x="-30790" y="3592816"/>
                  <a:pt x="81854" y="3770064"/>
                </a:cubicBezTo>
                <a:cubicBezTo>
                  <a:pt x="194497" y="3947312"/>
                  <a:pt x="491015" y="4056642"/>
                  <a:pt x="688141" y="4088116"/>
                </a:cubicBezTo>
                <a:cubicBezTo>
                  <a:pt x="885267" y="4119590"/>
                  <a:pt x="1145341" y="4210699"/>
                  <a:pt x="1274550" y="3929090"/>
                </a:cubicBezTo>
                <a:close/>
              </a:path>
            </a:pathLst>
          </a:custGeom>
          <a:ln>
            <a:solidFill>
              <a:schemeClr val="tx2">
                <a:lumMod val="50000"/>
              </a:schemeClr>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grpSp>
        <p:nvGrpSpPr>
          <p:cNvPr id="82" name="Gruppieren 81">
            <a:extLst>
              <a:ext uri="{FF2B5EF4-FFF2-40B4-BE49-F238E27FC236}">
                <a16:creationId xmlns:a16="http://schemas.microsoft.com/office/drawing/2014/main" id="{B62F6E59-3C92-4099-B10B-4B70EBBD6DC7}"/>
              </a:ext>
            </a:extLst>
          </p:cNvPr>
          <p:cNvGrpSpPr/>
          <p:nvPr/>
        </p:nvGrpSpPr>
        <p:grpSpPr>
          <a:xfrm>
            <a:off x="2696019" y="1224049"/>
            <a:ext cx="4616794" cy="2719759"/>
            <a:chOff x="2696019" y="1224049"/>
            <a:chExt cx="4616794" cy="2719759"/>
          </a:xfrm>
        </p:grpSpPr>
        <p:grpSp>
          <p:nvGrpSpPr>
            <p:cNvPr id="15" name="Gruppieren 14">
              <a:extLst>
                <a:ext uri="{FF2B5EF4-FFF2-40B4-BE49-F238E27FC236}">
                  <a16:creationId xmlns:a16="http://schemas.microsoft.com/office/drawing/2014/main" id="{7165861C-168A-43B7-8A4C-0C18A80C3B8B}"/>
                </a:ext>
              </a:extLst>
            </p:cNvPr>
            <p:cNvGrpSpPr/>
            <p:nvPr/>
          </p:nvGrpSpPr>
          <p:grpSpPr>
            <a:xfrm>
              <a:off x="2719604" y="1994487"/>
              <a:ext cx="4593209" cy="629265"/>
              <a:chOff x="1262918" y="4385187"/>
              <a:chExt cx="6253845" cy="629265"/>
            </a:xfrm>
            <a:solidFill>
              <a:schemeClr val="accent2">
                <a:lumMod val="20000"/>
                <a:lumOff val="80000"/>
              </a:schemeClr>
            </a:solidFill>
          </p:grpSpPr>
          <p:sp>
            <p:nvSpPr>
              <p:cNvPr id="11" name="Pfeil: nach rechts 10">
                <a:extLst>
                  <a:ext uri="{FF2B5EF4-FFF2-40B4-BE49-F238E27FC236}">
                    <a16:creationId xmlns:a16="http://schemas.microsoft.com/office/drawing/2014/main" id="{2A16FC46-0767-4CD1-9269-BCE298EEC466}"/>
                  </a:ext>
                </a:extLst>
              </p:cNvPr>
              <p:cNvSpPr/>
              <p:nvPr/>
            </p:nvSpPr>
            <p:spPr>
              <a:xfrm>
                <a:off x="1262918" y="4385187"/>
                <a:ext cx="6253845" cy="629265"/>
              </a:xfrm>
              <a:prstGeom prst="rightArrow">
                <a:avLst/>
              </a:prstGeom>
              <a:grp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2" name="Textfeld 11">
                <a:extLst>
                  <a:ext uri="{FF2B5EF4-FFF2-40B4-BE49-F238E27FC236}">
                    <a16:creationId xmlns:a16="http://schemas.microsoft.com/office/drawing/2014/main" id="{F53D68CA-E984-4143-95BD-AF038DE99102}"/>
                  </a:ext>
                </a:extLst>
              </p:cNvPr>
              <p:cNvSpPr txBox="1"/>
              <p:nvPr/>
            </p:nvSpPr>
            <p:spPr>
              <a:xfrm>
                <a:off x="1292414" y="4560038"/>
                <a:ext cx="5904000" cy="338554"/>
              </a:xfrm>
              <a:prstGeom prst="rect">
                <a:avLst/>
              </a:prstGeom>
              <a:grp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horizontales Skalieren</a:t>
                </a:r>
              </a:p>
            </p:txBody>
          </p:sp>
        </p:grpSp>
        <p:sp>
          <p:nvSpPr>
            <p:cNvPr id="76" name="Textfeld 75">
              <a:extLst>
                <a:ext uri="{FF2B5EF4-FFF2-40B4-BE49-F238E27FC236}">
                  <a16:creationId xmlns:a16="http://schemas.microsoft.com/office/drawing/2014/main" id="{5D3FA345-9234-491C-AEBD-B5E3510B5439}"/>
                </a:ext>
              </a:extLst>
            </p:cNvPr>
            <p:cNvSpPr txBox="1"/>
            <p:nvPr/>
          </p:nvSpPr>
          <p:spPr>
            <a:xfrm>
              <a:off x="2696019" y="1224049"/>
              <a:ext cx="4336261" cy="861774"/>
            </a:xfrm>
            <a:prstGeom prst="rect">
              <a:avLst/>
            </a:prstGeom>
            <a:noFill/>
          </p:spPr>
          <p:txBody>
            <a:bodyPr wrap="square" rtlCol="0">
              <a:spAutoFit/>
            </a:bodyPr>
            <a:lstStyle/>
            <a:p>
              <a:r>
                <a:rPr lang="de-DE" b="1" dirty="0">
                  <a:solidFill>
                    <a:schemeClr val="accent1"/>
                  </a:solidFill>
                  <a:latin typeface="Calibri" panose="020F0502020204030204" pitchFamily="34" charset="0"/>
                  <a:sym typeface="Wingdings" pitchFamily="2" charset="2"/>
                </a:rPr>
                <a:t>Horizontales Skalieren</a:t>
              </a:r>
            </a:p>
            <a:p>
              <a:r>
                <a:rPr lang="de-DE" sz="1600" b="1" dirty="0">
                  <a:solidFill>
                    <a:srgbClr val="4D4D4D"/>
                  </a:solidFill>
                  <a:latin typeface="Calibri" panose="020F0502020204030204" pitchFamily="34" charset="0"/>
                  <a:sym typeface="Wingdings" pitchFamily="2" charset="2"/>
                </a:rPr>
                <a:t>Aufbau weiterer Scrum-Teams </a:t>
              </a:r>
              <a:r>
                <a:rPr lang="de-DE" sz="1600" dirty="0">
                  <a:solidFill>
                    <a:srgbClr val="4D4D4D"/>
                  </a:solidFill>
                  <a:latin typeface="Calibri" panose="020F0502020204030204" pitchFamily="34" charset="0"/>
                  <a:sym typeface="Wingdings" pitchFamily="2" charset="2"/>
                </a:rPr>
                <a:t>zur Entwicklung verschiedener Produkte</a:t>
              </a:r>
            </a:p>
          </p:txBody>
        </p:sp>
        <p:grpSp>
          <p:nvGrpSpPr>
            <p:cNvPr id="79" name="Gruppieren 78">
              <a:extLst>
                <a:ext uri="{FF2B5EF4-FFF2-40B4-BE49-F238E27FC236}">
                  <a16:creationId xmlns:a16="http://schemas.microsoft.com/office/drawing/2014/main" id="{FEAAF9A7-0C64-4DB5-96AB-004E0FFF36F7}"/>
                </a:ext>
              </a:extLst>
            </p:cNvPr>
            <p:cNvGrpSpPr/>
            <p:nvPr/>
          </p:nvGrpSpPr>
          <p:grpSpPr>
            <a:xfrm>
              <a:off x="2884790" y="2674624"/>
              <a:ext cx="1701378" cy="1163112"/>
              <a:chOff x="3277075" y="2113685"/>
              <a:chExt cx="1701378" cy="1163112"/>
            </a:xfrm>
          </p:grpSpPr>
          <p:pic>
            <p:nvPicPr>
              <p:cNvPr id="35" name="Grafik 34">
                <a:extLst>
                  <a:ext uri="{FF2B5EF4-FFF2-40B4-BE49-F238E27FC236}">
                    <a16:creationId xmlns:a16="http://schemas.microsoft.com/office/drawing/2014/main" id="{BD4A41B4-1C63-4C5C-A0A6-1F4208ECED2D}"/>
                  </a:ext>
                </a:extLst>
              </p:cNvPr>
              <p:cNvPicPr>
                <a:picLocks noChangeAspect="1"/>
              </p:cNvPicPr>
              <p:nvPr/>
            </p:nvPicPr>
            <p:blipFill>
              <a:blip r:embed="rId3"/>
              <a:stretch>
                <a:fillRect/>
              </a:stretch>
            </p:blipFill>
            <p:spPr>
              <a:xfrm>
                <a:off x="4040984" y="2749419"/>
                <a:ext cx="486276" cy="432000"/>
              </a:xfrm>
              <a:prstGeom prst="rect">
                <a:avLst/>
              </a:prstGeom>
            </p:spPr>
          </p:pic>
          <p:pic>
            <p:nvPicPr>
              <p:cNvPr id="36" name="Grafik 35">
                <a:extLst>
                  <a:ext uri="{FF2B5EF4-FFF2-40B4-BE49-F238E27FC236}">
                    <a16:creationId xmlns:a16="http://schemas.microsoft.com/office/drawing/2014/main" id="{1DB3AA2D-CC7D-4E26-9551-2EBF37915653}"/>
                  </a:ext>
                </a:extLst>
              </p:cNvPr>
              <p:cNvPicPr>
                <a:picLocks noChangeAspect="1"/>
              </p:cNvPicPr>
              <p:nvPr/>
            </p:nvPicPr>
            <p:blipFill>
              <a:blip r:embed="rId4"/>
              <a:stretch>
                <a:fillRect/>
              </a:stretch>
            </p:blipFill>
            <p:spPr>
              <a:xfrm>
                <a:off x="3821018" y="2212373"/>
                <a:ext cx="401568" cy="432000"/>
              </a:xfrm>
              <a:prstGeom prst="rect">
                <a:avLst/>
              </a:prstGeom>
            </p:spPr>
          </p:pic>
          <p:pic>
            <p:nvPicPr>
              <p:cNvPr id="37" name="Grafik 36">
                <a:extLst>
                  <a:ext uri="{FF2B5EF4-FFF2-40B4-BE49-F238E27FC236}">
                    <a16:creationId xmlns:a16="http://schemas.microsoft.com/office/drawing/2014/main" id="{510326A5-6E07-44B4-9605-32171EDC4CF7}"/>
                  </a:ext>
                </a:extLst>
              </p:cNvPr>
              <p:cNvPicPr>
                <a:picLocks noChangeAspect="1"/>
              </p:cNvPicPr>
              <p:nvPr/>
            </p:nvPicPr>
            <p:blipFill>
              <a:blip r:embed="rId6"/>
              <a:stretch>
                <a:fillRect/>
              </a:stretch>
            </p:blipFill>
            <p:spPr>
              <a:xfrm>
                <a:off x="4455246" y="2186422"/>
                <a:ext cx="434640" cy="432000"/>
              </a:xfrm>
              <a:prstGeom prst="rect">
                <a:avLst/>
              </a:prstGeom>
            </p:spPr>
          </p:pic>
          <p:pic>
            <p:nvPicPr>
              <p:cNvPr id="71" name="Grafik 70">
                <a:extLst>
                  <a:ext uri="{FF2B5EF4-FFF2-40B4-BE49-F238E27FC236}">
                    <a16:creationId xmlns:a16="http://schemas.microsoft.com/office/drawing/2014/main" id="{17C32B25-FD4A-4D9D-8BB3-C8BAB1D6D9F4}"/>
                  </a:ext>
                </a:extLst>
              </p:cNvPr>
              <p:cNvPicPr>
                <a:picLocks noChangeAspect="1"/>
              </p:cNvPicPr>
              <p:nvPr/>
            </p:nvPicPr>
            <p:blipFill>
              <a:blip r:embed="rId5"/>
              <a:stretch>
                <a:fillRect/>
              </a:stretch>
            </p:blipFill>
            <p:spPr>
              <a:xfrm>
                <a:off x="3461098" y="2287121"/>
                <a:ext cx="189121" cy="436484"/>
              </a:xfrm>
              <a:prstGeom prst="rect">
                <a:avLst/>
              </a:prstGeom>
            </p:spPr>
          </p:pic>
          <p:sp>
            <p:nvSpPr>
              <p:cNvPr id="78" name="Freihandform: Form 77">
                <a:extLst>
                  <a:ext uri="{FF2B5EF4-FFF2-40B4-BE49-F238E27FC236}">
                    <a16:creationId xmlns:a16="http://schemas.microsoft.com/office/drawing/2014/main" id="{BEA6032B-CB9A-45A6-9142-66FA8E3A0408}"/>
                  </a:ext>
                </a:extLst>
              </p:cNvPr>
              <p:cNvSpPr/>
              <p:nvPr/>
            </p:nvSpPr>
            <p:spPr>
              <a:xfrm>
                <a:off x="3277075" y="2113685"/>
                <a:ext cx="1701378" cy="1163112"/>
              </a:xfrm>
              <a:custGeom>
                <a:avLst/>
                <a:gdLst>
                  <a:gd name="connsiteX0" fmla="*/ 1493708 w 1701378"/>
                  <a:gd name="connsiteY0" fmla="*/ 689150 h 1163112"/>
                  <a:gd name="connsiteX1" fmla="*/ 1692490 w 1701378"/>
                  <a:gd name="connsiteY1" fmla="*/ 231950 h 1163112"/>
                  <a:gd name="connsiteX2" fmla="*/ 1493708 w 1701378"/>
                  <a:gd name="connsiteY2" fmla="*/ 13289 h 1163112"/>
                  <a:gd name="connsiteX3" fmla="*/ 62473 w 1701378"/>
                  <a:gd name="connsiteY3" fmla="*/ 122619 h 1163112"/>
                  <a:gd name="connsiteX4" fmla="*/ 340768 w 1701378"/>
                  <a:gd name="connsiteY4" fmla="*/ 917750 h 1163112"/>
                  <a:gd name="connsiteX5" fmla="*/ 1106082 w 1701378"/>
                  <a:gd name="connsiteY5" fmla="*/ 1156289 h 1163112"/>
                  <a:gd name="connsiteX6" fmla="*/ 1493708 w 1701378"/>
                  <a:gd name="connsiteY6" fmla="*/ 689150 h 11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1378" h="1163112">
                    <a:moveTo>
                      <a:pt x="1493708" y="689150"/>
                    </a:moveTo>
                    <a:cubicBezTo>
                      <a:pt x="1591443" y="535094"/>
                      <a:pt x="1692490" y="344593"/>
                      <a:pt x="1692490" y="231950"/>
                    </a:cubicBezTo>
                    <a:cubicBezTo>
                      <a:pt x="1692490" y="119307"/>
                      <a:pt x="1765378" y="31511"/>
                      <a:pt x="1493708" y="13289"/>
                    </a:cubicBezTo>
                    <a:cubicBezTo>
                      <a:pt x="1222038" y="-4933"/>
                      <a:pt x="254630" y="-28124"/>
                      <a:pt x="62473" y="122619"/>
                    </a:cubicBezTo>
                    <a:cubicBezTo>
                      <a:pt x="-129684" y="273362"/>
                      <a:pt x="166833" y="745472"/>
                      <a:pt x="340768" y="917750"/>
                    </a:cubicBezTo>
                    <a:cubicBezTo>
                      <a:pt x="514703" y="1090028"/>
                      <a:pt x="915582" y="1191076"/>
                      <a:pt x="1106082" y="1156289"/>
                    </a:cubicBezTo>
                    <a:cubicBezTo>
                      <a:pt x="1296582" y="1121502"/>
                      <a:pt x="1395973" y="843206"/>
                      <a:pt x="1493708" y="689150"/>
                    </a:cubicBezTo>
                    <a:close/>
                  </a:path>
                </a:pathLst>
              </a:custGeom>
              <a:ln>
                <a:solidFill>
                  <a:schemeClr val="tx2">
                    <a:lumMod val="50000"/>
                  </a:schemeClr>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grpSp>
        <p:grpSp>
          <p:nvGrpSpPr>
            <p:cNvPr id="81" name="Gruppieren 80">
              <a:extLst>
                <a:ext uri="{FF2B5EF4-FFF2-40B4-BE49-F238E27FC236}">
                  <a16:creationId xmlns:a16="http://schemas.microsoft.com/office/drawing/2014/main" id="{5229D72E-1C68-4CED-8A68-B5597108B164}"/>
                </a:ext>
              </a:extLst>
            </p:cNvPr>
            <p:cNvGrpSpPr/>
            <p:nvPr/>
          </p:nvGrpSpPr>
          <p:grpSpPr>
            <a:xfrm>
              <a:off x="5154990" y="2670226"/>
              <a:ext cx="1888070" cy="1273582"/>
              <a:chOff x="4889292" y="1926852"/>
              <a:chExt cx="1888070" cy="1273582"/>
            </a:xfrm>
          </p:grpSpPr>
          <p:pic>
            <p:nvPicPr>
              <p:cNvPr id="38" name="Grafik 37">
                <a:extLst>
                  <a:ext uri="{FF2B5EF4-FFF2-40B4-BE49-F238E27FC236}">
                    <a16:creationId xmlns:a16="http://schemas.microsoft.com/office/drawing/2014/main" id="{D2895A87-06EA-482D-99AF-9ED2B055B0AB}"/>
                  </a:ext>
                </a:extLst>
              </p:cNvPr>
              <p:cNvPicPr>
                <a:picLocks noChangeAspect="1"/>
              </p:cNvPicPr>
              <p:nvPr/>
            </p:nvPicPr>
            <p:blipFill>
              <a:blip r:embed="rId3"/>
              <a:stretch>
                <a:fillRect/>
              </a:stretch>
            </p:blipFill>
            <p:spPr>
              <a:xfrm>
                <a:off x="5640290" y="2667725"/>
                <a:ext cx="486276" cy="432000"/>
              </a:xfrm>
              <a:prstGeom prst="rect">
                <a:avLst/>
              </a:prstGeom>
            </p:spPr>
          </p:pic>
          <p:pic>
            <p:nvPicPr>
              <p:cNvPr id="39" name="Grafik 38">
                <a:extLst>
                  <a:ext uri="{FF2B5EF4-FFF2-40B4-BE49-F238E27FC236}">
                    <a16:creationId xmlns:a16="http://schemas.microsoft.com/office/drawing/2014/main" id="{309AC48C-ECDB-4A22-B56A-1DEF8B20F517}"/>
                  </a:ext>
                </a:extLst>
              </p:cNvPr>
              <p:cNvPicPr>
                <a:picLocks noChangeAspect="1"/>
              </p:cNvPicPr>
              <p:nvPr/>
            </p:nvPicPr>
            <p:blipFill>
              <a:blip r:embed="rId4"/>
              <a:stretch>
                <a:fillRect/>
              </a:stretch>
            </p:blipFill>
            <p:spPr>
              <a:xfrm>
                <a:off x="5304720" y="2187359"/>
                <a:ext cx="401568" cy="432000"/>
              </a:xfrm>
              <a:prstGeom prst="rect">
                <a:avLst/>
              </a:prstGeom>
            </p:spPr>
          </p:pic>
          <p:pic>
            <p:nvPicPr>
              <p:cNvPr id="40" name="Grafik 39">
                <a:extLst>
                  <a:ext uri="{FF2B5EF4-FFF2-40B4-BE49-F238E27FC236}">
                    <a16:creationId xmlns:a16="http://schemas.microsoft.com/office/drawing/2014/main" id="{398E7DB6-9336-432B-85A1-F1C50BCDF6C5}"/>
                  </a:ext>
                </a:extLst>
              </p:cNvPr>
              <p:cNvPicPr>
                <a:picLocks noChangeAspect="1"/>
              </p:cNvPicPr>
              <p:nvPr/>
            </p:nvPicPr>
            <p:blipFill>
              <a:blip r:embed="rId6"/>
              <a:stretch>
                <a:fillRect/>
              </a:stretch>
            </p:blipFill>
            <p:spPr>
              <a:xfrm>
                <a:off x="5916484" y="1983738"/>
                <a:ext cx="434640" cy="432000"/>
              </a:xfrm>
              <a:prstGeom prst="rect">
                <a:avLst/>
              </a:prstGeom>
            </p:spPr>
          </p:pic>
          <p:pic>
            <p:nvPicPr>
              <p:cNvPr id="41" name="Grafik 40">
                <a:extLst>
                  <a:ext uri="{FF2B5EF4-FFF2-40B4-BE49-F238E27FC236}">
                    <a16:creationId xmlns:a16="http://schemas.microsoft.com/office/drawing/2014/main" id="{EDC4EC16-66F1-4D84-8000-46B4939C4D70}"/>
                  </a:ext>
                </a:extLst>
              </p:cNvPr>
              <p:cNvPicPr>
                <a:picLocks noChangeAspect="1"/>
              </p:cNvPicPr>
              <p:nvPr/>
            </p:nvPicPr>
            <p:blipFill>
              <a:blip r:embed="rId6"/>
              <a:stretch>
                <a:fillRect/>
              </a:stretch>
            </p:blipFill>
            <p:spPr>
              <a:xfrm>
                <a:off x="6243656" y="2463461"/>
                <a:ext cx="434640" cy="432000"/>
              </a:xfrm>
              <a:prstGeom prst="rect">
                <a:avLst/>
              </a:prstGeom>
            </p:spPr>
          </p:pic>
          <p:pic>
            <p:nvPicPr>
              <p:cNvPr id="73" name="Grafik 72">
                <a:extLst>
                  <a:ext uri="{FF2B5EF4-FFF2-40B4-BE49-F238E27FC236}">
                    <a16:creationId xmlns:a16="http://schemas.microsoft.com/office/drawing/2014/main" id="{72C139A6-1EE4-4F27-A92E-6488C63DCCD0}"/>
                  </a:ext>
                </a:extLst>
              </p:cNvPr>
              <p:cNvPicPr>
                <a:picLocks noChangeAspect="1"/>
              </p:cNvPicPr>
              <p:nvPr/>
            </p:nvPicPr>
            <p:blipFill>
              <a:blip r:embed="rId5"/>
              <a:stretch>
                <a:fillRect/>
              </a:stretch>
            </p:blipFill>
            <p:spPr>
              <a:xfrm>
                <a:off x="5022889" y="2168200"/>
                <a:ext cx="189121" cy="436484"/>
              </a:xfrm>
              <a:prstGeom prst="rect">
                <a:avLst/>
              </a:prstGeom>
            </p:spPr>
          </p:pic>
          <p:sp>
            <p:nvSpPr>
              <p:cNvPr id="80" name="Freihandform: Form 79">
                <a:extLst>
                  <a:ext uri="{FF2B5EF4-FFF2-40B4-BE49-F238E27FC236}">
                    <a16:creationId xmlns:a16="http://schemas.microsoft.com/office/drawing/2014/main" id="{D198842C-0FDB-41DC-9E98-5E6BFD477EFE}"/>
                  </a:ext>
                </a:extLst>
              </p:cNvPr>
              <p:cNvSpPr/>
              <p:nvPr/>
            </p:nvSpPr>
            <p:spPr>
              <a:xfrm>
                <a:off x="4889292" y="1926852"/>
                <a:ext cx="1888070" cy="1273582"/>
              </a:xfrm>
              <a:custGeom>
                <a:avLst/>
                <a:gdLst>
                  <a:gd name="connsiteX0" fmla="*/ 1660595 w 1888070"/>
                  <a:gd name="connsiteY0" fmla="*/ 289574 h 1273582"/>
                  <a:gd name="connsiteX1" fmla="*/ 1591021 w 1888070"/>
                  <a:gd name="connsiteY1" fmla="*/ 190183 h 1273582"/>
                  <a:gd name="connsiteX2" fmla="*/ 1392238 w 1888070"/>
                  <a:gd name="connsiteY2" fmla="*/ 1339 h 1273582"/>
                  <a:gd name="connsiteX3" fmla="*/ 90212 w 1888070"/>
                  <a:gd name="connsiteY3" fmla="*/ 150426 h 1273582"/>
                  <a:gd name="connsiteX4" fmla="*/ 209482 w 1888070"/>
                  <a:gd name="connsiteY4" fmla="*/ 856105 h 1273582"/>
                  <a:gd name="connsiteX5" fmla="*/ 994673 w 1888070"/>
                  <a:gd name="connsiteY5" fmla="*/ 1273548 h 1273582"/>
                  <a:gd name="connsiteX6" fmla="*/ 1859378 w 1888070"/>
                  <a:gd name="connsiteY6" fmla="*/ 875983 h 1273582"/>
                  <a:gd name="connsiteX7" fmla="*/ 1660595 w 1888070"/>
                  <a:gd name="connsiteY7" fmla="*/ 289574 h 127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8070" h="1273582">
                    <a:moveTo>
                      <a:pt x="1660595" y="289574"/>
                    </a:moveTo>
                    <a:cubicBezTo>
                      <a:pt x="1615869" y="175274"/>
                      <a:pt x="1635747" y="238222"/>
                      <a:pt x="1591021" y="190183"/>
                    </a:cubicBezTo>
                    <a:cubicBezTo>
                      <a:pt x="1546295" y="142144"/>
                      <a:pt x="1642373" y="7965"/>
                      <a:pt x="1392238" y="1339"/>
                    </a:cubicBezTo>
                    <a:cubicBezTo>
                      <a:pt x="1142103" y="-5287"/>
                      <a:pt x="287338" y="7965"/>
                      <a:pt x="90212" y="150426"/>
                    </a:cubicBezTo>
                    <a:cubicBezTo>
                      <a:pt x="-106914" y="292887"/>
                      <a:pt x="58739" y="668918"/>
                      <a:pt x="209482" y="856105"/>
                    </a:cubicBezTo>
                    <a:cubicBezTo>
                      <a:pt x="360225" y="1043292"/>
                      <a:pt x="719690" y="1270235"/>
                      <a:pt x="994673" y="1273548"/>
                    </a:cubicBezTo>
                    <a:cubicBezTo>
                      <a:pt x="1269656" y="1276861"/>
                      <a:pt x="1743422" y="1039979"/>
                      <a:pt x="1859378" y="875983"/>
                    </a:cubicBezTo>
                    <a:cubicBezTo>
                      <a:pt x="1975335" y="711987"/>
                      <a:pt x="1705321" y="403874"/>
                      <a:pt x="1660595" y="289574"/>
                    </a:cubicBezTo>
                    <a:close/>
                  </a:path>
                </a:pathLst>
              </a:custGeom>
              <a:ln>
                <a:solidFill>
                  <a:schemeClr val="tx2">
                    <a:lumMod val="50000"/>
                  </a:schemeClr>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grpSp>
      </p:grpSp>
    </p:spTree>
    <p:extLst>
      <p:ext uri="{BB962C8B-B14F-4D97-AF65-F5344CB8AC3E}">
        <p14:creationId xmlns:p14="http://schemas.microsoft.com/office/powerpoint/2010/main" val="3099419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Oval 5">
            <a:extLst>
              <a:ext uri="{FF2B5EF4-FFF2-40B4-BE49-F238E27FC236}">
                <a16:creationId xmlns:a16="http://schemas.microsoft.com/office/drawing/2014/main" id="{C04F12CB-83CE-4499-AE72-B1209AA709BC}"/>
              </a:ext>
            </a:extLst>
          </p:cNvPr>
          <p:cNvSpPr>
            <a:spLocks noChangeArrowheads="1"/>
          </p:cNvSpPr>
          <p:nvPr/>
        </p:nvSpPr>
        <p:spPr bwMode="auto">
          <a:xfrm>
            <a:off x="5866024" y="4042841"/>
            <a:ext cx="1243798" cy="1250671"/>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1" name="Oval 5">
            <a:extLst>
              <a:ext uri="{FF2B5EF4-FFF2-40B4-BE49-F238E27FC236}">
                <a16:creationId xmlns:a16="http://schemas.microsoft.com/office/drawing/2014/main" id="{20822903-1439-4322-AC0F-6C9A5A70A8FA}"/>
              </a:ext>
            </a:extLst>
          </p:cNvPr>
          <p:cNvSpPr>
            <a:spLocks noChangeArrowheads="1"/>
          </p:cNvSpPr>
          <p:nvPr/>
        </p:nvSpPr>
        <p:spPr bwMode="auto">
          <a:xfrm>
            <a:off x="3271735" y="4042841"/>
            <a:ext cx="1243798" cy="1250671"/>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 name="Fußzeilenplatzhalter 1">
            <a:extLst>
              <a:ext uri="{FF2B5EF4-FFF2-40B4-BE49-F238E27FC236}">
                <a16:creationId xmlns:a16="http://schemas.microsoft.com/office/drawing/2014/main" id="{BEAF3108-38E7-46F8-A80B-2C59EC21715E}"/>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99FAFAD4-3462-4894-AE1B-99A2BD5A1CAE}"/>
              </a:ext>
            </a:extLst>
          </p:cNvPr>
          <p:cNvSpPr>
            <a:spLocks noGrp="1"/>
          </p:cNvSpPr>
          <p:nvPr>
            <p:ph type="sldNum" sz="quarter" idx="4"/>
          </p:nvPr>
        </p:nvSpPr>
        <p:spPr/>
        <p:txBody>
          <a:bodyPr/>
          <a:lstStyle/>
          <a:p>
            <a:fld id="{BD587C3E-324D-4846-9F44-5C3ACF20A720}" type="slidenum">
              <a:rPr lang="de-DE" smtClean="0"/>
              <a:pPr/>
              <a:t>154</a:t>
            </a:fld>
            <a:endParaRPr lang="de-DE" dirty="0"/>
          </a:p>
        </p:txBody>
      </p:sp>
      <p:sp>
        <p:nvSpPr>
          <p:cNvPr id="4" name="Titel 3">
            <a:extLst>
              <a:ext uri="{FF2B5EF4-FFF2-40B4-BE49-F238E27FC236}">
                <a16:creationId xmlns:a16="http://schemas.microsoft.com/office/drawing/2014/main" id="{DAD587B4-CA81-4BD7-9CCB-E8AD042BB9AE}"/>
              </a:ext>
            </a:extLst>
          </p:cNvPr>
          <p:cNvSpPr>
            <a:spLocks noGrp="1"/>
          </p:cNvSpPr>
          <p:nvPr>
            <p:ph type="title"/>
          </p:nvPr>
        </p:nvSpPr>
        <p:spPr/>
        <p:txBody>
          <a:bodyPr/>
          <a:lstStyle/>
          <a:p>
            <a:r>
              <a:rPr lang="de-DE" dirty="0"/>
              <a:t>Vertikales Skalieren: Neue Entwicklungsteams bilden</a:t>
            </a:r>
          </a:p>
        </p:txBody>
      </p:sp>
      <p:sp>
        <p:nvSpPr>
          <p:cNvPr id="5" name="Textplatzhalter 4">
            <a:extLst>
              <a:ext uri="{FF2B5EF4-FFF2-40B4-BE49-F238E27FC236}">
                <a16:creationId xmlns:a16="http://schemas.microsoft.com/office/drawing/2014/main" id="{205B57F5-083F-4AB8-91AC-9BA16732F6BC}"/>
              </a:ext>
            </a:extLst>
          </p:cNvPr>
          <p:cNvSpPr>
            <a:spLocks noGrp="1"/>
          </p:cNvSpPr>
          <p:nvPr>
            <p:ph type="body" sz="quarter" idx="11"/>
          </p:nvPr>
        </p:nvSpPr>
        <p:spPr/>
        <p:txBody>
          <a:bodyPr>
            <a:normAutofit fontScale="92500"/>
          </a:bodyPr>
          <a:lstStyle/>
          <a:p>
            <a:r>
              <a:rPr lang="de-DE" dirty="0"/>
              <a:t>Syl_ID_8.3 / Syl_ID_10.3 / Syl_ID_10.4 </a:t>
            </a:r>
          </a:p>
        </p:txBody>
      </p:sp>
      <p:grpSp>
        <p:nvGrpSpPr>
          <p:cNvPr id="177" name="Gruppieren 176">
            <a:extLst>
              <a:ext uri="{FF2B5EF4-FFF2-40B4-BE49-F238E27FC236}">
                <a16:creationId xmlns:a16="http://schemas.microsoft.com/office/drawing/2014/main" id="{2FB9E2DF-2B79-4EC8-AF87-71BEFA663C65}"/>
              </a:ext>
            </a:extLst>
          </p:cNvPr>
          <p:cNvGrpSpPr/>
          <p:nvPr/>
        </p:nvGrpSpPr>
        <p:grpSpPr>
          <a:xfrm>
            <a:off x="596834" y="2095149"/>
            <a:ext cx="1609425" cy="1577520"/>
            <a:chOff x="740060" y="1376293"/>
            <a:chExt cx="1609425" cy="1577520"/>
          </a:xfrm>
        </p:grpSpPr>
        <p:sp>
          <p:nvSpPr>
            <p:cNvPr id="10" name="Oval 5">
              <a:extLst>
                <a:ext uri="{FF2B5EF4-FFF2-40B4-BE49-F238E27FC236}">
                  <a16:creationId xmlns:a16="http://schemas.microsoft.com/office/drawing/2014/main" id="{78F4213C-E893-408A-8037-F853DD65BBE6}"/>
                </a:ext>
              </a:extLst>
            </p:cNvPr>
            <p:cNvSpPr>
              <a:spLocks noChangeArrowheads="1"/>
            </p:cNvSpPr>
            <p:nvPr/>
          </p:nvSpPr>
          <p:spPr bwMode="auto">
            <a:xfrm>
              <a:off x="927658" y="1577656"/>
              <a:ext cx="1243798" cy="1250671"/>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21" name="Gruppieren 20">
              <a:extLst>
                <a:ext uri="{FF2B5EF4-FFF2-40B4-BE49-F238E27FC236}">
                  <a16:creationId xmlns:a16="http://schemas.microsoft.com/office/drawing/2014/main" id="{BCD373C5-6013-4D7C-9D74-F3B706A598FC}"/>
                </a:ext>
              </a:extLst>
            </p:cNvPr>
            <p:cNvGrpSpPr/>
            <p:nvPr/>
          </p:nvGrpSpPr>
          <p:grpSpPr>
            <a:xfrm>
              <a:off x="1365553" y="2573670"/>
              <a:ext cx="361135" cy="380143"/>
              <a:chOff x="3514063" y="3205515"/>
              <a:chExt cx="652822" cy="687182"/>
            </a:xfrm>
          </p:grpSpPr>
          <p:sp>
            <p:nvSpPr>
              <p:cNvPr id="16" name="Freeform 11">
                <a:extLst>
                  <a:ext uri="{FF2B5EF4-FFF2-40B4-BE49-F238E27FC236}">
                    <a16:creationId xmlns:a16="http://schemas.microsoft.com/office/drawing/2014/main" id="{CDA0E48F-FC94-45DB-A4CF-68C0EF1D69D7}"/>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7" name="Freeform 12">
                <a:extLst>
                  <a:ext uri="{FF2B5EF4-FFF2-40B4-BE49-F238E27FC236}">
                    <a16:creationId xmlns:a16="http://schemas.microsoft.com/office/drawing/2014/main" id="{570B2CBE-F442-4EAF-9478-6D0BEEE1F723}"/>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3" name="Gruppieren 22">
              <a:extLst>
                <a:ext uri="{FF2B5EF4-FFF2-40B4-BE49-F238E27FC236}">
                  <a16:creationId xmlns:a16="http://schemas.microsoft.com/office/drawing/2014/main" id="{8E4E8529-E8CB-4E08-B6B8-A6106F8AFC23}"/>
                </a:ext>
              </a:extLst>
            </p:cNvPr>
            <p:cNvGrpSpPr/>
            <p:nvPr/>
          </p:nvGrpSpPr>
          <p:grpSpPr>
            <a:xfrm>
              <a:off x="740060" y="1936042"/>
              <a:ext cx="357333" cy="380142"/>
              <a:chOff x="4105039" y="2284691"/>
              <a:chExt cx="645951" cy="687182"/>
            </a:xfrm>
          </p:grpSpPr>
          <p:sp>
            <p:nvSpPr>
              <p:cNvPr id="24" name="Freeform 9">
                <a:extLst>
                  <a:ext uri="{FF2B5EF4-FFF2-40B4-BE49-F238E27FC236}">
                    <a16:creationId xmlns:a16="http://schemas.microsoft.com/office/drawing/2014/main" id="{2602351C-5BBD-493F-A46E-E645D438CD9D}"/>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 name="Freeform 10">
                <a:extLst>
                  <a:ext uri="{FF2B5EF4-FFF2-40B4-BE49-F238E27FC236}">
                    <a16:creationId xmlns:a16="http://schemas.microsoft.com/office/drawing/2014/main" id="{9D168ECC-D178-4200-9B6B-83DEFA64B54C}"/>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6" name="Gruppieren 25">
              <a:extLst>
                <a:ext uri="{FF2B5EF4-FFF2-40B4-BE49-F238E27FC236}">
                  <a16:creationId xmlns:a16="http://schemas.microsoft.com/office/drawing/2014/main" id="{57CDF500-FB98-450D-92B3-3D4DC5552B1A}"/>
                </a:ext>
              </a:extLst>
            </p:cNvPr>
            <p:cNvGrpSpPr/>
            <p:nvPr/>
          </p:nvGrpSpPr>
          <p:grpSpPr>
            <a:xfrm>
              <a:off x="1988350" y="2001592"/>
              <a:ext cx="361135" cy="380143"/>
              <a:chOff x="3514063" y="3205515"/>
              <a:chExt cx="652822" cy="687182"/>
            </a:xfrm>
          </p:grpSpPr>
          <p:sp>
            <p:nvSpPr>
              <p:cNvPr id="27" name="Freeform 11">
                <a:extLst>
                  <a:ext uri="{FF2B5EF4-FFF2-40B4-BE49-F238E27FC236}">
                    <a16:creationId xmlns:a16="http://schemas.microsoft.com/office/drawing/2014/main" id="{2211E9C6-2EB4-490B-B61C-C61CA2718F47}"/>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8" name="Freeform 12">
                <a:extLst>
                  <a:ext uri="{FF2B5EF4-FFF2-40B4-BE49-F238E27FC236}">
                    <a16:creationId xmlns:a16="http://schemas.microsoft.com/office/drawing/2014/main" id="{86FA8B2E-0ED2-4E01-BF3E-753EE4EADE0A}"/>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9" name="Gruppieren 28">
              <a:extLst>
                <a:ext uri="{FF2B5EF4-FFF2-40B4-BE49-F238E27FC236}">
                  <a16:creationId xmlns:a16="http://schemas.microsoft.com/office/drawing/2014/main" id="{99B1B54B-93E8-4475-BA9B-D04A0D04B990}"/>
                </a:ext>
              </a:extLst>
            </p:cNvPr>
            <p:cNvGrpSpPr/>
            <p:nvPr/>
          </p:nvGrpSpPr>
          <p:grpSpPr>
            <a:xfrm>
              <a:off x="1383993" y="1376293"/>
              <a:ext cx="361135" cy="380143"/>
              <a:chOff x="2929959" y="2284691"/>
              <a:chExt cx="652822" cy="687182"/>
            </a:xfrm>
          </p:grpSpPr>
          <p:sp>
            <p:nvSpPr>
              <p:cNvPr id="30" name="Freeform 13">
                <a:extLst>
                  <a:ext uri="{FF2B5EF4-FFF2-40B4-BE49-F238E27FC236}">
                    <a16:creationId xmlns:a16="http://schemas.microsoft.com/office/drawing/2014/main" id="{C0502F3B-422D-45EB-8B92-49341D6660F8}"/>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 name="Freeform 14">
                <a:extLst>
                  <a:ext uri="{FF2B5EF4-FFF2-40B4-BE49-F238E27FC236}">
                    <a16:creationId xmlns:a16="http://schemas.microsoft.com/office/drawing/2014/main" id="{FB6BE3D3-815F-4F79-AA72-7C73D0BAAF54}"/>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grpSp>
        <p:nvGrpSpPr>
          <p:cNvPr id="106" name="Gruppieren 105">
            <a:extLst>
              <a:ext uri="{FF2B5EF4-FFF2-40B4-BE49-F238E27FC236}">
                <a16:creationId xmlns:a16="http://schemas.microsoft.com/office/drawing/2014/main" id="{3553F507-D566-458A-9C61-B0E93CF57A6F}"/>
              </a:ext>
            </a:extLst>
          </p:cNvPr>
          <p:cNvGrpSpPr/>
          <p:nvPr/>
        </p:nvGrpSpPr>
        <p:grpSpPr>
          <a:xfrm>
            <a:off x="729651" y="3998910"/>
            <a:ext cx="1300501" cy="1338533"/>
            <a:chOff x="4296033" y="1498059"/>
            <a:chExt cx="1300501" cy="1338533"/>
          </a:xfrm>
        </p:grpSpPr>
        <p:sp>
          <p:nvSpPr>
            <p:cNvPr id="39" name="Oval 5">
              <a:extLst>
                <a:ext uri="{FF2B5EF4-FFF2-40B4-BE49-F238E27FC236}">
                  <a16:creationId xmlns:a16="http://schemas.microsoft.com/office/drawing/2014/main" id="{88CFAFFA-A804-4CBF-A39C-B94A161B7856}"/>
                </a:ext>
              </a:extLst>
            </p:cNvPr>
            <p:cNvSpPr>
              <a:spLocks noChangeArrowheads="1"/>
            </p:cNvSpPr>
            <p:nvPr/>
          </p:nvSpPr>
          <p:spPr bwMode="auto">
            <a:xfrm>
              <a:off x="4324703" y="1585921"/>
              <a:ext cx="1243798" cy="1250671"/>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2" name="Gruppieren 51">
              <a:extLst>
                <a:ext uri="{FF2B5EF4-FFF2-40B4-BE49-F238E27FC236}">
                  <a16:creationId xmlns:a16="http://schemas.microsoft.com/office/drawing/2014/main" id="{5FEDD2D0-8D83-4577-A318-438DA02E376E}"/>
                </a:ext>
              </a:extLst>
            </p:cNvPr>
            <p:cNvGrpSpPr/>
            <p:nvPr/>
          </p:nvGrpSpPr>
          <p:grpSpPr>
            <a:xfrm>
              <a:off x="4296033" y="1498059"/>
              <a:ext cx="1300501" cy="1259168"/>
              <a:chOff x="908854" y="1531184"/>
              <a:chExt cx="1300501" cy="1259168"/>
            </a:xfrm>
          </p:grpSpPr>
          <p:grpSp>
            <p:nvGrpSpPr>
              <p:cNvPr id="53" name="Gruppieren 52">
                <a:extLst>
                  <a:ext uri="{FF2B5EF4-FFF2-40B4-BE49-F238E27FC236}">
                    <a16:creationId xmlns:a16="http://schemas.microsoft.com/office/drawing/2014/main" id="{25F52A6F-100A-4462-AF3D-B6B50E35F777}"/>
                  </a:ext>
                </a:extLst>
              </p:cNvPr>
              <p:cNvGrpSpPr/>
              <p:nvPr/>
            </p:nvGrpSpPr>
            <p:grpSpPr>
              <a:xfrm>
                <a:off x="1852022" y="1583266"/>
                <a:ext cx="357333" cy="380142"/>
                <a:chOff x="4105039" y="2284691"/>
                <a:chExt cx="645951" cy="687182"/>
              </a:xfrm>
            </p:grpSpPr>
            <p:sp>
              <p:nvSpPr>
                <p:cNvPr id="63" name="Freeform 9">
                  <a:extLst>
                    <a:ext uri="{FF2B5EF4-FFF2-40B4-BE49-F238E27FC236}">
                      <a16:creationId xmlns:a16="http://schemas.microsoft.com/office/drawing/2014/main" id="{4FEEC0BC-D5F6-44A3-9795-56A0F03FB590}"/>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4" name="Freeform 10">
                  <a:extLst>
                    <a:ext uri="{FF2B5EF4-FFF2-40B4-BE49-F238E27FC236}">
                      <a16:creationId xmlns:a16="http://schemas.microsoft.com/office/drawing/2014/main" id="{0D06061B-D22B-4B9E-A659-C73DCDB93BC0}"/>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4" name="Gruppieren 53">
                <a:extLst>
                  <a:ext uri="{FF2B5EF4-FFF2-40B4-BE49-F238E27FC236}">
                    <a16:creationId xmlns:a16="http://schemas.microsoft.com/office/drawing/2014/main" id="{7D66384C-7621-433C-8D9B-B4688B7199A7}"/>
                  </a:ext>
                </a:extLst>
              </p:cNvPr>
              <p:cNvGrpSpPr/>
              <p:nvPr/>
            </p:nvGrpSpPr>
            <p:grpSpPr>
              <a:xfrm>
                <a:off x="908854" y="1531184"/>
                <a:ext cx="361135" cy="380143"/>
                <a:chOff x="2929959" y="2284691"/>
                <a:chExt cx="652822" cy="687182"/>
              </a:xfrm>
            </p:grpSpPr>
            <p:sp>
              <p:nvSpPr>
                <p:cNvPr id="61" name="Freeform 13">
                  <a:extLst>
                    <a:ext uri="{FF2B5EF4-FFF2-40B4-BE49-F238E27FC236}">
                      <a16:creationId xmlns:a16="http://schemas.microsoft.com/office/drawing/2014/main" id="{3F4059BF-B06F-4E5D-848E-5397FAF54AA2}"/>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2" name="Freeform 14">
                  <a:extLst>
                    <a:ext uri="{FF2B5EF4-FFF2-40B4-BE49-F238E27FC236}">
                      <a16:creationId xmlns:a16="http://schemas.microsoft.com/office/drawing/2014/main" id="{556702D2-FC6A-4919-8BD5-B726A9291CF5}"/>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5" name="Gruppieren 54">
                <a:extLst>
                  <a:ext uri="{FF2B5EF4-FFF2-40B4-BE49-F238E27FC236}">
                    <a16:creationId xmlns:a16="http://schemas.microsoft.com/office/drawing/2014/main" id="{3B06389A-9AC1-4E32-8B31-40C3EA3BC78B}"/>
                  </a:ext>
                </a:extLst>
              </p:cNvPr>
              <p:cNvGrpSpPr/>
              <p:nvPr/>
            </p:nvGrpSpPr>
            <p:grpSpPr>
              <a:xfrm>
                <a:off x="908854" y="2388890"/>
                <a:ext cx="357333" cy="380142"/>
                <a:chOff x="4105039" y="2284691"/>
                <a:chExt cx="645951" cy="687182"/>
              </a:xfrm>
            </p:grpSpPr>
            <p:sp>
              <p:nvSpPr>
                <p:cNvPr id="59" name="Freeform 9">
                  <a:extLst>
                    <a:ext uri="{FF2B5EF4-FFF2-40B4-BE49-F238E27FC236}">
                      <a16:creationId xmlns:a16="http://schemas.microsoft.com/office/drawing/2014/main" id="{AE506B99-6154-4FBE-AD85-094F19EE9074}"/>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0" name="Freeform 10">
                  <a:extLst>
                    <a:ext uri="{FF2B5EF4-FFF2-40B4-BE49-F238E27FC236}">
                      <a16:creationId xmlns:a16="http://schemas.microsoft.com/office/drawing/2014/main" id="{2DF32AFB-D676-47BE-A912-C282307DBBC3}"/>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6" name="Gruppieren 55">
                <a:extLst>
                  <a:ext uri="{FF2B5EF4-FFF2-40B4-BE49-F238E27FC236}">
                    <a16:creationId xmlns:a16="http://schemas.microsoft.com/office/drawing/2014/main" id="{638CFA94-C72E-4E86-9C8F-75917A2C086D}"/>
                  </a:ext>
                </a:extLst>
              </p:cNvPr>
              <p:cNvGrpSpPr/>
              <p:nvPr/>
            </p:nvGrpSpPr>
            <p:grpSpPr>
              <a:xfrm>
                <a:off x="1848220" y="2410209"/>
                <a:ext cx="361135" cy="380143"/>
                <a:chOff x="3514063" y="3205515"/>
                <a:chExt cx="652822" cy="687182"/>
              </a:xfrm>
            </p:grpSpPr>
            <p:sp>
              <p:nvSpPr>
                <p:cNvPr id="57" name="Freeform 11">
                  <a:extLst>
                    <a:ext uri="{FF2B5EF4-FFF2-40B4-BE49-F238E27FC236}">
                      <a16:creationId xmlns:a16="http://schemas.microsoft.com/office/drawing/2014/main" id="{34A07F32-1CA3-4522-8B50-724D3535514D}"/>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8" name="Freeform 12">
                  <a:extLst>
                    <a:ext uri="{FF2B5EF4-FFF2-40B4-BE49-F238E27FC236}">
                      <a16:creationId xmlns:a16="http://schemas.microsoft.com/office/drawing/2014/main" id="{61C010CA-589A-444F-AAB1-233AD181E376}"/>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grpSp>
      <p:grpSp>
        <p:nvGrpSpPr>
          <p:cNvPr id="107" name="Gruppieren 106">
            <a:extLst>
              <a:ext uri="{FF2B5EF4-FFF2-40B4-BE49-F238E27FC236}">
                <a16:creationId xmlns:a16="http://schemas.microsoft.com/office/drawing/2014/main" id="{BDCED4F0-3361-4B6F-8F67-1668A45FD590}"/>
              </a:ext>
            </a:extLst>
          </p:cNvPr>
          <p:cNvGrpSpPr/>
          <p:nvPr/>
        </p:nvGrpSpPr>
        <p:grpSpPr>
          <a:xfrm>
            <a:off x="3088922" y="2133087"/>
            <a:ext cx="1609425" cy="1577520"/>
            <a:chOff x="792295" y="3941173"/>
            <a:chExt cx="1609425" cy="1577520"/>
          </a:xfrm>
        </p:grpSpPr>
        <p:sp>
          <p:nvSpPr>
            <p:cNvPr id="65" name="Oval 5">
              <a:extLst>
                <a:ext uri="{FF2B5EF4-FFF2-40B4-BE49-F238E27FC236}">
                  <a16:creationId xmlns:a16="http://schemas.microsoft.com/office/drawing/2014/main" id="{8318CAE1-13A5-45FB-8AEC-ABB5394B7266}"/>
                </a:ext>
              </a:extLst>
            </p:cNvPr>
            <p:cNvSpPr>
              <a:spLocks noChangeArrowheads="1"/>
            </p:cNvSpPr>
            <p:nvPr/>
          </p:nvSpPr>
          <p:spPr bwMode="auto">
            <a:xfrm>
              <a:off x="979893" y="4162606"/>
              <a:ext cx="1243798" cy="1250671"/>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66" name="Gruppieren 65">
              <a:extLst>
                <a:ext uri="{FF2B5EF4-FFF2-40B4-BE49-F238E27FC236}">
                  <a16:creationId xmlns:a16="http://schemas.microsoft.com/office/drawing/2014/main" id="{E6B336BA-1F3C-4FD1-A782-AF54220B7FB2}"/>
                </a:ext>
              </a:extLst>
            </p:cNvPr>
            <p:cNvGrpSpPr/>
            <p:nvPr/>
          </p:nvGrpSpPr>
          <p:grpSpPr>
            <a:xfrm>
              <a:off x="1417788" y="5138550"/>
              <a:ext cx="361135" cy="380143"/>
              <a:chOff x="3514063" y="3205515"/>
              <a:chExt cx="652822" cy="687182"/>
            </a:xfrm>
          </p:grpSpPr>
          <p:sp>
            <p:nvSpPr>
              <p:cNvPr id="67" name="Freeform 11">
                <a:extLst>
                  <a:ext uri="{FF2B5EF4-FFF2-40B4-BE49-F238E27FC236}">
                    <a16:creationId xmlns:a16="http://schemas.microsoft.com/office/drawing/2014/main" id="{20CCB0D6-8299-4E54-B0F9-AA9E76463ED0}"/>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8" name="Freeform 12">
                <a:extLst>
                  <a:ext uri="{FF2B5EF4-FFF2-40B4-BE49-F238E27FC236}">
                    <a16:creationId xmlns:a16="http://schemas.microsoft.com/office/drawing/2014/main" id="{88C29078-F99D-4C75-B3AC-F80DDF155A76}"/>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69" name="Gruppieren 68">
              <a:extLst>
                <a:ext uri="{FF2B5EF4-FFF2-40B4-BE49-F238E27FC236}">
                  <a16:creationId xmlns:a16="http://schemas.microsoft.com/office/drawing/2014/main" id="{D745EB86-F52F-46B3-965B-6C71865B91CE}"/>
                </a:ext>
              </a:extLst>
            </p:cNvPr>
            <p:cNvGrpSpPr/>
            <p:nvPr/>
          </p:nvGrpSpPr>
          <p:grpSpPr>
            <a:xfrm>
              <a:off x="792295" y="4500922"/>
              <a:ext cx="357333" cy="380142"/>
              <a:chOff x="4105039" y="2284691"/>
              <a:chExt cx="645951" cy="687182"/>
            </a:xfrm>
          </p:grpSpPr>
          <p:sp>
            <p:nvSpPr>
              <p:cNvPr id="70" name="Freeform 9">
                <a:extLst>
                  <a:ext uri="{FF2B5EF4-FFF2-40B4-BE49-F238E27FC236}">
                    <a16:creationId xmlns:a16="http://schemas.microsoft.com/office/drawing/2014/main" id="{8C014EFC-8279-426D-8BD7-0EF7A5475509}"/>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1" name="Freeform 10">
                <a:extLst>
                  <a:ext uri="{FF2B5EF4-FFF2-40B4-BE49-F238E27FC236}">
                    <a16:creationId xmlns:a16="http://schemas.microsoft.com/office/drawing/2014/main" id="{04BF9880-2072-4F23-B494-8E8426900109}"/>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2" name="Gruppieren 71">
              <a:extLst>
                <a:ext uri="{FF2B5EF4-FFF2-40B4-BE49-F238E27FC236}">
                  <a16:creationId xmlns:a16="http://schemas.microsoft.com/office/drawing/2014/main" id="{AC839349-124A-4BC0-B9B7-118117842049}"/>
                </a:ext>
              </a:extLst>
            </p:cNvPr>
            <p:cNvGrpSpPr/>
            <p:nvPr/>
          </p:nvGrpSpPr>
          <p:grpSpPr>
            <a:xfrm>
              <a:off x="2040585" y="4566472"/>
              <a:ext cx="361135" cy="380143"/>
              <a:chOff x="3514063" y="3205515"/>
              <a:chExt cx="652822" cy="687182"/>
            </a:xfrm>
          </p:grpSpPr>
          <p:sp>
            <p:nvSpPr>
              <p:cNvPr id="73" name="Freeform 11">
                <a:extLst>
                  <a:ext uri="{FF2B5EF4-FFF2-40B4-BE49-F238E27FC236}">
                    <a16:creationId xmlns:a16="http://schemas.microsoft.com/office/drawing/2014/main" id="{640C80F3-22B1-4EF3-9D40-08B23C75E36D}"/>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4" name="Freeform 12">
                <a:extLst>
                  <a:ext uri="{FF2B5EF4-FFF2-40B4-BE49-F238E27FC236}">
                    <a16:creationId xmlns:a16="http://schemas.microsoft.com/office/drawing/2014/main" id="{1B13F9E9-787D-4856-B42E-9BE9C31C91D7}"/>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5" name="Gruppieren 74">
              <a:extLst>
                <a:ext uri="{FF2B5EF4-FFF2-40B4-BE49-F238E27FC236}">
                  <a16:creationId xmlns:a16="http://schemas.microsoft.com/office/drawing/2014/main" id="{C5ADFB2A-8C5B-4BB0-9AC1-7140518FC222}"/>
                </a:ext>
              </a:extLst>
            </p:cNvPr>
            <p:cNvGrpSpPr/>
            <p:nvPr/>
          </p:nvGrpSpPr>
          <p:grpSpPr>
            <a:xfrm>
              <a:off x="1436228" y="3941173"/>
              <a:ext cx="361135" cy="380143"/>
              <a:chOff x="2929959" y="2284691"/>
              <a:chExt cx="652822" cy="687182"/>
            </a:xfrm>
          </p:grpSpPr>
          <p:sp>
            <p:nvSpPr>
              <p:cNvPr id="76" name="Freeform 13">
                <a:extLst>
                  <a:ext uri="{FF2B5EF4-FFF2-40B4-BE49-F238E27FC236}">
                    <a16:creationId xmlns:a16="http://schemas.microsoft.com/office/drawing/2014/main" id="{A22ED297-B1BD-4DC2-BDD0-3D7F6F622742}"/>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7" name="Freeform 14">
                <a:extLst>
                  <a:ext uri="{FF2B5EF4-FFF2-40B4-BE49-F238E27FC236}">
                    <a16:creationId xmlns:a16="http://schemas.microsoft.com/office/drawing/2014/main" id="{91340DA6-7AB1-4059-A32F-7147F4318917}"/>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grpSp>
        <p:nvGrpSpPr>
          <p:cNvPr id="105" name="Gruppieren 104">
            <a:extLst>
              <a:ext uri="{FF2B5EF4-FFF2-40B4-BE49-F238E27FC236}">
                <a16:creationId xmlns:a16="http://schemas.microsoft.com/office/drawing/2014/main" id="{3C91B999-2A9F-4955-9132-9D23F85A67DC}"/>
              </a:ext>
            </a:extLst>
          </p:cNvPr>
          <p:cNvGrpSpPr/>
          <p:nvPr/>
        </p:nvGrpSpPr>
        <p:grpSpPr>
          <a:xfrm>
            <a:off x="3232584" y="2308934"/>
            <a:ext cx="1300501" cy="1259168"/>
            <a:chOff x="951223" y="4074744"/>
            <a:chExt cx="1300501" cy="1259168"/>
          </a:xfrm>
        </p:grpSpPr>
        <p:grpSp>
          <p:nvGrpSpPr>
            <p:cNvPr id="79" name="Gruppieren 78">
              <a:extLst>
                <a:ext uri="{FF2B5EF4-FFF2-40B4-BE49-F238E27FC236}">
                  <a16:creationId xmlns:a16="http://schemas.microsoft.com/office/drawing/2014/main" id="{EAD8D547-151A-4A2D-8C47-0AB5CFEFECDD}"/>
                </a:ext>
              </a:extLst>
            </p:cNvPr>
            <p:cNvGrpSpPr/>
            <p:nvPr/>
          </p:nvGrpSpPr>
          <p:grpSpPr>
            <a:xfrm>
              <a:off x="1894391" y="4126826"/>
              <a:ext cx="357333" cy="380142"/>
              <a:chOff x="4105039" y="2284691"/>
              <a:chExt cx="645951" cy="687182"/>
            </a:xfrm>
          </p:grpSpPr>
          <p:sp>
            <p:nvSpPr>
              <p:cNvPr id="89" name="Freeform 9">
                <a:extLst>
                  <a:ext uri="{FF2B5EF4-FFF2-40B4-BE49-F238E27FC236}">
                    <a16:creationId xmlns:a16="http://schemas.microsoft.com/office/drawing/2014/main" id="{22334530-B1C2-4FA8-924E-8D02324B1BD1}"/>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0" name="Freeform 10">
                <a:extLst>
                  <a:ext uri="{FF2B5EF4-FFF2-40B4-BE49-F238E27FC236}">
                    <a16:creationId xmlns:a16="http://schemas.microsoft.com/office/drawing/2014/main" id="{DB08350F-1A78-4F79-BBFB-0B1D949C5708}"/>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0" name="Gruppieren 79">
              <a:extLst>
                <a:ext uri="{FF2B5EF4-FFF2-40B4-BE49-F238E27FC236}">
                  <a16:creationId xmlns:a16="http://schemas.microsoft.com/office/drawing/2014/main" id="{BDA1DA40-BA6F-4BEE-AF41-98AC3BF4B321}"/>
                </a:ext>
              </a:extLst>
            </p:cNvPr>
            <p:cNvGrpSpPr/>
            <p:nvPr/>
          </p:nvGrpSpPr>
          <p:grpSpPr>
            <a:xfrm>
              <a:off x="951223" y="4074744"/>
              <a:ext cx="361135" cy="380143"/>
              <a:chOff x="2929959" y="2284691"/>
              <a:chExt cx="652822" cy="687182"/>
            </a:xfrm>
          </p:grpSpPr>
          <p:sp>
            <p:nvSpPr>
              <p:cNvPr id="87" name="Freeform 13">
                <a:extLst>
                  <a:ext uri="{FF2B5EF4-FFF2-40B4-BE49-F238E27FC236}">
                    <a16:creationId xmlns:a16="http://schemas.microsoft.com/office/drawing/2014/main" id="{15F971AF-A11F-4116-8AA4-46A1254A7916}"/>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8" name="Freeform 14">
                <a:extLst>
                  <a:ext uri="{FF2B5EF4-FFF2-40B4-BE49-F238E27FC236}">
                    <a16:creationId xmlns:a16="http://schemas.microsoft.com/office/drawing/2014/main" id="{23BBAAA2-4210-42FE-BE68-C912BDE258D9}"/>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1" name="Gruppieren 80">
              <a:extLst>
                <a:ext uri="{FF2B5EF4-FFF2-40B4-BE49-F238E27FC236}">
                  <a16:creationId xmlns:a16="http://schemas.microsoft.com/office/drawing/2014/main" id="{B7C7F3EE-8CE3-4EBE-8AFE-BC210424FE1A}"/>
                </a:ext>
              </a:extLst>
            </p:cNvPr>
            <p:cNvGrpSpPr/>
            <p:nvPr/>
          </p:nvGrpSpPr>
          <p:grpSpPr>
            <a:xfrm>
              <a:off x="951223" y="4932450"/>
              <a:ext cx="357333" cy="380142"/>
              <a:chOff x="4105039" y="2284691"/>
              <a:chExt cx="645951" cy="687182"/>
            </a:xfrm>
          </p:grpSpPr>
          <p:sp>
            <p:nvSpPr>
              <p:cNvPr id="85" name="Freeform 9">
                <a:extLst>
                  <a:ext uri="{FF2B5EF4-FFF2-40B4-BE49-F238E27FC236}">
                    <a16:creationId xmlns:a16="http://schemas.microsoft.com/office/drawing/2014/main" id="{184305E7-6255-41FB-A08D-4A33A32987DE}"/>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6" name="Freeform 10">
                <a:extLst>
                  <a:ext uri="{FF2B5EF4-FFF2-40B4-BE49-F238E27FC236}">
                    <a16:creationId xmlns:a16="http://schemas.microsoft.com/office/drawing/2014/main" id="{2D67CBA7-4BC8-454D-8B1C-E95B7B1809F3}"/>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2" name="Gruppieren 81">
              <a:extLst>
                <a:ext uri="{FF2B5EF4-FFF2-40B4-BE49-F238E27FC236}">
                  <a16:creationId xmlns:a16="http://schemas.microsoft.com/office/drawing/2014/main" id="{6C0F52E5-3C41-446E-B40F-CAB1B170963E}"/>
                </a:ext>
              </a:extLst>
            </p:cNvPr>
            <p:cNvGrpSpPr/>
            <p:nvPr/>
          </p:nvGrpSpPr>
          <p:grpSpPr>
            <a:xfrm>
              <a:off x="1890589" y="4953769"/>
              <a:ext cx="361135" cy="380143"/>
              <a:chOff x="3514063" y="3205515"/>
              <a:chExt cx="652822" cy="687182"/>
            </a:xfrm>
          </p:grpSpPr>
          <p:sp>
            <p:nvSpPr>
              <p:cNvPr id="83" name="Freeform 11">
                <a:extLst>
                  <a:ext uri="{FF2B5EF4-FFF2-40B4-BE49-F238E27FC236}">
                    <a16:creationId xmlns:a16="http://schemas.microsoft.com/office/drawing/2014/main" id="{3E9F1D37-4509-4694-AAFC-9042F518FF53}"/>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4" name="Freeform 12">
                <a:extLst>
                  <a:ext uri="{FF2B5EF4-FFF2-40B4-BE49-F238E27FC236}">
                    <a16:creationId xmlns:a16="http://schemas.microsoft.com/office/drawing/2014/main" id="{B6BF1FBB-18CB-4564-90E9-EAD45AD425ED}"/>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sp>
        <p:nvSpPr>
          <p:cNvPr id="137" name="Oval 5">
            <a:extLst>
              <a:ext uri="{FF2B5EF4-FFF2-40B4-BE49-F238E27FC236}">
                <a16:creationId xmlns:a16="http://schemas.microsoft.com/office/drawing/2014/main" id="{5FD8868F-31EC-41FD-814D-39B180618177}"/>
              </a:ext>
            </a:extLst>
          </p:cNvPr>
          <p:cNvSpPr>
            <a:spLocks noChangeArrowheads="1"/>
          </p:cNvSpPr>
          <p:nvPr/>
        </p:nvSpPr>
        <p:spPr bwMode="auto">
          <a:xfrm>
            <a:off x="5870809" y="2354520"/>
            <a:ext cx="1243798" cy="1250671"/>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217" name="Gruppieren 216">
            <a:extLst>
              <a:ext uri="{FF2B5EF4-FFF2-40B4-BE49-F238E27FC236}">
                <a16:creationId xmlns:a16="http://schemas.microsoft.com/office/drawing/2014/main" id="{93222979-0588-4822-BEBC-068E182FD482}"/>
              </a:ext>
            </a:extLst>
          </p:cNvPr>
          <p:cNvGrpSpPr/>
          <p:nvPr/>
        </p:nvGrpSpPr>
        <p:grpSpPr>
          <a:xfrm>
            <a:off x="5683211" y="2133087"/>
            <a:ext cx="1609425" cy="1577520"/>
            <a:chOff x="5826437" y="1414231"/>
            <a:chExt cx="1609425" cy="1577520"/>
          </a:xfrm>
        </p:grpSpPr>
        <p:grpSp>
          <p:nvGrpSpPr>
            <p:cNvPr id="138" name="Gruppieren 137">
              <a:extLst>
                <a:ext uri="{FF2B5EF4-FFF2-40B4-BE49-F238E27FC236}">
                  <a16:creationId xmlns:a16="http://schemas.microsoft.com/office/drawing/2014/main" id="{B4197596-363B-4CEF-872C-88F2629090E9}"/>
                </a:ext>
              </a:extLst>
            </p:cNvPr>
            <p:cNvGrpSpPr/>
            <p:nvPr/>
          </p:nvGrpSpPr>
          <p:grpSpPr>
            <a:xfrm>
              <a:off x="6451930" y="2611608"/>
              <a:ext cx="361135" cy="380143"/>
              <a:chOff x="3514063" y="3205515"/>
              <a:chExt cx="652822" cy="687182"/>
            </a:xfrm>
          </p:grpSpPr>
          <p:sp>
            <p:nvSpPr>
              <p:cNvPr id="148" name="Freeform 11">
                <a:extLst>
                  <a:ext uri="{FF2B5EF4-FFF2-40B4-BE49-F238E27FC236}">
                    <a16:creationId xmlns:a16="http://schemas.microsoft.com/office/drawing/2014/main" id="{5C28C6C6-7613-4315-B5D2-FC55AE01CE45}"/>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9" name="Freeform 12">
                <a:extLst>
                  <a:ext uri="{FF2B5EF4-FFF2-40B4-BE49-F238E27FC236}">
                    <a16:creationId xmlns:a16="http://schemas.microsoft.com/office/drawing/2014/main" id="{91780C33-D40C-4F56-8D4B-E473F010BBFB}"/>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39" name="Gruppieren 138">
              <a:extLst>
                <a:ext uri="{FF2B5EF4-FFF2-40B4-BE49-F238E27FC236}">
                  <a16:creationId xmlns:a16="http://schemas.microsoft.com/office/drawing/2014/main" id="{C9DDE778-D25C-41DF-BDDD-2B3CBA37F619}"/>
                </a:ext>
              </a:extLst>
            </p:cNvPr>
            <p:cNvGrpSpPr/>
            <p:nvPr/>
          </p:nvGrpSpPr>
          <p:grpSpPr>
            <a:xfrm>
              <a:off x="5826437" y="1973980"/>
              <a:ext cx="357333" cy="380142"/>
              <a:chOff x="4105039" y="2284691"/>
              <a:chExt cx="645951" cy="687182"/>
            </a:xfrm>
          </p:grpSpPr>
          <p:sp>
            <p:nvSpPr>
              <p:cNvPr id="146" name="Freeform 9">
                <a:extLst>
                  <a:ext uri="{FF2B5EF4-FFF2-40B4-BE49-F238E27FC236}">
                    <a16:creationId xmlns:a16="http://schemas.microsoft.com/office/drawing/2014/main" id="{5AC498DB-D61A-4407-9D71-5621FABACCD4}"/>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7" name="Freeform 10">
                <a:extLst>
                  <a:ext uri="{FF2B5EF4-FFF2-40B4-BE49-F238E27FC236}">
                    <a16:creationId xmlns:a16="http://schemas.microsoft.com/office/drawing/2014/main" id="{ECBBAC43-64FC-4151-B2A4-EE0E53BD1524}"/>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40" name="Gruppieren 139">
              <a:extLst>
                <a:ext uri="{FF2B5EF4-FFF2-40B4-BE49-F238E27FC236}">
                  <a16:creationId xmlns:a16="http://schemas.microsoft.com/office/drawing/2014/main" id="{E7C65D78-8D3C-4969-B46D-33A8011CB84D}"/>
                </a:ext>
              </a:extLst>
            </p:cNvPr>
            <p:cNvGrpSpPr/>
            <p:nvPr/>
          </p:nvGrpSpPr>
          <p:grpSpPr>
            <a:xfrm>
              <a:off x="7074727" y="2039530"/>
              <a:ext cx="361135" cy="380143"/>
              <a:chOff x="3514063" y="3205515"/>
              <a:chExt cx="652822" cy="687182"/>
            </a:xfrm>
          </p:grpSpPr>
          <p:sp>
            <p:nvSpPr>
              <p:cNvPr id="144" name="Freeform 11">
                <a:extLst>
                  <a:ext uri="{FF2B5EF4-FFF2-40B4-BE49-F238E27FC236}">
                    <a16:creationId xmlns:a16="http://schemas.microsoft.com/office/drawing/2014/main" id="{55E0B3CB-544C-4F3F-845A-20B9703A5E37}"/>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5" name="Freeform 12">
                <a:extLst>
                  <a:ext uri="{FF2B5EF4-FFF2-40B4-BE49-F238E27FC236}">
                    <a16:creationId xmlns:a16="http://schemas.microsoft.com/office/drawing/2014/main" id="{30452F27-0EA7-40A0-82D2-D3126AEFF125}"/>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41" name="Gruppieren 140">
              <a:extLst>
                <a:ext uri="{FF2B5EF4-FFF2-40B4-BE49-F238E27FC236}">
                  <a16:creationId xmlns:a16="http://schemas.microsoft.com/office/drawing/2014/main" id="{AEEF78FD-5B02-4835-9090-336AEA0BB326}"/>
                </a:ext>
              </a:extLst>
            </p:cNvPr>
            <p:cNvGrpSpPr/>
            <p:nvPr/>
          </p:nvGrpSpPr>
          <p:grpSpPr>
            <a:xfrm>
              <a:off x="6470370" y="1414231"/>
              <a:ext cx="361135" cy="380143"/>
              <a:chOff x="2929959" y="2284691"/>
              <a:chExt cx="652822" cy="687182"/>
            </a:xfrm>
          </p:grpSpPr>
          <p:sp>
            <p:nvSpPr>
              <p:cNvPr id="142" name="Freeform 13">
                <a:extLst>
                  <a:ext uri="{FF2B5EF4-FFF2-40B4-BE49-F238E27FC236}">
                    <a16:creationId xmlns:a16="http://schemas.microsoft.com/office/drawing/2014/main" id="{9AD82867-53A1-4089-9B0D-7F4E10684616}"/>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3" name="Freeform 14">
                <a:extLst>
                  <a:ext uri="{FF2B5EF4-FFF2-40B4-BE49-F238E27FC236}">
                    <a16:creationId xmlns:a16="http://schemas.microsoft.com/office/drawing/2014/main" id="{5F7D94F5-B19D-431C-A97B-23841EC7BDE1}"/>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grpSp>
        <p:nvGrpSpPr>
          <p:cNvPr id="178" name="Gruppieren 177">
            <a:extLst>
              <a:ext uri="{FF2B5EF4-FFF2-40B4-BE49-F238E27FC236}">
                <a16:creationId xmlns:a16="http://schemas.microsoft.com/office/drawing/2014/main" id="{8F2DA95A-E523-4CEB-9772-5F1FCF884FF6}"/>
              </a:ext>
            </a:extLst>
          </p:cNvPr>
          <p:cNvGrpSpPr/>
          <p:nvPr/>
        </p:nvGrpSpPr>
        <p:grpSpPr>
          <a:xfrm>
            <a:off x="5866024" y="2279933"/>
            <a:ext cx="1300501" cy="1259168"/>
            <a:chOff x="951223" y="4074744"/>
            <a:chExt cx="1300501" cy="1259168"/>
          </a:xfrm>
        </p:grpSpPr>
        <p:grpSp>
          <p:nvGrpSpPr>
            <p:cNvPr id="179" name="Gruppieren 178">
              <a:extLst>
                <a:ext uri="{FF2B5EF4-FFF2-40B4-BE49-F238E27FC236}">
                  <a16:creationId xmlns:a16="http://schemas.microsoft.com/office/drawing/2014/main" id="{AAF59DD9-7CF5-445E-A14A-3109D5AADFB3}"/>
                </a:ext>
              </a:extLst>
            </p:cNvPr>
            <p:cNvGrpSpPr/>
            <p:nvPr/>
          </p:nvGrpSpPr>
          <p:grpSpPr>
            <a:xfrm>
              <a:off x="1894391" y="4126826"/>
              <a:ext cx="357333" cy="380142"/>
              <a:chOff x="4105039" y="2284691"/>
              <a:chExt cx="645951" cy="687182"/>
            </a:xfrm>
          </p:grpSpPr>
          <p:sp>
            <p:nvSpPr>
              <p:cNvPr id="189" name="Freeform 9">
                <a:extLst>
                  <a:ext uri="{FF2B5EF4-FFF2-40B4-BE49-F238E27FC236}">
                    <a16:creationId xmlns:a16="http://schemas.microsoft.com/office/drawing/2014/main" id="{9C261A8B-AABD-45C4-AA7E-10873E5C9531}"/>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90" name="Freeform 10">
                <a:extLst>
                  <a:ext uri="{FF2B5EF4-FFF2-40B4-BE49-F238E27FC236}">
                    <a16:creationId xmlns:a16="http://schemas.microsoft.com/office/drawing/2014/main" id="{9908AA88-1D28-403F-AD46-1C731AB517B9}"/>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80" name="Gruppieren 179">
              <a:extLst>
                <a:ext uri="{FF2B5EF4-FFF2-40B4-BE49-F238E27FC236}">
                  <a16:creationId xmlns:a16="http://schemas.microsoft.com/office/drawing/2014/main" id="{A596C148-3796-414D-809E-E2C130144B14}"/>
                </a:ext>
              </a:extLst>
            </p:cNvPr>
            <p:cNvGrpSpPr/>
            <p:nvPr/>
          </p:nvGrpSpPr>
          <p:grpSpPr>
            <a:xfrm>
              <a:off x="951223" y="4074744"/>
              <a:ext cx="361135" cy="380143"/>
              <a:chOff x="2929959" y="2284691"/>
              <a:chExt cx="652822" cy="687182"/>
            </a:xfrm>
          </p:grpSpPr>
          <p:sp>
            <p:nvSpPr>
              <p:cNvPr id="187" name="Freeform 13">
                <a:extLst>
                  <a:ext uri="{FF2B5EF4-FFF2-40B4-BE49-F238E27FC236}">
                    <a16:creationId xmlns:a16="http://schemas.microsoft.com/office/drawing/2014/main" id="{E15A26C4-7A74-4668-9DFC-3A66D672A761}"/>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88" name="Freeform 14">
                <a:extLst>
                  <a:ext uri="{FF2B5EF4-FFF2-40B4-BE49-F238E27FC236}">
                    <a16:creationId xmlns:a16="http://schemas.microsoft.com/office/drawing/2014/main" id="{6CC22220-C7D6-4AAD-986C-6BC9903F483A}"/>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81" name="Gruppieren 180">
              <a:extLst>
                <a:ext uri="{FF2B5EF4-FFF2-40B4-BE49-F238E27FC236}">
                  <a16:creationId xmlns:a16="http://schemas.microsoft.com/office/drawing/2014/main" id="{41BD3CE4-99FF-408A-B399-DEDEFB05346E}"/>
                </a:ext>
              </a:extLst>
            </p:cNvPr>
            <p:cNvGrpSpPr/>
            <p:nvPr/>
          </p:nvGrpSpPr>
          <p:grpSpPr>
            <a:xfrm>
              <a:off x="951223" y="4932450"/>
              <a:ext cx="357333" cy="380142"/>
              <a:chOff x="4105039" y="2284691"/>
              <a:chExt cx="645951" cy="687182"/>
            </a:xfrm>
          </p:grpSpPr>
          <p:sp>
            <p:nvSpPr>
              <p:cNvPr id="185" name="Freeform 9">
                <a:extLst>
                  <a:ext uri="{FF2B5EF4-FFF2-40B4-BE49-F238E27FC236}">
                    <a16:creationId xmlns:a16="http://schemas.microsoft.com/office/drawing/2014/main" id="{0465EE46-4BA5-4451-8757-410EB78B52E6}"/>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86" name="Freeform 10">
                <a:extLst>
                  <a:ext uri="{FF2B5EF4-FFF2-40B4-BE49-F238E27FC236}">
                    <a16:creationId xmlns:a16="http://schemas.microsoft.com/office/drawing/2014/main" id="{FFB25970-3F4D-4E46-8AB5-60075FB8E3EF}"/>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82" name="Gruppieren 181">
              <a:extLst>
                <a:ext uri="{FF2B5EF4-FFF2-40B4-BE49-F238E27FC236}">
                  <a16:creationId xmlns:a16="http://schemas.microsoft.com/office/drawing/2014/main" id="{D79995E1-89AB-4434-A492-45EDF6BC3426}"/>
                </a:ext>
              </a:extLst>
            </p:cNvPr>
            <p:cNvGrpSpPr/>
            <p:nvPr/>
          </p:nvGrpSpPr>
          <p:grpSpPr>
            <a:xfrm>
              <a:off x="1890589" y="4953769"/>
              <a:ext cx="361135" cy="380143"/>
              <a:chOff x="3514063" y="3205515"/>
              <a:chExt cx="652822" cy="687182"/>
            </a:xfrm>
          </p:grpSpPr>
          <p:sp>
            <p:nvSpPr>
              <p:cNvPr id="183" name="Freeform 11">
                <a:extLst>
                  <a:ext uri="{FF2B5EF4-FFF2-40B4-BE49-F238E27FC236}">
                    <a16:creationId xmlns:a16="http://schemas.microsoft.com/office/drawing/2014/main" id="{CA894057-B769-4DB5-99E4-1EC37390B6BE}"/>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84" name="Freeform 12">
                <a:extLst>
                  <a:ext uri="{FF2B5EF4-FFF2-40B4-BE49-F238E27FC236}">
                    <a16:creationId xmlns:a16="http://schemas.microsoft.com/office/drawing/2014/main" id="{53B216C5-A6D0-4F17-A5C6-26A3EAA39A0E}"/>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grpSp>
        <p:nvGrpSpPr>
          <p:cNvPr id="204" name="Gruppieren 203">
            <a:extLst>
              <a:ext uri="{FF2B5EF4-FFF2-40B4-BE49-F238E27FC236}">
                <a16:creationId xmlns:a16="http://schemas.microsoft.com/office/drawing/2014/main" id="{1DB62579-B42A-4FCA-879A-C1A540F0A405}"/>
              </a:ext>
            </a:extLst>
          </p:cNvPr>
          <p:cNvGrpSpPr/>
          <p:nvPr/>
        </p:nvGrpSpPr>
        <p:grpSpPr>
          <a:xfrm>
            <a:off x="5861877" y="4006825"/>
            <a:ext cx="1300501" cy="1259168"/>
            <a:chOff x="951223" y="4074744"/>
            <a:chExt cx="1300501" cy="1259168"/>
          </a:xfrm>
        </p:grpSpPr>
        <p:grpSp>
          <p:nvGrpSpPr>
            <p:cNvPr id="205" name="Gruppieren 204">
              <a:extLst>
                <a:ext uri="{FF2B5EF4-FFF2-40B4-BE49-F238E27FC236}">
                  <a16:creationId xmlns:a16="http://schemas.microsoft.com/office/drawing/2014/main" id="{B15BA828-8048-42F9-B5F7-8DA558F7C72D}"/>
                </a:ext>
              </a:extLst>
            </p:cNvPr>
            <p:cNvGrpSpPr/>
            <p:nvPr/>
          </p:nvGrpSpPr>
          <p:grpSpPr>
            <a:xfrm>
              <a:off x="1894391" y="4126826"/>
              <a:ext cx="357333" cy="380142"/>
              <a:chOff x="4105039" y="2284691"/>
              <a:chExt cx="645951" cy="687182"/>
            </a:xfrm>
          </p:grpSpPr>
          <p:sp>
            <p:nvSpPr>
              <p:cNvPr id="215" name="Freeform 9">
                <a:extLst>
                  <a:ext uri="{FF2B5EF4-FFF2-40B4-BE49-F238E27FC236}">
                    <a16:creationId xmlns:a16="http://schemas.microsoft.com/office/drawing/2014/main" id="{A64B7D2C-A5FC-4391-BFC2-7082A1C0CDFF}"/>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6" name="Freeform 10">
                <a:extLst>
                  <a:ext uri="{FF2B5EF4-FFF2-40B4-BE49-F238E27FC236}">
                    <a16:creationId xmlns:a16="http://schemas.microsoft.com/office/drawing/2014/main" id="{17099525-0D4D-44A6-9D64-A6D47E5F16D2}"/>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06" name="Gruppieren 205">
              <a:extLst>
                <a:ext uri="{FF2B5EF4-FFF2-40B4-BE49-F238E27FC236}">
                  <a16:creationId xmlns:a16="http://schemas.microsoft.com/office/drawing/2014/main" id="{A40CAB08-0B54-4D9F-8DE2-87511958B1F9}"/>
                </a:ext>
              </a:extLst>
            </p:cNvPr>
            <p:cNvGrpSpPr/>
            <p:nvPr/>
          </p:nvGrpSpPr>
          <p:grpSpPr>
            <a:xfrm>
              <a:off x="951223" y="4074744"/>
              <a:ext cx="361135" cy="380143"/>
              <a:chOff x="2929959" y="2284691"/>
              <a:chExt cx="652822" cy="687182"/>
            </a:xfrm>
          </p:grpSpPr>
          <p:sp>
            <p:nvSpPr>
              <p:cNvPr id="213" name="Freeform 13">
                <a:extLst>
                  <a:ext uri="{FF2B5EF4-FFF2-40B4-BE49-F238E27FC236}">
                    <a16:creationId xmlns:a16="http://schemas.microsoft.com/office/drawing/2014/main" id="{5D19EFA2-4A38-4A41-B14A-EF91F29FD7EA}"/>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4" name="Freeform 14">
                <a:extLst>
                  <a:ext uri="{FF2B5EF4-FFF2-40B4-BE49-F238E27FC236}">
                    <a16:creationId xmlns:a16="http://schemas.microsoft.com/office/drawing/2014/main" id="{05F7FAF2-37D7-49BB-BAF1-4F65E133FF13}"/>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07" name="Gruppieren 206">
              <a:extLst>
                <a:ext uri="{FF2B5EF4-FFF2-40B4-BE49-F238E27FC236}">
                  <a16:creationId xmlns:a16="http://schemas.microsoft.com/office/drawing/2014/main" id="{B4646F30-4E56-4A70-899E-9343029FD652}"/>
                </a:ext>
              </a:extLst>
            </p:cNvPr>
            <p:cNvGrpSpPr/>
            <p:nvPr/>
          </p:nvGrpSpPr>
          <p:grpSpPr>
            <a:xfrm>
              <a:off x="951223" y="4932450"/>
              <a:ext cx="357333" cy="380142"/>
              <a:chOff x="4105039" y="2284691"/>
              <a:chExt cx="645951" cy="687182"/>
            </a:xfrm>
          </p:grpSpPr>
          <p:sp>
            <p:nvSpPr>
              <p:cNvPr id="211" name="Freeform 9">
                <a:extLst>
                  <a:ext uri="{FF2B5EF4-FFF2-40B4-BE49-F238E27FC236}">
                    <a16:creationId xmlns:a16="http://schemas.microsoft.com/office/drawing/2014/main" id="{DF371137-37E6-4C23-9626-FB02C4F90A40}"/>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2" name="Freeform 10">
                <a:extLst>
                  <a:ext uri="{FF2B5EF4-FFF2-40B4-BE49-F238E27FC236}">
                    <a16:creationId xmlns:a16="http://schemas.microsoft.com/office/drawing/2014/main" id="{30EB987F-9B5A-43ED-B126-B3F0EB76E894}"/>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08" name="Gruppieren 207">
              <a:extLst>
                <a:ext uri="{FF2B5EF4-FFF2-40B4-BE49-F238E27FC236}">
                  <a16:creationId xmlns:a16="http://schemas.microsoft.com/office/drawing/2014/main" id="{796FB8E4-8D83-4997-89F4-0B97259C01C9}"/>
                </a:ext>
              </a:extLst>
            </p:cNvPr>
            <p:cNvGrpSpPr/>
            <p:nvPr/>
          </p:nvGrpSpPr>
          <p:grpSpPr>
            <a:xfrm>
              <a:off x="1890589" y="4953769"/>
              <a:ext cx="361135" cy="380143"/>
              <a:chOff x="3514063" y="3205515"/>
              <a:chExt cx="652822" cy="687182"/>
            </a:xfrm>
          </p:grpSpPr>
          <p:sp>
            <p:nvSpPr>
              <p:cNvPr id="209" name="Freeform 11">
                <a:extLst>
                  <a:ext uri="{FF2B5EF4-FFF2-40B4-BE49-F238E27FC236}">
                    <a16:creationId xmlns:a16="http://schemas.microsoft.com/office/drawing/2014/main" id="{52112C92-853C-422A-9535-F549111A867E}"/>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0" name="Freeform 12">
                <a:extLst>
                  <a:ext uri="{FF2B5EF4-FFF2-40B4-BE49-F238E27FC236}">
                    <a16:creationId xmlns:a16="http://schemas.microsoft.com/office/drawing/2014/main" id="{860F03A8-03CD-4430-A590-E01DDA7E46BD}"/>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grpSp>
        <p:nvGrpSpPr>
          <p:cNvPr id="218" name="Gruppieren 217">
            <a:extLst>
              <a:ext uri="{FF2B5EF4-FFF2-40B4-BE49-F238E27FC236}">
                <a16:creationId xmlns:a16="http://schemas.microsoft.com/office/drawing/2014/main" id="{600727C0-4BEF-48D9-98F4-6B2D28399B63}"/>
              </a:ext>
            </a:extLst>
          </p:cNvPr>
          <p:cNvGrpSpPr/>
          <p:nvPr/>
        </p:nvGrpSpPr>
        <p:grpSpPr>
          <a:xfrm>
            <a:off x="5683211" y="2129976"/>
            <a:ext cx="1609425" cy="1577520"/>
            <a:chOff x="5826437" y="1414231"/>
            <a:chExt cx="1609425" cy="1577520"/>
          </a:xfrm>
        </p:grpSpPr>
        <p:grpSp>
          <p:nvGrpSpPr>
            <p:cNvPr id="219" name="Gruppieren 218">
              <a:extLst>
                <a:ext uri="{FF2B5EF4-FFF2-40B4-BE49-F238E27FC236}">
                  <a16:creationId xmlns:a16="http://schemas.microsoft.com/office/drawing/2014/main" id="{FF9FDFF6-A168-4F78-AFFB-1D96ECC446E4}"/>
                </a:ext>
              </a:extLst>
            </p:cNvPr>
            <p:cNvGrpSpPr/>
            <p:nvPr/>
          </p:nvGrpSpPr>
          <p:grpSpPr>
            <a:xfrm>
              <a:off x="6451930" y="2611608"/>
              <a:ext cx="361135" cy="380143"/>
              <a:chOff x="3514063" y="3205515"/>
              <a:chExt cx="652822" cy="687182"/>
            </a:xfrm>
          </p:grpSpPr>
          <p:sp>
            <p:nvSpPr>
              <p:cNvPr id="229" name="Freeform 11">
                <a:extLst>
                  <a:ext uri="{FF2B5EF4-FFF2-40B4-BE49-F238E27FC236}">
                    <a16:creationId xmlns:a16="http://schemas.microsoft.com/office/drawing/2014/main" id="{34AA2420-A80E-42BB-AFC0-3AE5E69BC04D}"/>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0" name="Freeform 12">
                <a:extLst>
                  <a:ext uri="{FF2B5EF4-FFF2-40B4-BE49-F238E27FC236}">
                    <a16:creationId xmlns:a16="http://schemas.microsoft.com/office/drawing/2014/main" id="{66BE5873-60B4-456E-8A7E-02B81F00A40B}"/>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20" name="Gruppieren 219">
              <a:extLst>
                <a:ext uri="{FF2B5EF4-FFF2-40B4-BE49-F238E27FC236}">
                  <a16:creationId xmlns:a16="http://schemas.microsoft.com/office/drawing/2014/main" id="{FD721913-63FD-47CF-ABC0-7F67753C372F}"/>
                </a:ext>
              </a:extLst>
            </p:cNvPr>
            <p:cNvGrpSpPr/>
            <p:nvPr/>
          </p:nvGrpSpPr>
          <p:grpSpPr>
            <a:xfrm>
              <a:off x="5826437" y="1973980"/>
              <a:ext cx="357333" cy="380142"/>
              <a:chOff x="4105039" y="2284691"/>
              <a:chExt cx="645951" cy="687182"/>
            </a:xfrm>
          </p:grpSpPr>
          <p:sp>
            <p:nvSpPr>
              <p:cNvPr id="227" name="Freeform 9">
                <a:extLst>
                  <a:ext uri="{FF2B5EF4-FFF2-40B4-BE49-F238E27FC236}">
                    <a16:creationId xmlns:a16="http://schemas.microsoft.com/office/drawing/2014/main" id="{22B260E2-7B6D-43E6-BC81-FB317E03C088}"/>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8" name="Freeform 10">
                <a:extLst>
                  <a:ext uri="{FF2B5EF4-FFF2-40B4-BE49-F238E27FC236}">
                    <a16:creationId xmlns:a16="http://schemas.microsoft.com/office/drawing/2014/main" id="{9BC584E3-F4EB-4B78-9DB2-98F22948C435}"/>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21" name="Gruppieren 220">
              <a:extLst>
                <a:ext uri="{FF2B5EF4-FFF2-40B4-BE49-F238E27FC236}">
                  <a16:creationId xmlns:a16="http://schemas.microsoft.com/office/drawing/2014/main" id="{8ADE49C5-50A4-4156-8AA6-C8249F123DA6}"/>
                </a:ext>
              </a:extLst>
            </p:cNvPr>
            <p:cNvGrpSpPr/>
            <p:nvPr/>
          </p:nvGrpSpPr>
          <p:grpSpPr>
            <a:xfrm>
              <a:off x="7074727" y="2039530"/>
              <a:ext cx="361135" cy="380143"/>
              <a:chOff x="3514063" y="3205515"/>
              <a:chExt cx="652822" cy="687182"/>
            </a:xfrm>
          </p:grpSpPr>
          <p:sp>
            <p:nvSpPr>
              <p:cNvPr id="225" name="Freeform 11">
                <a:extLst>
                  <a:ext uri="{FF2B5EF4-FFF2-40B4-BE49-F238E27FC236}">
                    <a16:creationId xmlns:a16="http://schemas.microsoft.com/office/drawing/2014/main" id="{A6074022-C196-4E28-98B7-EF197B569557}"/>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6" name="Freeform 12">
                <a:extLst>
                  <a:ext uri="{FF2B5EF4-FFF2-40B4-BE49-F238E27FC236}">
                    <a16:creationId xmlns:a16="http://schemas.microsoft.com/office/drawing/2014/main" id="{4538C208-39E2-4751-B434-BE3E83CB5FA1}"/>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222" name="Gruppieren 221">
              <a:extLst>
                <a:ext uri="{FF2B5EF4-FFF2-40B4-BE49-F238E27FC236}">
                  <a16:creationId xmlns:a16="http://schemas.microsoft.com/office/drawing/2014/main" id="{ED5E78AF-9CAC-4646-8E09-330FCF387718}"/>
                </a:ext>
              </a:extLst>
            </p:cNvPr>
            <p:cNvGrpSpPr/>
            <p:nvPr/>
          </p:nvGrpSpPr>
          <p:grpSpPr>
            <a:xfrm>
              <a:off x="6470370" y="1414231"/>
              <a:ext cx="361135" cy="380143"/>
              <a:chOff x="2929959" y="2284691"/>
              <a:chExt cx="652822" cy="687182"/>
            </a:xfrm>
          </p:grpSpPr>
          <p:sp>
            <p:nvSpPr>
              <p:cNvPr id="223" name="Freeform 13">
                <a:extLst>
                  <a:ext uri="{FF2B5EF4-FFF2-40B4-BE49-F238E27FC236}">
                    <a16:creationId xmlns:a16="http://schemas.microsoft.com/office/drawing/2014/main" id="{3049FEF6-C640-456A-9395-9CEC2F0C90B0}"/>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4" name="Freeform 14">
                <a:extLst>
                  <a:ext uri="{FF2B5EF4-FFF2-40B4-BE49-F238E27FC236}">
                    <a16:creationId xmlns:a16="http://schemas.microsoft.com/office/drawing/2014/main" id="{F91AF459-C9E7-428B-9675-D669D7E07AF2}"/>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grpSp>
        <p:nvGrpSpPr>
          <p:cNvPr id="240" name="Gruppieren 239">
            <a:extLst>
              <a:ext uri="{FF2B5EF4-FFF2-40B4-BE49-F238E27FC236}">
                <a16:creationId xmlns:a16="http://schemas.microsoft.com/office/drawing/2014/main" id="{DDCDB0F9-CC30-4AE2-BD15-36EC752ACFE8}"/>
              </a:ext>
            </a:extLst>
          </p:cNvPr>
          <p:cNvGrpSpPr/>
          <p:nvPr/>
        </p:nvGrpSpPr>
        <p:grpSpPr>
          <a:xfrm>
            <a:off x="313305" y="1436360"/>
            <a:ext cx="7280747" cy="4168877"/>
            <a:chOff x="313305" y="1436360"/>
            <a:chExt cx="7280747" cy="4168877"/>
          </a:xfrm>
        </p:grpSpPr>
        <p:sp>
          <p:nvSpPr>
            <p:cNvPr id="232" name="Textfeld 231">
              <a:extLst>
                <a:ext uri="{FF2B5EF4-FFF2-40B4-BE49-F238E27FC236}">
                  <a16:creationId xmlns:a16="http://schemas.microsoft.com/office/drawing/2014/main" id="{3C182F60-F9DB-4557-BCAC-6B83CF4871FF}"/>
                </a:ext>
              </a:extLst>
            </p:cNvPr>
            <p:cNvSpPr txBox="1"/>
            <p:nvPr/>
          </p:nvSpPr>
          <p:spPr>
            <a:xfrm>
              <a:off x="313305" y="1436360"/>
              <a:ext cx="2212258" cy="338554"/>
            </a:xfrm>
            <a:prstGeom prst="rect">
              <a:avLst/>
            </a:prstGeom>
            <a:no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Vollständig neues Team</a:t>
              </a:r>
            </a:p>
          </p:txBody>
        </p:sp>
        <p:sp>
          <p:nvSpPr>
            <p:cNvPr id="233" name="Textfeld 232">
              <a:extLst>
                <a:ext uri="{FF2B5EF4-FFF2-40B4-BE49-F238E27FC236}">
                  <a16:creationId xmlns:a16="http://schemas.microsoft.com/office/drawing/2014/main" id="{5AD87914-989D-45B6-96C8-81BEFDC2DBF6}"/>
                </a:ext>
              </a:extLst>
            </p:cNvPr>
            <p:cNvSpPr txBox="1"/>
            <p:nvPr/>
          </p:nvSpPr>
          <p:spPr>
            <a:xfrm>
              <a:off x="2847549" y="1436360"/>
              <a:ext cx="2212258" cy="338554"/>
            </a:xfrm>
            <a:prstGeom prst="rect">
              <a:avLst/>
            </a:prstGeom>
            <a:noFill/>
          </p:spPr>
          <p:txBody>
            <a:bodyPr wrap="square" rtlCol="0">
              <a:spAutoFit/>
            </a:bodyPr>
            <a:lstStyle/>
            <a:p>
              <a:pPr algn="ctr"/>
              <a:r>
                <a:rPr lang="de-DE" sz="1600" b="1" dirty="0" err="1">
                  <a:solidFill>
                    <a:srgbClr val="4D4D4D"/>
                  </a:solidFill>
                  <a:latin typeface="Calibri" panose="020F0502020204030204" pitchFamily="34" charset="0"/>
                  <a:sym typeface="Wingdings" pitchFamily="2" charset="2"/>
                </a:rPr>
                <a:t>Grow</a:t>
              </a:r>
              <a:r>
                <a:rPr lang="de-DE" sz="1600" b="1" dirty="0">
                  <a:solidFill>
                    <a:srgbClr val="4D4D4D"/>
                  </a:solidFill>
                  <a:latin typeface="Calibri" panose="020F0502020204030204" pitchFamily="34" charset="0"/>
                  <a:sym typeface="Wingdings" pitchFamily="2" charset="2"/>
                </a:rPr>
                <a:t>-and-Split-Modell</a:t>
              </a:r>
            </a:p>
          </p:txBody>
        </p:sp>
        <p:sp>
          <p:nvSpPr>
            <p:cNvPr id="234" name="Textfeld 233">
              <a:extLst>
                <a:ext uri="{FF2B5EF4-FFF2-40B4-BE49-F238E27FC236}">
                  <a16:creationId xmlns:a16="http://schemas.microsoft.com/office/drawing/2014/main" id="{E76CF71E-2405-440F-84E9-415008EFB90F}"/>
                </a:ext>
              </a:extLst>
            </p:cNvPr>
            <p:cNvSpPr txBox="1"/>
            <p:nvPr/>
          </p:nvSpPr>
          <p:spPr>
            <a:xfrm>
              <a:off x="5381794" y="1436360"/>
              <a:ext cx="2212258" cy="338554"/>
            </a:xfrm>
            <a:prstGeom prst="rect">
              <a:avLst/>
            </a:prstGeom>
            <a:no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Split-and-</a:t>
              </a:r>
              <a:r>
                <a:rPr lang="de-DE" sz="1600" b="1" dirty="0" err="1">
                  <a:solidFill>
                    <a:srgbClr val="4D4D4D"/>
                  </a:solidFill>
                  <a:latin typeface="Calibri" panose="020F0502020204030204" pitchFamily="34" charset="0"/>
                  <a:sym typeface="Wingdings" pitchFamily="2" charset="2"/>
                </a:rPr>
                <a:t>Seed</a:t>
              </a:r>
              <a:r>
                <a:rPr lang="de-DE" sz="1600" b="1" dirty="0">
                  <a:solidFill>
                    <a:srgbClr val="4D4D4D"/>
                  </a:solidFill>
                  <a:latin typeface="Calibri" panose="020F0502020204030204" pitchFamily="34" charset="0"/>
                  <a:sym typeface="Wingdings" pitchFamily="2" charset="2"/>
                </a:rPr>
                <a:t>-Modell</a:t>
              </a:r>
            </a:p>
          </p:txBody>
        </p:sp>
        <p:cxnSp>
          <p:nvCxnSpPr>
            <p:cNvPr id="238" name="Gerader Verbinder 237">
              <a:extLst>
                <a:ext uri="{FF2B5EF4-FFF2-40B4-BE49-F238E27FC236}">
                  <a16:creationId xmlns:a16="http://schemas.microsoft.com/office/drawing/2014/main" id="{47D77296-BBCF-4A71-A8D5-01B672190C3B}"/>
                </a:ext>
              </a:extLst>
            </p:cNvPr>
            <p:cNvCxnSpPr/>
            <p:nvPr/>
          </p:nvCxnSpPr>
          <p:spPr bwMode="auto">
            <a:xfrm>
              <a:off x="2686556" y="1436360"/>
              <a:ext cx="0" cy="416887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39" name="Gerader Verbinder 238">
              <a:extLst>
                <a:ext uri="{FF2B5EF4-FFF2-40B4-BE49-F238E27FC236}">
                  <a16:creationId xmlns:a16="http://schemas.microsoft.com/office/drawing/2014/main" id="{C13EB7DD-9DF5-403C-B486-0BC375E41F3A}"/>
                </a:ext>
              </a:extLst>
            </p:cNvPr>
            <p:cNvCxnSpPr/>
            <p:nvPr/>
          </p:nvCxnSpPr>
          <p:spPr bwMode="auto">
            <a:xfrm>
              <a:off x="5220800" y="1436360"/>
              <a:ext cx="0" cy="4168877"/>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Tree>
    <p:extLst>
      <p:ext uri="{BB962C8B-B14F-4D97-AF65-F5344CB8AC3E}">
        <p14:creationId xmlns:p14="http://schemas.microsoft.com/office/powerpoint/2010/main" val="27002831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7656DF9B-EB15-49CB-9139-D9FFEA216823}"/>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908F8CA8-C8F9-4D04-85C5-84C891917AE9}"/>
              </a:ext>
            </a:extLst>
          </p:cNvPr>
          <p:cNvSpPr>
            <a:spLocks noGrp="1"/>
          </p:cNvSpPr>
          <p:nvPr>
            <p:ph type="sldNum" sz="quarter" idx="4"/>
          </p:nvPr>
        </p:nvSpPr>
        <p:spPr/>
        <p:txBody>
          <a:bodyPr/>
          <a:lstStyle/>
          <a:p>
            <a:fld id="{BD587C3E-324D-4846-9F44-5C3ACF20A720}" type="slidenum">
              <a:rPr lang="de-DE" smtClean="0"/>
              <a:pPr/>
              <a:t>155</a:t>
            </a:fld>
            <a:endParaRPr lang="de-DE" dirty="0"/>
          </a:p>
        </p:txBody>
      </p:sp>
      <p:sp>
        <p:nvSpPr>
          <p:cNvPr id="4" name="Titel 3">
            <a:extLst>
              <a:ext uri="{FF2B5EF4-FFF2-40B4-BE49-F238E27FC236}">
                <a16:creationId xmlns:a16="http://schemas.microsoft.com/office/drawing/2014/main" id="{2145DD26-750A-451E-8C0A-DE5F3094622A}"/>
              </a:ext>
            </a:extLst>
          </p:cNvPr>
          <p:cNvSpPr>
            <a:spLocks noGrp="1"/>
          </p:cNvSpPr>
          <p:nvPr>
            <p:ph type="title"/>
          </p:nvPr>
        </p:nvSpPr>
        <p:spPr/>
        <p:txBody>
          <a:bodyPr/>
          <a:lstStyle/>
          <a:p>
            <a:r>
              <a:rPr lang="de-DE" dirty="0"/>
              <a:t>Arbeiten in komplexen/großen Projekten</a:t>
            </a:r>
          </a:p>
        </p:txBody>
      </p:sp>
      <p:sp>
        <p:nvSpPr>
          <p:cNvPr id="5" name="Textplatzhalter 4">
            <a:extLst>
              <a:ext uri="{FF2B5EF4-FFF2-40B4-BE49-F238E27FC236}">
                <a16:creationId xmlns:a16="http://schemas.microsoft.com/office/drawing/2014/main" id="{85B74682-FBCC-4579-BB25-383DDDBD8E94}"/>
              </a:ext>
            </a:extLst>
          </p:cNvPr>
          <p:cNvSpPr>
            <a:spLocks noGrp="1"/>
          </p:cNvSpPr>
          <p:nvPr>
            <p:ph type="body" sz="quarter" idx="11"/>
          </p:nvPr>
        </p:nvSpPr>
        <p:spPr/>
        <p:txBody>
          <a:bodyPr>
            <a:normAutofit fontScale="92500"/>
          </a:bodyPr>
          <a:lstStyle/>
          <a:p>
            <a:r>
              <a:rPr lang="de-DE" dirty="0"/>
              <a:t>Syl_ID_8.1 / Syl_ID_8.2</a:t>
            </a:r>
          </a:p>
        </p:txBody>
      </p:sp>
      <p:grpSp>
        <p:nvGrpSpPr>
          <p:cNvPr id="7" name="Gruppieren 6">
            <a:extLst>
              <a:ext uri="{FF2B5EF4-FFF2-40B4-BE49-F238E27FC236}">
                <a16:creationId xmlns:a16="http://schemas.microsoft.com/office/drawing/2014/main" id="{ED316A02-FF99-41DD-ADF4-AFBA01F9F943}"/>
              </a:ext>
            </a:extLst>
          </p:cNvPr>
          <p:cNvGrpSpPr/>
          <p:nvPr/>
        </p:nvGrpSpPr>
        <p:grpSpPr>
          <a:xfrm>
            <a:off x="131641" y="915069"/>
            <a:ext cx="1371120" cy="5580000"/>
            <a:chOff x="42430" y="765175"/>
            <a:chExt cx="1371120" cy="5580000"/>
          </a:xfrm>
        </p:grpSpPr>
        <p:sp>
          <p:nvSpPr>
            <p:cNvPr id="8" name="Ellipse 7">
              <a:extLst>
                <a:ext uri="{FF2B5EF4-FFF2-40B4-BE49-F238E27FC236}">
                  <a16:creationId xmlns:a16="http://schemas.microsoft.com/office/drawing/2014/main" id="{5A5EFB4F-5A41-46C8-A3F4-4A6126C28545}"/>
                </a:ext>
              </a:extLst>
            </p:cNvPr>
            <p:cNvSpPr/>
            <p:nvPr/>
          </p:nvSpPr>
          <p:spPr>
            <a:xfrm>
              <a:off x="157606" y="2859211"/>
              <a:ext cx="1140769" cy="665944"/>
            </a:xfrm>
            <a:prstGeom prst="ellipse">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b="1" dirty="0">
                  <a:solidFill>
                    <a:schemeClr val="accent1"/>
                  </a:solidFill>
                  <a:latin typeface="Calibri" panose="020F0502020204030204" pitchFamily="34" charset="0"/>
                </a:rPr>
                <a:t>Produkt</a:t>
              </a:r>
              <a:endParaRPr lang="de-DE" sz="1200" b="1" dirty="0">
                <a:solidFill>
                  <a:schemeClr val="accent1"/>
                </a:solidFill>
                <a:latin typeface="Calibri" panose="020F0502020204030204" pitchFamily="34" charset="0"/>
              </a:endParaRPr>
            </a:p>
          </p:txBody>
        </p:sp>
        <p:sp>
          <p:nvSpPr>
            <p:cNvPr id="9" name="Textfeld 8">
              <a:extLst>
                <a:ext uri="{FF2B5EF4-FFF2-40B4-BE49-F238E27FC236}">
                  <a16:creationId xmlns:a16="http://schemas.microsoft.com/office/drawing/2014/main" id="{A5EC864B-4AF4-4270-9BAC-9AB8441A157F}"/>
                </a:ext>
              </a:extLst>
            </p:cNvPr>
            <p:cNvSpPr txBox="1"/>
            <p:nvPr/>
          </p:nvSpPr>
          <p:spPr>
            <a:xfrm>
              <a:off x="42430" y="5318042"/>
              <a:ext cx="1371120" cy="369332"/>
            </a:xfrm>
            <a:prstGeom prst="rect">
              <a:avLst/>
            </a:prstGeom>
            <a:noFill/>
          </p:spPr>
          <p:txBody>
            <a:bodyPr wrap="square" rtlCol="0">
              <a:spAutoFit/>
            </a:bodyPr>
            <a:lstStyle/>
            <a:p>
              <a:pPr algn="ctr"/>
              <a:r>
                <a:rPr lang="de-DE" b="1" dirty="0">
                  <a:solidFill>
                    <a:schemeClr val="accent1"/>
                  </a:solidFill>
                  <a:latin typeface="Calibri" panose="020F0502020204030204" pitchFamily="34" charset="0"/>
                  <a:sym typeface="Wingdings" pitchFamily="2" charset="2"/>
                </a:rPr>
                <a:t>1</a:t>
              </a:r>
              <a:r>
                <a:rPr lang="de-DE" sz="1400" b="1" dirty="0">
                  <a:solidFill>
                    <a:schemeClr val="accent1"/>
                  </a:solidFill>
                  <a:latin typeface="Calibri" panose="020F0502020204030204" pitchFamily="34" charset="0"/>
                  <a:sym typeface="Wingdings" pitchFamily="2" charset="2"/>
                </a:rPr>
                <a:t> Produkt</a:t>
              </a:r>
            </a:p>
          </p:txBody>
        </p:sp>
        <p:sp>
          <p:nvSpPr>
            <p:cNvPr id="10" name="Rechteck: abgerundete Ecken 9">
              <a:extLst>
                <a:ext uri="{FF2B5EF4-FFF2-40B4-BE49-F238E27FC236}">
                  <a16:creationId xmlns:a16="http://schemas.microsoft.com/office/drawing/2014/main" id="{604F4CCE-7B3C-45C6-9F38-0A8EAB12A6E1}"/>
                </a:ext>
              </a:extLst>
            </p:cNvPr>
            <p:cNvSpPr/>
            <p:nvPr/>
          </p:nvSpPr>
          <p:spPr>
            <a:xfrm>
              <a:off x="111596" y="765175"/>
              <a:ext cx="1232789" cy="5580000"/>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19" name="Gruppieren 18">
            <a:extLst>
              <a:ext uri="{FF2B5EF4-FFF2-40B4-BE49-F238E27FC236}">
                <a16:creationId xmlns:a16="http://schemas.microsoft.com/office/drawing/2014/main" id="{18A13780-DF21-4F7E-B64E-0A8DE7511BCD}"/>
              </a:ext>
            </a:extLst>
          </p:cNvPr>
          <p:cNvGrpSpPr/>
          <p:nvPr/>
        </p:nvGrpSpPr>
        <p:grpSpPr>
          <a:xfrm>
            <a:off x="4432025" y="915069"/>
            <a:ext cx="2121845" cy="5580000"/>
            <a:chOff x="4385281" y="765175"/>
            <a:chExt cx="2121845" cy="5580000"/>
          </a:xfrm>
        </p:grpSpPr>
        <p:sp>
          <p:nvSpPr>
            <p:cNvPr id="20" name="Textfeld 19">
              <a:extLst>
                <a:ext uri="{FF2B5EF4-FFF2-40B4-BE49-F238E27FC236}">
                  <a16:creationId xmlns:a16="http://schemas.microsoft.com/office/drawing/2014/main" id="{D9B7DDE7-EFE6-424D-A5CA-9FE7DB7E163F}"/>
                </a:ext>
              </a:extLst>
            </p:cNvPr>
            <p:cNvSpPr txBox="1"/>
            <p:nvPr/>
          </p:nvSpPr>
          <p:spPr>
            <a:xfrm>
              <a:off x="4385281" y="5403439"/>
              <a:ext cx="2121845" cy="800219"/>
            </a:xfrm>
            <a:prstGeom prst="rect">
              <a:avLst/>
            </a:prstGeom>
            <a:noFill/>
          </p:spPr>
          <p:txBody>
            <a:bodyPr wrap="square" rtlCol="0">
              <a:spAutoFit/>
            </a:bodyPr>
            <a:lstStyle/>
            <a:p>
              <a:pPr algn="ctr"/>
              <a:r>
                <a:rPr lang="de-DE" b="1" dirty="0">
                  <a:solidFill>
                    <a:schemeClr val="accent1"/>
                  </a:solidFill>
                  <a:latin typeface="Calibri" panose="020F0502020204030204" pitchFamily="34" charset="0"/>
                  <a:sym typeface="Wingdings" pitchFamily="2" charset="2"/>
                </a:rPr>
                <a:t>M</a:t>
              </a:r>
              <a:r>
                <a:rPr lang="de-DE" sz="1400" b="1" dirty="0">
                  <a:solidFill>
                    <a:schemeClr val="accent1"/>
                  </a:solidFill>
                  <a:latin typeface="Calibri" panose="020F0502020204030204" pitchFamily="34" charset="0"/>
                  <a:sym typeface="Wingdings" pitchFamily="2" charset="2"/>
                </a:rPr>
                <a:t> Scrum Master</a:t>
              </a:r>
            </a:p>
            <a:p>
              <a:pPr algn="ctr"/>
              <a:r>
                <a:rPr lang="de-DE" sz="1400" dirty="0">
                  <a:solidFill>
                    <a:schemeClr val="accent1"/>
                  </a:solidFill>
                  <a:latin typeface="Calibri" panose="020F0502020204030204" pitchFamily="34" charset="0"/>
                  <a:sym typeface="Wingdings" pitchFamily="2" charset="2"/>
                </a:rPr>
                <a:t>(einer pro Team oder einer für mehrere Teams)</a:t>
              </a:r>
            </a:p>
          </p:txBody>
        </p:sp>
        <p:sp>
          <p:nvSpPr>
            <p:cNvPr id="21" name="Rechteck: abgerundete Ecken 20">
              <a:extLst>
                <a:ext uri="{FF2B5EF4-FFF2-40B4-BE49-F238E27FC236}">
                  <a16:creationId xmlns:a16="http://schemas.microsoft.com/office/drawing/2014/main" id="{211FFD0A-5E2B-4739-B4B4-F8097FB11370}"/>
                </a:ext>
              </a:extLst>
            </p:cNvPr>
            <p:cNvSpPr/>
            <p:nvPr/>
          </p:nvSpPr>
          <p:spPr>
            <a:xfrm>
              <a:off x="4394705" y="765175"/>
              <a:ext cx="2112421" cy="5580000"/>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169" name="Gruppieren 168">
            <a:extLst>
              <a:ext uri="{FF2B5EF4-FFF2-40B4-BE49-F238E27FC236}">
                <a16:creationId xmlns:a16="http://schemas.microsoft.com/office/drawing/2014/main" id="{1A039874-F6BF-4859-9F05-690F78BE3B5C}"/>
              </a:ext>
            </a:extLst>
          </p:cNvPr>
          <p:cNvGrpSpPr/>
          <p:nvPr/>
        </p:nvGrpSpPr>
        <p:grpSpPr>
          <a:xfrm>
            <a:off x="1599108" y="915069"/>
            <a:ext cx="1582911" cy="5580000"/>
            <a:chOff x="1520452" y="915069"/>
            <a:chExt cx="1582911" cy="5580000"/>
          </a:xfrm>
        </p:grpSpPr>
        <p:grpSp>
          <p:nvGrpSpPr>
            <p:cNvPr id="15" name="Gruppieren 14">
              <a:extLst>
                <a:ext uri="{FF2B5EF4-FFF2-40B4-BE49-F238E27FC236}">
                  <a16:creationId xmlns:a16="http://schemas.microsoft.com/office/drawing/2014/main" id="{6415D867-DF7F-471C-8959-D82D000ADDAE}"/>
                </a:ext>
              </a:extLst>
            </p:cNvPr>
            <p:cNvGrpSpPr/>
            <p:nvPr/>
          </p:nvGrpSpPr>
          <p:grpSpPr>
            <a:xfrm>
              <a:off x="1520452" y="915069"/>
              <a:ext cx="1582911" cy="5580000"/>
              <a:chOff x="2588749" y="765175"/>
              <a:chExt cx="1582911" cy="5580000"/>
            </a:xfrm>
          </p:grpSpPr>
          <p:sp>
            <p:nvSpPr>
              <p:cNvPr id="17" name="Textfeld 16">
                <a:extLst>
                  <a:ext uri="{FF2B5EF4-FFF2-40B4-BE49-F238E27FC236}">
                    <a16:creationId xmlns:a16="http://schemas.microsoft.com/office/drawing/2014/main" id="{4C25C8A3-0AA2-4E8A-8F69-2B0F2A868D1C}"/>
                  </a:ext>
                </a:extLst>
              </p:cNvPr>
              <p:cNvSpPr txBox="1"/>
              <p:nvPr/>
            </p:nvSpPr>
            <p:spPr>
              <a:xfrm>
                <a:off x="2588749" y="5318042"/>
                <a:ext cx="1582911" cy="800219"/>
              </a:xfrm>
              <a:prstGeom prst="rect">
                <a:avLst/>
              </a:prstGeom>
              <a:noFill/>
            </p:spPr>
            <p:txBody>
              <a:bodyPr wrap="square" rtlCol="0">
                <a:spAutoFit/>
              </a:bodyPr>
              <a:lstStyle/>
              <a:p>
                <a:pPr algn="ctr"/>
                <a:r>
                  <a:rPr lang="de-DE" b="1" dirty="0">
                    <a:solidFill>
                      <a:schemeClr val="accent1"/>
                    </a:solidFill>
                    <a:latin typeface="Calibri" panose="020F0502020204030204" pitchFamily="34" charset="0"/>
                    <a:sym typeface="Wingdings" pitchFamily="2" charset="2"/>
                  </a:rPr>
                  <a:t>1</a:t>
                </a:r>
                <a:r>
                  <a:rPr lang="de-DE" sz="1400" b="1" dirty="0">
                    <a:solidFill>
                      <a:schemeClr val="accent1"/>
                    </a:solidFill>
                    <a:latin typeface="Calibri" panose="020F0502020204030204" pitchFamily="34" charset="0"/>
                    <a:sym typeface="Wingdings" pitchFamily="2" charset="2"/>
                  </a:rPr>
                  <a:t> </a:t>
                </a:r>
                <a:r>
                  <a:rPr lang="de-DE" sz="1400" b="1" dirty="0" err="1">
                    <a:solidFill>
                      <a:schemeClr val="accent1"/>
                    </a:solidFill>
                    <a:latin typeface="Calibri" panose="020F0502020204030204" pitchFamily="34" charset="0"/>
                    <a:sym typeface="Wingdings" pitchFamily="2" charset="2"/>
                  </a:rPr>
                  <a:t>Product</a:t>
                </a:r>
                <a:r>
                  <a:rPr lang="de-DE" sz="1400" b="1" dirty="0">
                    <a:solidFill>
                      <a:schemeClr val="accent1"/>
                    </a:solidFill>
                    <a:latin typeface="Calibri" panose="020F0502020204030204" pitchFamily="34" charset="0"/>
                    <a:sym typeface="Wingdings" pitchFamily="2" charset="2"/>
                  </a:rPr>
                  <a:t> </a:t>
                </a:r>
                <a:r>
                  <a:rPr lang="de-DE" sz="1400" b="1" dirty="0" err="1">
                    <a:solidFill>
                      <a:schemeClr val="accent1"/>
                    </a:solidFill>
                    <a:latin typeface="Calibri" panose="020F0502020204030204" pitchFamily="34" charset="0"/>
                    <a:sym typeface="Wingdings" pitchFamily="2" charset="2"/>
                  </a:rPr>
                  <a:t>Owner</a:t>
                </a:r>
                <a:endParaRPr lang="de-DE" sz="1400" b="1" dirty="0">
                  <a:solidFill>
                    <a:schemeClr val="accent1"/>
                  </a:solidFill>
                  <a:latin typeface="Calibri" panose="020F0502020204030204" pitchFamily="34" charset="0"/>
                  <a:sym typeface="Wingdings" pitchFamily="2" charset="2"/>
                </a:endParaRPr>
              </a:p>
              <a:p>
                <a:pPr algn="ctr"/>
                <a:r>
                  <a:rPr lang="de-DE" sz="1400" dirty="0">
                    <a:solidFill>
                      <a:schemeClr val="accent1"/>
                    </a:solidFill>
                    <a:latin typeface="Calibri" panose="020F0502020204030204" pitchFamily="34" charset="0"/>
                    <a:sym typeface="Wingdings" pitchFamily="2" charset="2"/>
                  </a:rPr>
                  <a:t>(ggf. für einzelne Module)</a:t>
                </a:r>
              </a:p>
            </p:txBody>
          </p:sp>
          <p:sp>
            <p:nvSpPr>
              <p:cNvPr id="18" name="Rechteck: abgerundete Ecken 17">
                <a:extLst>
                  <a:ext uri="{FF2B5EF4-FFF2-40B4-BE49-F238E27FC236}">
                    <a16:creationId xmlns:a16="http://schemas.microsoft.com/office/drawing/2014/main" id="{92E2B18E-CEFF-4937-B334-DA4336E93C3D}"/>
                  </a:ext>
                </a:extLst>
              </p:cNvPr>
              <p:cNvSpPr/>
              <p:nvPr/>
            </p:nvSpPr>
            <p:spPr>
              <a:xfrm>
                <a:off x="2618245" y="765175"/>
                <a:ext cx="1524327" cy="5580000"/>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pic>
          <p:nvPicPr>
            <p:cNvPr id="42" name="Grafik 41">
              <a:extLst>
                <a:ext uri="{FF2B5EF4-FFF2-40B4-BE49-F238E27FC236}">
                  <a16:creationId xmlns:a16="http://schemas.microsoft.com/office/drawing/2014/main" id="{066FBC7E-DA82-493E-9FD1-FBB546F1A8E7}"/>
                </a:ext>
              </a:extLst>
            </p:cNvPr>
            <p:cNvPicPr>
              <a:picLocks noChangeAspect="1"/>
            </p:cNvPicPr>
            <p:nvPr/>
          </p:nvPicPr>
          <p:blipFill>
            <a:blip r:embed="rId3"/>
            <a:stretch>
              <a:fillRect/>
            </a:stretch>
          </p:blipFill>
          <p:spPr>
            <a:xfrm>
              <a:off x="1892301" y="1955137"/>
              <a:ext cx="897961" cy="966011"/>
            </a:xfrm>
            <a:prstGeom prst="rect">
              <a:avLst/>
            </a:prstGeom>
          </p:spPr>
        </p:pic>
      </p:grpSp>
      <p:grpSp>
        <p:nvGrpSpPr>
          <p:cNvPr id="168" name="Gruppieren 167">
            <a:extLst>
              <a:ext uri="{FF2B5EF4-FFF2-40B4-BE49-F238E27FC236}">
                <a16:creationId xmlns:a16="http://schemas.microsoft.com/office/drawing/2014/main" id="{0D23931A-4253-4DF5-A3AB-F912C42998AF}"/>
              </a:ext>
            </a:extLst>
          </p:cNvPr>
          <p:cNvGrpSpPr/>
          <p:nvPr/>
        </p:nvGrpSpPr>
        <p:grpSpPr>
          <a:xfrm>
            <a:off x="3121462" y="915069"/>
            <a:ext cx="1371120" cy="5580000"/>
            <a:chOff x="3121462" y="915069"/>
            <a:chExt cx="1371120" cy="5580000"/>
          </a:xfrm>
        </p:grpSpPr>
        <p:grpSp>
          <p:nvGrpSpPr>
            <p:cNvPr id="11" name="Gruppieren 10">
              <a:extLst>
                <a:ext uri="{FF2B5EF4-FFF2-40B4-BE49-F238E27FC236}">
                  <a16:creationId xmlns:a16="http://schemas.microsoft.com/office/drawing/2014/main" id="{AAD121F2-0C14-4AB9-A526-E431EE0CC27A}"/>
                </a:ext>
              </a:extLst>
            </p:cNvPr>
            <p:cNvGrpSpPr/>
            <p:nvPr/>
          </p:nvGrpSpPr>
          <p:grpSpPr>
            <a:xfrm>
              <a:off x="3121462" y="915069"/>
              <a:ext cx="1371120" cy="5580000"/>
              <a:chOff x="1268742" y="765175"/>
              <a:chExt cx="1371120" cy="5580000"/>
            </a:xfrm>
          </p:grpSpPr>
          <p:sp>
            <p:nvSpPr>
              <p:cNvPr id="13" name="Textfeld 12">
                <a:extLst>
                  <a:ext uri="{FF2B5EF4-FFF2-40B4-BE49-F238E27FC236}">
                    <a16:creationId xmlns:a16="http://schemas.microsoft.com/office/drawing/2014/main" id="{8CABDFF6-36ED-4794-BCE2-ACD7CBA6519B}"/>
                  </a:ext>
                </a:extLst>
              </p:cNvPr>
              <p:cNvSpPr txBox="1"/>
              <p:nvPr/>
            </p:nvSpPr>
            <p:spPr>
              <a:xfrm>
                <a:off x="1268742" y="5318042"/>
                <a:ext cx="1371120" cy="584775"/>
              </a:xfrm>
              <a:prstGeom prst="rect">
                <a:avLst/>
              </a:prstGeom>
              <a:noFill/>
            </p:spPr>
            <p:txBody>
              <a:bodyPr wrap="square" rtlCol="0">
                <a:spAutoFit/>
              </a:bodyPr>
              <a:lstStyle/>
              <a:p>
                <a:pPr algn="ctr"/>
                <a:r>
                  <a:rPr lang="de-DE" b="1" dirty="0">
                    <a:solidFill>
                      <a:schemeClr val="accent1"/>
                    </a:solidFill>
                    <a:latin typeface="Calibri" panose="020F0502020204030204" pitchFamily="34" charset="0"/>
                    <a:sym typeface="Wingdings" pitchFamily="2" charset="2"/>
                  </a:rPr>
                  <a:t>1</a:t>
                </a:r>
                <a:r>
                  <a:rPr lang="de-DE" sz="1400" b="1" dirty="0">
                    <a:solidFill>
                      <a:schemeClr val="accent1"/>
                    </a:solidFill>
                    <a:latin typeface="Calibri" panose="020F0502020204030204" pitchFamily="34" charset="0"/>
                    <a:sym typeface="Wingdings" pitchFamily="2" charset="2"/>
                  </a:rPr>
                  <a:t> </a:t>
                </a:r>
                <a:r>
                  <a:rPr lang="en-US" sz="1400" b="1" dirty="0">
                    <a:solidFill>
                      <a:schemeClr val="accent1"/>
                    </a:solidFill>
                    <a:latin typeface="Calibri" panose="020F0502020204030204" pitchFamily="34" charset="0"/>
                    <a:sym typeface="Wingdings" pitchFamily="2" charset="2"/>
                  </a:rPr>
                  <a:t>Product Backlog</a:t>
                </a:r>
              </a:p>
            </p:txBody>
          </p:sp>
          <p:sp>
            <p:nvSpPr>
              <p:cNvPr id="14" name="Rechteck: abgerundete Ecken 13">
                <a:extLst>
                  <a:ext uri="{FF2B5EF4-FFF2-40B4-BE49-F238E27FC236}">
                    <a16:creationId xmlns:a16="http://schemas.microsoft.com/office/drawing/2014/main" id="{75F2EA1A-7148-4DE4-BF2A-B3F297724ADB}"/>
                  </a:ext>
                </a:extLst>
              </p:cNvPr>
              <p:cNvSpPr/>
              <p:nvPr/>
            </p:nvSpPr>
            <p:spPr>
              <a:xfrm>
                <a:off x="1504302" y="765175"/>
                <a:ext cx="900000" cy="5580000"/>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85" name="Group 16">
              <a:extLst>
                <a:ext uri="{FF2B5EF4-FFF2-40B4-BE49-F238E27FC236}">
                  <a16:creationId xmlns:a16="http://schemas.microsoft.com/office/drawing/2014/main" id="{37FE99D1-D77B-4F93-A0A2-A07B285F89E6}"/>
                </a:ext>
              </a:extLst>
            </p:cNvPr>
            <p:cNvGrpSpPr>
              <a:grpSpLocks noChangeAspect="1"/>
            </p:cNvGrpSpPr>
            <p:nvPr/>
          </p:nvGrpSpPr>
          <p:grpSpPr bwMode="auto">
            <a:xfrm>
              <a:off x="3487361" y="2947193"/>
              <a:ext cx="665909" cy="1566863"/>
              <a:chOff x="2234" y="1694"/>
              <a:chExt cx="338" cy="987"/>
            </a:xfrm>
          </p:grpSpPr>
          <p:sp>
            <p:nvSpPr>
              <p:cNvPr id="86" name="AutoShape 15">
                <a:extLst>
                  <a:ext uri="{FF2B5EF4-FFF2-40B4-BE49-F238E27FC236}">
                    <a16:creationId xmlns:a16="http://schemas.microsoft.com/office/drawing/2014/main" id="{62C9E66E-1506-4ABD-91D2-5B90FC20BBD9}"/>
                  </a:ext>
                </a:extLst>
              </p:cNvPr>
              <p:cNvSpPr>
                <a:spLocks noChangeAspect="1" noChangeArrowheads="1" noTextEdit="1"/>
              </p:cNvSpPr>
              <p:nvPr/>
            </p:nvSpPr>
            <p:spPr bwMode="auto">
              <a:xfrm>
                <a:off x="2234" y="1694"/>
                <a:ext cx="338" cy="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7" name="Rectangle 17">
                <a:extLst>
                  <a:ext uri="{FF2B5EF4-FFF2-40B4-BE49-F238E27FC236}">
                    <a16:creationId xmlns:a16="http://schemas.microsoft.com/office/drawing/2014/main" id="{0BCF49C3-8460-4EB5-8022-088ACD97526E}"/>
                  </a:ext>
                </a:extLst>
              </p:cNvPr>
              <p:cNvSpPr>
                <a:spLocks noChangeArrowheads="1"/>
              </p:cNvSpPr>
              <p:nvPr/>
            </p:nvSpPr>
            <p:spPr bwMode="auto">
              <a:xfrm>
                <a:off x="2240" y="2415"/>
                <a:ext cx="326" cy="260"/>
              </a:xfrm>
              <a:prstGeom prst="rect">
                <a:avLst/>
              </a:prstGeom>
              <a:solidFill>
                <a:srgbClr val="706F6F"/>
              </a:solidFill>
              <a:ln w="17463"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8" name="Rectangle 18">
                <a:extLst>
                  <a:ext uri="{FF2B5EF4-FFF2-40B4-BE49-F238E27FC236}">
                    <a16:creationId xmlns:a16="http://schemas.microsoft.com/office/drawing/2014/main" id="{7C88E538-9322-4FC1-BF91-2E99C2B61EF7}"/>
                  </a:ext>
                </a:extLst>
              </p:cNvPr>
              <p:cNvSpPr>
                <a:spLocks noChangeArrowheads="1"/>
              </p:cNvSpPr>
              <p:nvPr/>
            </p:nvSpPr>
            <p:spPr bwMode="auto">
              <a:xfrm>
                <a:off x="2240" y="2157"/>
                <a:ext cx="161" cy="226"/>
              </a:xfrm>
              <a:prstGeom prst="rect">
                <a:avLst/>
              </a:prstGeom>
              <a:solidFill>
                <a:srgbClr val="706F6F"/>
              </a:solidFill>
              <a:ln w="17463"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9" name="Rectangle 19">
                <a:extLst>
                  <a:ext uri="{FF2B5EF4-FFF2-40B4-BE49-F238E27FC236}">
                    <a16:creationId xmlns:a16="http://schemas.microsoft.com/office/drawing/2014/main" id="{BF6D6D8D-0343-4A41-8465-C545720B5C9E}"/>
                  </a:ext>
                </a:extLst>
              </p:cNvPr>
              <p:cNvSpPr>
                <a:spLocks noChangeArrowheads="1"/>
              </p:cNvSpPr>
              <p:nvPr/>
            </p:nvSpPr>
            <p:spPr bwMode="auto">
              <a:xfrm>
                <a:off x="2436" y="2255"/>
                <a:ext cx="130" cy="128"/>
              </a:xfrm>
              <a:prstGeom prst="rect">
                <a:avLst/>
              </a:prstGeom>
              <a:solidFill>
                <a:srgbClr val="706F6F"/>
              </a:solidFill>
              <a:ln w="17463"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0" name="Rectangle 20">
                <a:extLst>
                  <a:ext uri="{FF2B5EF4-FFF2-40B4-BE49-F238E27FC236}">
                    <a16:creationId xmlns:a16="http://schemas.microsoft.com/office/drawing/2014/main" id="{DB00BA45-3A7F-49A1-B4A2-05785C9BEA97}"/>
                  </a:ext>
                </a:extLst>
              </p:cNvPr>
              <p:cNvSpPr>
                <a:spLocks noChangeArrowheads="1"/>
              </p:cNvSpPr>
              <p:nvPr/>
            </p:nvSpPr>
            <p:spPr bwMode="auto">
              <a:xfrm>
                <a:off x="2436" y="2157"/>
                <a:ext cx="130" cy="63"/>
              </a:xfrm>
              <a:prstGeom prst="rect">
                <a:avLst/>
              </a:prstGeom>
              <a:solidFill>
                <a:srgbClr val="706F6F"/>
              </a:solidFill>
              <a:ln w="17463"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1" name="Rectangle 21">
                <a:extLst>
                  <a:ext uri="{FF2B5EF4-FFF2-40B4-BE49-F238E27FC236}">
                    <a16:creationId xmlns:a16="http://schemas.microsoft.com/office/drawing/2014/main" id="{ED5FDFEF-262D-4271-A686-970413C44248}"/>
                  </a:ext>
                </a:extLst>
              </p:cNvPr>
              <p:cNvSpPr>
                <a:spLocks noChangeArrowheads="1"/>
              </p:cNvSpPr>
              <p:nvPr/>
            </p:nvSpPr>
            <p:spPr bwMode="auto">
              <a:xfrm>
                <a:off x="2240" y="2060"/>
                <a:ext cx="326" cy="63"/>
              </a:xfrm>
              <a:prstGeom prst="rect">
                <a:avLst/>
              </a:prstGeom>
              <a:solidFill>
                <a:srgbClr val="706F6F"/>
              </a:solidFill>
              <a:ln w="17463"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2" name="Rectangle 22">
                <a:extLst>
                  <a:ext uri="{FF2B5EF4-FFF2-40B4-BE49-F238E27FC236}">
                    <a16:creationId xmlns:a16="http://schemas.microsoft.com/office/drawing/2014/main" id="{80E75A90-B7F6-4123-B1D6-DFAB8E03309C}"/>
                  </a:ext>
                </a:extLst>
              </p:cNvPr>
              <p:cNvSpPr>
                <a:spLocks noChangeArrowheads="1"/>
              </p:cNvSpPr>
              <p:nvPr/>
            </p:nvSpPr>
            <p:spPr bwMode="auto">
              <a:xfrm>
                <a:off x="2240" y="1963"/>
                <a:ext cx="326" cy="63"/>
              </a:xfrm>
              <a:prstGeom prst="rect">
                <a:avLst/>
              </a:prstGeom>
              <a:solidFill>
                <a:srgbClr val="706F6F"/>
              </a:solidFill>
              <a:ln w="17463"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3" name="Rectangle 23">
                <a:extLst>
                  <a:ext uri="{FF2B5EF4-FFF2-40B4-BE49-F238E27FC236}">
                    <a16:creationId xmlns:a16="http://schemas.microsoft.com/office/drawing/2014/main" id="{65DC50ED-ABFE-456B-AA6C-369ECC6D9088}"/>
                  </a:ext>
                </a:extLst>
              </p:cNvPr>
              <p:cNvSpPr>
                <a:spLocks noChangeArrowheads="1"/>
              </p:cNvSpPr>
              <p:nvPr/>
            </p:nvSpPr>
            <p:spPr bwMode="auto">
              <a:xfrm>
                <a:off x="2240" y="1866"/>
                <a:ext cx="326" cy="63"/>
              </a:xfrm>
              <a:prstGeom prst="rect">
                <a:avLst/>
              </a:prstGeom>
              <a:solidFill>
                <a:srgbClr val="706F6F"/>
              </a:solidFill>
              <a:ln w="17463"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4" name="Freeform 24">
                <a:extLst>
                  <a:ext uri="{FF2B5EF4-FFF2-40B4-BE49-F238E27FC236}">
                    <a16:creationId xmlns:a16="http://schemas.microsoft.com/office/drawing/2014/main" id="{FBE3428A-989B-49B3-B197-631B07E22481}"/>
                  </a:ext>
                </a:extLst>
              </p:cNvPr>
              <p:cNvSpPr>
                <a:spLocks/>
              </p:cNvSpPr>
              <p:nvPr/>
            </p:nvSpPr>
            <p:spPr bwMode="auto">
              <a:xfrm>
                <a:off x="2240" y="1831"/>
                <a:ext cx="326" cy="0"/>
              </a:xfrm>
              <a:custGeom>
                <a:avLst/>
                <a:gdLst>
                  <a:gd name="T0" fmla="*/ 0 w 326"/>
                  <a:gd name="T1" fmla="*/ 326 w 326"/>
                  <a:gd name="T2" fmla="*/ 0 w 326"/>
                </a:gdLst>
                <a:ahLst/>
                <a:cxnLst>
                  <a:cxn ang="0">
                    <a:pos x="T0" y="0"/>
                  </a:cxn>
                  <a:cxn ang="0">
                    <a:pos x="T1" y="0"/>
                  </a:cxn>
                  <a:cxn ang="0">
                    <a:pos x="T2" y="0"/>
                  </a:cxn>
                </a:cxnLst>
                <a:rect l="0" t="0" r="r" b="b"/>
                <a:pathLst>
                  <a:path w="326">
                    <a:moveTo>
                      <a:pt x="0" y="0"/>
                    </a:moveTo>
                    <a:lnTo>
                      <a:pt x="326" y="0"/>
                    </a:lnTo>
                    <a:lnTo>
                      <a:pt x="0" y="0"/>
                    </a:lnTo>
                    <a:close/>
                  </a:path>
                </a:pathLst>
              </a:custGeom>
              <a:solidFill>
                <a:srgbClr val="70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6" name="Freeform 26">
                <a:extLst>
                  <a:ext uri="{FF2B5EF4-FFF2-40B4-BE49-F238E27FC236}">
                    <a16:creationId xmlns:a16="http://schemas.microsoft.com/office/drawing/2014/main" id="{030DE936-A600-4678-B675-97B93D4ED212}"/>
                  </a:ext>
                </a:extLst>
              </p:cNvPr>
              <p:cNvSpPr>
                <a:spLocks/>
              </p:cNvSpPr>
              <p:nvPr/>
            </p:nvSpPr>
            <p:spPr bwMode="auto">
              <a:xfrm>
                <a:off x="2240" y="1768"/>
                <a:ext cx="326" cy="0"/>
              </a:xfrm>
              <a:custGeom>
                <a:avLst/>
                <a:gdLst>
                  <a:gd name="T0" fmla="*/ 0 w 326"/>
                  <a:gd name="T1" fmla="*/ 326 w 326"/>
                  <a:gd name="T2" fmla="*/ 0 w 326"/>
                </a:gdLst>
                <a:ahLst/>
                <a:cxnLst>
                  <a:cxn ang="0">
                    <a:pos x="T0" y="0"/>
                  </a:cxn>
                  <a:cxn ang="0">
                    <a:pos x="T1" y="0"/>
                  </a:cxn>
                  <a:cxn ang="0">
                    <a:pos x="T2" y="0"/>
                  </a:cxn>
                </a:cxnLst>
                <a:rect l="0" t="0" r="r" b="b"/>
                <a:pathLst>
                  <a:path w="326">
                    <a:moveTo>
                      <a:pt x="0" y="0"/>
                    </a:moveTo>
                    <a:lnTo>
                      <a:pt x="326" y="0"/>
                    </a:lnTo>
                    <a:lnTo>
                      <a:pt x="0" y="0"/>
                    </a:lnTo>
                    <a:close/>
                  </a:path>
                </a:pathLst>
              </a:custGeom>
              <a:solidFill>
                <a:srgbClr val="70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8" name="Freeform 28">
                <a:extLst>
                  <a:ext uri="{FF2B5EF4-FFF2-40B4-BE49-F238E27FC236}">
                    <a16:creationId xmlns:a16="http://schemas.microsoft.com/office/drawing/2014/main" id="{29518128-1F06-4837-80C8-2FAFBAB6D3D0}"/>
                  </a:ext>
                </a:extLst>
              </p:cNvPr>
              <p:cNvSpPr>
                <a:spLocks/>
              </p:cNvSpPr>
              <p:nvPr/>
            </p:nvSpPr>
            <p:spPr bwMode="auto">
              <a:xfrm>
                <a:off x="2240" y="1703"/>
                <a:ext cx="326" cy="0"/>
              </a:xfrm>
              <a:custGeom>
                <a:avLst/>
                <a:gdLst>
                  <a:gd name="T0" fmla="*/ 0 w 326"/>
                  <a:gd name="T1" fmla="*/ 326 w 326"/>
                  <a:gd name="T2" fmla="*/ 0 w 326"/>
                </a:gdLst>
                <a:ahLst/>
                <a:cxnLst>
                  <a:cxn ang="0">
                    <a:pos x="T0" y="0"/>
                  </a:cxn>
                  <a:cxn ang="0">
                    <a:pos x="T1" y="0"/>
                  </a:cxn>
                  <a:cxn ang="0">
                    <a:pos x="T2" y="0"/>
                  </a:cxn>
                </a:cxnLst>
                <a:rect l="0" t="0" r="r" b="b"/>
                <a:pathLst>
                  <a:path w="326">
                    <a:moveTo>
                      <a:pt x="0" y="0"/>
                    </a:moveTo>
                    <a:lnTo>
                      <a:pt x="326" y="0"/>
                    </a:lnTo>
                    <a:lnTo>
                      <a:pt x="0" y="0"/>
                    </a:lnTo>
                    <a:close/>
                  </a:path>
                </a:pathLst>
              </a:custGeom>
              <a:solidFill>
                <a:srgbClr val="70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111" name="Gruppieren 110">
            <a:extLst>
              <a:ext uri="{FF2B5EF4-FFF2-40B4-BE49-F238E27FC236}">
                <a16:creationId xmlns:a16="http://schemas.microsoft.com/office/drawing/2014/main" id="{ED6F4C9E-83F3-441B-BDCD-9416C77E31C6}"/>
              </a:ext>
            </a:extLst>
          </p:cNvPr>
          <p:cNvGrpSpPr/>
          <p:nvPr/>
        </p:nvGrpSpPr>
        <p:grpSpPr>
          <a:xfrm>
            <a:off x="3519745" y="2628898"/>
            <a:ext cx="144000" cy="531813"/>
            <a:chOff x="3568905" y="2632868"/>
            <a:chExt cx="144000" cy="531813"/>
          </a:xfrm>
        </p:grpSpPr>
        <p:cxnSp>
          <p:nvCxnSpPr>
            <p:cNvPr id="101" name="Gerader Verbinder 100">
              <a:extLst>
                <a:ext uri="{FF2B5EF4-FFF2-40B4-BE49-F238E27FC236}">
                  <a16:creationId xmlns:a16="http://schemas.microsoft.com/office/drawing/2014/main" id="{31391514-32E9-484E-A3EC-E77D5B14CA82}"/>
                </a:ext>
              </a:extLst>
            </p:cNvPr>
            <p:cNvCxnSpPr/>
            <p:nvPr/>
          </p:nvCxnSpPr>
          <p:spPr bwMode="auto">
            <a:xfrm>
              <a:off x="3568905" y="3164681"/>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104" name="Gerader Verbinder 103">
              <a:extLst>
                <a:ext uri="{FF2B5EF4-FFF2-40B4-BE49-F238E27FC236}">
                  <a16:creationId xmlns:a16="http://schemas.microsoft.com/office/drawing/2014/main" id="{FC99F5DC-B4F6-4DF8-8F9C-F095EDDA376A}"/>
                </a:ext>
              </a:extLst>
            </p:cNvPr>
            <p:cNvCxnSpPr/>
            <p:nvPr/>
          </p:nvCxnSpPr>
          <p:spPr bwMode="auto">
            <a:xfrm>
              <a:off x="3568905" y="3088706"/>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105" name="Gerader Verbinder 104">
              <a:extLst>
                <a:ext uri="{FF2B5EF4-FFF2-40B4-BE49-F238E27FC236}">
                  <a16:creationId xmlns:a16="http://schemas.microsoft.com/office/drawing/2014/main" id="{743936C9-33E7-4BF3-B0EA-D9049057AE14}"/>
                </a:ext>
              </a:extLst>
            </p:cNvPr>
            <p:cNvCxnSpPr/>
            <p:nvPr/>
          </p:nvCxnSpPr>
          <p:spPr bwMode="auto">
            <a:xfrm>
              <a:off x="3568905" y="3012733"/>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106" name="Gerader Verbinder 105">
              <a:extLst>
                <a:ext uri="{FF2B5EF4-FFF2-40B4-BE49-F238E27FC236}">
                  <a16:creationId xmlns:a16="http://schemas.microsoft.com/office/drawing/2014/main" id="{77F32E58-B00C-4FDA-8863-4C10E4E1FC7A}"/>
                </a:ext>
              </a:extLst>
            </p:cNvPr>
            <p:cNvCxnSpPr/>
            <p:nvPr/>
          </p:nvCxnSpPr>
          <p:spPr bwMode="auto">
            <a:xfrm>
              <a:off x="3568905" y="2936760"/>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107" name="Gerader Verbinder 106">
              <a:extLst>
                <a:ext uri="{FF2B5EF4-FFF2-40B4-BE49-F238E27FC236}">
                  <a16:creationId xmlns:a16="http://schemas.microsoft.com/office/drawing/2014/main" id="{0843B1C8-7084-4EC8-A16D-50E249E63DAB}"/>
                </a:ext>
              </a:extLst>
            </p:cNvPr>
            <p:cNvCxnSpPr/>
            <p:nvPr/>
          </p:nvCxnSpPr>
          <p:spPr bwMode="auto">
            <a:xfrm>
              <a:off x="3568905" y="2860787"/>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108" name="Gerader Verbinder 107">
              <a:extLst>
                <a:ext uri="{FF2B5EF4-FFF2-40B4-BE49-F238E27FC236}">
                  <a16:creationId xmlns:a16="http://schemas.microsoft.com/office/drawing/2014/main" id="{63058D54-A260-4091-8C3C-30ED7E6E5019}"/>
                </a:ext>
              </a:extLst>
            </p:cNvPr>
            <p:cNvCxnSpPr/>
            <p:nvPr/>
          </p:nvCxnSpPr>
          <p:spPr bwMode="auto">
            <a:xfrm>
              <a:off x="3568905" y="2784814"/>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109" name="Gerader Verbinder 108">
              <a:extLst>
                <a:ext uri="{FF2B5EF4-FFF2-40B4-BE49-F238E27FC236}">
                  <a16:creationId xmlns:a16="http://schemas.microsoft.com/office/drawing/2014/main" id="{40831359-E15A-4B9F-A4E6-3473994A3350}"/>
                </a:ext>
              </a:extLst>
            </p:cNvPr>
            <p:cNvCxnSpPr/>
            <p:nvPr/>
          </p:nvCxnSpPr>
          <p:spPr bwMode="auto">
            <a:xfrm>
              <a:off x="3568905" y="2708841"/>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110" name="Gerader Verbinder 109">
              <a:extLst>
                <a:ext uri="{FF2B5EF4-FFF2-40B4-BE49-F238E27FC236}">
                  <a16:creationId xmlns:a16="http://schemas.microsoft.com/office/drawing/2014/main" id="{43C7F652-BA34-4667-980B-AE219DA3A1AD}"/>
                </a:ext>
              </a:extLst>
            </p:cNvPr>
            <p:cNvCxnSpPr/>
            <p:nvPr/>
          </p:nvCxnSpPr>
          <p:spPr bwMode="auto">
            <a:xfrm>
              <a:off x="3568905" y="2632868"/>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grpSp>
      <p:grpSp>
        <p:nvGrpSpPr>
          <p:cNvPr id="112" name="Gruppieren 111">
            <a:extLst>
              <a:ext uri="{FF2B5EF4-FFF2-40B4-BE49-F238E27FC236}">
                <a16:creationId xmlns:a16="http://schemas.microsoft.com/office/drawing/2014/main" id="{7382F3DC-B683-45D4-9395-60C5DFB24EE8}"/>
              </a:ext>
            </a:extLst>
          </p:cNvPr>
          <p:cNvGrpSpPr/>
          <p:nvPr/>
        </p:nvGrpSpPr>
        <p:grpSpPr>
          <a:xfrm>
            <a:off x="3747171" y="2628898"/>
            <a:ext cx="144000" cy="531813"/>
            <a:chOff x="3568905" y="2632868"/>
            <a:chExt cx="144000" cy="531813"/>
          </a:xfrm>
        </p:grpSpPr>
        <p:cxnSp>
          <p:nvCxnSpPr>
            <p:cNvPr id="113" name="Gerader Verbinder 112">
              <a:extLst>
                <a:ext uri="{FF2B5EF4-FFF2-40B4-BE49-F238E27FC236}">
                  <a16:creationId xmlns:a16="http://schemas.microsoft.com/office/drawing/2014/main" id="{EE43E3E4-29F3-47CA-A75D-44441B6CDD80}"/>
                </a:ext>
              </a:extLst>
            </p:cNvPr>
            <p:cNvCxnSpPr/>
            <p:nvPr/>
          </p:nvCxnSpPr>
          <p:spPr bwMode="auto">
            <a:xfrm>
              <a:off x="3568905" y="3164681"/>
              <a:ext cx="144000" cy="0"/>
            </a:xfrm>
            <a:prstGeom prst="line">
              <a:avLst/>
            </a:prstGeom>
            <a:solidFill>
              <a:schemeClr val="accent1"/>
            </a:solidFill>
            <a:ln w="57150" cap="sq" cmpd="sng" algn="ctr">
              <a:solidFill>
                <a:srgbClr val="FFDA65"/>
              </a:solidFill>
              <a:prstDash val="solid"/>
              <a:round/>
              <a:headEnd type="none" w="sm" len="sm"/>
              <a:tailEnd type="none" w="sm" len="sm"/>
            </a:ln>
            <a:effectLst/>
          </p:spPr>
        </p:cxnSp>
        <p:cxnSp>
          <p:nvCxnSpPr>
            <p:cNvPr id="114" name="Gerader Verbinder 113">
              <a:extLst>
                <a:ext uri="{FF2B5EF4-FFF2-40B4-BE49-F238E27FC236}">
                  <a16:creationId xmlns:a16="http://schemas.microsoft.com/office/drawing/2014/main" id="{064BD62A-AC59-43BE-B44B-C58ABFC7970D}"/>
                </a:ext>
              </a:extLst>
            </p:cNvPr>
            <p:cNvCxnSpPr/>
            <p:nvPr/>
          </p:nvCxnSpPr>
          <p:spPr bwMode="auto">
            <a:xfrm>
              <a:off x="3568905" y="3088706"/>
              <a:ext cx="144000" cy="0"/>
            </a:xfrm>
            <a:prstGeom prst="line">
              <a:avLst/>
            </a:prstGeom>
            <a:solidFill>
              <a:schemeClr val="accent1"/>
            </a:solidFill>
            <a:ln w="57150" cap="sq" cmpd="sng" algn="ctr">
              <a:solidFill>
                <a:srgbClr val="FFDA65"/>
              </a:solidFill>
              <a:prstDash val="solid"/>
              <a:round/>
              <a:headEnd type="none" w="sm" len="sm"/>
              <a:tailEnd type="none" w="sm" len="sm"/>
            </a:ln>
            <a:effectLst/>
          </p:spPr>
        </p:cxnSp>
        <p:cxnSp>
          <p:nvCxnSpPr>
            <p:cNvPr id="115" name="Gerader Verbinder 114">
              <a:extLst>
                <a:ext uri="{FF2B5EF4-FFF2-40B4-BE49-F238E27FC236}">
                  <a16:creationId xmlns:a16="http://schemas.microsoft.com/office/drawing/2014/main" id="{81A6729E-8981-4FDC-9D39-2FA3CA21D400}"/>
                </a:ext>
              </a:extLst>
            </p:cNvPr>
            <p:cNvCxnSpPr/>
            <p:nvPr/>
          </p:nvCxnSpPr>
          <p:spPr bwMode="auto">
            <a:xfrm>
              <a:off x="3568905" y="3012733"/>
              <a:ext cx="144000" cy="0"/>
            </a:xfrm>
            <a:prstGeom prst="line">
              <a:avLst/>
            </a:prstGeom>
            <a:solidFill>
              <a:schemeClr val="accent1"/>
            </a:solidFill>
            <a:ln w="57150" cap="sq" cmpd="sng" algn="ctr">
              <a:solidFill>
                <a:srgbClr val="FFDA65"/>
              </a:solidFill>
              <a:prstDash val="solid"/>
              <a:round/>
              <a:headEnd type="none" w="sm" len="sm"/>
              <a:tailEnd type="none" w="sm" len="sm"/>
            </a:ln>
            <a:effectLst/>
          </p:spPr>
        </p:cxnSp>
        <p:cxnSp>
          <p:nvCxnSpPr>
            <p:cNvPr id="116" name="Gerader Verbinder 115">
              <a:extLst>
                <a:ext uri="{FF2B5EF4-FFF2-40B4-BE49-F238E27FC236}">
                  <a16:creationId xmlns:a16="http://schemas.microsoft.com/office/drawing/2014/main" id="{A4CDEDDD-B6DB-4AB8-A1C3-37AEB4643EBC}"/>
                </a:ext>
              </a:extLst>
            </p:cNvPr>
            <p:cNvCxnSpPr/>
            <p:nvPr/>
          </p:nvCxnSpPr>
          <p:spPr bwMode="auto">
            <a:xfrm>
              <a:off x="3568905" y="2936760"/>
              <a:ext cx="144000" cy="0"/>
            </a:xfrm>
            <a:prstGeom prst="line">
              <a:avLst/>
            </a:prstGeom>
            <a:solidFill>
              <a:schemeClr val="accent1"/>
            </a:solidFill>
            <a:ln w="57150" cap="sq" cmpd="sng" algn="ctr">
              <a:solidFill>
                <a:srgbClr val="FFDA65"/>
              </a:solidFill>
              <a:prstDash val="solid"/>
              <a:round/>
              <a:headEnd type="none" w="sm" len="sm"/>
              <a:tailEnd type="none" w="sm" len="sm"/>
            </a:ln>
            <a:effectLst/>
          </p:spPr>
        </p:cxnSp>
        <p:cxnSp>
          <p:nvCxnSpPr>
            <p:cNvPr id="117" name="Gerader Verbinder 116">
              <a:extLst>
                <a:ext uri="{FF2B5EF4-FFF2-40B4-BE49-F238E27FC236}">
                  <a16:creationId xmlns:a16="http://schemas.microsoft.com/office/drawing/2014/main" id="{BA738BDE-F2AB-448E-BA41-73FB6438B71E}"/>
                </a:ext>
              </a:extLst>
            </p:cNvPr>
            <p:cNvCxnSpPr/>
            <p:nvPr/>
          </p:nvCxnSpPr>
          <p:spPr bwMode="auto">
            <a:xfrm>
              <a:off x="3568905" y="2860787"/>
              <a:ext cx="144000" cy="0"/>
            </a:xfrm>
            <a:prstGeom prst="line">
              <a:avLst/>
            </a:prstGeom>
            <a:solidFill>
              <a:schemeClr val="accent1"/>
            </a:solidFill>
            <a:ln w="57150" cap="sq" cmpd="sng" algn="ctr">
              <a:solidFill>
                <a:srgbClr val="FFDA65"/>
              </a:solidFill>
              <a:prstDash val="solid"/>
              <a:round/>
              <a:headEnd type="none" w="sm" len="sm"/>
              <a:tailEnd type="none" w="sm" len="sm"/>
            </a:ln>
            <a:effectLst/>
          </p:spPr>
        </p:cxnSp>
        <p:cxnSp>
          <p:nvCxnSpPr>
            <p:cNvPr id="118" name="Gerader Verbinder 117">
              <a:extLst>
                <a:ext uri="{FF2B5EF4-FFF2-40B4-BE49-F238E27FC236}">
                  <a16:creationId xmlns:a16="http://schemas.microsoft.com/office/drawing/2014/main" id="{6925897E-D204-431D-83DB-45439E78F54B}"/>
                </a:ext>
              </a:extLst>
            </p:cNvPr>
            <p:cNvCxnSpPr/>
            <p:nvPr/>
          </p:nvCxnSpPr>
          <p:spPr bwMode="auto">
            <a:xfrm>
              <a:off x="3568905" y="2784814"/>
              <a:ext cx="144000" cy="0"/>
            </a:xfrm>
            <a:prstGeom prst="line">
              <a:avLst/>
            </a:prstGeom>
            <a:solidFill>
              <a:schemeClr val="accent1"/>
            </a:solidFill>
            <a:ln w="57150" cap="sq" cmpd="sng" algn="ctr">
              <a:solidFill>
                <a:srgbClr val="FFDA65"/>
              </a:solidFill>
              <a:prstDash val="solid"/>
              <a:round/>
              <a:headEnd type="none" w="sm" len="sm"/>
              <a:tailEnd type="none" w="sm" len="sm"/>
            </a:ln>
            <a:effectLst/>
          </p:spPr>
        </p:cxnSp>
        <p:cxnSp>
          <p:nvCxnSpPr>
            <p:cNvPr id="119" name="Gerader Verbinder 118">
              <a:extLst>
                <a:ext uri="{FF2B5EF4-FFF2-40B4-BE49-F238E27FC236}">
                  <a16:creationId xmlns:a16="http://schemas.microsoft.com/office/drawing/2014/main" id="{F6BF9910-A223-4C37-9983-E605CCB320F2}"/>
                </a:ext>
              </a:extLst>
            </p:cNvPr>
            <p:cNvCxnSpPr/>
            <p:nvPr/>
          </p:nvCxnSpPr>
          <p:spPr bwMode="auto">
            <a:xfrm>
              <a:off x="3568905" y="2708841"/>
              <a:ext cx="144000" cy="0"/>
            </a:xfrm>
            <a:prstGeom prst="line">
              <a:avLst/>
            </a:prstGeom>
            <a:solidFill>
              <a:schemeClr val="accent1"/>
            </a:solidFill>
            <a:ln w="57150" cap="sq" cmpd="sng" algn="ctr">
              <a:solidFill>
                <a:srgbClr val="FFDA65"/>
              </a:solidFill>
              <a:prstDash val="solid"/>
              <a:round/>
              <a:headEnd type="none" w="sm" len="sm"/>
              <a:tailEnd type="none" w="sm" len="sm"/>
            </a:ln>
            <a:effectLst/>
          </p:spPr>
        </p:cxnSp>
        <p:cxnSp>
          <p:nvCxnSpPr>
            <p:cNvPr id="120" name="Gerader Verbinder 119">
              <a:extLst>
                <a:ext uri="{FF2B5EF4-FFF2-40B4-BE49-F238E27FC236}">
                  <a16:creationId xmlns:a16="http://schemas.microsoft.com/office/drawing/2014/main" id="{0FABF99C-FB7C-4977-83B8-D64C745CC20C}"/>
                </a:ext>
              </a:extLst>
            </p:cNvPr>
            <p:cNvCxnSpPr/>
            <p:nvPr/>
          </p:nvCxnSpPr>
          <p:spPr bwMode="auto">
            <a:xfrm>
              <a:off x="3568905" y="2632868"/>
              <a:ext cx="144000" cy="0"/>
            </a:xfrm>
            <a:prstGeom prst="line">
              <a:avLst/>
            </a:prstGeom>
            <a:solidFill>
              <a:schemeClr val="accent1"/>
            </a:solidFill>
            <a:ln w="57150" cap="sq" cmpd="sng" algn="ctr">
              <a:solidFill>
                <a:srgbClr val="FFDA65"/>
              </a:solidFill>
              <a:prstDash val="solid"/>
              <a:round/>
              <a:headEnd type="none" w="sm" len="sm"/>
              <a:tailEnd type="none" w="sm" len="sm"/>
            </a:ln>
            <a:effectLst/>
          </p:spPr>
        </p:cxnSp>
      </p:grpSp>
      <p:grpSp>
        <p:nvGrpSpPr>
          <p:cNvPr id="121" name="Gruppieren 120">
            <a:extLst>
              <a:ext uri="{FF2B5EF4-FFF2-40B4-BE49-F238E27FC236}">
                <a16:creationId xmlns:a16="http://schemas.microsoft.com/office/drawing/2014/main" id="{2A31917E-D967-4661-B7BF-CA42BE6E5548}"/>
              </a:ext>
            </a:extLst>
          </p:cNvPr>
          <p:cNvGrpSpPr/>
          <p:nvPr/>
        </p:nvGrpSpPr>
        <p:grpSpPr>
          <a:xfrm>
            <a:off x="3974596" y="2628898"/>
            <a:ext cx="144000" cy="531813"/>
            <a:chOff x="3568905" y="2632868"/>
            <a:chExt cx="144000" cy="531813"/>
          </a:xfrm>
        </p:grpSpPr>
        <p:cxnSp>
          <p:nvCxnSpPr>
            <p:cNvPr id="122" name="Gerader Verbinder 121">
              <a:extLst>
                <a:ext uri="{FF2B5EF4-FFF2-40B4-BE49-F238E27FC236}">
                  <a16:creationId xmlns:a16="http://schemas.microsoft.com/office/drawing/2014/main" id="{5E57FFC4-9D9B-4074-8193-28213BD40FB4}"/>
                </a:ext>
              </a:extLst>
            </p:cNvPr>
            <p:cNvCxnSpPr/>
            <p:nvPr/>
          </p:nvCxnSpPr>
          <p:spPr bwMode="auto">
            <a:xfrm>
              <a:off x="3568905" y="3164681"/>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123" name="Gerader Verbinder 122">
              <a:extLst>
                <a:ext uri="{FF2B5EF4-FFF2-40B4-BE49-F238E27FC236}">
                  <a16:creationId xmlns:a16="http://schemas.microsoft.com/office/drawing/2014/main" id="{DA8508FA-569B-4EEC-9786-F038ED59007B}"/>
                </a:ext>
              </a:extLst>
            </p:cNvPr>
            <p:cNvCxnSpPr/>
            <p:nvPr/>
          </p:nvCxnSpPr>
          <p:spPr bwMode="auto">
            <a:xfrm>
              <a:off x="3568905" y="3088706"/>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124" name="Gerader Verbinder 123">
              <a:extLst>
                <a:ext uri="{FF2B5EF4-FFF2-40B4-BE49-F238E27FC236}">
                  <a16:creationId xmlns:a16="http://schemas.microsoft.com/office/drawing/2014/main" id="{B9DCC3D0-7AEC-4967-BCD1-C3BAEAF016C6}"/>
                </a:ext>
              </a:extLst>
            </p:cNvPr>
            <p:cNvCxnSpPr/>
            <p:nvPr/>
          </p:nvCxnSpPr>
          <p:spPr bwMode="auto">
            <a:xfrm>
              <a:off x="3568905" y="3012733"/>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125" name="Gerader Verbinder 124">
              <a:extLst>
                <a:ext uri="{FF2B5EF4-FFF2-40B4-BE49-F238E27FC236}">
                  <a16:creationId xmlns:a16="http://schemas.microsoft.com/office/drawing/2014/main" id="{9BB6BB64-4D59-432C-AB3B-CD1C469B813D}"/>
                </a:ext>
              </a:extLst>
            </p:cNvPr>
            <p:cNvCxnSpPr/>
            <p:nvPr/>
          </p:nvCxnSpPr>
          <p:spPr bwMode="auto">
            <a:xfrm>
              <a:off x="3568905" y="2936760"/>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126" name="Gerader Verbinder 125">
              <a:extLst>
                <a:ext uri="{FF2B5EF4-FFF2-40B4-BE49-F238E27FC236}">
                  <a16:creationId xmlns:a16="http://schemas.microsoft.com/office/drawing/2014/main" id="{951A59C5-C6D0-4A92-AC23-C7FBE75AC107}"/>
                </a:ext>
              </a:extLst>
            </p:cNvPr>
            <p:cNvCxnSpPr/>
            <p:nvPr/>
          </p:nvCxnSpPr>
          <p:spPr bwMode="auto">
            <a:xfrm>
              <a:off x="3568905" y="2860787"/>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127" name="Gerader Verbinder 126">
              <a:extLst>
                <a:ext uri="{FF2B5EF4-FFF2-40B4-BE49-F238E27FC236}">
                  <a16:creationId xmlns:a16="http://schemas.microsoft.com/office/drawing/2014/main" id="{09FF7C4B-2C4B-4AB6-8DDB-A8673552F2F6}"/>
                </a:ext>
              </a:extLst>
            </p:cNvPr>
            <p:cNvCxnSpPr/>
            <p:nvPr/>
          </p:nvCxnSpPr>
          <p:spPr bwMode="auto">
            <a:xfrm>
              <a:off x="3568905" y="2784814"/>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128" name="Gerader Verbinder 127">
              <a:extLst>
                <a:ext uri="{FF2B5EF4-FFF2-40B4-BE49-F238E27FC236}">
                  <a16:creationId xmlns:a16="http://schemas.microsoft.com/office/drawing/2014/main" id="{3B106BEE-C5CE-4F52-8C9A-192420C4E252}"/>
                </a:ext>
              </a:extLst>
            </p:cNvPr>
            <p:cNvCxnSpPr/>
            <p:nvPr/>
          </p:nvCxnSpPr>
          <p:spPr bwMode="auto">
            <a:xfrm>
              <a:off x="3568905" y="2708841"/>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129" name="Gerader Verbinder 128">
              <a:extLst>
                <a:ext uri="{FF2B5EF4-FFF2-40B4-BE49-F238E27FC236}">
                  <a16:creationId xmlns:a16="http://schemas.microsoft.com/office/drawing/2014/main" id="{243C464F-2828-4AE3-8533-047908FD997A}"/>
                </a:ext>
              </a:extLst>
            </p:cNvPr>
            <p:cNvCxnSpPr/>
            <p:nvPr/>
          </p:nvCxnSpPr>
          <p:spPr bwMode="auto">
            <a:xfrm>
              <a:off x="3568905" y="2632868"/>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grpSp>
      <p:grpSp>
        <p:nvGrpSpPr>
          <p:cNvPr id="22" name="Gruppieren 21">
            <a:extLst>
              <a:ext uri="{FF2B5EF4-FFF2-40B4-BE49-F238E27FC236}">
                <a16:creationId xmlns:a16="http://schemas.microsoft.com/office/drawing/2014/main" id="{84694AB5-C0B5-4910-9938-EA9836339466}"/>
              </a:ext>
            </a:extLst>
          </p:cNvPr>
          <p:cNvGrpSpPr/>
          <p:nvPr/>
        </p:nvGrpSpPr>
        <p:grpSpPr>
          <a:xfrm>
            <a:off x="6699377" y="915069"/>
            <a:ext cx="2112421" cy="5580000"/>
            <a:chOff x="6610166" y="765175"/>
            <a:chExt cx="2112421" cy="5580000"/>
          </a:xfrm>
        </p:grpSpPr>
        <p:sp>
          <p:nvSpPr>
            <p:cNvPr id="27" name="Textfeld 26">
              <a:extLst>
                <a:ext uri="{FF2B5EF4-FFF2-40B4-BE49-F238E27FC236}">
                  <a16:creationId xmlns:a16="http://schemas.microsoft.com/office/drawing/2014/main" id="{53CDFEC4-1970-4542-8154-7D01B77D12FE}"/>
                </a:ext>
              </a:extLst>
            </p:cNvPr>
            <p:cNvSpPr txBox="1"/>
            <p:nvPr/>
          </p:nvSpPr>
          <p:spPr>
            <a:xfrm>
              <a:off x="7138687" y="5572127"/>
              <a:ext cx="1055379" cy="584775"/>
            </a:xfrm>
            <a:prstGeom prst="rect">
              <a:avLst/>
            </a:prstGeom>
            <a:noFill/>
          </p:spPr>
          <p:txBody>
            <a:bodyPr wrap="square" rtlCol="0">
              <a:spAutoFit/>
            </a:bodyPr>
            <a:lstStyle/>
            <a:p>
              <a:pPr algn="ctr"/>
              <a:r>
                <a:rPr lang="de-DE" b="1" dirty="0">
                  <a:solidFill>
                    <a:schemeClr val="accent1"/>
                  </a:solidFill>
                  <a:latin typeface="Calibri" panose="020F0502020204030204" pitchFamily="34" charset="0"/>
                  <a:sym typeface="Wingdings" pitchFamily="2" charset="2"/>
                </a:rPr>
                <a:t>N</a:t>
              </a:r>
              <a:r>
                <a:rPr lang="de-DE" sz="1400" b="1" dirty="0">
                  <a:solidFill>
                    <a:schemeClr val="accent1"/>
                  </a:solidFill>
                  <a:latin typeface="Calibri" panose="020F0502020204030204" pitchFamily="34" charset="0"/>
                  <a:sym typeface="Wingdings" pitchFamily="2" charset="2"/>
                </a:rPr>
                <a:t> </a:t>
              </a:r>
              <a:r>
                <a:rPr lang="de-DE" sz="1400" dirty="0">
                  <a:solidFill>
                    <a:schemeClr val="accent1"/>
                  </a:solidFill>
                  <a:latin typeface="Calibri" panose="020F0502020204030204" pitchFamily="34" charset="0"/>
                  <a:sym typeface="Wingdings" pitchFamily="2" charset="2"/>
                </a:rPr>
                <a:t>Entwick­lungsteams</a:t>
              </a:r>
            </a:p>
          </p:txBody>
        </p:sp>
        <p:sp>
          <p:nvSpPr>
            <p:cNvPr id="28" name="Rechteck: abgerundete Ecken 27">
              <a:extLst>
                <a:ext uri="{FF2B5EF4-FFF2-40B4-BE49-F238E27FC236}">
                  <a16:creationId xmlns:a16="http://schemas.microsoft.com/office/drawing/2014/main" id="{2586A4A3-5C7D-4286-AA0D-04A4588EB4A0}"/>
                </a:ext>
              </a:extLst>
            </p:cNvPr>
            <p:cNvSpPr/>
            <p:nvPr/>
          </p:nvSpPr>
          <p:spPr>
            <a:xfrm>
              <a:off x="6610166" y="765175"/>
              <a:ext cx="2112421" cy="5580000"/>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130" name="Group 32">
            <a:extLst>
              <a:ext uri="{FF2B5EF4-FFF2-40B4-BE49-F238E27FC236}">
                <a16:creationId xmlns:a16="http://schemas.microsoft.com/office/drawing/2014/main" id="{FF3CDC38-F958-4DEF-9C02-674E3118B081}"/>
              </a:ext>
            </a:extLst>
          </p:cNvPr>
          <p:cNvGrpSpPr>
            <a:grpSpLocks noChangeAspect="1"/>
          </p:cNvGrpSpPr>
          <p:nvPr/>
        </p:nvGrpSpPr>
        <p:grpSpPr bwMode="auto">
          <a:xfrm>
            <a:off x="7338294" y="1173091"/>
            <a:ext cx="691843" cy="687321"/>
            <a:chOff x="4573" y="691"/>
            <a:chExt cx="612" cy="608"/>
          </a:xfrm>
        </p:grpSpPr>
        <p:sp>
          <p:nvSpPr>
            <p:cNvPr id="131" name="AutoShape 31">
              <a:extLst>
                <a:ext uri="{FF2B5EF4-FFF2-40B4-BE49-F238E27FC236}">
                  <a16:creationId xmlns:a16="http://schemas.microsoft.com/office/drawing/2014/main" id="{6E4A724F-D19D-4EA3-92EE-9678E1DFDB90}"/>
                </a:ext>
              </a:extLst>
            </p:cNvPr>
            <p:cNvSpPr>
              <a:spLocks noChangeAspect="1" noChangeArrowheads="1" noTextEdit="1"/>
            </p:cNvSpPr>
            <p:nvPr/>
          </p:nvSpPr>
          <p:spPr bwMode="auto">
            <a:xfrm>
              <a:off x="4573" y="691"/>
              <a:ext cx="612"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2" name="Oval 33">
              <a:extLst>
                <a:ext uri="{FF2B5EF4-FFF2-40B4-BE49-F238E27FC236}">
                  <a16:creationId xmlns:a16="http://schemas.microsoft.com/office/drawing/2014/main" id="{3A0AAA54-10AC-452D-A575-E23AA4D90A90}"/>
                </a:ext>
              </a:extLst>
            </p:cNvPr>
            <p:cNvSpPr>
              <a:spLocks noChangeArrowheads="1"/>
            </p:cNvSpPr>
            <p:nvPr/>
          </p:nvSpPr>
          <p:spPr bwMode="auto">
            <a:xfrm>
              <a:off x="4679" y="787"/>
              <a:ext cx="403" cy="405"/>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33" name="Freeform 34">
              <a:extLst>
                <a:ext uri="{FF2B5EF4-FFF2-40B4-BE49-F238E27FC236}">
                  <a16:creationId xmlns:a16="http://schemas.microsoft.com/office/drawing/2014/main" id="{0C258225-3531-44FC-86D1-0FEA277F40C3}"/>
                </a:ext>
              </a:extLst>
            </p:cNvPr>
            <p:cNvSpPr>
              <a:spLocks/>
            </p:cNvSpPr>
            <p:nvPr/>
          </p:nvSpPr>
          <p:spPr bwMode="auto">
            <a:xfrm>
              <a:off x="4597" y="1032"/>
              <a:ext cx="135" cy="206"/>
            </a:xfrm>
            <a:custGeom>
              <a:avLst/>
              <a:gdLst>
                <a:gd name="T0" fmla="*/ 51 w 51"/>
                <a:gd name="T1" fmla="*/ 77 h 77"/>
                <a:gd name="T2" fmla="*/ 0 w 51"/>
                <a:gd name="T3" fmla="*/ 0 h 77"/>
              </a:gdLst>
              <a:ahLst/>
              <a:cxnLst>
                <a:cxn ang="0">
                  <a:pos x="T0" y="T1"/>
                </a:cxn>
                <a:cxn ang="0">
                  <a:pos x="T2" y="T3"/>
                </a:cxn>
              </a:cxnLst>
              <a:rect l="0" t="0" r="r" b="b"/>
              <a:pathLst>
                <a:path w="51" h="77">
                  <a:moveTo>
                    <a:pt x="51" y="77"/>
                  </a:moveTo>
                  <a:cubicBezTo>
                    <a:pt x="24" y="61"/>
                    <a:pt x="4" y="33"/>
                    <a:pt x="0" y="0"/>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4" name="Freeform 35">
              <a:extLst>
                <a:ext uri="{FF2B5EF4-FFF2-40B4-BE49-F238E27FC236}">
                  <a16:creationId xmlns:a16="http://schemas.microsoft.com/office/drawing/2014/main" id="{5AEF25E0-BA3A-41DB-A214-124F8044ACC8}"/>
                </a:ext>
              </a:extLst>
            </p:cNvPr>
            <p:cNvSpPr>
              <a:spLocks/>
            </p:cNvSpPr>
            <p:nvPr/>
          </p:nvSpPr>
          <p:spPr bwMode="auto">
            <a:xfrm>
              <a:off x="5029" y="1032"/>
              <a:ext cx="132" cy="206"/>
            </a:xfrm>
            <a:custGeom>
              <a:avLst/>
              <a:gdLst>
                <a:gd name="T0" fmla="*/ 50 w 50"/>
                <a:gd name="T1" fmla="*/ 0 h 77"/>
                <a:gd name="T2" fmla="*/ 0 w 50"/>
                <a:gd name="T3" fmla="*/ 77 h 77"/>
              </a:gdLst>
              <a:ahLst/>
              <a:cxnLst>
                <a:cxn ang="0">
                  <a:pos x="T0" y="T1"/>
                </a:cxn>
                <a:cxn ang="0">
                  <a:pos x="T2" y="T3"/>
                </a:cxn>
              </a:cxnLst>
              <a:rect l="0" t="0" r="r" b="b"/>
              <a:pathLst>
                <a:path w="50" h="77">
                  <a:moveTo>
                    <a:pt x="50" y="0"/>
                  </a:moveTo>
                  <a:cubicBezTo>
                    <a:pt x="46" y="32"/>
                    <a:pt x="27" y="60"/>
                    <a:pt x="0" y="77"/>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5" name="Freeform 36">
              <a:extLst>
                <a:ext uri="{FF2B5EF4-FFF2-40B4-BE49-F238E27FC236}">
                  <a16:creationId xmlns:a16="http://schemas.microsoft.com/office/drawing/2014/main" id="{E629D8E7-0E4A-4C00-BF70-85253C94C442}"/>
                </a:ext>
              </a:extLst>
            </p:cNvPr>
            <p:cNvSpPr>
              <a:spLocks/>
            </p:cNvSpPr>
            <p:nvPr/>
          </p:nvSpPr>
          <p:spPr bwMode="auto">
            <a:xfrm>
              <a:off x="4751" y="702"/>
              <a:ext cx="257" cy="32"/>
            </a:xfrm>
            <a:custGeom>
              <a:avLst/>
              <a:gdLst>
                <a:gd name="T0" fmla="*/ 0 w 97"/>
                <a:gd name="T1" fmla="*/ 12 h 12"/>
                <a:gd name="T2" fmla="*/ 49 w 97"/>
                <a:gd name="T3" fmla="*/ 0 h 12"/>
                <a:gd name="T4" fmla="*/ 97 w 97"/>
                <a:gd name="T5" fmla="*/ 12 h 12"/>
              </a:gdLst>
              <a:ahLst/>
              <a:cxnLst>
                <a:cxn ang="0">
                  <a:pos x="T0" y="T1"/>
                </a:cxn>
                <a:cxn ang="0">
                  <a:pos x="T2" y="T3"/>
                </a:cxn>
                <a:cxn ang="0">
                  <a:pos x="T4" y="T5"/>
                </a:cxn>
              </a:cxnLst>
              <a:rect l="0" t="0" r="r" b="b"/>
              <a:pathLst>
                <a:path w="97" h="12">
                  <a:moveTo>
                    <a:pt x="0" y="12"/>
                  </a:moveTo>
                  <a:cubicBezTo>
                    <a:pt x="15" y="5"/>
                    <a:pt x="31" y="0"/>
                    <a:pt x="49" y="0"/>
                  </a:cubicBezTo>
                  <a:cubicBezTo>
                    <a:pt x="66" y="0"/>
                    <a:pt x="82" y="5"/>
                    <a:pt x="97" y="12"/>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6" name="Freeform 37">
              <a:extLst>
                <a:ext uri="{FF2B5EF4-FFF2-40B4-BE49-F238E27FC236}">
                  <a16:creationId xmlns:a16="http://schemas.microsoft.com/office/drawing/2014/main" id="{1958C5AF-A5B4-4E35-9329-1D865356545B}"/>
                </a:ext>
              </a:extLst>
            </p:cNvPr>
            <p:cNvSpPr>
              <a:spLocks/>
            </p:cNvSpPr>
            <p:nvPr/>
          </p:nvSpPr>
          <p:spPr bwMode="auto">
            <a:xfrm>
              <a:off x="4965" y="894"/>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7" name="Freeform 38">
              <a:extLst>
                <a:ext uri="{FF2B5EF4-FFF2-40B4-BE49-F238E27FC236}">
                  <a16:creationId xmlns:a16="http://schemas.microsoft.com/office/drawing/2014/main" id="{C24652E5-02CF-48B9-8326-A8BCC2EA562A}"/>
                </a:ext>
              </a:extLst>
            </p:cNvPr>
            <p:cNvSpPr>
              <a:spLocks/>
            </p:cNvSpPr>
            <p:nvPr/>
          </p:nvSpPr>
          <p:spPr bwMode="auto">
            <a:xfrm>
              <a:off x="5018" y="766"/>
              <a:ext cx="106" cy="138"/>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8" name="Freeform 39">
              <a:extLst>
                <a:ext uri="{FF2B5EF4-FFF2-40B4-BE49-F238E27FC236}">
                  <a16:creationId xmlns:a16="http://schemas.microsoft.com/office/drawing/2014/main" id="{B8358530-05F6-429B-AA5D-58E9B2C12A96}"/>
                </a:ext>
              </a:extLst>
            </p:cNvPr>
            <p:cNvSpPr>
              <a:spLocks/>
            </p:cNvSpPr>
            <p:nvPr/>
          </p:nvSpPr>
          <p:spPr bwMode="auto">
            <a:xfrm>
              <a:off x="4774" y="1192"/>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9" name="Freeform 40">
              <a:extLst>
                <a:ext uri="{FF2B5EF4-FFF2-40B4-BE49-F238E27FC236}">
                  <a16:creationId xmlns:a16="http://schemas.microsoft.com/office/drawing/2014/main" id="{C9092EC7-DC64-4338-89BD-B5BAE3262DB6}"/>
                </a:ext>
              </a:extLst>
            </p:cNvPr>
            <p:cNvSpPr>
              <a:spLocks/>
            </p:cNvSpPr>
            <p:nvPr/>
          </p:nvSpPr>
          <p:spPr bwMode="auto">
            <a:xfrm>
              <a:off x="4827" y="1064"/>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0" name="Freeform 41">
              <a:extLst>
                <a:ext uri="{FF2B5EF4-FFF2-40B4-BE49-F238E27FC236}">
                  <a16:creationId xmlns:a16="http://schemas.microsoft.com/office/drawing/2014/main" id="{5FDDEF00-4DE7-4645-B06A-E48E68A1B410}"/>
                </a:ext>
              </a:extLst>
            </p:cNvPr>
            <p:cNvSpPr>
              <a:spLocks/>
            </p:cNvSpPr>
            <p:nvPr/>
          </p:nvSpPr>
          <p:spPr bwMode="auto">
            <a:xfrm>
              <a:off x="4584" y="894"/>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1" name="Freeform 42">
              <a:extLst>
                <a:ext uri="{FF2B5EF4-FFF2-40B4-BE49-F238E27FC236}">
                  <a16:creationId xmlns:a16="http://schemas.microsoft.com/office/drawing/2014/main" id="{5AA96FE5-87FF-4196-AAEF-8EE35E709129}"/>
                </a:ext>
              </a:extLst>
            </p:cNvPr>
            <p:cNvSpPr>
              <a:spLocks/>
            </p:cNvSpPr>
            <p:nvPr/>
          </p:nvSpPr>
          <p:spPr bwMode="auto">
            <a:xfrm>
              <a:off x="4637" y="766"/>
              <a:ext cx="106" cy="138"/>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42" name="Group 45">
            <a:extLst>
              <a:ext uri="{FF2B5EF4-FFF2-40B4-BE49-F238E27FC236}">
                <a16:creationId xmlns:a16="http://schemas.microsoft.com/office/drawing/2014/main" id="{2DAB4B10-C319-4665-B3DA-7DDC2B6798BB}"/>
              </a:ext>
            </a:extLst>
          </p:cNvPr>
          <p:cNvGrpSpPr>
            <a:grpSpLocks noChangeAspect="1"/>
          </p:cNvGrpSpPr>
          <p:nvPr/>
        </p:nvGrpSpPr>
        <p:grpSpPr bwMode="auto">
          <a:xfrm>
            <a:off x="7338294" y="2209189"/>
            <a:ext cx="691843" cy="688452"/>
            <a:chOff x="4573" y="1670"/>
            <a:chExt cx="612" cy="609"/>
          </a:xfrm>
        </p:grpSpPr>
        <p:sp>
          <p:nvSpPr>
            <p:cNvPr id="143" name="AutoShape 44">
              <a:extLst>
                <a:ext uri="{FF2B5EF4-FFF2-40B4-BE49-F238E27FC236}">
                  <a16:creationId xmlns:a16="http://schemas.microsoft.com/office/drawing/2014/main" id="{20E79AD7-305B-4EA5-9707-7931A4504226}"/>
                </a:ext>
              </a:extLst>
            </p:cNvPr>
            <p:cNvSpPr>
              <a:spLocks noChangeAspect="1" noChangeArrowheads="1" noTextEdit="1"/>
            </p:cNvSpPr>
            <p:nvPr/>
          </p:nvSpPr>
          <p:spPr bwMode="auto">
            <a:xfrm>
              <a:off x="4573" y="1670"/>
              <a:ext cx="6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4" name="Oval 46">
              <a:extLst>
                <a:ext uri="{FF2B5EF4-FFF2-40B4-BE49-F238E27FC236}">
                  <a16:creationId xmlns:a16="http://schemas.microsoft.com/office/drawing/2014/main" id="{DDD0FC45-477D-49E8-9F07-04A085F5892F}"/>
                </a:ext>
              </a:extLst>
            </p:cNvPr>
            <p:cNvSpPr>
              <a:spLocks noChangeArrowheads="1"/>
            </p:cNvSpPr>
            <p:nvPr/>
          </p:nvSpPr>
          <p:spPr bwMode="auto">
            <a:xfrm>
              <a:off x="4679" y="1766"/>
              <a:ext cx="403" cy="40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5" name="Freeform 47">
              <a:extLst>
                <a:ext uri="{FF2B5EF4-FFF2-40B4-BE49-F238E27FC236}">
                  <a16:creationId xmlns:a16="http://schemas.microsoft.com/office/drawing/2014/main" id="{A424049E-6057-47A0-8359-32DE184FE442}"/>
                </a:ext>
              </a:extLst>
            </p:cNvPr>
            <p:cNvSpPr>
              <a:spLocks/>
            </p:cNvSpPr>
            <p:nvPr/>
          </p:nvSpPr>
          <p:spPr bwMode="auto">
            <a:xfrm>
              <a:off x="4597" y="2012"/>
              <a:ext cx="135" cy="206"/>
            </a:xfrm>
            <a:custGeom>
              <a:avLst/>
              <a:gdLst>
                <a:gd name="T0" fmla="*/ 51 w 51"/>
                <a:gd name="T1" fmla="*/ 77 h 77"/>
                <a:gd name="T2" fmla="*/ 0 w 51"/>
                <a:gd name="T3" fmla="*/ 0 h 77"/>
              </a:gdLst>
              <a:ahLst/>
              <a:cxnLst>
                <a:cxn ang="0">
                  <a:pos x="T0" y="T1"/>
                </a:cxn>
                <a:cxn ang="0">
                  <a:pos x="T2" y="T3"/>
                </a:cxn>
              </a:cxnLst>
              <a:rect l="0" t="0" r="r" b="b"/>
              <a:pathLst>
                <a:path w="51" h="77">
                  <a:moveTo>
                    <a:pt x="51" y="77"/>
                  </a:moveTo>
                  <a:cubicBezTo>
                    <a:pt x="24" y="61"/>
                    <a:pt x="4" y="33"/>
                    <a:pt x="0" y="0"/>
                  </a:cubicBezTo>
                </a:path>
              </a:pathLst>
            </a:custGeom>
            <a:noFill/>
            <a:ln w="33338"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6" name="Freeform 48">
              <a:extLst>
                <a:ext uri="{FF2B5EF4-FFF2-40B4-BE49-F238E27FC236}">
                  <a16:creationId xmlns:a16="http://schemas.microsoft.com/office/drawing/2014/main" id="{04A5A6D9-9351-48FB-A927-57B3EE705F4E}"/>
                </a:ext>
              </a:extLst>
            </p:cNvPr>
            <p:cNvSpPr>
              <a:spLocks/>
            </p:cNvSpPr>
            <p:nvPr/>
          </p:nvSpPr>
          <p:spPr bwMode="auto">
            <a:xfrm>
              <a:off x="5029" y="2012"/>
              <a:ext cx="132" cy="206"/>
            </a:xfrm>
            <a:custGeom>
              <a:avLst/>
              <a:gdLst>
                <a:gd name="T0" fmla="*/ 50 w 50"/>
                <a:gd name="T1" fmla="*/ 0 h 77"/>
                <a:gd name="T2" fmla="*/ 0 w 50"/>
                <a:gd name="T3" fmla="*/ 77 h 77"/>
              </a:gdLst>
              <a:ahLst/>
              <a:cxnLst>
                <a:cxn ang="0">
                  <a:pos x="T0" y="T1"/>
                </a:cxn>
                <a:cxn ang="0">
                  <a:pos x="T2" y="T3"/>
                </a:cxn>
              </a:cxnLst>
              <a:rect l="0" t="0" r="r" b="b"/>
              <a:pathLst>
                <a:path w="50" h="77">
                  <a:moveTo>
                    <a:pt x="50" y="0"/>
                  </a:moveTo>
                  <a:cubicBezTo>
                    <a:pt x="46" y="32"/>
                    <a:pt x="27" y="60"/>
                    <a:pt x="0" y="77"/>
                  </a:cubicBezTo>
                </a:path>
              </a:pathLst>
            </a:custGeom>
            <a:noFill/>
            <a:ln w="33338"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7" name="Freeform 49">
              <a:extLst>
                <a:ext uri="{FF2B5EF4-FFF2-40B4-BE49-F238E27FC236}">
                  <a16:creationId xmlns:a16="http://schemas.microsoft.com/office/drawing/2014/main" id="{1B4434E9-4704-430A-9763-E94B271DF3BD}"/>
                </a:ext>
              </a:extLst>
            </p:cNvPr>
            <p:cNvSpPr>
              <a:spLocks/>
            </p:cNvSpPr>
            <p:nvPr/>
          </p:nvSpPr>
          <p:spPr bwMode="auto">
            <a:xfrm>
              <a:off x="4751" y="1681"/>
              <a:ext cx="257" cy="32"/>
            </a:xfrm>
            <a:custGeom>
              <a:avLst/>
              <a:gdLst>
                <a:gd name="T0" fmla="*/ 0 w 97"/>
                <a:gd name="T1" fmla="*/ 12 h 12"/>
                <a:gd name="T2" fmla="*/ 49 w 97"/>
                <a:gd name="T3" fmla="*/ 0 h 12"/>
                <a:gd name="T4" fmla="*/ 97 w 97"/>
                <a:gd name="T5" fmla="*/ 12 h 12"/>
              </a:gdLst>
              <a:ahLst/>
              <a:cxnLst>
                <a:cxn ang="0">
                  <a:pos x="T0" y="T1"/>
                </a:cxn>
                <a:cxn ang="0">
                  <a:pos x="T2" y="T3"/>
                </a:cxn>
                <a:cxn ang="0">
                  <a:pos x="T4" y="T5"/>
                </a:cxn>
              </a:cxnLst>
              <a:rect l="0" t="0" r="r" b="b"/>
              <a:pathLst>
                <a:path w="97" h="12">
                  <a:moveTo>
                    <a:pt x="0" y="12"/>
                  </a:moveTo>
                  <a:cubicBezTo>
                    <a:pt x="15" y="5"/>
                    <a:pt x="31" y="0"/>
                    <a:pt x="49" y="0"/>
                  </a:cubicBezTo>
                  <a:cubicBezTo>
                    <a:pt x="66" y="0"/>
                    <a:pt x="82" y="5"/>
                    <a:pt x="97" y="12"/>
                  </a:cubicBezTo>
                </a:path>
              </a:pathLst>
            </a:custGeom>
            <a:noFill/>
            <a:ln w="33338"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8" name="Freeform 50">
              <a:extLst>
                <a:ext uri="{FF2B5EF4-FFF2-40B4-BE49-F238E27FC236}">
                  <a16:creationId xmlns:a16="http://schemas.microsoft.com/office/drawing/2014/main" id="{6A6FB97E-9E48-41A8-AA10-FF510E50E199}"/>
                </a:ext>
              </a:extLst>
            </p:cNvPr>
            <p:cNvSpPr>
              <a:spLocks/>
            </p:cNvSpPr>
            <p:nvPr/>
          </p:nvSpPr>
          <p:spPr bwMode="auto">
            <a:xfrm>
              <a:off x="4965" y="187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9" name="Freeform 51">
              <a:extLst>
                <a:ext uri="{FF2B5EF4-FFF2-40B4-BE49-F238E27FC236}">
                  <a16:creationId xmlns:a16="http://schemas.microsoft.com/office/drawing/2014/main" id="{1B6CEDD1-89D0-4CAD-9502-E040EBBA3EE1}"/>
                </a:ext>
              </a:extLst>
            </p:cNvPr>
            <p:cNvSpPr>
              <a:spLocks/>
            </p:cNvSpPr>
            <p:nvPr/>
          </p:nvSpPr>
          <p:spPr bwMode="auto">
            <a:xfrm>
              <a:off x="5018" y="174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0" name="Freeform 52">
              <a:extLst>
                <a:ext uri="{FF2B5EF4-FFF2-40B4-BE49-F238E27FC236}">
                  <a16:creationId xmlns:a16="http://schemas.microsoft.com/office/drawing/2014/main" id="{9E3E92BC-0A90-4459-9E14-24B6CEE2AC40}"/>
                </a:ext>
              </a:extLst>
            </p:cNvPr>
            <p:cNvSpPr>
              <a:spLocks/>
            </p:cNvSpPr>
            <p:nvPr/>
          </p:nvSpPr>
          <p:spPr bwMode="auto">
            <a:xfrm>
              <a:off x="4774" y="2172"/>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1" name="Freeform 53">
              <a:extLst>
                <a:ext uri="{FF2B5EF4-FFF2-40B4-BE49-F238E27FC236}">
                  <a16:creationId xmlns:a16="http://schemas.microsoft.com/office/drawing/2014/main" id="{D38FAC23-9CB0-4D68-9299-BCF46D55D1CB}"/>
                </a:ext>
              </a:extLst>
            </p:cNvPr>
            <p:cNvSpPr>
              <a:spLocks/>
            </p:cNvSpPr>
            <p:nvPr/>
          </p:nvSpPr>
          <p:spPr bwMode="auto">
            <a:xfrm>
              <a:off x="4827" y="2044"/>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2" name="Freeform 54">
              <a:extLst>
                <a:ext uri="{FF2B5EF4-FFF2-40B4-BE49-F238E27FC236}">
                  <a16:creationId xmlns:a16="http://schemas.microsoft.com/office/drawing/2014/main" id="{65CFCE5C-3C60-444D-B9D5-071CA8630CAC}"/>
                </a:ext>
              </a:extLst>
            </p:cNvPr>
            <p:cNvSpPr>
              <a:spLocks/>
            </p:cNvSpPr>
            <p:nvPr/>
          </p:nvSpPr>
          <p:spPr bwMode="auto">
            <a:xfrm>
              <a:off x="4584" y="187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3" name="Freeform 55">
              <a:extLst>
                <a:ext uri="{FF2B5EF4-FFF2-40B4-BE49-F238E27FC236}">
                  <a16:creationId xmlns:a16="http://schemas.microsoft.com/office/drawing/2014/main" id="{AFC0EF81-42C7-49F4-88B2-760249EB73F6}"/>
                </a:ext>
              </a:extLst>
            </p:cNvPr>
            <p:cNvSpPr>
              <a:spLocks/>
            </p:cNvSpPr>
            <p:nvPr/>
          </p:nvSpPr>
          <p:spPr bwMode="auto">
            <a:xfrm>
              <a:off x="4637" y="174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54" name="Group 58">
            <a:extLst>
              <a:ext uri="{FF2B5EF4-FFF2-40B4-BE49-F238E27FC236}">
                <a16:creationId xmlns:a16="http://schemas.microsoft.com/office/drawing/2014/main" id="{C7C29F68-AF48-49D4-B325-2D3C4C997223}"/>
              </a:ext>
            </a:extLst>
          </p:cNvPr>
          <p:cNvGrpSpPr>
            <a:grpSpLocks noChangeAspect="1"/>
          </p:cNvGrpSpPr>
          <p:nvPr/>
        </p:nvGrpSpPr>
        <p:grpSpPr bwMode="auto">
          <a:xfrm>
            <a:off x="7327997" y="4504531"/>
            <a:ext cx="692973" cy="688452"/>
            <a:chOff x="4579" y="2650"/>
            <a:chExt cx="613" cy="609"/>
          </a:xfrm>
        </p:grpSpPr>
        <p:sp>
          <p:nvSpPr>
            <p:cNvPr id="155" name="AutoShape 57">
              <a:extLst>
                <a:ext uri="{FF2B5EF4-FFF2-40B4-BE49-F238E27FC236}">
                  <a16:creationId xmlns:a16="http://schemas.microsoft.com/office/drawing/2014/main" id="{4E6EEE59-0CFE-4278-A4EE-993D12667ED0}"/>
                </a:ext>
              </a:extLst>
            </p:cNvPr>
            <p:cNvSpPr>
              <a:spLocks noChangeAspect="1" noChangeArrowheads="1" noTextEdit="1"/>
            </p:cNvSpPr>
            <p:nvPr/>
          </p:nvSpPr>
          <p:spPr bwMode="auto">
            <a:xfrm>
              <a:off x="4579" y="2650"/>
              <a:ext cx="613"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6" name="Oval 59">
              <a:extLst>
                <a:ext uri="{FF2B5EF4-FFF2-40B4-BE49-F238E27FC236}">
                  <a16:creationId xmlns:a16="http://schemas.microsoft.com/office/drawing/2014/main" id="{0116FEC7-3F74-4BF1-9883-59F75BD60F1C}"/>
                </a:ext>
              </a:extLst>
            </p:cNvPr>
            <p:cNvSpPr>
              <a:spLocks noChangeArrowheads="1"/>
            </p:cNvSpPr>
            <p:nvPr/>
          </p:nvSpPr>
          <p:spPr bwMode="auto">
            <a:xfrm>
              <a:off x="4685" y="2746"/>
              <a:ext cx="404" cy="406"/>
            </a:xfrm>
            <a:prstGeom prst="ellipse">
              <a:avLst/>
            </a:prstGeom>
            <a:solidFill>
              <a:srgbClr val="FFD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7" name="Freeform 60">
              <a:extLst>
                <a:ext uri="{FF2B5EF4-FFF2-40B4-BE49-F238E27FC236}">
                  <a16:creationId xmlns:a16="http://schemas.microsoft.com/office/drawing/2014/main" id="{6C3ED3DF-B501-4650-A024-8E6717D0254E}"/>
                </a:ext>
              </a:extLst>
            </p:cNvPr>
            <p:cNvSpPr>
              <a:spLocks/>
            </p:cNvSpPr>
            <p:nvPr/>
          </p:nvSpPr>
          <p:spPr bwMode="auto">
            <a:xfrm>
              <a:off x="4603" y="2992"/>
              <a:ext cx="135" cy="206"/>
            </a:xfrm>
            <a:custGeom>
              <a:avLst/>
              <a:gdLst>
                <a:gd name="T0" fmla="*/ 51 w 51"/>
                <a:gd name="T1" fmla="*/ 77 h 77"/>
                <a:gd name="T2" fmla="*/ 0 w 51"/>
                <a:gd name="T3" fmla="*/ 0 h 77"/>
              </a:gdLst>
              <a:ahLst/>
              <a:cxnLst>
                <a:cxn ang="0">
                  <a:pos x="T0" y="T1"/>
                </a:cxn>
                <a:cxn ang="0">
                  <a:pos x="T2" y="T3"/>
                </a:cxn>
              </a:cxnLst>
              <a:rect l="0" t="0" r="r" b="b"/>
              <a:pathLst>
                <a:path w="51" h="77">
                  <a:moveTo>
                    <a:pt x="51" y="77"/>
                  </a:moveTo>
                  <a:cubicBezTo>
                    <a:pt x="24" y="61"/>
                    <a:pt x="4" y="33"/>
                    <a:pt x="0" y="0"/>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8" name="Freeform 61">
              <a:extLst>
                <a:ext uri="{FF2B5EF4-FFF2-40B4-BE49-F238E27FC236}">
                  <a16:creationId xmlns:a16="http://schemas.microsoft.com/office/drawing/2014/main" id="{9511EC40-F7FA-45D3-ADEA-4FB0E008A093}"/>
                </a:ext>
              </a:extLst>
            </p:cNvPr>
            <p:cNvSpPr>
              <a:spLocks/>
            </p:cNvSpPr>
            <p:nvPr/>
          </p:nvSpPr>
          <p:spPr bwMode="auto">
            <a:xfrm>
              <a:off x="5035" y="2992"/>
              <a:ext cx="133" cy="206"/>
            </a:xfrm>
            <a:custGeom>
              <a:avLst/>
              <a:gdLst>
                <a:gd name="T0" fmla="*/ 50 w 50"/>
                <a:gd name="T1" fmla="*/ 0 h 77"/>
                <a:gd name="T2" fmla="*/ 0 w 50"/>
                <a:gd name="T3" fmla="*/ 77 h 77"/>
              </a:gdLst>
              <a:ahLst/>
              <a:cxnLst>
                <a:cxn ang="0">
                  <a:pos x="T0" y="T1"/>
                </a:cxn>
                <a:cxn ang="0">
                  <a:pos x="T2" y="T3"/>
                </a:cxn>
              </a:cxnLst>
              <a:rect l="0" t="0" r="r" b="b"/>
              <a:pathLst>
                <a:path w="50" h="77">
                  <a:moveTo>
                    <a:pt x="50" y="0"/>
                  </a:moveTo>
                  <a:cubicBezTo>
                    <a:pt x="46" y="32"/>
                    <a:pt x="27" y="60"/>
                    <a:pt x="0" y="77"/>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9" name="Freeform 62">
              <a:extLst>
                <a:ext uri="{FF2B5EF4-FFF2-40B4-BE49-F238E27FC236}">
                  <a16:creationId xmlns:a16="http://schemas.microsoft.com/office/drawing/2014/main" id="{60FE3B9F-CE4F-49E2-85FE-84EE357110A4}"/>
                </a:ext>
              </a:extLst>
            </p:cNvPr>
            <p:cNvSpPr>
              <a:spLocks/>
            </p:cNvSpPr>
            <p:nvPr/>
          </p:nvSpPr>
          <p:spPr bwMode="auto">
            <a:xfrm>
              <a:off x="4757" y="2661"/>
              <a:ext cx="257" cy="32"/>
            </a:xfrm>
            <a:custGeom>
              <a:avLst/>
              <a:gdLst>
                <a:gd name="T0" fmla="*/ 0 w 97"/>
                <a:gd name="T1" fmla="*/ 12 h 12"/>
                <a:gd name="T2" fmla="*/ 49 w 97"/>
                <a:gd name="T3" fmla="*/ 0 h 12"/>
                <a:gd name="T4" fmla="*/ 97 w 97"/>
                <a:gd name="T5" fmla="*/ 12 h 12"/>
              </a:gdLst>
              <a:ahLst/>
              <a:cxnLst>
                <a:cxn ang="0">
                  <a:pos x="T0" y="T1"/>
                </a:cxn>
                <a:cxn ang="0">
                  <a:pos x="T2" y="T3"/>
                </a:cxn>
                <a:cxn ang="0">
                  <a:pos x="T4" y="T5"/>
                </a:cxn>
              </a:cxnLst>
              <a:rect l="0" t="0" r="r" b="b"/>
              <a:pathLst>
                <a:path w="97" h="12">
                  <a:moveTo>
                    <a:pt x="0" y="12"/>
                  </a:moveTo>
                  <a:cubicBezTo>
                    <a:pt x="15" y="5"/>
                    <a:pt x="31" y="0"/>
                    <a:pt x="49" y="0"/>
                  </a:cubicBezTo>
                  <a:cubicBezTo>
                    <a:pt x="66" y="0"/>
                    <a:pt x="82" y="5"/>
                    <a:pt x="97" y="12"/>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0" name="Freeform 63">
              <a:extLst>
                <a:ext uri="{FF2B5EF4-FFF2-40B4-BE49-F238E27FC236}">
                  <a16:creationId xmlns:a16="http://schemas.microsoft.com/office/drawing/2014/main" id="{044FFF9B-3876-4472-ACA7-0F924F4A3119}"/>
                </a:ext>
              </a:extLst>
            </p:cNvPr>
            <p:cNvSpPr>
              <a:spLocks/>
            </p:cNvSpPr>
            <p:nvPr/>
          </p:nvSpPr>
          <p:spPr bwMode="auto">
            <a:xfrm>
              <a:off x="4972" y="285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1" name="Freeform 64">
              <a:extLst>
                <a:ext uri="{FF2B5EF4-FFF2-40B4-BE49-F238E27FC236}">
                  <a16:creationId xmlns:a16="http://schemas.microsoft.com/office/drawing/2014/main" id="{289866A0-D2B3-48E2-8CF4-61898155D747}"/>
                </a:ext>
              </a:extLst>
            </p:cNvPr>
            <p:cNvSpPr>
              <a:spLocks/>
            </p:cNvSpPr>
            <p:nvPr/>
          </p:nvSpPr>
          <p:spPr bwMode="auto">
            <a:xfrm>
              <a:off x="5025" y="272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2" name="Freeform 65">
              <a:extLst>
                <a:ext uri="{FF2B5EF4-FFF2-40B4-BE49-F238E27FC236}">
                  <a16:creationId xmlns:a16="http://schemas.microsoft.com/office/drawing/2014/main" id="{AD1BC4EC-A15B-4598-8364-883339A53735}"/>
                </a:ext>
              </a:extLst>
            </p:cNvPr>
            <p:cNvSpPr>
              <a:spLocks/>
            </p:cNvSpPr>
            <p:nvPr/>
          </p:nvSpPr>
          <p:spPr bwMode="auto">
            <a:xfrm>
              <a:off x="4781" y="3152"/>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3" name="Freeform 66">
              <a:extLst>
                <a:ext uri="{FF2B5EF4-FFF2-40B4-BE49-F238E27FC236}">
                  <a16:creationId xmlns:a16="http://schemas.microsoft.com/office/drawing/2014/main" id="{3E0983C7-7365-4590-9D32-6004EF3BA72F}"/>
                </a:ext>
              </a:extLst>
            </p:cNvPr>
            <p:cNvSpPr>
              <a:spLocks/>
            </p:cNvSpPr>
            <p:nvPr/>
          </p:nvSpPr>
          <p:spPr bwMode="auto">
            <a:xfrm>
              <a:off x="4834" y="3024"/>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4" name="Freeform 67">
              <a:extLst>
                <a:ext uri="{FF2B5EF4-FFF2-40B4-BE49-F238E27FC236}">
                  <a16:creationId xmlns:a16="http://schemas.microsoft.com/office/drawing/2014/main" id="{00D0D05B-808C-4530-A68D-A45E99E15532}"/>
                </a:ext>
              </a:extLst>
            </p:cNvPr>
            <p:cNvSpPr>
              <a:spLocks/>
            </p:cNvSpPr>
            <p:nvPr/>
          </p:nvSpPr>
          <p:spPr bwMode="auto">
            <a:xfrm>
              <a:off x="4590" y="285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5" name="Freeform 68">
              <a:extLst>
                <a:ext uri="{FF2B5EF4-FFF2-40B4-BE49-F238E27FC236}">
                  <a16:creationId xmlns:a16="http://schemas.microsoft.com/office/drawing/2014/main" id="{59A09E82-F620-4657-8D34-ED781AA6280E}"/>
                </a:ext>
              </a:extLst>
            </p:cNvPr>
            <p:cNvSpPr>
              <a:spLocks/>
            </p:cNvSpPr>
            <p:nvPr/>
          </p:nvSpPr>
          <p:spPr bwMode="auto">
            <a:xfrm>
              <a:off x="4643" y="272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78" name="Gruppieren 177">
            <a:extLst>
              <a:ext uri="{FF2B5EF4-FFF2-40B4-BE49-F238E27FC236}">
                <a16:creationId xmlns:a16="http://schemas.microsoft.com/office/drawing/2014/main" id="{F440BC4E-3E57-414B-A741-10686C5147F7}"/>
              </a:ext>
            </a:extLst>
          </p:cNvPr>
          <p:cNvGrpSpPr/>
          <p:nvPr/>
        </p:nvGrpSpPr>
        <p:grpSpPr>
          <a:xfrm>
            <a:off x="1828081" y="3009105"/>
            <a:ext cx="393700" cy="794545"/>
            <a:chOff x="1828081" y="3009105"/>
            <a:chExt cx="393700" cy="794545"/>
          </a:xfrm>
        </p:grpSpPr>
        <p:grpSp>
          <p:nvGrpSpPr>
            <p:cNvPr id="51" name="Group 4">
              <a:extLst>
                <a:ext uri="{FF2B5EF4-FFF2-40B4-BE49-F238E27FC236}">
                  <a16:creationId xmlns:a16="http://schemas.microsoft.com/office/drawing/2014/main" id="{4386FA6E-98DB-4D50-8597-FC8C11ABE263}"/>
                </a:ext>
              </a:extLst>
            </p:cNvPr>
            <p:cNvGrpSpPr>
              <a:grpSpLocks noChangeAspect="1"/>
            </p:cNvGrpSpPr>
            <p:nvPr/>
          </p:nvGrpSpPr>
          <p:grpSpPr bwMode="auto">
            <a:xfrm>
              <a:off x="1828081" y="3379788"/>
              <a:ext cx="393700" cy="423862"/>
              <a:chOff x="1102" y="2129"/>
              <a:chExt cx="248" cy="267"/>
            </a:xfrm>
          </p:grpSpPr>
          <p:sp>
            <p:nvSpPr>
              <p:cNvPr id="52" name="AutoShape 3">
                <a:extLst>
                  <a:ext uri="{FF2B5EF4-FFF2-40B4-BE49-F238E27FC236}">
                    <a16:creationId xmlns:a16="http://schemas.microsoft.com/office/drawing/2014/main" id="{A74687B2-7DB7-4428-A632-042FA1B748D4}"/>
                  </a:ext>
                </a:extLst>
              </p:cNvPr>
              <p:cNvSpPr>
                <a:spLocks noChangeAspect="1" noChangeArrowheads="1" noTextEdit="1"/>
              </p:cNvSpPr>
              <p:nvPr/>
            </p:nvSpPr>
            <p:spPr bwMode="auto">
              <a:xfrm>
                <a:off x="1102" y="2129"/>
                <a:ext cx="24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Oval 5">
                <a:extLst>
                  <a:ext uri="{FF2B5EF4-FFF2-40B4-BE49-F238E27FC236}">
                    <a16:creationId xmlns:a16="http://schemas.microsoft.com/office/drawing/2014/main" id="{CD29C35E-3111-474C-9EF6-52C3829C61B1}"/>
                  </a:ext>
                </a:extLst>
              </p:cNvPr>
              <p:cNvSpPr>
                <a:spLocks noChangeArrowheads="1"/>
              </p:cNvSpPr>
              <p:nvPr/>
            </p:nvSpPr>
            <p:spPr bwMode="auto">
              <a:xfrm>
                <a:off x="1122" y="2142"/>
                <a:ext cx="206" cy="208"/>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6">
                <a:extLst>
                  <a:ext uri="{FF2B5EF4-FFF2-40B4-BE49-F238E27FC236}">
                    <a16:creationId xmlns:a16="http://schemas.microsoft.com/office/drawing/2014/main" id="{073633F1-55F0-4033-A908-06AF2EA2FCE7}"/>
                  </a:ext>
                </a:extLst>
              </p:cNvPr>
              <p:cNvSpPr>
                <a:spLocks/>
              </p:cNvSpPr>
              <p:nvPr/>
            </p:nvSpPr>
            <p:spPr bwMode="auto">
              <a:xfrm>
                <a:off x="1291" y="2154"/>
                <a:ext cx="56" cy="66"/>
              </a:xfrm>
              <a:custGeom>
                <a:avLst/>
                <a:gdLst>
                  <a:gd name="T0" fmla="*/ 0 w 48"/>
                  <a:gd name="T1" fmla="*/ 6 h 57"/>
                  <a:gd name="T2" fmla="*/ 0 w 48"/>
                  <a:gd name="T3" fmla="*/ 49 h 57"/>
                  <a:gd name="T4" fmla="*/ 48 w 48"/>
                  <a:gd name="T5" fmla="*/ 57 h 57"/>
                  <a:gd name="T6" fmla="*/ 45 w 48"/>
                  <a:gd name="T7" fmla="*/ 50 h 57"/>
                  <a:gd name="T8" fmla="*/ 33 w 48"/>
                  <a:gd name="T9" fmla="*/ 29 h 57"/>
                  <a:gd name="T10" fmla="*/ 48 w 48"/>
                  <a:gd name="T11" fmla="*/ 14 h 57"/>
                  <a:gd name="T12" fmla="*/ 0 w 48"/>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48" h="57">
                    <a:moveTo>
                      <a:pt x="0" y="6"/>
                    </a:moveTo>
                    <a:cubicBezTo>
                      <a:pt x="0" y="49"/>
                      <a:pt x="0" y="49"/>
                      <a:pt x="0" y="49"/>
                    </a:cubicBezTo>
                    <a:cubicBezTo>
                      <a:pt x="16" y="43"/>
                      <a:pt x="33" y="46"/>
                      <a:pt x="48" y="57"/>
                    </a:cubicBezTo>
                    <a:cubicBezTo>
                      <a:pt x="45" y="50"/>
                      <a:pt x="45" y="50"/>
                      <a:pt x="45" y="50"/>
                    </a:cubicBezTo>
                    <a:cubicBezTo>
                      <a:pt x="33" y="29"/>
                      <a:pt x="33" y="29"/>
                      <a:pt x="33" y="29"/>
                    </a:cubicBezTo>
                    <a:cubicBezTo>
                      <a:pt x="48" y="14"/>
                      <a:pt x="48" y="14"/>
                      <a:pt x="48" y="14"/>
                    </a:cubicBezTo>
                    <a:cubicBezTo>
                      <a:pt x="33" y="3"/>
                      <a:pt x="16" y="0"/>
                      <a:pt x="0" y="6"/>
                    </a:cubicBezTo>
                    <a:close/>
                  </a:path>
                </a:pathLst>
              </a:custGeom>
              <a:solidFill>
                <a:srgbClr val="C00000"/>
              </a:solidFill>
              <a:ln w="15875" cap="flat">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dirty="0"/>
              </a:p>
            </p:txBody>
          </p:sp>
          <p:sp>
            <p:nvSpPr>
              <p:cNvPr id="55" name="Freeform 7">
                <a:extLst>
                  <a:ext uri="{FF2B5EF4-FFF2-40B4-BE49-F238E27FC236}">
                    <a16:creationId xmlns:a16="http://schemas.microsoft.com/office/drawing/2014/main" id="{E8B1320D-41D4-4442-949D-44549DA26D88}"/>
                  </a:ext>
                </a:extLst>
              </p:cNvPr>
              <p:cNvSpPr>
                <a:spLocks/>
              </p:cNvSpPr>
              <p:nvPr/>
            </p:nvSpPr>
            <p:spPr bwMode="auto">
              <a:xfrm>
                <a:off x="1232" y="2137"/>
                <a:ext cx="59" cy="60"/>
              </a:xfrm>
              <a:custGeom>
                <a:avLst/>
                <a:gdLst>
                  <a:gd name="T0" fmla="*/ 0 w 52"/>
                  <a:gd name="T1" fmla="*/ 8 h 52"/>
                  <a:gd name="T2" fmla="*/ 0 w 52"/>
                  <a:gd name="T3" fmla="*/ 51 h 52"/>
                  <a:gd name="T4" fmla="*/ 52 w 52"/>
                  <a:gd name="T5" fmla="*/ 52 h 52"/>
                  <a:gd name="T6" fmla="*/ 52 w 52"/>
                  <a:gd name="T7" fmla="*/ 9 h 52"/>
                  <a:gd name="T8" fmla="*/ 0 w 52"/>
                  <a:gd name="T9" fmla="*/ 8 h 52"/>
                </a:gdLst>
                <a:ahLst/>
                <a:cxnLst>
                  <a:cxn ang="0">
                    <a:pos x="T0" y="T1"/>
                  </a:cxn>
                  <a:cxn ang="0">
                    <a:pos x="T2" y="T3"/>
                  </a:cxn>
                  <a:cxn ang="0">
                    <a:pos x="T4" y="T5"/>
                  </a:cxn>
                  <a:cxn ang="0">
                    <a:pos x="T6" y="T7"/>
                  </a:cxn>
                  <a:cxn ang="0">
                    <a:pos x="T8" y="T9"/>
                  </a:cxn>
                </a:cxnLst>
                <a:rect l="0" t="0" r="r" b="b"/>
                <a:pathLst>
                  <a:path w="52" h="52">
                    <a:moveTo>
                      <a:pt x="0" y="8"/>
                    </a:moveTo>
                    <a:cubicBezTo>
                      <a:pt x="0" y="51"/>
                      <a:pt x="0" y="51"/>
                      <a:pt x="0" y="51"/>
                    </a:cubicBezTo>
                    <a:cubicBezTo>
                      <a:pt x="16" y="43"/>
                      <a:pt x="36" y="43"/>
                      <a:pt x="52" y="52"/>
                    </a:cubicBezTo>
                    <a:cubicBezTo>
                      <a:pt x="52" y="9"/>
                      <a:pt x="52" y="9"/>
                      <a:pt x="52" y="9"/>
                    </a:cubicBezTo>
                    <a:cubicBezTo>
                      <a:pt x="36" y="0"/>
                      <a:pt x="16" y="0"/>
                      <a:pt x="0" y="8"/>
                    </a:cubicBezTo>
                    <a:close/>
                  </a:path>
                </a:pathLst>
              </a:custGeom>
              <a:solidFill>
                <a:srgbClr val="C00000"/>
              </a:solidFill>
              <a:ln w="15875" cap="flat">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56" name="Line 8">
                <a:extLst>
                  <a:ext uri="{FF2B5EF4-FFF2-40B4-BE49-F238E27FC236}">
                    <a16:creationId xmlns:a16="http://schemas.microsoft.com/office/drawing/2014/main" id="{5A3BD479-BA4B-4D9C-ABDE-CB1C6210FC6C}"/>
                  </a:ext>
                </a:extLst>
              </p:cNvPr>
              <p:cNvSpPr>
                <a:spLocks noChangeShapeType="1"/>
              </p:cNvSpPr>
              <p:nvPr/>
            </p:nvSpPr>
            <p:spPr bwMode="auto">
              <a:xfrm>
                <a:off x="1232" y="2128"/>
                <a:ext cx="0" cy="268"/>
              </a:xfrm>
              <a:prstGeom prst="line">
                <a:avLst/>
              </a:prstGeom>
              <a:noFill/>
              <a:ln w="15875" cap="flat">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57" name="Freeform 9">
                <a:extLst>
                  <a:ext uri="{FF2B5EF4-FFF2-40B4-BE49-F238E27FC236}">
                    <a16:creationId xmlns:a16="http://schemas.microsoft.com/office/drawing/2014/main" id="{96591EFD-4AD7-426F-B2C6-BDD235002B86}"/>
                  </a:ext>
                </a:extLst>
              </p:cNvPr>
              <p:cNvSpPr>
                <a:spLocks/>
              </p:cNvSpPr>
              <p:nvPr/>
            </p:nvSpPr>
            <p:spPr bwMode="auto">
              <a:xfrm>
                <a:off x="1135" y="2159"/>
                <a:ext cx="42" cy="51"/>
              </a:xfrm>
              <a:custGeom>
                <a:avLst/>
                <a:gdLst>
                  <a:gd name="T0" fmla="*/ 18 w 36"/>
                  <a:gd name="T1" fmla="*/ 44 h 44"/>
                  <a:gd name="T2" fmla="*/ 36 w 36"/>
                  <a:gd name="T3" fmla="*/ 25 h 44"/>
                  <a:gd name="T4" fmla="*/ 36 w 36"/>
                  <a:gd name="T5" fmla="*/ 19 h 44"/>
                  <a:gd name="T6" fmla="*/ 18 w 36"/>
                  <a:gd name="T7" fmla="*/ 0 h 44"/>
                  <a:gd name="T8" fmla="*/ 0 w 36"/>
                  <a:gd name="T9" fmla="*/ 19 h 44"/>
                  <a:gd name="T10" fmla="*/ 0 w 36"/>
                  <a:gd name="T11" fmla="*/ 25 h 44"/>
                  <a:gd name="T12" fmla="*/ 18 w 3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6" h="44">
                    <a:moveTo>
                      <a:pt x="18" y="44"/>
                    </a:moveTo>
                    <a:cubicBezTo>
                      <a:pt x="28" y="44"/>
                      <a:pt x="36" y="36"/>
                      <a:pt x="36" y="25"/>
                    </a:cubicBezTo>
                    <a:cubicBezTo>
                      <a:pt x="36" y="19"/>
                      <a:pt x="36" y="19"/>
                      <a:pt x="36" y="19"/>
                    </a:cubicBezTo>
                    <a:cubicBezTo>
                      <a:pt x="36" y="9"/>
                      <a:pt x="28" y="0"/>
                      <a:pt x="18" y="0"/>
                    </a:cubicBezTo>
                    <a:cubicBezTo>
                      <a:pt x="8" y="0"/>
                      <a:pt x="0" y="9"/>
                      <a:pt x="0" y="19"/>
                    </a:cubicBezTo>
                    <a:cubicBezTo>
                      <a:pt x="0" y="25"/>
                      <a:pt x="0" y="25"/>
                      <a:pt x="0" y="25"/>
                    </a:cubicBezTo>
                    <a:cubicBezTo>
                      <a:pt x="0" y="36"/>
                      <a:pt x="8" y="44"/>
                      <a:pt x="18" y="44"/>
                    </a:cubicBezTo>
                    <a:close/>
                  </a:path>
                </a:pathLst>
              </a:custGeom>
              <a:solidFill>
                <a:srgbClr val="FFFFFF"/>
              </a:solidFill>
              <a:ln w="1587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8" name="Freeform 10">
                <a:extLst>
                  <a:ext uri="{FF2B5EF4-FFF2-40B4-BE49-F238E27FC236}">
                    <a16:creationId xmlns:a16="http://schemas.microsoft.com/office/drawing/2014/main" id="{E1CFA59C-12CE-406A-89CE-90AC05BE4543}"/>
                  </a:ext>
                </a:extLst>
              </p:cNvPr>
              <p:cNvSpPr>
                <a:spLocks/>
              </p:cNvSpPr>
              <p:nvPr/>
            </p:nvSpPr>
            <p:spPr bwMode="auto">
              <a:xfrm>
                <a:off x="1108" y="2225"/>
                <a:ext cx="142" cy="171"/>
              </a:xfrm>
              <a:custGeom>
                <a:avLst/>
                <a:gdLst>
                  <a:gd name="T0" fmla="*/ 32 w 124"/>
                  <a:gd name="T1" fmla="*/ 0 h 148"/>
                  <a:gd name="T2" fmla="*/ 0 w 124"/>
                  <a:gd name="T3" fmla="*/ 24 h 148"/>
                  <a:gd name="T4" fmla="*/ 0 w 124"/>
                  <a:gd name="T5" fmla="*/ 64 h 148"/>
                  <a:gd name="T6" fmla="*/ 16 w 124"/>
                  <a:gd name="T7" fmla="*/ 80 h 148"/>
                  <a:gd name="T8" fmla="*/ 20 w 124"/>
                  <a:gd name="T9" fmla="*/ 85 h 148"/>
                  <a:gd name="T10" fmla="*/ 20 w 124"/>
                  <a:gd name="T11" fmla="*/ 148 h 148"/>
                  <a:gd name="T12" fmla="*/ 68 w 124"/>
                  <a:gd name="T13" fmla="*/ 148 h 148"/>
                  <a:gd name="T14" fmla="*/ 68 w 124"/>
                  <a:gd name="T15" fmla="*/ 24 h 148"/>
                  <a:gd name="T16" fmla="*/ 68 w 124"/>
                  <a:gd name="T17" fmla="*/ 20 h 148"/>
                  <a:gd name="T18" fmla="*/ 104 w 124"/>
                  <a:gd name="T19" fmla="*/ 20 h 148"/>
                  <a:gd name="T20" fmla="*/ 124 w 124"/>
                  <a:gd name="T21" fmla="*/ 0 h 148"/>
                  <a:gd name="T22" fmla="*/ 32 w 124"/>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48">
                    <a:moveTo>
                      <a:pt x="32" y="0"/>
                    </a:moveTo>
                    <a:cubicBezTo>
                      <a:pt x="13" y="0"/>
                      <a:pt x="0" y="6"/>
                      <a:pt x="0" y="24"/>
                    </a:cubicBezTo>
                    <a:cubicBezTo>
                      <a:pt x="0" y="64"/>
                      <a:pt x="0" y="64"/>
                      <a:pt x="0" y="64"/>
                    </a:cubicBezTo>
                    <a:cubicBezTo>
                      <a:pt x="0" y="73"/>
                      <a:pt x="7" y="80"/>
                      <a:pt x="16" y="80"/>
                    </a:cubicBezTo>
                    <a:cubicBezTo>
                      <a:pt x="20" y="85"/>
                      <a:pt x="20" y="85"/>
                      <a:pt x="20" y="85"/>
                    </a:cubicBezTo>
                    <a:cubicBezTo>
                      <a:pt x="20" y="148"/>
                      <a:pt x="20" y="148"/>
                      <a:pt x="20" y="148"/>
                    </a:cubicBezTo>
                    <a:cubicBezTo>
                      <a:pt x="68" y="148"/>
                      <a:pt x="68" y="148"/>
                      <a:pt x="68" y="148"/>
                    </a:cubicBezTo>
                    <a:cubicBezTo>
                      <a:pt x="68" y="24"/>
                      <a:pt x="68" y="24"/>
                      <a:pt x="68" y="24"/>
                    </a:cubicBezTo>
                    <a:cubicBezTo>
                      <a:pt x="68" y="20"/>
                      <a:pt x="68" y="20"/>
                      <a:pt x="68" y="20"/>
                    </a:cubicBezTo>
                    <a:cubicBezTo>
                      <a:pt x="104" y="20"/>
                      <a:pt x="104" y="20"/>
                      <a:pt x="104" y="20"/>
                    </a:cubicBezTo>
                    <a:cubicBezTo>
                      <a:pt x="116" y="20"/>
                      <a:pt x="124" y="9"/>
                      <a:pt x="124" y="0"/>
                    </a:cubicBezTo>
                    <a:cubicBezTo>
                      <a:pt x="118" y="0"/>
                      <a:pt x="39"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11">
                <a:extLst>
                  <a:ext uri="{FF2B5EF4-FFF2-40B4-BE49-F238E27FC236}">
                    <a16:creationId xmlns:a16="http://schemas.microsoft.com/office/drawing/2014/main" id="{07471A91-A99D-4E06-99FD-560D88CB0902}"/>
                  </a:ext>
                </a:extLst>
              </p:cNvPr>
              <p:cNvSpPr>
                <a:spLocks/>
              </p:cNvSpPr>
              <p:nvPr/>
            </p:nvSpPr>
            <p:spPr bwMode="auto">
              <a:xfrm>
                <a:off x="1108" y="2225"/>
                <a:ext cx="142" cy="171"/>
              </a:xfrm>
              <a:custGeom>
                <a:avLst/>
                <a:gdLst>
                  <a:gd name="T0" fmla="*/ 68 w 124"/>
                  <a:gd name="T1" fmla="*/ 148 h 148"/>
                  <a:gd name="T2" fmla="*/ 68 w 124"/>
                  <a:gd name="T3" fmla="*/ 20 h 148"/>
                  <a:gd name="T4" fmla="*/ 104 w 124"/>
                  <a:gd name="T5" fmla="*/ 20 h 148"/>
                  <a:gd name="T6" fmla="*/ 124 w 124"/>
                  <a:gd name="T7" fmla="*/ 0 h 148"/>
                  <a:gd name="T8" fmla="*/ 32 w 124"/>
                  <a:gd name="T9" fmla="*/ 0 h 148"/>
                  <a:gd name="T10" fmla="*/ 0 w 124"/>
                  <a:gd name="T11" fmla="*/ 24 h 148"/>
                  <a:gd name="T12" fmla="*/ 0 w 124"/>
                  <a:gd name="T13" fmla="*/ 64 h 148"/>
                  <a:gd name="T14" fmla="*/ 16 w 124"/>
                  <a:gd name="T15" fmla="*/ 8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8">
                    <a:moveTo>
                      <a:pt x="68" y="148"/>
                    </a:moveTo>
                    <a:cubicBezTo>
                      <a:pt x="68" y="20"/>
                      <a:pt x="68" y="20"/>
                      <a:pt x="68" y="20"/>
                    </a:cubicBezTo>
                    <a:cubicBezTo>
                      <a:pt x="104" y="20"/>
                      <a:pt x="104" y="20"/>
                      <a:pt x="104" y="20"/>
                    </a:cubicBezTo>
                    <a:cubicBezTo>
                      <a:pt x="116" y="20"/>
                      <a:pt x="124" y="9"/>
                      <a:pt x="124" y="0"/>
                    </a:cubicBezTo>
                    <a:cubicBezTo>
                      <a:pt x="118" y="0"/>
                      <a:pt x="39" y="0"/>
                      <a:pt x="32" y="0"/>
                    </a:cubicBezTo>
                    <a:cubicBezTo>
                      <a:pt x="13" y="0"/>
                      <a:pt x="0" y="6"/>
                      <a:pt x="0" y="24"/>
                    </a:cubicBezTo>
                    <a:cubicBezTo>
                      <a:pt x="0" y="64"/>
                      <a:pt x="0" y="64"/>
                      <a:pt x="0" y="64"/>
                    </a:cubicBezTo>
                    <a:cubicBezTo>
                      <a:pt x="0" y="73"/>
                      <a:pt x="7" y="80"/>
                      <a:pt x="16" y="80"/>
                    </a:cubicBezTo>
                  </a:path>
                </a:pathLst>
              </a:custGeom>
              <a:noFill/>
              <a:ln w="15875" cap="flat">
                <a:solidFill>
                  <a:srgbClr val="2A508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0" name="Line 12">
                <a:extLst>
                  <a:ext uri="{FF2B5EF4-FFF2-40B4-BE49-F238E27FC236}">
                    <a16:creationId xmlns:a16="http://schemas.microsoft.com/office/drawing/2014/main" id="{F0A8DD9A-9C79-413D-96F2-70093BF9B7FC}"/>
                  </a:ext>
                </a:extLst>
              </p:cNvPr>
              <p:cNvSpPr>
                <a:spLocks noChangeShapeType="1"/>
              </p:cNvSpPr>
              <p:nvPr/>
            </p:nvSpPr>
            <p:spPr bwMode="auto">
              <a:xfrm>
                <a:off x="1131" y="2253"/>
                <a:ext cx="0" cy="143"/>
              </a:xfrm>
              <a:prstGeom prst="line">
                <a:avLst/>
              </a:prstGeom>
              <a:noFill/>
              <a:ln w="15875" cap="flat">
                <a:solidFill>
                  <a:srgbClr val="2A508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1" name="Line 13">
                <a:extLst>
                  <a:ext uri="{FF2B5EF4-FFF2-40B4-BE49-F238E27FC236}">
                    <a16:creationId xmlns:a16="http://schemas.microsoft.com/office/drawing/2014/main" id="{3AA31E3C-DEE7-4F41-A30D-55210712182B}"/>
                  </a:ext>
                </a:extLst>
              </p:cNvPr>
              <p:cNvSpPr>
                <a:spLocks noChangeShapeType="1"/>
              </p:cNvSpPr>
              <p:nvPr/>
            </p:nvSpPr>
            <p:spPr bwMode="auto">
              <a:xfrm>
                <a:off x="1158" y="2313"/>
                <a:ext cx="0" cy="83"/>
              </a:xfrm>
              <a:prstGeom prst="line">
                <a:avLst/>
              </a:prstGeom>
              <a:noFill/>
              <a:ln w="15875" cap="flat">
                <a:solidFill>
                  <a:srgbClr val="2A508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cxnSp>
          <p:nvCxnSpPr>
            <p:cNvPr id="171" name="Gerader Verbinder 170">
              <a:extLst>
                <a:ext uri="{FF2B5EF4-FFF2-40B4-BE49-F238E27FC236}">
                  <a16:creationId xmlns:a16="http://schemas.microsoft.com/office/drawing/2014/main" id="{E7E60D41-7C45-4D64-9BAB-A2CB59E9C35B}"/>
                </a:ext>
              </a:extLst>
            </p:cNvPr>
            <p:cNvCxnSpPr/>
            <p:nvPr/>
          </p:nvCxnSpPr>
          <p:spPr bwMode="auto">
            <a:xfrm flipH="1">
              <a:off x="2128119" y="3009105"/>
              <a:ext cx="73024" cy="235745"/>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80" name="Gruppieren 179">
            <a:extLst>
              <a:ext uri="{FF2B5EF4-FFF2-40B4-BE49-F238E27FC236}">
                <a16:creationId xmlns:a16="http://schemas.microsoft.com/office/drawing/2014/main" id="{4F0219F2-18BE-4E28-B967-6ECE1B793742}"/>
              </a:ext>
            </a:extLst>
          </p:cNvPr>
          <p:cNvGrpSpPr/>
          <p:nvPr/>
        </p:nvGrpSpPr>
        <p:grpSpPr>
          <a:xfrm>
            <a:off x="2545631" y="3009105"/>
            <a:ext cx="461458" cy="755298"/>
            <a:chOff x="2545631" y="3009105"/>
            <a:chExt cx="461458" cy="755298"/>
          </a:xfrm>
        </p:grpSpPr>
        <p:grpSp>
          <p:nvGrpSpPr>
            <p:cNvPr id="73" name="Group 4">
              <a:extLst>
                <a:ext uri="{FF2B5EF4-FFF2-40B4-BE49-F238E27FC236}">
                  <a16:creationId xmlns:a16="http://schemas.microsoft.com/office/drawing/2014/main" id="{DA39525C-6804-4703-B1F8-015301FC11E4}"/>
                </a:ext>
              </a:extLst>
            </p:cNvPr>
            <p:cNvGrpSpPr>
              <a:grpSpLocks noChangeAspect="1"/>
            </p:cNvGrpSpPr>
            <p:nvPr/>
          </p:nvGrpSpPr>
          <p:grpSpPr bwMode="auto">
            <a:xfrm>
              <a:off x="2613389" y="3340541"/>
              <a:ext cx="393700" cy="423862"/>
              <a:chOff x="1102" y="2129"/>
              <a:chExt cx="248" cy="267"/>
            </a:xfrm>
          </p:grpSpPr>
          <p:sp>
            <p:nvSpPr>
              <p:cNvPr id="74" name="AutoShape 3">
                <a:extLst>
                  <a:ext uri="{FF2B5EF4-FFF2-40B4-BE49-F238E27FC236}">
                    <a16:creationId xmlns:a16="http://schemas.microsoft.com/office/drawing/2014/main" id="{623F1F2B-EDA2-4B4D-A45E-324F75843FF0}"/>
                  </a:ext>
                </a:extLst>
              </p:cNvPr>
              <p:cNvSpPr>
                <a:spLocks noChangeAspect="1" noChangeArrowheads="1" noTextEdit="1"/>
              </p:cNvSpPr>
              <p:nvPr/>
            </p:nvSpPr>
            <p:spPr bwMode="auto">
              <a:xfrm>
                <a:off x="1102" y="2129"/>
                <a:ext cx="24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 name="Oval 5">
                <a:extLst>
                  <a:ext uri="{FF2B5EF4-FFF2-40B4-BE49-F238E27FC236}">
                    <a16:creationId xmlns:a16="http://schemas.microsoft.com/office/drawing/2014/main" id="{D0416C84-7CE6-4438-AA08-9F14E4668D27}"/>
                  </a:ext>
                </a:extLst>
              </p:cNvPr>
              <p:cNvSpPr>
                <a:spLocks noChangeArrowheads="1"/>
              </p:cNvSpPr>
              <p:nvPr/>
            </p:nvSpPr>
            <p:spPr bwMode="auto">
              <a:xfrm>
                <a:off x="1122" y="2142"/>
                <a:ext cx="206" cy="208"/>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Freeform 6">
                <a:extLst>
                  <a:ext uri="{FF2B5EF4-FFF2-40B4-BE49-F238E27FC236}">
                    <a16:creationId xmlns:a16="http://schemas.microsoft.com/office/drawing/2014/main" id="{870A1DCA-7A09-46D1-8DFA-8425C1F1249D}"/>
                  </a:ext>
                </a:extLst>
              </p:cNvPr>
              <p:cNvSpPr>
                <a:spLocks/>
              </p:cNvSpPr>
              <p:nvPr/>
            </p:nvSpPr>
            <p:spPr bwMode="auto">
              <a:xfrm>
                <a:off x="1291" y="2154"/>
                <a:ext cx="56" cy="66"/>
              </a:xfrm>
              <a:custGeom>
                <a:avLst/>
                <a:gdLst>
                  <a:gd name="T0" fmla="*/ 0 w 48"/>
                  <a:gd name="T1" fmla="*/ 6 h 57"/>
                  <a:gd name="T2" fmla="*/ 0 w 48"/>
                  <a:gd name="T3" fmla="*/ 49 h 57"/>
                  <a:gd name="T4" fmla="*/ 48 w 48"/>
                  <a:gd name="T5" fmla="*/ 57 h 57"/>
                  <a:gd name="T6" fmla="*/ 45 w 48"/>
                  <a:gd name="T7" fmla="*/ 50 h 57"/>
                  <a:gd name="T8" fmla="*/ 33 w 48"/>
                  <a:gd name="T9" fmla="*/ 29 h 57"/>
                  <a:gd name="T10" fmla="*/ 48 w 48"/>
                  <a:gd name="T11" fmla="*/ 14 h 57"/>
                  <a:gd name="T12" fmla="*/ 0 w 48"/>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48" h="57">
                    <a:moveTo>
                      <a:pt x="0" y="6"/>
                    </a:moveTo>
                    <a:cubicBezTo>
                      <a:pt x="0" y="49"/>
                      <a:pt x="0" y="49"/>
                      <a:pt x="0" y="49"/>
                    </a:cubicBezTo>
                    <a:cubicBezTo>
                      <a:pt x="16" y="43"/>
                      <a:pt x="33" y="46"/>
                      <a:pt x="48" y="57"/>
                    </a:cubicBezTo>
                    <a:cubicBezTo>
                      <a:pt x="45" y="50"/>
                      <a:pt x="45" y="50"/>
                      <a:pt x="45" y="50"/>
                    </a:cubicBezTo>
                    <a:cubicBezTo>
                      <a:pt x="33" y="29"/>
                      <a:pt x="33" y="29"/>
                      <a:pt x="33" y="29"/>
                    </a:cubicBezTo>
                    <a:cubicBezTo>
                      <a:pt x="48" y="14"/>
                      <a:pt x="48" y="14"/>
                      <a:pt x="48" y="14"/>
                    </a:cubicBezTo>
                    <a:cubicBezTo>
                      <a:pt x="33" y="3"/>
                      <a:pt x="16" y="0"/>
                      <a:pt x="0" y="6"/>
                    </a:cubicBezTo>
                    <a:close/>
                  </a:path>
                </a:pathLst>
              </a:custGeom>
              <a:solidFill>
                <a:srgbClr val="FFDA65"/>
              </a:solidFill>
              <a:ln w="15875" cap="flat">
                <a:solidFill>
                  <a:srgbClr val="D09E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7" name="Freeform 7">
                <a:extLst>
                  <a:ext uri="{FF2B5EF4-FFF2-40B4-BE49-F238E27FC236}">
                    <a16:creationId xmlns:a16="http://schemas.microsoft.com/office/drawing/2014/main" id="{4556EB31-1498-4FF6-803D-8995BDB0FFAD}"/>
                  </a:ext>
                </a:extLst>
              </p:cNvPr>
              <p:cNvSpPr>
                <a:spLocks/>
              </p:cNvSpPr>
              <p:nvPr/>
            </p:nvSpPr>
            <p:spPr bwMode="auto">
              <a:xfrm>
                <a:off x="1232" y="2137"/>
                <a:ext cx="59" cy="60"/>
              </a:xfrm>
              <a:custGeom>
                <a:avLst/>
                <a:gdLst>
                  <a:gd name="T0" fmla="*/ 0 w 52"/>
                  <a:gd name="T1" fmla="*/ 8 h 52"/>
                  <a:gd name="T2" fmla="*/ 0 w 52"/>
                  <a:gd name="T3" fmla="*/ 51 h 52"/>
                  <a:gd name="T4" fmla="*/ 52 w 52"/>
                  <a:gd name="T5" fmla="*/ 52 h 52"/>
                  <a:gd name="T6" fmla="*/ 52 w 52"/>
                  <a:gd name="T7" fmla="*/ 9 h 52"/>
                  <a:gd name="T8" fmla="*/ 0 w 52"/>
                  <a:gd name="T9" fmla="*/ 8 h 52"/>
                </a:gdLst>
                <a:ahLst/>
                <a:cxnLst>
                  <a:cxn ang="0">
                    <a:pos x="T0" y="T1"/>
                  </a:cxn>
                  <a:cxn ang="0">
                    <a:pos x="T2" y="T3"/>
                  </a:cxn>
                  <a:cxn ang="0">
                    <a:pos x="T4" y="T5"/>
                  </a:cxn>
                  <a:cxn ang="0">
                    <a:pos x="T6" y="T7"/>
                  </a:cxn>
                  <a:cxn ang="0">
                    <a:pos x="T8" y="T9"/>
                  </a:cxn>
                </a:cxnLst>
                <a:rect l="0" t="0" r="r" b="b"/>
                <a:pathLst>
                  <a:path w="52" h="52">
                    <a:moveTo>
                      <a:pt x="0" y="8"/>
                    </a:moveTo>
                    <a:cubicBezTo>
                      <a:pt x="0" y="51"/>
                      <a:pt x="0" y="51"/>
                      <a:pt x="0" y="51"/>
                    </a:cubicBezTo>
                    <a:cubicBezTo>
                      <a:pt x="16" y="43"/>
                      <a:pt x="36" y="43"/>
                      <a:pt x="52" y="52"/>
                    </a:cubicBezTo>
                    <a:cubicBezTo>
                      <a:pt x="52" y="9"/>
                      <a:pt x="52" y="9"/>
                      <a:pt x="52" y="9"/>
                    </a:cubicBezTo>
                    <a:cubicBezTo>
                      <a:pt x="36" y="0"/>
                      <a:pt x="16" y="0"/>
                      <a:pt x="0" y="8"/>
                    </a:cubicBezTo>
                    <a:close/>
                  </a:path>
                </a:pathLst>
              </a:custGeom>
              <a:solidFill>
                <a:srgbClr val="FFDA65"/>
              </a:solidFill>
              <a:ln w="15875" cap="flat">
                <a:solidFill>
                  <a:srgbClr val="D09E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8" name="Line 8">
                <a:extLst>
                  <a:ext uri="{FF2B5EF4-FFF2-40B4-BE49-F238E27FC236}">
                    <a16:creationId xmlns:a16="http://schemas.microsoft.com/office/drawing/2014/main" id="{9EA7CC1D-F347-412F-B7AD-1BA83AA12FD4}"/>
                  </a:ext>
                </a:extLst>
              </p:cNvPr>
              <p:cNvSpPr>
                <a:spLocks noChangeShapeType="1"/>
              </p:cNvSpPr>
              <p:nvPr/>
            </p:nvSpPr>
            <p:spPr bwMode="auto">
              <a:xfrm>
                <a:off x="1232" y="2128"/>
                <a:ext cx="0" cy="268"/>
              </a:xfrm>
              <a:prstGeom prst="line">
                <a:avLst/>
              </a:prstGeom>
              <a:solidFill>
                <a:srgbClr val="FFDA65"/>
              </a:solidFill>
              <a:ln w="15875" cap="flat">
                <a:solidFill>
                  <a:srgbClr val="D09E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9" name="Freeform 9">
                <a:extLst>
                  <a:ext uri="{FF2B5EF4-FFF2-40B4-BE49-F238E27FC236}">
                    <a16:creationId xmlns:a16="http://schemas.microsoft.com/office/drawing/2014/main" id="{C3B2B180-0BDF-42FC-AE71-A7AA3D7C07AB}"/>
                  </a:ext>
                </a:extLst>
              </p:cNvPr>
              <p:cNvSpPr>
                <a:spLocks/>
              </p:cNvSpPr>
              <p:nvPr/>
            </p:nvSpPr>
            <p:spPr bwMode="auto">
              <a:xfrm>
                <a:off x="1135" y="2159"/>
                <a:ext cx="42" cy="51"/>
              </a:xfrm>
              <a:custGeom>
                <a:avLst/>
                <a:gdLst>
                  <a:gd name="T0" fmla="*/ 18 w 36"/>
                  <a:gd name="T1" fmla="*/ 44 h 44"/>
                  <a:gd name="T2" fmla="*/ 36 w 36"/>
                  <a:gd name="T3" fmla="*/ 25 h 44"/>
                  <a:gd name="T4" fmla="*/ 36 w 36"/>
                  <a:gd name="T5" fmla="*/ 19 h 44"/>
                  <a:gd name="T6" fmla="*/ 18 w 36"/>
                  <a:gd name="T7" fmla="*/ 0 h 44"/>
                  <a:gd name="T8" fmla="*/ 0 w 36"/>
                  <a:gd name="T9" fmla="*/ 19 h 44"/>
                  <a:gd name="T10" fmla="*/ 0 w 36"/>
                  <a:gd name="T11" fmla="*/ 25 h 44"/>
                  <a:gd name="T12" fmla="*/ 18 w 3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6" h="44">
                    <a:moveTo>
                      <a:pt x="18" y="44"/>
                    </a:moveTo>
                    <a:cubicBezTo>
                      <a:pt x="28" y="44"/>
                      <a:pt x="36" y="36"/>
                      <a:pt x="36" y="25"/>
                    </a:cubicBezTo>
                    <a:cubicBezTo>
                      <a:pt x="36" y="19"/>
                      <a:pt x="36" y="19"/>
                      <a:pt x="36" y="19"/>
                    </a:cubicBezTo>
                    <a:cubicBezTo>
                      <a:pt x="36" y="9"/>
                      <a:pt x="28" y="0"/>
                      <a:pt x="18" y="0"/>
                    </a:cubicBezTo>
                    <a:cubicBezTo>
                      <a:pt x="8" y="0"/>
                      <a:pt x="0" y="9"/>
                      <a:pt x="0" y="19"/>
                    </a:cubicBezTo>
                    <a:cubicBezTo>
                      <a:pt x="0" y="25"/>
                      <a:pt x="0" y="25"/>
                      <a:pt x="0" y="25"/>
                    </a:cubicBezTo>
                    <a:cubicBezTo>
                      <a:pt x="0" y="36"/>
                      <a:pt x="8" y="44"/>
                      <a:pt x="18" y="44"/>
                    </a:cubicBezTo>
                    <a:close/>
                  </a:path>
                </a:pathLst>
              </a:custGeom>
              <a:solidFill>
                <a:srgbClr val="FFFFFF"/>
              </a:solidFill>
              <a:ln w="1587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0" name="Freeform 10">
                <a:extLst>
                  <a:ext uri="{FF2B5EF4-FFF2-40B4-BE49-F238E27FC236}">
                    <a16:creationId xmlns:a16="http://schemas.microsoft.com/office/drawing/2014/main" id="{61A1CC81-ED25-4D31-AF69-B01C9D10DA2C}"/>
                  </a:ext>
                </a:extLst>
              </p:cNvPr>
              <p:cNvSpPr>
                <a:spLocks/>
              </p:cNvSpPr>
              <p:nvPr/>
            </p:nvSpPr>
            <p:spPr bwMode="auto">
              <a:xfrm>
                <a:off x="1108" y="2225"/>
                <a:ext cx="142" cy="171"/>
              </a:xfrm>
              <a:custGeom>
                <a:avLst/>
                <a:gdLst>
                  <a:gd name="T0" fmla="*/ 32 w 124"/>
                  <a:gd name="T1" fmla="*/ 0 h 148"/>
                  <a:gd name="T2" fmla="*/ 0 w 124"/>
                  <a:gd name="T3" fmla="*/ 24 h 148"/>
                  <a:gd name="T4" fmla="*/ 0 w 124"/>
                  <a:gd name="T5" fmla="*/ 64 h 148"/>
                  <a:gd name="T6" fmla="*/ 16 w 124"/>
                  <a:gd name="T7" fmla="*/ 80 h 148"/>
                  <a:gd name="T8" fmla="*/ 20 w 124"/>
                  <a:gd name="T9" fmla="*/ 85 h 148"/>
                  <a:gd name="T10" fmla="*/ 20 w 124"/>
                  <a:gd name="T11" fmla="*/ 148 h 148"/>
                  <a:gd name="T12" fmla="*/ 68 w 124"/>
                  <a:gd name="T13" fmla="*/ 148 h 148"/>
                  <a:gd name="T14" fmla="*/ 68 w 124"/>
                  <a:gd name="T15" fmla="*/ 24 h 148"/>
                  <a:gd name="T16" fmla="*/ 68 w 124"/>
                  <a:gd name="T17" fmla="*/ 20 h 148"/>
                  <a:gd name="T18" fmla="*/ 104 w 124"/>
                  <a:gd name="T19" fmla="*/ 20 h 148"/>
                  <a:gd name="T20" fmla="*/ 124 w 124"/>
                  <a:gd name="T21" fmla="*/ 0 h 148"/>
                  <a:gd name="T22" fmla="*/ 32 w 124"/>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48">
                    <a:moveTo>
                      <a:pt x="32" y="0"/>
                    </a:moveTo>
                    <a:cubicBezTo>
                      <a:pt x="13" y="0"/>
                      <a:pt x="0" y="6"/>
                      <a:pt x="0" y="24"/>
                    </a:cubicBezTo>
                    <a:cubicBezTo>
                      <a:pt x="0" y="64"/>
                      <a:pt x="0" y="64"/>
                      <a:pt x="0" y="64"/>
                    </a:cubicBezTo>
                    <a:cubicBezTo>
                      <a:pt x="0" y="73"/>
                      <a:pt x="7" y="80"/>
                      <a:pt x="16" y="80"/>
                    </a:cubicBezTo>
                    <a:cubicBezTo>
                      <a:pt x="20" y="85"/>
                      <a:pt x="20" y="85"/>
                      <a:pt x="20" y="85"/>
                    </a:cubicBezTo>
                    <a:cubicBezTo>
                      <a:pt x="20" y="148"/>
                      <a:pt x="20" y="148"/>
                      <a:pt x="20" y="148"/>
                    </a:cubicBezTo>
                    <a:cubicBezTo>
                      <a:pt x="68" y="148"/>
                      <a:pt x="68" y="148"/>
                      <a:pt x="68" y="148"/>
                    </a:cubicBezTo>
                    <a:cubicBezTo>
                      <a:pt x="68" y="24"/>
                      <a:pt x="68" y="24"/>
                      <a:pt x="68" y="24"/>
                    </a:cubicBezTo>
                    <a:cubicBezTo>
                      <a:pt x="68" y="20"/>
                      <a:pt x="68" y="20"/>
                      <a:pt x="68" y="20"/>
                    </a:cubicBezTo>
                    <a:cubicBezTo>
                      <a:pt x="104" y="20"/>
                      <a:pt x="104" y="20"/>
                      <a:pt x="104" y="20"/>
                    </a:cubicBezTo>
                    <a:cubicBezTo>
                      <a:pt x="116" y="20"/>
                      <a:pt x="124" y="9"/>
                      <a:pt x="124" y="0"/>
                    </a:cubicBezTo>
                    <a:cubicBezTo>
                      <a:pt x="118" y="0"/>
                      <a:pt x="39"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1" name="Freeform 11">
                <a:extLst>
                  <a:ext uri="{FF2B5EF4-FFF2-40B4-BE49-F238E27FC236}">
                    <a16:creationId xmlns:a16="http://schemas.microsoft.com/office/drawing/2014/main" id="{EA433C31-EF02-43B7-85E1-6FCD35045415}"/>
                  </a:ext>
                </a:extLst>
              </p:cNvPr>
              <p:cNvSpPr>
                <a:spLocks/>
              </p:cNvSpPr>
              <p:nvPr/>
            </p:nvSpPr>
            <p:spPr bwMode="auto">
              <a:xfrm>
                <a:off x="1108" y="2225"/>
                <a:ext cx="142" cy="171"/>
              </a:xfrm>
              <a:custGeom>
                <a:avLst/>
                <a:gdLst>
                  <a:gd name="T0" fmla="*/ 68 w 124"/>
                  <a:gd name="T1" fmla="*/ 148 h 148"/>
                  <a:gd name="T2" fmla="*/ 68 w 124"/>
                  <a:gd name="T3" fmla="*/ 20 h 148"/>
                  <a:gd name="T4" fmla="*/ 104 w 124"/>
                  <a:gd name="T5" fmla="*/ 20 h 148"/>
                  <a:gd name="T6" fmla="*/ 124 w 124"/>
                  <a:gd name="T7" fmla="*/ 0 h 148"/>
                  <a:gd name="T8" fmla="*/ 32 w 124"/>
                  <a:gd name="T9" fmla="*/ 0 h 148"/>
                  <a:gd name="T10" fmla="*/ 0 w 124"/>
                  <a:gd name="T11" fmla="*/ 24 h 148"/>
                  <a:gd name="T12" fmla="*/ 0 w 124"/>
                  <a:gd name="T13" fmla="*/ 64 h 148"/>
                  <a:gd name="T14" fmla="*/ 16 w 124"/>
                  <a:gd name="T15" fmla="*/ 8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8">
                    <a:moveTo>
                      <a:pt x="68" y="148"/>
                    </a:moveTo>
                    <a:cubicBezTo>
                      <a:pt x="68" y="20"/>
                      <a:pt x="68" y="20"/>
                      <a:pt x="68" y="20"/>
                    </a:cubicBezTo>
                    <a:cubicBezTo>
                      <a:pt x="104" y="20"/>
                      <a:pt x="104" y="20"/>
                      <a:pt x="104" y="20"/>
                    </a:cubicBezTo>
                    <a:cubicBezTo>
                      <a:pt x="116" y="20"/>
                      <a:pt x="124" y="9"/>
                      <a:pt x="124" y="0"/>
                    </a:cubicBezTo>
                    <a:cubicBezTo>
                      <a:pt x="118" y="0"/>
                      <a:pt x="39" y="0"/>
                      <a:pt x="32" y="0"/>
                    </a:cubicBezTo>
                    <a:cubicBezTo>
                      <a:pt x="13" y="0"/>
                      <a:pt x="0" y="6"/>
                      <a:pt x="0" y="24"/>
                    </a:cubicBezTo>
                    <a:cubicBezTo>
                      <a:pt x="0" y="64"/>
                      <a:pt x="0" y="64"/>
                      <a:pt x="0" y="64"/>
                    </a:cubicBezTo>
                    <a:cubicBezTo>
                      <a:pt x="0" y="73"/>
                      <a:pt x="7" y="80"/>
                      <a:pt x="16" y="80"/>
                    </a:cubicBezTo>
                  </a:path>
                </a:pathLst>
              </a:custGeom>
              <a:noFill/>
              <a:ln w="15875" cap="flat">
                <a:solidFill>
                  <a:srgbClr val="2A508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2" name="Line 12">
                <a:extLst>
                  <a:ext uri="{FF2B5EF4-FFF2-40B4-BE49-F238E27FC236}">
                    <a16:creationId xmlns:a16="http://schemas.microsoft.com/office/drawing/2014/main" id="{DB49DCC6-86C7-4019-82C6-73F67A7CC8DC}"/>
                  </a:ext>
                </a:extLst>
              </p:cNvPr>
              <p:cNvSpPr>
                <a:spLocks noChangeShapeType="1"/>
              </p:cNvSpPr>
              <p:nvPr/>
            </p:nvSpPr>
            <p:spPr bwMode="auto">
              <a:xfrm>
                <a:off x="1131" y="2253"/>
                <a:ext cx="0" cy="143"/>
              </a:xfrm>
              <a:prstGeom prst="line">
                <a:avLst/>
              </a:prstGeom>
              <a:noFill/>
              <a:ln w="15875" cap="flat">
                <a:solidFill>
                  <a:srgbClr val="2A508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3" name="Line 13">
                <a:extLst>
                  <a:ext uri="{FF2B5EF4-FFF2-40B4-BE49-F238E27FC236}">
                    <a16:creationId xmlns:a16="http://schemas.microsoft.com/office/drawing/2014/main" id="{4A79E5D7-A514-41AA-8A8A-D61E6470883B}"/>
                  </a:ext>
                </a:extLst>
              </p:cNvPr>
              <p:cNvSpPr>
                <a:spLocks noChangeShapeType="1"/>
              </p:cNvSpPr>
              <p:nvPr/>
            </p:nvSpPr>
            <p:spPr bwMode="auto">
              <a:xfrm>
                <a:off x="1158" y="2313"/>
                <a:ext cx="0" cy="83"/>
              </a:xfrm>
              <a:prstGeom prst="line">
                <a:avLst/>
              </a:prstGeom>
              <a:noFill/>
              <a:ln w="15875" cap="flat">
                <a:solidFill>
                  <a:srgbClr val="2A508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cxnSp>
          <p:nvCxnSpPr>
            <p:cNvPr id="172" name="Gerader Verbinder 171">
              <a:extLst>
                <a:ext uri="{FF2B5EF4-FFF2-40B4-BE49-F238E27FC236}">
                  <a16:creationId xmlns:a16="http://schemas.microsoft.com/office/drawing/2014/main" id="{8C29DB0F-D9C0-4686-A8E8-F6258C688499}"/>
                </a:ext>
              </a:extLst>
            </p:cNvPr>
            <p:cNvCxnSpPr>
              <a:cxnSpLocks/>
            </p:cNvCxnSpPr>
            <p:nvPr/>
          </p:nvCxnSpPr>
          <p:spPr bwMode="auto">
            <a:xfrm>
              <a:off x="2545631" y="3009105"/>
              <a:ext cx="77127" cy="211343"/>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79" name="Gruppieren 178">
            <a:extLst>
              <a:ext uri="{FF2B5EF4-FFF2-40B4-BE49-F238E27FC236}">
                <a16:creationId xmlns:a16="http://schemas.microsoft.com/office/drawing/2014/main" id="{4EA47C8F-6E23-46CD-A598-F40BC1688AD5}"/>
              </a:ext>
            </a:extLst>
          </p:cNvPr>
          <p:cNvGrpSpPr/>
          <p:nvPr/>
        </p:nvGrpSpPr>
        <p:grpSpPr>
          <a:xfrm>
            <a:off x="2201143" y="3009105"/>
            <a:ext cx="393700" cy="1258094"/>
            <a:chOff x="2201143" y="3009105"/>
            <a:chExt cx="393700" cy="1258094"/>
          </a:xfrm>
        </p:grpSpPr>
        <p:grpSp>
          <p:nvGrpSpPr>
            <p:cNvPr id="62" name="Group 4">
              <a:extLst>
                <a:ext uri="{FF2B5EF4-FFF2-40B4-BE49-F238E27FC236}">
                  <a16:creationId xmlns:a16="http://schemas.microsoft.com/office/drawing/2014/main" id="{5599A94F-64C6-48CA-8681-50FFE7699704}"/>
                </a:ext>
              </a:extLst>
            </p:cNvPr>
            <p:cNvGrpSpPr>
              <a:grpSpLocks noChangeAspect="1"/>
            </p:cNvGrpSpPr>
            <p:nvPr/>
          </p:nvGrpSpPr>
          <p:grpSpPr bwMode="auto">
            <a:xfrm>
              <a:off x="2201143" y="3843337"/>
              <a:ext cx="393700" cy="423862"/>
              <a:chOff x="1102" y="2129"/>
              <a:chExt cx="248" cy="267"/>
            </a:xfrm>
          </p:grpSpPr>
          <p:sp>
            <p:nvSpPr>
              <p:cNvPr id="63" name="AutoShape 3">
                <a:extLst>
                  <a:ext uri="{FF2B5EF4-FFF2-40B4-BE49-F238E27FC236}">
                    <a16:creationId xmlns:a16="http://schemas.microsoft.com/office/drawing/2014/main" id="{A23EC4B2-0C90-4489-BC81-FA78CDDF9EAD}"/>
                  </a:ext>
                </a:extLst>
              </p:cNvPr>
              <p:cNvSpPr>
                <a:spLocks noChangeAspect="1" noChangeArrowheads="1" noTextEdit="1"/>
              </p:cNvSpPr>
              <p:nvPr/>
            </p:nvSpPr>
            <p:spPr bwMode="auto">
              <a:xfrm>
                <a:off x="1102" y="2129"/>
                <a:ext cx="24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 name="Oval 5">
                <a:extLst>
                  <a:ext uri="{FF2B5EF4-FFF2-40B4-BE49-F238E27FC236}">
                    <a16:creationId xmlns:a16="http://schemas.microsoft.com/office/drawing/2014/main" id="{ABC613D0-AC77-44B2-A90F-4F78B00AF151}"/>
                  </a:ext>
                </a:extLst>
              </p:cNvPr>
              <p:cNvSpPr>
                <a:spLocks noChangeArrowheads="1"/>
              </p:cNvSpPr>
              <p:nvPr/>
            </p:nvSpPr>
            <p:spPr bwMode="auto">
              <a:xfrm>
                <a:off x="1122" y="2142"/>
                <a:ext cx="206" cy="208"/>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 name="Freeform 6">
                <a:extLst>
                  <a:ext uri="{FF2B5EF4-FFF2-40B4-BE49-F238E27FC236}">
                    <a16:creationId xmlns:a16="http://schemas.microsoft.com/office/drawing/2014/main" id="{99EC2976-5EB3-49B8-AE52-3B025C2F59BD}"/>
                  </a:ext>
                </a:extLst>
              </p:cNvPr>
              <p:cNvSpPr>
                <a:spLocks/>
              </p:cNvSpPr>
              <p:nvPr/>
            </p:nvSpPr>
            <p:spPr bwMode="auto">
              <a:xfrm>
                <a:off x="1291" y="2154"/>
                <a:ext cx="56" cy="66"/>
              </a:xfrm>
              <a:custGeom>
                <a:avLst/>
                <a:gdLst>
                  <a:gd name="T0" fmla="*/ 0 w 48"/>
                  <a:gd name="T1" fmla="*/ 6 h 57"/>
                  <a:gd name="T2" fmla="*/ 0 w 48"/>
                  <a:gd name="T3" fmla="*/ 49 h 57"/>
                  <a:gd name="T4" fmla="*/ 48 w 48"/>
                  <a:gd name="T5" fmla="*/ 57 h 57"/>
                  <a:gd name="T6" fmla="*/ 45 w 48"/>
                  <a:gd name="T7" fmla="*/ 50 h 57"/>
                  <a:gd name="T8" fmla="*/ 33 w 48"/>
                  <a:gd name="T9" fmla="*/ 29 h 57"/>
                  <a:gd name="T10" fmla="*/ 48 w 48"/>
                  <a:gd name="T11" fmla="*/ 14 h 57"/>
                  <a:gd name="T12" fmla="*/ 0 w 48"/>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48" h="57">
                    <a:moveTo>
                      <a:pt x="0" y="6"/>
                    </a:moveTo>
                    <a:cubicBezTo>
                      <a:pt x="0" y="49"/>
                      <a:pt x="0" y="49"/>
                      <a:pt x="0" y="49"/>
                    </a:cubicBezTo>
                    <a:cubicBezTo>
                      <a:pt x="16" y="43"/>
                      <a:pt x="33" y="46"/>
                      <a:pt x="48" y="57"/>
                    </a:cubicBezTo>
                    <a:cubicBezTo>
                      <a:pt x="45" y="50"/>
                      <a:pt x="45" y="50"/>
                      <a:pt x="45" y="50"/>
                    </a:cubicBezTo>
                    <a:cubicBezTo>
                      <a:pt x="33" y="29"/>
                      <a:pt x="33" y="29"/>
                      <a:pt x="33" y="29"/>
                    </a:cubicBezTo>
                    <a:cubicBezTo>
                      <a:pt x="48" y="14"/>
                      <a:pt x="48" y="14"/>
                      <a:pt x="48" y="14"/>
                    </a:cubicBezTo>
                    <a:cubicBezTo>
                      <a:pt x="33" y="3"/>
                      <a:pt x="16" y="0"/>
                      <a:pt x="0" y="6"/>
                    </a:cubicBezTo>
                    <a:close/>
                  </a:path>
                </a:pathLst>
              </a:custGeom>
              <a:solidFill>
                <a:schemeClr val="accent1">
                  <a:lumMod val="60000"/>
                  <a:lumOff val="40000"/>
                </a:schemeClr>
              </a:solidFill>
              <a:ln w="15875" cap="flat">
                <a:solidFill>
                  <a:schemeClr val="accent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6" name="Freeform 7">
                <a:extLst>
                  <a:ext uri="{FF2B5EF4-FFF2-40B4-BE49-F238E27FC236}">
                    <a16:creationId xmlns:a16="http://schemas.microsoft.com/office/drawing/2014/main" id="{EE7218B1-C0CE-40DC-B885-0965E2C6E73A}"/>
                  </a:ext>
                </a:extLst>
              </p:cNvPr>
              <p:cNvSpPr>
                <a:spLocks/>
              </p:cNvSpPr>
              <p:nvPr/>
            </p:nvSpPr>
            <p:spPr bwMode="auto">
              <a:xfrm>
                <a:off x="1232" y="2137"/>
                <a:ext cx="59" cy="60"/>
              </a:xfrm>
              <a:custGeom>
                <a:avLst/>
                <a:gdLst>
                  <a:gd name="T0" fmla="*/ 0 w 52"/>
                  <a:gd name="T1" fmla="*/ 8 h 52"/>
                  <a:gd name="T2" fmla="*/ 0 w 52"/>
                  <a:gd name="T3" fmla="*/ 51 h 52"/>
                  <a:gd name="T4" fmla="*/ 52 w 52"/>
                  <a:gd name="T5" fmla="*/ 52 h 52"/>
                  <a:gd name="T6" fmla="*/ 52 w 52"/>
                  <a:gd name="T7" fmla="*/ 9 h 52"/>
                  <a:gd name="T8" fmla="*/ 0 w 52"/>
                  <a:gd name="T9" fmla="*/ 8 h 52"/>
                </a:gdLst>
                <a:ahLst/>
                <a:cxnLst>
                  <a:cxn ang="0">
                    <a:pos x="T0" y="T1"/>
                  </a:cxn>
                  <a:cxn ang="0">
                    <a:pos x="T2" y="T3"/>
                  </a:cxn>
                  <a:cxn ang="0">
                    <a:pos x="T4" y="T5"/>
                  </a:cxn>
                  <a:cxn ang="0">
                    <a:pos x="T6" y="T7"/>
                  </a:cxn>
                  <a:cxn ang="0">
                    <a:pos x="T8" y="T9"/>
                  </a:cxn>
                </a:cxnLst>
                <a:rect l="0" t="0" r="r" b="b"/>
                <a:pathLst>
                  <a:path w="52" h="52">
                    <a:moveTo>
                      <a:pt x="0" y="8"/>
                    </a:moveTo>
                    <a:cubicBezTo>
                      <a:pt x="0" y="51"/>
                      <a:pt x="0" y="51"/>
                      <a:pt x="0" y="51"/>
                    </a:cubicBezTo>
                    <a:cubicBezTo>
                      <a:pt x="16" y="43"/>
                      <a:pt x="36" y="43"/>
                      <a:pt x="52" y="52"/>
                    </a:cubicBezTo>
                    <a:cubicBezTo>
                      <a:pt x="52" y="9"/>
                      <a:pt x="52" y="9"/>
                      <a:pt x="52" y="9"/>
                    </a:cubicBezTo>
                    <a:cubicBezTo>
                      <a:pt x="36" y="0"/>
                      <a:pt x="16" y="0"/>
                      <a:pt x="0" y="8"/>
                    </a:cubicBezTo>
                    <a:close/>
                  </a:path>
                </a:pathLst>
              </a:custGeom>
              <a:solidFill>
                <a:schemeClr val="accent1">
                  <a:lumMod val="60000"/>
                  <a:lumOff val="40000"/>
                </a:schemeClr>
              </a:solidFill>
              <a:ln w="15875" cap="flat">
                <a:solidFill>
                  <a:schemeClr val="accent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7" name="Line 8">
                <a:extLst>
                  <a:ext uri="{FF2B5EF4-FFF2-40B4-BE49-F238E27FC236}">
                    <a16:creationId xmlns:a16="http://schemas.microsoft.com/office/drawing/2014/main" id="{A736C19F-9AC5-42AF-8358-C422EF842659}"/>
                  </a:ext>
                </a:extLst>
              </p:cNvPr>
              <p:cNvSpPr>
                <a:spLocks noChangeShapeType="1"/>
              </p:cNvSpPr>
              <p:nvPr/>
            </p:nvSpPr>
            <p:spPr bwMode="auto">
              <a:xfrm>
                <a:off x="1232" y="2128"/>
                <a:ext cx="0" cy="268"/>
              </a:xfrm>
              <a:prstGeom prst="line">
                <a:avLst/>
              </a:prstGeom>
              <a:solidFill>
                <a:schemeClr val="accent1">
                  <a:lumMod val="60000"/>
                  <a:lumOff val="40000"/>
                </a:schemeClr>
              </a:solidFill>
              <a:ln w="15875" cap="flat">
                <a:solidFill>
                  <a:schemeClr val="accent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8" name="Freeform 9">
                <a:extLst>
                  <a:ext uri="{FF2B5EF4-FFF2-40B4-BE49-F238E27FC236}">
                    <a16:creationId xmlns:a16="http://schemas.microsoft.com/office/drawing/2014/main" id="{056D29CE-F61D-48D7-BE3E-572C9330CB6E}"/>
                  </a:ext>
                </a:extLst>
              </p:cNvPr>
              <p:cNvSpPr>
                <a:spLocks/>
              </p:cNvSpPr>
              <p:nvPr/>
            </p:nvSpPr>
            <p:spPr bwMode="auto">
              <a:xfrm>
                <a:off x="1135" y="2159"/>
                <a:ext cx="42" cy="51"/>
              </a:xfrm>
              <a:custGeom>
                <a:avLst/>
                <a:gdLst>
                  <a:gd name="T0" fmla="*/ 18 w 36"/>
                  <a:gd name="T1" fmla="*/ 44 h 44"/>
                  <a:gd name="T2" fmla="*/ 36 w 36"/>
                  <a:gd name="T3" fmla="*/ 25 h 44"/>
                  <a:gd name="T4" fmla="*/ 36 w 36"/>
                  <a:gd name="T5" fmla="*/ 19 h 44"/>
                  <a:gd name="T6" fmla="*/ 18 w 36"/>
                  <a:gd name="T7" fmla="*/ 0 h 44"/>
                  <a:gd name="T8" fmla="*/ 0 w 36"/>
                  <a:gd name="T9" fmla="*/ 19 h 44"/>
                  <a:gd name="T10" fmla="*/ 0 w 36"/>
                  <a:gd name="T11" fmla="*/ 25 h 44"/>
                  <a:gd name="T12" fmla="*/ 18 w 3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6" h="44">
                    <a:moveTo>
                      <a:pt x="18" y="44"/>
                    </a:moveTo>
                    <a:cubicBezTo>
                      <a:pt x="28" y="44"/>
                      <a:pt x="36" y="36"/>
                      <a:pt x="36" y="25"/>
                    </a:cubicBezTo>
                    <a:cubicBezTo>
                      <a:pt x="36" y="19"/>
                      <a:pt x="36" y="19"/>
                      <a:pt x="36" y="19"/>
                    </a:cubicBezTo>
                    <a:cubicBezTo>
                      <a:pt x="36" y="9"/>
                      <a:pt x="28" y="0"/>
                      <a:pt x="18" y="0"/>
                    </a:cubicBezTo>
                    <a:cubicBezTo>
                      <a:pt x="8" y="0"/>
                      <a:pt x="0" y="9"/>
                      <a:pt x="0" y="19"/>
                    </a:cubicBezTo>
                    <a:cubicBezTo>
                      <a:pt x="0" y="25"/>
                      <a:pt x="0" y="25"/>
                      <a:pt x="0" y="25"/>
                    </a:cubicBezTo>
                    <a:cubicBezTo>
                      <a:pt x="0" y="36"/>
                      <a:pt x="8" y="44"/>
                      <a:pt x="18" y="44"/>
                    </a:cubicBezTo>
                    <a:close/>
                  </a:path>
                </a:pathLst>
              </a:custGeom>
              <a:solidFill>
                <a:srgbClr val="FFFFFF"/>
              </a:solidFill>
              <a:ln w="1587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9" name="Freeform 10">
                <a:extLst>
                  <a:ext uri="{FF2B5EF4-FFF2-40B4-BE49-F238E27FC236}">
                    <a16:creationId xmlns:a16="http://schemas.microsoft.com/office/drawing/2014/main" id="{DA8B6AC5-5D2E-4DCF-B181-A07FCFAAE111}"/>
                  </a:ext>
                </a:extLst>
              </p:cNvPr>
              <p:cNvSpPr>
                <a:spLocks/>
              </p:cNvSpPr>
              <p:nvPr/>
            </p:nvSpPr>
            <p:spPr bwMode="auto">
              <a:xfrm>
                <a:off x="1108" y="2225"/>
                <a:ext cx="142" cy="171"/>
              </a:xfrm>
              <a:custGeom>
                <a:avLst/>
                <a:gdLst>
                  <a:gd name="T0" fmla="*/ 32 w 124"/>
                  <a:gd name="T1" fmla="*/ 0 h 148"/>
                  <a:gd name="T2" fmla="*/ 0 w 124"/>
                  <a:gd name="T3" fmla="*/ 24 h 148"/>
                  <a:gd name="T4" fmla="*/ 0 w 124"/>
                  <a:gd name="T5" fmla="*/ 64 h 148"/>
                  <a:gd name="T6" fmla="*/ 16 w 124"/>
                  <a:gd name="T7" fmla="*/ 80 h 148"/>
                  <a:gd name="T8" fmla="*/ 20 w 124"/>
                  <a:gd name="T9" fmla="*/ 85 h 148"/>
                  <a:gd name="T10" fmla="*/ 20 w 124"/>
                  <a:gd name="T11" fmla="*/ 148 h 148"/>
                  <a:gd name="T12" fmla="*/ 68 w 124"/>
                  <a:gd name="T13" fmla="*/ 148 h 148"/>
                  <a:gd name="T14" fmla="*/ 68 w 124"/>
                  <a:gd name="T15" fmla="*/ 24 h 148"/>
                  <a:gd name="T16" fmla="*/ 68 w 124"/>
                  <a:gd name="T17" fmla="*/ 20 h 148"/>
                  <a:gd name="T18" fmla="*/ 104 w 124"/>
                  <a:gd name="T19" fmla="*/ 20 h 148"/>
                  <a:gd name="T20" fmla="*/ 124 w 124"/>
                  <a:gd name="T21" fmla="*/ 0 h 148"/>
                  <a:gd name="T22" fmla="*/ 32 w 124"/>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48">
                    <a:moveTo>
                      <a:pt x="32" y="0"/>
                    </a:moveTo>
                    <a:cubicBezTo>
                      <a:pt x="13" y="0"/>
                      <a:pt x="0" y="6"/>
                      <a:pt x="0" y="24"/>
                    </a:cubicBezTo>
                    <a:cubicBezTo>
                      <a:pt x="0" y="64"/>
                      <a:pt x="0" y="64"/>
                      <a:pt x="0" y="64"/>
                    </a:cubicBezTo>
                    <a:cubicBezTo>
                      <a:pt x="0" y="73"/>
                      <a:pt x="7" y="80"/>
                      <a:pt x="16" y="80"/>
                    </a:cubicBezTo>
                    <a:cubicBezTo>
                      <a:pt x="20" y="85"/>
                      <a:pt x="20" y="85"/>
                      <a:pt x="20" y="85"/>
                    </a:cubicBezTo>
                    <a:cubicBezTo>
                      <a:pt x="20" y="148"/>
                      <a:pt x="20" y="148"/>
                      <a:pt x="20" y="148"/>
                    </a:cubicBezTo>
                    <a:cubicBezTo>
                      <a:pt x="68" y="148"/>
                      <a:pt x="68" y="148"/>
                      <a:pt x="68" y="148"/>
                    </a:cubicBezTo>
                    <a:cubicBezTo>
                      <a:pt x="68" y="24"/>
                      <a:pt x="68" y="24"/>
                      <a:pt x="68" y="24"/>
                    </a:cubicBezTo>
                    <a:cubicBezTo>
                      <a:pt x="68" y="20"/>
                      <a:pt x="68" y="20"/>
                      <a:pt x="68" y="20"/>
                    </a:cubicBezTo>
                    <a:cubicBezTo>
                      <a:pt x="104" y="20"/>
                      <a:pt x="104" y="20"/>
                      <a:pt x="104" y="20"/>
                    </a:cubicBezTo>
                    <a:cubicBezTo>
                      <a:pt x="116" y="20"/>
                      <a:pt x="124" y="9"/>
                      <a:pt x="124" y="0"/>
                    </a:cubicBezTo>
                    <a:cubicBezTo>
                      <a:pt x="118" y="0"/>
                      <a:pt x="39"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 name="Freeform 11">
                <a:extLst>
                  <a:ext uri="{FF2B5EF4-FFF2-40B4-BE49-F238E27FC236}">
                    <a16:creationId xmlns:a16="http://schemas.microsoft.com/office/drawing/2014/main" id="{23B3C9DE-2AC8-46F7-8861-33E3002660DA}"/>
                  </a:ext>
                </a:extLst>
              </p:cNvPr>
              <p:cNvSpPr>
                <a:spLocks/>
              </p:cNvSpPr>
              <p:nvPr/>
            </p:nvSpPr>
            <p:spPr bwMode="auto">
              <a:xfrm>
                <a:off x="1108" y="2225"/>
                <a:ext cx="142" cy="171"/>
              </a:xfrm>
              <a:custGeom>
                <a:avLst/>
                <a:gdLst>
                  <a:gd name="T0" fmla="*/ 68 w 124"/>
                  <a:gd name="T1" fmla="*/ 148 h 148"/>
                  <a:gd name="T2" fmla="*/ 68 w 124"/>
                  <a:gd name="T3" fmla="*/ 20 h 148"/>
                  <a:gd name="T4" fmla="*/ 104 w 124"/>
                  <a:gd name="T5" fmla="*/ 20 h 148"/>
                  <a:gd name="T6" fmla="*/ 124 w 124"/>
                  <a:gd name="T7" fmla="*/ 0 h 148"/>
                  <a:gd name="T8" fmla="*/ 32 w 124"/>
                  <a:gd name="T9" fmla="*/ 0 h 148"/>
                  <a:gd name="T10" fmla="*/ 0 w 124"/>
                  <a:gd name="T11" fmla="*/ 24 h 148"/>
                  <a:gd name="T12" fmla="*/ 0 w 124"/>
                  <a:gd name="T13" fmla="*/ 64 h 148"/>
                  <a:gd name="T14" fmla="*/ 16 w 124"/>
                  <a:gd name="T15" fmla="*/ 8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8">
                    <a:moveTo>
                      <a:pt x="68" y="148"/>
                    </a:moveTo>
                    <a:cubicBezTo>
                      <a:pt x="68" y="20"/>
                      <a:pt x="68" y="20"/>
                      <a:pt x="68" y="20"/>
                    </a:cubicBezTo>
                    <a:cubicBezTo>
                      <a:pt x="104" y="20"/>
                      <a:pt x="104" y="20"/>
                      <a:pt x="104" y="20"/>
                    </a:cubicBezTo>
                    <a:cubicBezTo>
                      <a:pt x="116" y="20"/>
                      <a:pt x="124" y="9"/>
                      <a:pt x="124" y="0"/>
                    </a:cubicBezTo>
                    <a:cubicBezTo>
                      <a:pt x="118" y="0"/>
                      <a:pt x="39" y="0"/>
                      <a:pt x="32" y="0"/>
                    </a:cubicBezTo>
                    <a:cubicBezTo>
                      <a:pt x="13" y="0"/>
                      <a:pt x="0" y="6"/>
                      <a:pt x="0" y="24"/>
                    </a:cubicBezTo>
                    <a:cubicBezTo>
                      <a:pt x="0" y="64"/>
                      <a:pt x="0" y="64"/>
                      <a:pt x="0" y="64"/>
                    </a:cubicBezTo>
                    <a:cubicBezTo>
                      <a:pt x="0" y="73"/>
                      <a:pt x="7" y="80"/>
                      <a:pt x="16" y="80"/>
                    </a:cubicBezTo>
                  </a:path>
                </a:pathLst>
              </a:custGeom>
              <a:noFill/>
              <a:ln w="15875" cap="flat">
                <a:solidFill>
                  <a:srgbClr val="2A508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1" name="Line 12">
                <a:extLst>
                  <a:ext uri="{FF2B5EF4-FFF2-40B4-BE49-F238E27FC236}">
                    <a16:creationId xmlns:a16="http://schemas.microsoft.com/office/drawing/2014/main" id="{BB7CA053-81A0-48CB-A1EA-D541515457B9}"/>
                  </a:ext>
                </a:extLst>
              </p:cNvPr>
              <p:cNvSpPr>
                <a:spLocks noChangeShapeType="1"/>
              </p:cNvSpPr>
              <p:nvPr/>
            </p:nvSpPr>
            <p:spPr bwMode="auto">
              <a:xfrm>
                <a:off x="1131" y="2253"/>
                <a:ext cx="0" cy="143"/>
              </a:xfrm>
              <a:prstGeom prst="line">
                <a:avLst/>
              </a:prstGeom>
              <a:noFill/>
              <a:ln w="15875" cap="flat">
                <a:solidFill>
                  <a:srgbClr val="2A508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2" name="Line 13">
                <a:extLst>
                  <a:ext uri="{FF2B5EF4-FFF2-40B4-BE49-F238E27FC236}">
                    <a16:creationId xmlns:a16="http://schemas.microsoft.com/office/drawing/2014/main" id="{247BC6D3-EB13-4A63-822D-1C87D05FE1C4}"/>
                  </a:ext>
                </a:extLst>
              </p:cNvPr>
              <p:cNvSpPr>
                <a:spLocks noChangeShapeType="1"/>
              </p:cNvSpPr>
              <p:nvPr/>
            </p:nvSpPr>
            <p:spPr bwMode="auto">
              <a:xfrm>
                <a:off x="1158" y="2313"/>
                <a:ext cx="0" cy="83"/>
              </a:xfrm>
              <a:prstGeom prst="line">
                <a:avLst/>
              </a:prstGeom>
              <a:noFill/>
              <a:ln w="15875" cap="flat">
                <a:solidFill>
                  <a:srgbClr val="2A508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cxnSp>
          <p:nvCxnSpPr>
            <p:cNvPr id="175" name="Gerader Verbinder 174">
              <a:extLst>
                <a:ext uri="{FF2B5EF4-FFF2-40B4-BE49-F238E27FC236}">
                  <a16:creationId xmlns:a16="http://schemas.microsoft.com/office/drawing/2014/main" id="{FAC300A5-5CF9-4BC2-B492-227BC315C303}"/>
                </a:ext>
              </a:extLst>
            </p:cNvPr>
            <p:cNvCxnSpPr>
              <a:cxnSpLocks/>
            </p:cNvCxnSpPr>
            <p:nvPr/>
          </p:nvCxnSpPr>
          <p:spPr bwMode="auto">
            <a:xfrm>
              <a:off x="2357071" y="3009105"/>
              <a:ext cx="12347" cy="721519"/>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216" name="Gruppieren 215">
            <a:extLst>
              <a:ext uri="{FF2B5EF4-FFF2-40B4-BE49-F238E27FC236}">
                <a16:creationId xmlns:a16="http://schemas.microsoft.com/office/drawing/2014/main" id="{9BA21D16-BA86-42CD-B008-F4FBE4DE5916}"/>
              </a:ext>
            </a:extLst>
          </p:cNvPr>
          <p:cNvGrpSpPr/>
          <p:nvPr/>
        </p:nvGrpSpPr>
        <p:grpSpPr>
          <a:xfrm>
            <a:off x="4866968" y="1028572"/>
            <a:ext cx="3696007" cy="2016000"/>
            <a:chOff x="4866968" y="1028572"/>
            <a:chExt cx="3696007" cy="2016000"/>
          </a:xfrm>
        </p:grpSpPr>
        <p:pic>
          <p:nvPicPr>
            <p:cNvPr id="41" name="Grafik 40">
              <a:extLst>
                <a:ext uri="{FF2B5EF4-FFF2-40B4-BE49-F238E27FC236}">
                  <a16:creationId xmlns:a16="http://schemas.microsoft.com/office/drawing/2014/main" id="{C95A8D3E-33A9-48FF-A4B2-5BB003FEDD32}"/>
                </a:ext>
              </a:extLst>
            </p:cNvPr>
            <p:cNvPicPr>
              <a:picLocks noChangeAspect="1"/>
            </p:cNvPicPr>
            <p:nvPr/>
          </p:nvPicPr>
          <p:blipFill>
            <a:blip r:embed="rId4"/>
            <a:stretch>
              <a:fillRect/>
            </a:stretch>
          </p:blipFill>
          <p:spPr>
            <a:xfrm>
              <a:off x="4993298" y="1539532"/>
              <a:ext cx="1087379" cy="966011"/>
            </a:xfrm>
            <a:prstGeom prst="rect">
              <a:avLst/>
            </a:prstGeom>
          </p:spPr>
        </p:pic>
        <p:sp>
          <p:nvSpPr>
            <p:cNvPr id="185" name="Rechteck: abgerundete Ecken 184">
              <a:extLst>
                <a:ext uri="{FF2B5EF4-FFF2-40B4-BE49-F238E27FC236}">
                  <a16:creationId xmlns:a16="http://schemas.microsoft.com/office/drawing/2014/main" id="{A906F822-CC40-4544-9177-2BCEE61C7AEE}"/>
                </a:ext>
              </a:extLst>
            </p:cNvPr>
            <p:cNvSpPr/>
            <p:nvPr/>
          </p:nvSpPr>
          <p:spPr>
            <a:xfrm>
              <a:off x="4866968" y="1028572"/>
              <a:ext cx="3696007" cy="2016000"/>
            </a:xfrm>
            <a:prstGeom prst="roundRect">
              <a:avLst>
                <a:gd name="adj" fmla="val 8905"/>
              </a:avLst>
            </a:prstGeom>
            <a:ln>
              <a:solidFill>
                <a:schemeClr val="tx2">
                  <a:lumMod val="50000"/>
                </a:schemeClr>
              </a:solidFill>
              <a:prstDash val="dash"/>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87" name="Textfeld 186">
              <a:extLst>
                <a:ext uri="{FF2B5EF4-FFF2-40B4-BE49-F238E27FC236}">
                  <a16:creationId xmlns:a16="http://schemas.microsoft.com/office/drawing/2014/main" id="{07B95178-1373-4B68-9B2F-0CA1FB6C288E}"/>
                </a:ext>
              </a:extLst>
            </p:cNvPr>
            <p:cNvSpPr txBox="1"/>
            <p:nvPr/>
          </p:nvSpPr>
          <p:spPr>
            <a:xfrm>
              <a:off x="6200506" y="1867460"/>
              <a:ext cx="953330" cy="349275"/>
            </a:xfrm>
            <a:prstGeom prst="rect">
              <a:avLst/>
            </a:prstGeom>
            <a:solidFill>
              <a:schemeClr val="bg1"/>
            </a:solid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Ort A</a:t>
              </a:r>
            </a:p>
          </p:txBody>
        </p:sp>
      </p:grpSp>
      <p:grpSp>
        <p:nvGrpSpPr>
          <p:cNvPr id="215" name="Gruppieren 214">
            <a:extLst>
              <a:ext uri="{FF2B5EF4-FFF2-40B4-BE49-F238E27FC236}">
                <a16:creationId xmlns:a16="http://schemas.microsoft.com/office/drawing/2014/main" id="{A51F11CC-7535-4CDA-B71A-E5E9F0E2C329}"/>
              </a:ext>
            </a:extLst>
          </p:cNvPr>
          <p:cNvGrpSpPr/>
          <p:nvPr/>
        </p:nvGrpSpPr>
        <p:grpSpPr>
          <a:xfrm>
            <a:off x="4866968" y="3420341"/>
            <a:ext cx="3696007" cy="1944000"/>
            <a:chOff x="4866968" y="3420341"/>
            <a:chExt cx="3696007" cy="1944000"/>
          </a:xfrm>
        </p:grpSpPr>
        <p:pic>
          <p:nvPicPr>
            <p:cNvPr id="167" name="Grafik 166">
              <a:extLst>
                <a:ext uri="{FF2B5EF4-FFF2-40B4-BE49-F238E27FC236}">
                  <a16:creationId xmlns:a16="http://schemas.microsoft.com/office/drawing/2014/main" id="{0776E8CC-906B-465D-9846-539C5C2FAF57}"/>
                </a:ext>
              </a:extLst>
            </p:cNvPr>
            <p:cNvPicPr>
              <a:picLocks noChangeAspect="1"/>
            </p:cNvPicPr>
            <p:nvPr/>
          </p:nvPicPr>
          <p:blipFill>
            <a:blip r:embed="rId4"/>
            <a:stretch>
              <a:fillRect/>
            </a:stretch>
          </p:blipFill>
          <p:spPr>
            <a:xfrm>
              <a:off x="4993298" y="3923901"/>
              <a:ext cx="1087379" cy="966011"/>
            </a:xfrm>
            <a:prstGeom prst="rect">
              <a:avLst/>
            </a:prstGeom>
          </p:spPr>
        </p:pic>
        <p:sp>
          <p:nvSpPr>
            <p:cNvPr id="186" name="Rechteck: abgerundete Ecken 185">
              <a:extLst>
                <a:ext uri="{FF2B5EF4-FFF2-40B4-BE49-F238E27FC236}">
                  <a16:creationId xmlns:a16="http://schemas.microsoft.com/office/drawing/2014/main" id="{861FC629-2481-44E4-87F6-D24201B53AC3}"/>
                </a:ext>
              </a:extLst>
            </p:cNvPr>
            <p:cNvSpPr/>
            <p:nvPr/>
          </p:nvSpPr>
          <p:spPr>
            <a:xfrm>
              <a:off x="4866968" y="3420341"/>
              <a:ext cx="3696007" cy="1944000"/>
            </a:xfrm>
            <a:prstGeom prst="roundRect">
              <a:avLst/>
            </a:prstGeom>
            <a:ln>
              <a:solidFill>
                <a:schemeClr val="tx2">
                  <a:lumMod val="50000"/>
                </a:schemeClr>
              </a:solidFill>
              <a:prstDash val="dash"/>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88" name="Textfeld 187">
              <a:extLst>
                <a:ext uri="{FF2B5EF4-FFF2-40B4-BE49-F238E27FC236}">
                  <a16:creationId xmlns:a16="http://schemas.microsoft.com/office/drawing/2014/main" id="{64818950-6C05-43A9-BE85-83AD64A4A1E4}"/>
                </a:ext>
              </a:extLst>
            </p:cNvPr>
            <p:cNvSpPr txBox="1"/>
            <p:nvPr/>
          </p:nvSpPr>
          <p:spPr>
            <a:xfrm>
              <a:off x="6121161" y="4176966"/>
              <a:ext cx="953330" cy="349275"/>
            </a:xfrm>
            <a:prstGeom prst="rect">
              <a:avLst/>
            </a:prstGeom>
            <a:solidFill>
              <a:schemeClr val="bg1"/>
            </a:solid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Ort B</a:t>
              </a:r>
            </a:p>
          </p:txBody>
        </p:sp>
      </p:grpSp>
      <p:grpSp>
        <p:nvGrpSpPr>
          <p:cNvPr id="203" name="Group 58">
            <a:extLst>
              <a:ext uri="{FF2B5EF4-FFF2-40B4-BE49-F238E27FC236}">
                <a16:creationId xmlns:a16="http://schemas.microsoft.com/office/drawing/2014/main" id="{3871031A-3151-4E0B-8D7B-AF8E707D9996}"/>
              </a:ext>
            </a:extLst>
          </p:cNvPr>
          <p:cNvGrpSpPr>
            <a:grpSpLocks noChangeAspect="1"/>
          </p:cNvGrpSpPr>
          <p:nvPr/>
        </p:nvGrpSpPr>
        <p:grpSpPr bwMode="auto">
          <a:xfrm>
            <a:off x="7338775" y="3587217"/>
            <a:ext cx="692973" cy="688452"/>
            <a:chOff x="4579" y="2650"/>
            <a:chExt cx="613" cy="609"/>
          </a:xfrm>
        </p:grpSpPr>
        <p:sp>
          <p:nvSpPr>
            <p:cNvPr id="204" name="AutoShape 57">
              <a:extLst>
                <a:ext uri="{FF2B5EF4-FFF2-40B4-BE49-F238E27FC236}">
                  <a16:creationId xmlns:a16="http://schemas.microsoft.com/office/drawing/2014/main" id="{A9255D4B-4070-4148-9B79-9A362E8443B7}"/>
                </a:ext>
              </a:extLst>
            </p:cNvPr>
            <p:cNvSpPr>
              <a:spLocks noChangeAspect="1" noChangeArrowheads="1" noTextEdit="1"/>
            </p:cNvSpPr>
            <p:nvPr/>
          </p:nvSpPr>
          <p:spPr bwMode="auto">
            <a:xfrm>
              <a:off x="4579" y="2650"/>
              <a:ext cx="613"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5" name="Oval 59">
              <a:extLst>
                <a:ext uri="{FF2B5EF4-FFF2-40B4-BE49-F238E27FC236}">
                  <a16:creationId xmlns:a16="http://schemas.microsoft.com/office/drawing/2014/main" id="{5BB53045-DCAA-40D2-8497-7AE84A7E2173}"/>
                </a:ext>
              </a:extLst>
            </p:cNvPr>
            <p:cNvSpPr>
              <a:spLocks noChangeArrowheads="1"/>
            </p:cNvSpPr>
            <p:nvPr/>
          </p:nvSpPr>
          <p:spPr bwMode="auto">
            <a:xfrm>
              <a:off x="4685" y="2746"/>
              <a:ext cx="404" cy="406"/>
            </a:xfrm>
            <a:prstGeom prst="ellipse">
              <a:avLst/>
            </a:prstGeom>
            <a:solidFill>
              <a:srgbClr val="FFD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6" name="Freeform 60">
              <a:extLst>
                <a:ext uri="{FF2B5EF4-FFF2-40B4-BE49-F238E27FC236}">
                  <a16:creationId xmlns:a16="http://schemas.microsoft.com/office/drawing/2014/main" id="{C8F0BF45-73E0-47A9-A408-A6DD5DC8E349}"/>
                </a:ext>
              </a:extLst>
            </p:cNvPr>
            <p:cNvSpPr>
              <a:spLocks/>
            </p:cNvSpPr>
            <p:nvPr/>
          </p:nvSpPr>
          <p:spPr bwMode="auto">
            <a:xfrm>
              <a:off x="4603" y="2992"/>
              <a:ext cx="135" cy="206"/>
            </a:xfrm>
            <a:custGeom>
              <a:avLst/>
              <a:gdLst>
                <a:gd name="T0" fmla="*/ 51 w 51"/>
                <a:gd name="T1" fmla="*/ 77 h 77"/>
                <a:gd name="T2" fmla="*/ 0 w 51"/>
                <a:gd name="T3" fmla="*/ 0 h 77"/>
              </a:gdLst>
              <a:ahLst/>
              <a:cxnLst>
                <a:cxn ang="0">
                  <a:pos x="T0" y="T1"/>
                </a:cxn>
                <a:cxn ang="0">
                  <a:pos x="T2" y="T3"/>
                </a:cxn>
              </a:cxnLst>
              <a:rect l="0" t="0" r="r" b="b"/>
              <a:pathLst>
                <a:path w="51" h="77">
                  <a:moveTo>
                    <a:pt x="51" y="77"/>
                  </a:moveTo>
                  <a:cubicBezTo>
                    <a:pt x="24" y="61"/>
                    <a:pt x="4" y="33"/>
                    <a:pt x="0" y="0"/>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7" name="Freeform 61">
              <a:extLst>
                <a:ext uri="{FF2B5EF4-FFF2-40B4-BE49-F238E27FC236}">
                  <a16:creationId xmlns:a16="http://schemas.microsoft.com/office/drawing/2014/main" id="{015D3063-F7D0-4A7E-A4B4-30BC97A5F602}"/>
                </a:ext>
              </a:extLst>
            </p:cNvPr>
            <p:cNvSpPr>
              <a:spLocks/>
            </p:cNvSpPr>
            <p:nvPr/>
          </p:nvSpPr>
          <p:spPr bwMode="auto">
            <a:xfrm>
              <a:off x="5035" y="2992"/>
              <a:ext cx="133" cy="206"/>
            </a:xfrm>
            <a:custGeom>
              <a:avLst/>
              <a:gdLst>
                <a:gd name="T0" fmla="*/ 50 w 50"/>
                <a:gd name="T1" fmla="*/ 0 h 77"/>
                <a:gd name="T2" fmla="*/ 0 w 50"/>
                <a:gd name="T3" fmla="*/ 77 h 77"/>
              </a:gdLst>
              <a:ahLst/>
              <a:cxnLst>
                <a:cxn ang="0">
                  <a:pos x="T0" y="T1"/>
                </a:cxn>
                <a:cxn ang="0">
                  <a:pos x="T2" y="T3"/>
                </a:cxn>
              </a:cxnLst>
              <a:rect l="0" t="0" r="r" b="b"/>
              <a:pathLst>
                <a:path w="50" h="77">
                  <a:moveTo>
                    <a:pt x="50" y="0"/>
                  </a:moveTo>
                  <a:cubicBezTo>
                    <a:pt x="46" y="32"/>
                    <a:pt x="27" y="60"/>
                    <a:pt x="0" y="77"/>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8" name="Freeform 62">
              <a:extLst>
                <a:ext uri="{FF2B5EF4-FFF2-40B4-BE49-F238E27FC236}">
                  <a16:creationId xmlns:a16="http://schemas.microsoft.com/office/drawing/2014/main" id="{FF874DD3-D382-4BE8-BCFF-84182694C03E}"/>
                </a:ext>
              </a:extLst>
            </p:cNvPr>
            <p:cNvSpPr>
              <a:spLocks/>
            </p:cNvSpPr>
            <p:nvPr/>
          </p:nvSpPr>
          <p:spPr bwMode="auto">
            <a:xfrm>
              <a:off x="4757" y="2661"/>
              <a:ext cx="257" cy="32"/>
            </a:xfrm>
            <a:custGeom>
              <a:avLst/>
              <a:gdLst>
                <a:gd name="T0" fmla="*/ 0 w 97"/>
                <a:gd name="T1" fmla="*/ 12 h 12"/>
                <a:gd name="T2" fmla="*/ 49 w 97"/>
                <a:gd name="T3" fmla="*/ 0 h 12"/>
                <a:gd name="T4" fmla="*/ 97 w 97"/>
                <a:gd name="T5" fmla="*/ 12 h 12"/>
              </a:gdLst>
              <a:ahLst/>
              <a:cxnLst>
                <a:cxn ang="0">
                  <a:pos x="T0" y="T1"/>
                </a:cxn>
                <a:cxn ang="0">
                  <a:pos x="T2" y="T3"/>
                </a:cxn>
                <a:cxn ang="0">
                  <a:pos x="T4" y="T5"/>
                </a:cxn>
              </a:cxnLst>
              <a:rect l="0" t="0" r="r" b="b"/>
              <a:pathLst>
                <a:path w="97" h="12">
                  <a:moveTo>
                    <a:pt x="0" y="12"/>
                  </a:moveTo>
                  <a:cubicBezTo>
                    <a:pt x="15" y="5"/>
                    <a:pt x="31" y="0"/>
                    <a:pt x="49" y="0"/>
                  </a:cubicBezTo>
                  <a:cubicBezTo>
                    <a:pt x="66" y="0"/>
                    <a:pt x="82" y="5"/>
                    <a:pt x="97" y="12"/>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9" name="Freeform 63">
              <a:extLst>
                <a:ext uri="{FF2B5EF4-FFF2-40B4-BE49-F238E27FC236}">
                  <a16:creationId xmlns:a16="http://schemas.microsoft.com/office/drawing/2014/main" id="{AA85028A-2EE3-40FC-8696-70165CCF15CC}"/>
                </a:ext>
              </a:extLst>
            </p:cNvPr>
            <p:cNvSpPr>
              <a:spLocks/>
            </p:cNvSpPr>
            <p:nvPr/>
          </p:nvSpPr>
          <p:spPr bwMode="auto">
            <a:xfrm>
              <a:off x="4972" y="285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0" name="Freeform 64">
              <a:extLst>
                <a:ext uri="{FF2B5EF4-FFF2-40B4-BE49-F238E27FC236}">
                  <a16:creationId xmlns:a16="http://schemas.microsoft.com/office/drawing/2014/main" id="{A8AA913E-BD03-4569-B782-E85F6DE7E983}"/>
                </a:ext>
              </a:extLst>
            </p:cNvPr>
            <p:cNvSpPr>
              <a:spLocks/>
            </p:cNvSpPr>
            <p:nvPr/>
          </p:nvSpPr>
          <p:spPr bwMode="auto">
            <a:xfrm>
              <a:off x="5025" y="272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1" name="Freeform 65">
              <a:extLst>
                <a:ext uri="{FF2B5EF4-FFF2-40B4-BE49-F238E27FC236}">
                  <a16:creationId xmlns:a16="http://schemas.microsoft.com/office/drawing/2014/main" id="{914B6809-ADF8-48A3-961A-5B86CEB235D0}"/>
                </a:ext>
              </a:extLst>
            </p:cNvPr>
            <p:cNvSpPr>
              <a:spLocks/>
            </p:cNvSpPr>
            <p:nvPr/>
          </p:nvSpPr>
          <p:spPr bwMode="auto">
            <a:xfrm>
              <a:off x="4781" y="3152"/>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2" name="Freeform 66">
              <a:extLst>
                <a:ext uri="{FF2B5EF4-FFF2-40B4-BE49-F238E27FC236}">
                  <a16:creationId xmlns:a16="http://schemas.microsoft.com/office/drawing/2014/main" id="{EF3842D5-03B0-42F5-899C-470279CCA472}"/>
                </a:ext>
              </a:extLst>
            </p:cNvPr>
            <p:cNvSpPr>
              <a:spLocks/>
            </p:cNvSpPr>
            <p:nvPr/>
          </p:nvSpPr>
          <p:spPr bwMode="auto">
            <a:xfrm>
              <a:off x="4834" y="3024"/>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3" name="Freeform 67">
              <a:extLst>
                <a:ext uri="{FF2B5EF4-FFF2-40B4-BE49-F238E27FC236}">
                  <a16:creationId xmlns:a16="http://schemas.microsoft.com/office/drawing/2014/main" id="{4FDD776E-6CFA-4A32-A2E6-4889F2B8875C}"/>
                </a:ext>
              </a:extLst>
            </p:cNvPr>
            <p:cNvSpPr>
              <a:spLocks/>
            </p:cNvSpPr>
            <p:nvPr/>
          </p:nvSpPr>
          <p:spPr bwMode="auto">
            <a:xfrm>
              <a:off x="4590" y="285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4" name="Freeform 68">
              <a:extLst>
                <a:ext uri="{FF2B5EF4-FFF2-40B4-BE49-F238E27FC236}">
                  <a16:creationId xmlns:a16="http://schemas.microsoft.com/office/drawing/2014/main" id="{DB6E811C-A310-4510-A3E4-5A80E3A65B4D}"/>
                </a:ext>
              </a:extLst>
            </p:cNvPr>
            <p:cNvSpPr>
              <a:spLocks/>
            </p:cNvSpPr>
            <p:nvPr/>
          </p:nvSpPr>
          <p:spPr bwMode="auto">
            <a:xfrm>
              <a:off x="4643" y="272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217" name="Ellipse 216">
            <a:extLst>
              <a:ext uri="{FF2B5EF4-FFF2-40B4-BE49-F238E27FC236}">
                <a16:creationId xmlns:a16="http://schemas.microsoft.com/office/drawing/2014/main" id="{A292C6D7-364C-4968-BB08-3D05A21641DF}"/>
              </a:ext>
            </a:extLst>
          </p:cNvPr>
          <p:cNvSpPr/>
          <p:nvPr/>
        </p:nvSpPr>
        <p:spPr>
          <a:xfrm>
            <a:off x="6642693" y="2914989"/>
            <a:ext cx="648000" cy="648000"/>
          </a:xfrm>
          <a:prstGeom prst="ellipse">
            <a:avLst/>
          </a:prstGeom>
          <a:solidFill>
            <a:schemeClr val="bg1"/>
          </a:solidFill>
          <a:ln w="38100">
            <a:solidFill>
              <a:schemeClr val="accent1"/>
            </a:solidFill>
          </a:ln>
        </p:spPr>
        <p:txBody>
          <a:bodyPr lIns="0" tIns="0" rIns="0" bIns="0" rtlCol="0" anchor="ctr">
            <a:spAutoFit/>
          </a:bodyPr>
          <a:lstStyle/>
          <a:p>
            <a:pPr algn="ctr">
              <a:tabLst>
                <a:tab pos="174625" algn="l"/>
              </a:tabLst>
            </a:pPr>
            <a:r>
              <a:rPr lang="de-DE" b="1" dirty="0" err="1">
                <a:solidFill>
                  <a:schemeClr val="tx2">
                    <a:lumMod val="50000"/>
                  </a:schemeClr>
                </a:solidFill>
                <a:latin typeface="Calibri" panose="020F0502020204030204" pitchFamily="34" charset="0"/>
              </a:rPr>
              <a:t>DoR</a:t>
            </a:r>
            <a:endParaRPr lang="de-DE" b="1" dirty="0">
              <a:solidFill>
                <a:schemeClr val="tx2">
                  <a:lumMod val="50000"/>
                </a:schemeClr>
              </a:solidFill>
              <a:latin typeface="Calibri" panose="020F0502020204030204" pitchFamily="34" charset="0"/>
            </a:endParaRPr>
          </a:p>
        </p:txBody>
      </p:sp>
      <p:sp>
        <p:nvSpPr>
          <p:cNvPr id="218" name="Ellipse 217">
            <a:extLst>
              <a:ext uri="{FF2B5EF4-FFF2-40B4-BE49-F238E27FC236}">
                <a16:creationId xmlns:a16="http://schemas.microsoft.com/office/drawing/2014/main" id="{05CA0C8B-CA04-480D-9859-BF258A5CFE4A}"/>
              </a:ext>
            </a:extLst>
          </p:cNvPr>
          <p:cNvSpPr/>
          <p:nvPr/>
        </p:nvSpPr>
        <p:spPr>
          <a:xfrm>
            <a:off x="8277955" y="2912285"/>
            <a:ext cx="648000" cy="648000"/>
          </a:xfrm>
          <a:prstGeom prst="ellipse">
            <a:avLst/>
          </a:prstGeom>
          <a:solidFill>
            <a:schemeClr val="bg1"/>
          </a:solidFill>
          <a:ln w="38100">
            <a:solidFill>
              <a:schemeClr val="accent1"/>
            </a:solidFill>
          </a:ln>
        </p:spPr>
        <p:txBody>
          <a:bodyPr lIns="0" tIns="0" rIns="0" bIns="0" rtlCol="0" anchor="ctr">
            <a:spAutoFit/>
          </a:bodyPr>
          <a:lstStyle/>
          <a:p>
            <a:pPr algn="ctr">
              <a:tabLst>
                <a:tab pos="174625" algn="l"/>
              </a:tabLst>
            </a:pPr>
            <a:r>
              <a:rPr lang="de-DE" b="1" dirty="0" err="1">
                <a:solidFill>
                  <a:schemeClr val="tx2">
                    <a:lumMod val="50000"/>
                  </a:schemeClr>
                </a:solidFill>
                <a:latin typeface="Calibri" panose="020F0502020204030204" pitchFamily="34" charset="0"/>
              </a:rPr>
              <a:t>DoD</a:t>
            </a:r>
            <a:endParaRPr lang="de-DE" b="1" dirty="0">
              <a:solidFill>
                <a:schemeClr val="tx2">
                  <a:lumMod val="50000"/>
                </a:schemeClr>
              </a:solidFill>
              <a:latin typeface="Calibri" panose="020F0502020204030204" pitchFamily="34" charset="0"/>
            </a:endParaRPr>
          </a:p>
        </p:txBody>
      </p:sp>
    </p:spTree>
    <p:extLst>
      <p:ext uri="{BB962C8B-B14F-4D97-AF65-F5344CB8AC3E}">
        <p14:creationId xmlns:p14="http://schemas.microsoft.com/office/powerpoint/2010/main" val="30376084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248FC2F-532C-4D30-90A7-FBA748C51B4C}"/>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B91A7B98-0401-45DF-83B3-7D0CCFC78FAD}"/>
              </a:ext>
            </a:extLst>
          </p:cNvPr>
          <p:cNvSpPr>
            <a:spLocks noGrp="1"/>
          </p:cNvSpPr>
          <p:nvPr>
            <p:ph type="sldNum" sz="quarter" idx="4"/>
          </p:nvPr>
        </p:nvSpPr>
        <p:spPr/>
        <p:txBody>
          <a:bodyPr/>
          <a:lstStyle/>
          <a:p>
            <a:fld id="{BD587C3E-324D-4846-9F44-5C3ACF20A720}" type="slidenum">
              <a:rPr lang="de-DE" smtClean="0"/>
              <a:pPr/>
              <a:t>156</a:t>
            </a:fld>
            <a:endParaRPr lang="de-DE" dirty="0"/>
          </a:p>
        </p:txBody>
      </p:sp>
      <p:sp>
        <p:nvSpPr>
          <p:cNvPr id="4" name="Titel 3">
            <a:extLst>
              <a:ext uri="{FF2B5EF4-FFF2-40B4-BE49-F238E27FC236}">
                <a16:creationId xmlns:a16="http://schemas.microsoft.com/office/drawing/2014/main" id="{035DCABF-1006-43DC-8ECF-41DDBD7E8730}"/>
              </a:ext>
            </a:extLst>
          </p:cNvPr>
          <p:cNvSpPr>
            <a:spLocks noGrp="1"/>
          </p:cNvSpPr>
          <p:nvPr>
            <p:ph type="title"/>
          </p:nvPr>
        </p:nvSpPr>
        <p:spPr/>
        <p:txBody>
          <a:bodyPr/>
          <a:lstStyle/>
          <a:p>
            <a:r>
              <a:rPr lang="en-US" dirty="0"/>
              <a:t>Scrum of Scrums</a:t>
            </a:r>
            <a:r>
              <a:rPr lang="de-DE" dirty="0"/>
              <a:t>: Teamübergreifende Koordination</a:t>
            </a:r>
          </a:p>
        </p:txBody>
      </p:sp>
      <p:sp>
        <p:nvSpPr>
          <p:cNvPr id="5" name="Textplatzhalter 4">
            <a:extLst>
              <a:ext uri="{FF2B5EF4-FFF2-40B4-BE49-F238E27FC236}">
                <a16:creationId xmlns:a16="http://schemas.microsoft.com/office/drawing/2014/main" id="{F7B9235B-9E94-474E-B008-1C8B3C4F4087}"/>
              </a:ext>
            </a:extLst>
          </p:cNvPr>
          <p:cNvSpPr>
            <a:spLocks noGrp="1"/>
          </p:cNvSpPr>
          <p:nvPr>
            <p:ph type="body" sz="quarter" idx="11"/>
          </p:nvPr>
        </p:nvSpPr>
        <p:spPr/>
        <p:txBody>
          <a:bodyPr>
            <a:normAutofit fontScale="92500"/>
          </a:bodyPr>
          <a:lstStyle/>
          <a:p>
            <a:r>
              <a:rPr lang="de-DE" dirty="0"/>
              <a:t>Syl_ID_8.1</a:t>
            </a:r>
          </a:p>
        </p:txBody>
      </p:sp>
      <p:sp>
        <p:nvSpPr>
          <p:cNvPr id="34" name="Oval 5">
            <a:extLst>
              <a:ext uri="{FF2B5EF4-FFF2-40B4-BE49-F238E27FC236}">
                <a16:creationId xmlns:a16="http://schemas.microsoft.com/office/drawing/2014/main" id="{76DC04C9-5407-452E-9842-C29F118806A3}"/>
              </a:ext>
            </a:extLst>
          </p:cNvPr>
          <p:cNvSpPr>
            <a:spLocks noChangeArrowheads="1"/>
          </p:cNvSpPr>
          <p:nvPr/>
        </p:nvSpPr>
        <p:spPr bwMode="auto">
          <a:xfrm>
            <a:off x="534250" y="2993327"/>
            <a:ext cx="1243798" cy="1250671"/>
          </a:xfrm>
          <a:prstGeom prst="ellipse">
            <a:avLst/>
          </a:prstGeom>
          <a:solidFill>
            <a:srgbClr val="FFDA65"/>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35" name="Gruppieren 34">
            <a:extLst>
              <a:ext uri="{FF2B5EF4-FFF2-40B4-BE49-F238E27FC236}">
                <a16:creationId xmlns:a16="http://schemas.microsoft.com/office/drawing/2014/main" id="{B6627D17-A3EA-43F5-8CD8-BDFA40C64A13}"/>
              </a:ext>
            </a:extLst>
          </p:cNvPr>
          <p:cNvGrpSpPr/>
          <p:nvPr/>
        </p:nvGrpSpPr>
        <p:grpSpPr>
          <a:xfrm>
            <a:off x="972145" y="3969271"/>
            <a:ext cx="361135" cy="380143"/>
            <a:chOff x="3514063" y="3205515"/>
            <a:chExt cx="652822" cy="687182"/>
          </a:xfrm>
        </p:grpSpPr>
        <p:sp>
          <p:nvSpPr>
            <p:cNvPr id="45" name="Freeform 11">
              <a:extLst>
                <a:ext uri="{FF2B5EF4-FFF2-40B4-BE49-F238E27FC236}">
                  <a16:creationId xmlns:a16="http://schemas.microsoft.com/office/drawing/2014/main" id="{A4C753EE-850D-4A22-9C95-5FABD9A7BAD1}"/>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 name="Freeform 12">
              <a:extLst>
                <a:ext uri="{FF2B5EF4-FFF2-40B4-BE49-F238E27FC236}">
                  <a16:creationId xmlns:a16="http://schemas.microsoft.com/office/drawing/2014/main" id="{FCF201EA-A95C-4FD5-A01A-916F84C37C7C}"/>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36" name="Gruppieren 35">
            <a:extLst>
              <a:ext uri="{FF2B5EF4-FFF2-40B4-BE49-F238E27FC236}">
                <a16:creationId xmlns:a16="http://schemas.microsoft.com/office/drawing/2014/main" id="{655E13BC-DB84-4A06-9484-0BBC651BA746}"/>
              </a:ext>
            </a:extLst>
          </p:cNvPr>
          <p:cNvGrpSpPr/>
          <p:nvPr/>
        </p:nvGrpSpPr>
        <p:grpSpPr>
          <a:xfrm>
            <a:off x="346652" y="3331643"/>
            <a:ext cx="357333" cy="380142"/>
            <a:chOff x="4105039" y="2284691"/>
            <a:chExt cx="645951" cy="687182"/>
          </a:xfrm>
        </p:grpSpPr>
        <p:sp>
          <p:nvSpPr>
            <p:cNvPr id="43" name="Freeform 9">
              <a:extLst>
                <a:ext uri="{FF2B5EF4-FFF2-40B4-BE49-F238E27FC236}">
                  <a16:creationId xmlns:a16="http://schemas.microsoft.com/office/drawing/2014/main" id="{DFFCD7F8-5865-4A99-ADD2-F4FE4ECC83CB}"/>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4" name="Freeform 10">
              <a:extLst>
                <a:ext uri="{FF2B5EF4-FFF2-40B4-BE49-F238E27FC236}">
                  <a16:creationId xmlns:a16="http://schemas.microsoft.com/office/drawing/2014/main" id="{9714E8F6-84DB-40C0-B5A4-A53218AB9300}"/>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37" name="Gruppieren 36">
            <a:extLst>
              <a:ext uri="{FF2B5EF4-FFF2-40B4-BE49-F238E27FC236}">
                <a16:creationId xmlns:a16="http://schemas.microsoft.com/office/drawing/2014/main" id="{6E6CE7C5-B564-4F21-835D-22A175A9E7DE}"/>
              </a:ext>
            </a:extLst>
          </p:cNvPr>
          <p:cNvGrpSpPr/>
          <p:nvPr/>
        </p:nvGrpSpPr>
        <p:grpSpPr>
          <a:xfrm>
            <a:off x="1594942" y="3397193"/>
            <a:ext cx="361135" cy="380143"/>
            <a:chOff x="3514063" y="3205515"/>
            <a:chExt cx="652822" cy="687182"/>
          </a:xfrm>
        </p:grpSpPr>
        <p:sp>
          <p:nvSpPr>
            <p:cNvPr id="41" name="Freeform 11">
              <a:extLst>
                <a:ext uri="{FF2B5EF4-FFF2-40B4-BE49-F238E27FC236}">
                  <a16:creationId xmlns:a16="http://schemas.microsoft.com/office/drawing/2014/main" id="{1CF6C184-31AA-49A8-81FE-EB601170A53F}"/>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2" name="Freeform 12">
              <a:extLst>
                <a:ext uri="{FF2B5EF4-FFF2-40B4-BE49-F238E27FC236}">
                  <a16:creationId xmlns:a16="http://schemas.microsoft.com/office/drawing/2014/main" id="{3AE82D40-99F8-4650-8359-3124914FFC7D}"/>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48" name="Gruppieren 47">
            <a:extLst>
              <a:ext uri="{FF2B5EF4-FFF2-40B4-BE49-F238E27FC236}">
                <a16:creationId xmlns:a16="http://schemas.microsoft.com/office/drawing/2014/main" id="{746676F8-0DC8-46D3-9B4E-C1DC160CBC0D}"/>
              </a:ext>
            </a:extLst>
          </p:cNvPr>
          <p:cNvGrpSpPr/>
          <p:nvPr/>
        </p:nvGrpSpPr>
        <p:grpSpPr>
          <a:xfrm>
            <a:off x="1433482" y="2999823"/>
            <a:ext cx="357333" cy="380142"/>
            <a:chOff x="4105039" y="2284691"/>
            <a:chExt cx="645951" cy="687182"/>
          </a:xfrm>
        </p:grpSpPr>
        <p:sp>
          <p:nvSpPr>
            <p:cNvPr id="58" name="Freeform 9">
              <a:extLst>
                <a:ext uri="{FF2B5EF4-FFF2-40B4-BE49-F238E27FC236}">
                  <a16:creationId xmlns:a16="http://schemas.microsoft.com/office/drawing/2014/main" id="{E5409D46-6A5B-44D0-A843-7CD899CEA6A4}"/>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9" name="Freeform 10">
              <a:extLst>
                <a:ext uri="{FF2B5EF4-FFF2-40B4-BE49-F238E27FC236}">
                  <a16:creationId xmlns:a16="http://schemas.microsoft.com/office/drawing/2014/main" id="{E7FEC072-E90B-44FB-B11F-40720394C37F}"/>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49" name="Gruppieren 48">
            <a:extLst>
              <a:ext uri="{FF2B5EF4-FFF2-40B4-BE49-F238E27FC236}">
                <a16:creationId xmlns:a16="http://schemas.microsoft.com/office/drawing/2014/main" id="{72E7324E-5AC7-40DB-AA5C-6340630F6430}"/>
              </a:ext>
            </a:extLst>
          </p:cNvPr>
          <p:cNvGrpSpPr/>
          <p:nvPr/>
        </p:nvGrpSpPr>
        <p:grpSpPr>
          <a:xfrm>
            <a:off x="490314" y="2947741"/>
            <a:ext cx="361135" cy="380143"/>
            <a:chOff x="2929959" y="2284691"/>
            <a:chExt cx="652822" cy="687182"/>
          </a:xfrm>
        </p:grpSpPr>
        <p:sp>
          <p:nvSpPr>
            <p:cNvPr id="56" name="Freeform 13">
              <a:extLst>
                <a:ext uri="{FF2B5EF4-FFF2-40B4-BE49-F238E27FC236}">
                  <a16:creationId xmlns:a16="http://schemas.microsoft.com/office/drawing/2014/main" id="{EFC5BE64-C70B-45A4-9E77-C6580F2B2DD4}"/>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7" name="Freeform 14">
              <a:extLst>
                <a:ext uri="{FF2B5EF4-FFF2-40B4-BE49-F238E27FC236}">
                  <a16:creationId xmlns:a16="http://schemas.microsoft.com/office/drawing/2014/main" id="{A71D4828-6683-4197-A740-E0FE16F0FB90}"/>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0" name="Gruppieren 49">
            <a:extLst>
              <a:ext uri="{FF2B5EF4-FFF2-40B4-BE49-F238E27FC236}">
                <a16:creationId xmlns:a16="http://schemas.microsoft.com/office/drawing/2014/main" id="{7E1E4931-9E64-4AAE-8EC9-B858038BA974}"/>
              </a:ext>
            </a:extLst>
          </p:cNvPr>
          <p:cNvGrpSpPr/>
          <p:nvPr/>
        </p:nvGrpSpPr>
        <p:grpSpPr>
          <a:xfrm>
            <a:off x="490314" y="3805447"/>
            <a:ext cx="357333" cy="380142"/>
            <a:chOff x="4105039" y="2284691"/>
            <a:chExt cx="645951" cy="687182"/>
          </a:xfrm>
        </p:grpSpPr>
        <p:sp>
          <p:nvSpPr>
            <p:cNvPr id="54" name="Freeform 9">
              <a:extLst>
                <a:ext uri="{FF2B5EF4-FFF2-40B4-BE49-F238E27FC236}">
                  <a16:creationId xmlns:a16="http://schemas.microsoft.com/office/drawing/2014/main" id="{0898DAA7-78D7-4477-A7DF-CCDBD6FB5ACA}"/>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5" name="Freeform 10">
              <a:extLst>
                <a:ext uri="{FF2B5EF4-FFF2-40B4-BE49-F238E27FC236}">
                  <a16:creationId xmlns:a16="http://schemas.microsoft.com/office/drawing/2014/main" id="{4A08B583-CB35-4236-AF1E-71BF05D31AF9}"/>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1" name="Gruppieren 50">
            <a:extLst>
              <a:ext uri="{FF2B5EF4-FFF2-40B4-BE49-F238E27FC236}">
                <a16:creationId xmlns:a16="http://schemas.microsoft.com/office/drawing/2014/main" id="{32C20882-6617-4A03-BF6A-108AC59757A0}"/>
              </a:ext>
            </a:extLst>
          </p:cNvPr>
          <p:cNvGrpSpPr/>
          <p:nvPr/>
        </p:nvGrpSpPr>
        <p:grpSpPr>
          <a:xfrm>
            <a:off x="1429680" y="3826766"/>
            <a:ext cx="361135" cy="380143"/>
            <a:chOff x="3514063" y="3205515"/>
            <a:chExt cx="652822" cy="687182"/>
          </a:xfrm>
        </p:grpSpPr>
        <p:sp>
          <p:nvSpPr>
            <p:cNvPr id="52" name="Freeform 11">
              <a:extLst>
                <a:ext uri="{FF2B5EF4-FFF2-40B4-BE49-F238E27FC236}">
                  <a16:creationId xmlns:a16="http://schemas.microsoft.com/office/drawing/2014/main" id="{3270EE05-A6CA-43A9-9774-B55AF0D2910B}"/>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3" name="Freeform 12">
              <a:extLst>
                <a:ext uri="{FF2B5EF4-FFF2-40B4-BE49-F238E27FC236}">
                  <a16:creationId xmlns:a16="http://schemas.microsoft.com/office/drawing/2014/main" id="{40DCC363-81B4-4E7E-8974-AB3F63434AAD}"/>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61" name="Oval 5">
            <a:extLst>
              <a:ext uri="{FF2B5EF4-FFF2-40B4-BE49-F238E27FC236}">
                <a16:creationId xmlns:a16="http://schemas.microsoft.com/office/drawing/2014/main" id="{B8CDA474-EBFE-48B7-BDC7-21B2C1C29085}"/>
              </a:ext>
            </a:extLst>
          </p:cNvPr>
          <p:cNvSpPr>
            <a:spLocks noChangeArrowheads="1"/>
          </p:cNvSpPr>
          <p:nvPr/>
        </p:nvSpPr>
        <p:spPr bwMode="auto">
          <a:xfrm>
            <a:off x="2445802" y="3077639"/>
            <a:ext cx="1243798" cy="1250671"/>
          </a:xfrm>
          <a:prstGeom prst="ellipse">
            <a:avLst/>
          </a:prstGeom>
          <a:solidFill>
            <a:srgbClr val="FFDA65"/>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62" name="Gruppieren 61">
            <a:extLst>
              <a:ext uri="{FF2B5EF4-FFF2-40B4-BE49-F238E27FC236}">
                <a16:creationId xmlns:a16="http://schemas.microsoft.com/office/drawing/2014/main" id="{27136A71-92F6-4491-8675-3500F80EEA35}"/>
              </a:ext>
            </a:extLst>
          </p:cNvPr>
          <p:cNvGrpSpPr/>
          <p:nvPr/>
        </p:nvGrpSpPr>
        <p:grpSpPr>
          <a:xfrm>
            <a:off x="2883697" y="4053583"/>
            <a:ext cx="361135" cy="380143"/>
            <a:chOff x="3514063" y="3205515"/>
            <a:chExt cx="652822" cy="687182"/>
          </a:xfrm>
        </p:grpSpPr>
        <p:sp>
          <p:nvSpPr>
            <p:cNvPr id="72" name="Freeform 11">
              <a:extLst>
                <a:ext uri="{FF2B5EF4-FFF2-40B4-BE49-F238E27FC236}">
                  <a16:creationId xmlns:a16="http://schemas.microsoft.com/office/drawing/2014/main" id="{37C16B7A-8D65-4651-9A35-A090EF69580C}"/>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sp>
          <p:nvSpPr>
            <p:cNvPr id="73" name="Freeform 12">
              <a:extLst>
                <a:ext uri="{FF2B5EF4-FFF2-40B4-BE49-F238E27FC236}">
                  <a16:creationId xmlns:a16="http://schemas.microsoft.com/office/drawing/2014/main" id="{5AEDA664-D024-4693-8EBA-4C0BD40CC32D}"/>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63" name="Gruppieren 62">
            <a:extLst>
              <a:ext uri="{FF2B5EF4-FFF2-40B4-BE49-F238E27FC236}">
                <a16:creationId xmlns:a16="http://schemas.microsoft.com/office/drawing/2014/main" id="{88424C1D-5235-4774-BA0B-E196312C5ED4}"/>
              </a:ext>
            </a:extLst>
          </p:cNvPr>
          <p:cNvGrpSpPr/>
          <p:nvPr/>
        </p:nvGrpSpPr>
        <p:grpSpPr>
          <a:xfrm>
            <a:off x="2258204" y="3415955"/>
            <a:ext cx="357333" cy="380142"/>
            <a:chOff x="4105039" y="2284691"/>
            <a:chExt cx="645951" cy="687182"/>
          </a:xfrm>
        </p:grpSpPr>
        <p:sp>
          <p:nvSpPr>
            <p:cNvPr id="70" name="Freeform 9">
              <a:extLst>
                <a:ext uri="{FF2B5EF4-FFF2-40B4-BE49-F238E27FC236}">
                  <a16:creationId xmlns:a16="http://schemas.microsoft.com/office/drawing/2014/main" id="{DC3D6FE0-C809-4085-A393-33F7539A9047}"/>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sp>
          <p:nvSpPr>
            <p:cNvPr id="71" name="Freeform 10">
              <a:extLst>
                <a:ext uri="{FF2B5EF4-FFF2-40B4-BE49-F238E27FC236}">
                  <a16:creationId xmlns:a16="http://schemas.microsoft.com/office/drawing/2014/main" id="{0F0DA744-C258-4D3B-9323-E45BA970D335}"/>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64" name="Gruppieren 63">
            <a:extLst>
              <a:ext uri="{FF2B5EF4-FFF2-40B4-BE49-F238E27FC236}">
                <a16:creationId xmlns:a16="http://schemas.microsoft.com/office/drawing/2014/main" id="{40A9D7F2-BEB3-450E-A194-9DB76401EC0B}"/>
              </a:ext>
            </a:extLst>
          </p:cNvPr>
          <p:cNvGrpSpPr/>
          <p:nvPr/>
        </p:nvGrpSpPr>
        <p:grpSpPr>
          <a:xfrm>
            <a:off x="3506494" y="3481505"/>
            <a:ext cx="361135" cy="380143"/>
            <a:chOff x="3514063" y="3205515"/>
            <a:chExt cx="652822" cy="687182"/>
          </a:xfrm>
        </p:grpSpPr>
        <p:sp>
          <p:nvSpPr>
            <p:cNvPr id="68" name="Freeform 11">
              <a:extLst>
                <a:ext uri="{FF2B5EF4-FFF2-40B4-BE49-F238E27FC236}">
                  <a16:creationId xmlns:a16="http://schemas.microsoft.com/office/drawing/2014/main" id="{6DCA38E8-A658-49A6-90E6-A48A8E5652F4}"/>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sp>
          <p:nvSpPr>
            <p:cNvPr id="69" name="Freeform 12">
              <a:extLst>
                <a:ext uri="{FF2B5EF4-FFF2-40B4-BE49-F238E27FC236}">
                  <a16:creationId xmlns:a16="http://schemas.microsoft.com/office/drawing/2014/main" id="{932C58EF-F736-4BB8-A0CA-E4263B9B33F3}"/>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5" name="Gruppieren 74">
            <a:extLst>
              <a:ext uri="{FF2B5EF4-FFF2-40B4-BE49-F238E27FC236}">
                <a16:creationId xmlns:a16="http://schemas.microsoft.com/office/drawing/2014/main" id="{307D94F0-9ADE-42A3-98AB-C38F86FCF3FF}"/>
              </a:ext>
            </a:extLst>
          </p:cNvPr>
          <p:cNvGrpSpPr/>
          <p:nvPr/>
        </p:nvGrpSpPr>
        <p:grpSpPr>
          <a:xfrm>
            <a:off x="3345034" y="3084135"/>
            <a:ext cx="357333" cy="380142"/>
            <a:chOff x="4105039" y="2284691"/>
            <a:chExt cx="645951" cy="687182"/>
          </a:xfrm>
        </p:grpSpPr>
        <p:sp>
          <p:nvSpPr>
            <p:cNvPr id="85" name="Freeform 9">
              <a:extLst>
                <a:ext uri="{FF2B5EF4-FFF2-40B4-BE49-F238E27FC236}">
                  <a16:creationId xmlns:a16="http://schemas.microsoft.com/office/drawing/2014/main" id="{438A0E9F-2893-4237-95ED-2D5EC28ECCAF}"/>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sp>
          <p:nvSpPr>
            <p:cNvPr id="86" name="Freeform 10">
              <a:extLst>
                <a:ext uri="{FF2B5EF4-FFF2-40B4-BE49-F238E27FC236}">
                  <a16:creationId xmlns:a16="http://schemas.microsoft.com/office/drawing/2014/main" id="{6191AA88-D552-4413-AE11-DC775977E13F}"/>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6" name="Gruppieren 75">
            <a:extLst>
              <a:ext uri="{FF2B5EF4-FFF2-40B4-BE49-F238E27FC236}">
                <a16:creationId xmlns:a16="http://schemas.microsoft.com/office/drawing/2014/main" id="{7388CF9B-13FF-4D3C-812D-CF27897B4F8C}"/>
              </a:ext>
            </a:extLst>
          </p:cNvPr>
          <p:cNvGrpSpPr/>
          <p:nvPr/>
        </p:nvGrpSpPr>
        <p:grpSpPr>
          <a:xfrm>
            <a:off x="2401866" y="3032053"/>
            <a:ext cx="361135" cy="380143"/>
            <a:chOff x="2929959" y="2284691"/>
            <a:chExt cx="652822" cy="687182"/>
          </a:xfrm>
        </p:grpSpPr>
        <p:sp>
          <p:nvSpPr>
            <p:cNvPr id="83" name="Freeform 13">
              <a:extLst>
                <a:ext uri="{FF2B5EF4-FFF2-40B4-BE49-F238E27FC236}">
                  <a16:creationId xmlns:a16="http://schemas.microsoft.com/office/drawing/2014/main" id="{D0BD360A-2C55-44B0-B993-830019BE3C34}"/>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sp>
          <p:nvSpPr>
            <p:cNvPr id="84" name="Freeform 14">
              <a:extLst>
                <a:ext uri="{FF2B5EF4-FFF2-40B4-BE49-F238E27FC236}">
                  <a16:creationId xmlns:a16="http://schemas.microsoft.com/office/drawing/2014/main" id="{BC92B0E1-3A15-4623-9255-B2F6AAFEB429}"/>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7" name="Gruppieren 76">
            <a:extLst>
              <a:ext uri="{FF2B5EF4-FFF2-40B4-BE49-F238E27FC236}">
                <a16:creationId xmlns:a16="http://schemas.microsoft.com/office/drawing/2014/main" id="{D305A5F8-FC3F-4713-84E7-8F3C7A9AB725}"/>
              </a:ext>
            </a:extLst>
          </p:cNvPr>
          <p:cNvGrpSpPr/>
          <p:nvPr/>
        </p:nvGrpSpPr>
        <p:grpSpPr>
          <a:xfrm>
            <a:off x="2401866" y="3889759"/>
            <a:ext cx="357333" cy="380142"/>
            <a:chOff x="4105039" y="2284691"/>
            <a:chExt cx="645951" cy="687182"/>
          </a:xfrm>
        </p:grpSpPr>
        <p:sp>
          <p:nvSpPr>
            <p:cNvPr id="81" name="Freeform 9">
              <a:extLst>
                <a:ext uri="{FF2B5EF4-FFF2-40B4-BE49-F238E27FC236}">
                  <a16:creationId xmlns:a16="http://schemas.microsoft.com/office/drawing/2014/main" id="{D4576493-9472-493A-B4AA-685552A6A8F5}"/>
                </a:ext>
              </a:extLst>
            </p:cNvPr>
            <p:cNvSpPr>
              <a:spLocks/>
            </p:cNvSpPr>
            <p:nvPr/>
          </p:nvSpPr>
          <p:spPr bwMode="auto">
            <a:xfrm>
              <a:off x="4105039" y="2676385"/>
              <a:ext cx="645951"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sp>
          <p:nvSpPr>
            <p:cNvPr id="82" name="Freeform 10">
              <a:extLst>
                <a:ext uri="{FF2B5EF4-FFF2-40B4-BE49-F238E27FC236}">
                  <a16:creationId xmlns:a16="http://schemas.microsoft.com/office/drawing/2014/main" id="{F3AF0ED0-2F15-4E31-BDA4-4AA89396A963}"/>
                </a:ext>
              </a:extLst>
            </p:cNvPr>
            <p:cNvSpPr>
              <a:spLocks/>
            </p:cNvSpPr>
            <p:nvPr/>
          </p:nvSpPr>
          <p:spPr bwMode="auto">
            <a:xfrm>
              <a:off x="426309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8" name="Gruppieren 77">
            <a:extLst>
              <a:ext uri="{FF2B5EF4-FFF2-40B4-BE49-F238E27FC236}">
                <a16:creationId xmlns:a16="http://schemas.microsoft.com/office/drawing/2014/main" id="{8E64BC0F-5B72-4626-8CC1-4C8D36285634}"/>
              </a:ext>
            </a:extLst>
          </p:cNvPr>
          <p:cNvGrpSpPr/>
          <p:nvPr/>
        </p:nvGrpSpPr>
        <p:grpSpPr>
          <a:xfrm>
            <a:off x="3341232" y="3911078"/>
            <a:ext cx="361135" cy="380143"/>
            <a:chOff x="3514063" y="3205515"/>
            <a:chExt cx="652822" cy="687182"/>
          </a:xfrm>
        </p:grpSpPr>
        <p:sp>
          <p:nvSpPr>
            <p:cNvPr id="79" name="Freeform 11">
              <a:extLst>
                <a:ext uri="{FF2B5EF4-FFF2-40B4-BE49-F238E27FC236}">
                  <a16:creationId xmlns:a16="http://schemas.microsoft.com/office/drawing/2014/main" id="{CB86025A-1E5C-44DB-8704-018F62987E45}"/>
                </a:ext>
              </a:extLst>
            </p:cNvPr>
            <p:cNvSpPr>
              <a:spLocks/>
            </p:cNvSpPr>
            <p:nvPr/>
          </p:nvSpPr>
          <p:spPr bwMode="auto">
            <a:xfrm>
              <a:off x="3514063" y="3597209"/>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dirty="0"/>
            </a:p>
          </p:txBody>
        </p:sp>
        <p:sp>
          <p:nvSpPr>
            <p:cNvPr id="80" name="Freeform 12">
              <a:extLst>
                <a:ext uri="{FF2B5EF4-FFF2-40B4-BE49-F238E27FC236}">
                  <a16:creationId xmlns:a16="http://schemas.microsoft.com/office/drawing/2014/main" id="{AA5809ED-C582-4177-ADD2-7C9B990F82B7}"/>
                </a:ext>
              </a:extLst>
            </p:cNvPr>
            <p:cNvSpPr>
              <a:spLocks/>
            </p:cNvSpPr>
            <p:nvPr/>
          </p:nvSpPr>
          <p:spPr bwMode="auto">
            <a:xfrm>
              <a:off x="3678987" y="3205515"/>
              <a:ext cx="322975"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88" name="Textfeld 87">
            <a:extLst>
              <a:ext uri="{FF2B5EF4-FFF2-40B4-BE49-F238E27FC236}">
                <a16:creationId xmlns:a16="http://schemas.microsoft.com/office/drawing/2014/main" id="{B3A87333-8D53-420E-A93F-0891DE57F811}"/>
              </a:ext>
            </a:extLst>
          </p:cNvPr>
          <p:cNvSpPr txBox="1"/>
          <p:nvPr/>
        </p:nvSpPr>
        <p:spPr>
          <a:xfrm>
            <a:off x="1255286" y="1771099"/>
            <a:ext cx="1710813" cy="338554"/>
          </a:xfrm>
          <a:prstGeom prst="rect">
            <a:avLst/>
          </a:prstGeom>
          <a:noFill/>
        </p:spPr>
        <p:txBody>
          <a:bodyPr wrap="square" rtlCol="0">
            <a:spAutoFit/>
          </a:bodyPr>
          <a:lstStyle>
            <a:defPPr>
              <a:defRPr lang="de-DE"/>
            </a:defPPr>
            <a:lvl1pPr algn="ctr">
              <a:defRPr sz="1600">
                <a:solidFill>
                  <a:srgbClr val="4D4D4D"/>
                </a:solidFill>
                <a:latin typeface="Calibri" panose="020F0502020204030204" pitchFamily="34" charset="0"/>
              </a:defRPr>
            </a:lvl1pPr>
          </a:lstStyle>
          <a:p>
            <a:r>
              <a:rPr lang="en-US" b="1" dirty="0">
                <a:sym typeface="Wingdings" pitchFamily="2" charset="2"/>
              </a:rPr>
              <a:t>Scrum of Scrums</a:t>
            </a:r>
          </a:p>
        </p:txBody>
      </p:sp>
      <p:grpSp>
        <p:nvGrpSpPr>
          <p:cNvPr id="91" name="Gruppieren 90">
            <a:extLst>
              <a:ext uri="{FF2B5EF4-FFF2-40B4-BE49-F238E27FC236}">
                <a16:creationId xmlns:a16="http://schemas.microsoft.com/office/drawing/2014/main" id="{D4205A49-A2B3-4F74-A190-5A7ECB602756}"/>
              </a:ext>
            </a:extLst>
          </p:cNvPr>
          <p:cNvGrpSpPr/>
          <p:nvPr/>
        </p:nvGrpSpPr>
        <p:grpSpPr>
          <a:xfrm>
            <a:off x="2912107" y="1355257"/>
            <a:ext cx="5965192" cy="2814379"/>
            <a:chOff x="2931157" y="1284889"/>
            <a:chExt cx="5965192" cy="2814379"/>
          </a:xfrm>
        </p:grpSpPr>
        <p:sp>
          <p:nvSpPr>
            <p:cNvPr id="89" name="Pfeil: nach rechts 88">
              <a:extLst>
                <a:ext uri="{FF2B5EF4-FFF2-40B4-BE49-F238E27FC236}">
                  <a16:creationId xmlns:a16="http://schemas.microsoft.com/office/drawing/2014/main" id="{99BFD3AB-FEAA-4CAD-865C-B186E6F00584}"/>
                </a:ext>
              </a:extLst>
            </p:cNvPr>
            <p:cNvSpPr/>
            <p:nvPr/>
          </p:nvSpPr>
          <p:spPr>
            <a:xfrm>
              <a:off x="2931157" y="1284889"/>
              <a:ext cx="1074893" cy="525117"/>
            </a:xfrm>
            <a:prstGeom prst="rightArrow">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90" name="Textfeld 89">
              <a:extLst>
                <a:ext uri="{FF2B5EF4-FFF2-40B4-BE49-F238E27FC236}">
                  <a16:creationId xmlns:a16="http://schemas.microsoft.com/office/drawing/2014/main" id="{1E9752EE-E0A7-47A8-B645-98D9A3AEF82C}"/>
                </a:ext>
              </a:extLst>
            </p:cNvPr>
            <p:cNvSpPr txBox="1"/>
            <p:nvPr/>
          </p:nvSpPr>
          <p:spPr>
            <a:xfrm>
              <a:off x="4290683" y="1421612"/>
              <a:ext cx="4605666" cy="2677656"/>
            </a:xfrm>
            <a:prstGeom prst="rect">
              <a:avLst/>
            </a:prstGeom>
            <a:noFill/>
            <a:ln>
              <a:solidFill>
                <a:schemeClr val="accent1"/>
              </a:solidFill>
            </a:ln>
          </p:spPr>
          <p:txBody>
            <a:bodyPr wrap="square" rtlCol="0">
              <a:spAutoFit/>
            </a:bodyPr>
            <a:lstStyle/>
            <a:p>
              <a:pPr>
                <a:lnSpc>
                  <a:spcPct val="150000"/>
                </a:lnSpc>
              </a:pPr>
              <a:r>
                <a:rPr lang="de-DE" sz="1400" dirty="0">
                  <a:solidFill>
                    <a:srgbClr val="4D4D4D"/>
                  </a:solidFill>
                  <a:latin typeface="Calibri" panose="020F0502020204030204" pitchFamily="34" charset="0"/>
                  <a:sym typeface="Wingdings" pitchFamily="2" charset="2"/>
                </a:rPr>
                <a:t>Fragen, die von jedem Vertreter der Entwicklungsteams zu beantworten sind:</a:t>
              </a:r>
            </a:p>
            <a:p>
              <a:pPr marL="342900" indent="-342900">
                <a:lnSpc>
                  <a:spcPct val="150000"/>
                </a:lnSpc>
                <a:buFont typeface="+mj-lt"/>
                <a:buAutoNum type="arabicPeriod"/>
              </a:pPr>
              <a:r>
                <a:rPr lang="de-DE" sz="1400" dirty="0">
                  <a:solidFill>
                    <a:srgbClr val="4D4D4D"/>
                  </a:solidFill>
                  <a:latin typeface="Calibri" panose="020F0502020204030204" pitchFamily="34" charset="0"/>
                  <a:sym typeface="Wingdings" pitchFamily="2" charset="2"/>
                </a:rPr>
                <a:t>Was hat mein Team seit dem letzten Treffen geleistet, das die anderen Teams beeinflussen könnte?</a:t>
              </a:r>
            </a:p>
            <a:p>
              <a:pPr marL="342900" indent="-342900">
                <a:lnSpc>
                  <a:spcPct val="150000"/>
                </a:lnSpc>
                <a:buFont typeface="+mj-lt"/>
                <a:buAutoNum type="arabicPeriod"/>
              </a:pPr>
              <a:r>
                <a:rPr lang="de-DE" sz="1400" dirty="0">
                  <a:solidFill>
                    <a:srgbClr val="4D4D4D"/>
                  </a:solidFill>
                  <a:latin typeface="Calibri" panose="020F0502020204030204" pitchFamily="34" charset="0"/>
                  <a:sym typeface="Wingdings" pitchFamily="2" charset="2"/>
                </a:rPr>
                <a:t>Was wird mein Team vor dem nächsten Treffen tun, das die anderen Teams beeinflussen könnte?</a:t>
              </a:r>
            </a:p>
            <a:p>
              <a:pPr marL="342900" indent="-342900">
                <a:lnSpc>
                  <a:spcPct val="150000"/>
                </a:lnSpc>
                <a:buFont typeface="+mj-lt"/>
                <a:buAutoNum type="arabicPeriod"/>
              </a:pPr>
              <a:r>
                <a:rPr lang="de-DE" sz="1400" dirty="0">
                  <a:solidFill>
                    <a:srgbClr val="4D4D4D"/>
                  </a:solidFill>
                  <a:latin typeface="Calibri" panose="020F0502020204030204" pitchFamily="34" charset="0"/>
                  <a:sym typeface="Wingdings" pitchFamily="2" charset="2"/>
                </a:rPr>
                <a:t>Bei welchen Problemen meines Teams könnten die anderen Teams helfen?</a:t>
              </a:r>
            </a:p>
          </p:txBody>
        </p:sp>
      </p:grpSp>
      <p:sp>
        <p:nvSpPr>
          <p:cNvPr id="92" name="Textfeld 91">
            <a:extLst>
              <a:ext uri="{FF2B5EF4-FFF2-40B4-BE49-F238E27FC236}">
                <a16:creationId xmlns:a16="http://schemas.microsoft.com/office/drawing/2014/main" id="{8A75B043-72F0-43F9-B2D3-CA1BFF9832ED}"/>
              </a:ext>
            </a:extLst>
          </p:cNvPr>
          <p:cNvSpPr txBox="1"/>
          <p:nvPr/>
        </p:nvSpPr>
        <p:spPr>
          <a:xfrm>
            <a:off x="1618487" y="4947433"/>
            <a:ext cx="5942670" cy="1323439"/>
          </a:xfrm>
          <a:prstGeom prst="rect">
            <a:avLst/>
          </a:prstGeom>
          <a:noFill/>
        </p:spPr>
        <p:txBody>
          <a:bodyPr wrap="square" rtlCol="0">
            <a:spAutoFit/>
          </a:bodyPr>
          <a:lstStyle/>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dient zur teamübergreifenden Koordination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findet bei Bedarf einige Male in der Woche statt</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ist auf 15 Minuten begrenzt (=&gt; Koordination)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Problemlösungen können, wie beim Daily Scrum, im direkten Anschluss stattfinden</a:t>
            </a:r>
          </a:p>
        </p:txBody>
      </p:sp>
      <p:grpSp>
        <p:nvGrpSpPr>
          <p:cNvPr id="74" name="Gruppieren 73">
            <a:extLst>
              <a:ext uri="{FF2B5EF4-FFF2-40B4-BE49-F238E27FC236}">
                <a16:creationId xmlns:a16="http://schemas.microsoft.com/office/drawing/2014/main" id="{DAC0BDFE-F95F-4752-93FD-8EA1EF3CD441}"/>
              </a:ext>
            </a:extLst>
          </p:cNvPr>
          <p:cNvGrpSpPr/>
          <p:nvPr/>
        </p:nvGrpSpPr>
        <p:grpSpPr>
          <a:xfrm>
            <a:off x="1333280" y="2184862"/>
            <a:ext cx="361135" cy="380143"/>
            <a:chOff x="2929959" y="2284691"/>
            <a:chExt cx="652822" cy="687182"/>
          </a:xfrm>
        </p:grpSpPr>
        <p:sp>
          <p:nvSpPr>
            <p:cNvPr id="87" name="Freeform 13">
              <a:extLst>
                <a:ext uri="{FF2B5EF4-FFF2-40B4-BE49-F238E27FC236}">
                  <a16:creationId xmlns:a16="http://schemas.microsoft.com/office/drawing/2014/main" id="{3347F5AB-B3CE-470E-87A8-2492940EE25B}"/>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14">
              <a:extLst>
                <a:ext uri="{FF2B5EF4-FFF2-40B4-BE49-F238E27FC236}">
                  <a16:creationId xmlns:a16="http://schemas.microsoft.com/office/drawing/2014/main" id="{D676BA5E-63D0-47DC-ADE8-B8CEB9367B24}"/>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uppieren 93">
            <a:extLst>
              <a:ext uri="{FF2B5EF4-FFF2-40B4-BE49-F238E27FC236}">
                <a16:creationId xmlns:a16="http://schemas.microsoft.com/office/drawing/2014/main" id="{78798EDE-BA6E-49C4-814F-D3839166C3A6}"/>
              </a:ext>
            </a:extLst>
          </p:cNvPr>
          <p:cNvGrpSpPr/>
          <p:nvPr/>
        </p:nvGrpSpPr>
        <p:grpSpPr>
          <a:xfrm>
            <a:off x="2393943" y="2127955"/>
            <a:ext cx="361135" cy="380143"/>
            <a:chOff x="2929959" y="2284691"/>
            <a:chExt cx="652822" cy="687182"/>
          </a:xfrm>
        </p:grpSpPr>
        <p:sp>
          <p:nvSpPr>
            <p:cNvPr id="95" name="Freeform 13">
              <a:extLst>
                <a:ext uri="{FF2B5EF4-FFF2-40B4-BE49-F238E27FC236}">
                  <a16:creationId xmlns:a16="http://schemas.microsoft.com/office/drawing/2014/main" id="{F9148617-D321-4569-B9BB-9FCA61B963ED}"/>
                </a:ext>
              </a:extLst>
            </p:cNvPr>
            <p:cNvSpPr>
              <a:spLocks/>
            </p:cNvSpPr>
            <p:nvPr/>
          </p:nvSpPr>
          <p:spPr bwMode="auto">
            <a:xfrm>
              <a:off x="2929959" y="2676385"/>
              <a:ext cx="652822" cy="295488"/>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chemeClr val="accent3">
                <a:lumMod val="60000"/>
                <a:lumOff val="40000"/>
              </a:schemeClr>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4">
              <a:extLst>
                <a:ext uri="{FF2B5EF4-FFF2-40B4-BE49-F238E27FC236}">
                  <a16:creationId xmlns:a16="http://schemas.microsoft.com/office/drawing/2014/main" id="{2B2F8056-BEDD-4739-BB6C-B4209E8F79A0}"/>
                </a:ext>
              </a:extLst>
            </p:cNvPr>
            <p:cNvSpPr>
              <a:spLocks/>
            </p:cNvSpPr>
            <p:nvPr/>
          </p:nvSpPr>
          <p:spPr bwMode="auto">
            <a:xfrm>
              <a:off x="3088011" y="2284691"/>
              <a:ext cx="329847" cy="426053"/>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1428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97" name="Gerade Verbindung mit Pfeil 96">
            <a:extLst>
              <a:ext uri="{FF2B5EF4-FFF2-40B4-BE49-F238E27FC236}">
                <a16:creationId xmlns:a16="http://schemas.microsoft.com/office/drawing/2014/main" id="{A40C7E7F-F525-449A-80EE-00931EC7EEB6}"/>
              </a:ext>
            </a:extLst>
          </p:cNvPr>
          <p:cNvCxnSpPr/>
          <p:nvPr/>
        </p:nvCxnSpPr>
        <p:spPr>
          <a:xfrm flipV="1">
            <a:off x="1097829" y="2648786"/>
            <a:ext cx="335653" cy="45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C975BCA5-E1F4-47C3-B0B0-018F11EFC015}"/>
              </a:ext>
            </a:extLst>
          </p:cNvPr>
          <p:cNvCxnSpPr/>
          <p:nvPr/>
        </p:nvCxnSpPr>
        <p:spPr>
          <a:xfrm flipH="1" flipV="1">
            <a:off x="2715264" y="2598378"/>
            <a:ext cx="293653" cy="600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6450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Gerader Verbinder 206">
            <a:extLst>
              <a:ext uri="{FF2B5EF4-FFF2-40B4-BE49-F238E27FC236}">
                <a16:creationId xmlns:a16="http://schemas.microsoft.com/office/drawing/2014/main" id="{74D87A76-92F9-4BD8-A947-C0A6BA4B5165}"/>
              </a:ext>
            </a:extLst>
          </p:cNvPr>
          <p:cNvCxnSpPr>
            <a:cxnSpLocks/>
          </p:cNvCxnSpPr>
          <p:nvPr/>
        </p:nvCxnSpPr>
        <p:spPr bwMode="auto">
          <a:xfrm flipH="1">
            <a:off x="1418667" y="2230319"/>
            <a:ext cx="6391392" cy="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09" name="Gerader Verbinder 208">
            <a:extLst>
              <a:ext uri="{FF2B5EF4-FFF2-40B4-BE49-F238E27FC236}">
                <a16:creationId xmlns:a16="http://schemas.microsoft.com/office/drawing/2014/main" id="{863EF505-B7EE-4841-AE72-DDF1C46260A1}"/>
              </a:ext>
            </a:extLst>
          </p:cNvPr>
          <p:cNvCxnSpPr>
            <a:cxnSpLocks/>
          </p:cNvCxnSpPr>
          <p:nvPr/>
        </p:nvCxnSpPr>
        <p:spPr bwMode="auto">
          <a:xfrm flipH="1">
            <a:off x="1418667" y="3051313"/>
            <a:ext cx="6391392" cy="0"/>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211" name="Rechteck: abgerundete Ecken 210">
            <a:extLst>
              <a:ext uri="{FF2B5EF4-FFF2-40B4-BE49-F238E27FC236}">
                <a16:creationId xmlns:a16="http://schemas.microsoft.com/office/drawing/2014/main" id="{87132960-053C-4A47-876A-F9F41BA45E5D}"/>
              </a:ext>
            </a:extLst>
          </p:cNvPr>
          <p:cNvSpPr/>
          <p:nvPr/>
        </p:nvSpPr>
        <p:spPr>
          <a:xfrm>
            <a:off x="7431321" y="1285551"/>
            <a:ext cx="396000" cy="2736000"/>
          </a:xfrm>
          <a:prstGeom prst="roundRect">
            <a:avLst/>
          </a:prstGeom>
          <a:solidFill>
            <a:schemeClr val="bg1"/>
          </a:solidFill>
          <a:ln>
            <a:solidFill>
              <a:schemeClr val="tx2">
                <a:lumMod val="50000"/>
              </a:schemeClr>
            </a:solidFill>
            <a:prstDash val="dash"/>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 name="Fußzeilenplatzhalter 1">
            <a:extLst>
              <a:ext uri="{FF2B5EF4-FFF2-40B4-BE49-F238E27FC236}">
                <a16:creationId xmlns:a16="http://schemas.microsoft.com/office/drawing/2014/main" id="{960AF712-E97D-4C88-8C53-B875BC4AFAED}"/>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3FC577C3-17B4-482D-9F57-C6A08F7F5E9C}"/>
              </a:ext>
            </a:extLst>
          </p:cNvPr>
          <p:cNvSpPr>
            <a:spLocks noGrp="1"/>
          </p:cNvSpPr>
          <p:nvPr>
            <p:ph type="sldNum" sz="quarter" idx="4"/>
          </p:nvPr>
        </p:nvSpPr>
        <p:spPr/>
        <p:txBody>
          <a:bodyPr/>
          <a:lstStyle/>
          <a:p>
            <a:fld id="{BD587C3E-324D-4846-9F44-5C3ACF20A720}" type="slidenum">
              <a:rPr lang="de-DE" smtClean="0"/>
              <a:pPr/>
              <a:t>157</a:t>
            </a:fld>
            <a:endParaRPr lang="de-DE" dirty="0"/>
          </a:p>
        </p:txBody>
      </p:sp>
      <p:sp>
        <p:nvSpPr>
          <p:cNvPr id="4" name="Titel 3">
            <a:extLst>
              <a:ext uri="{FF2B5EF4-FFF2-40B4-BE49-F238E27FC236}">
                <a16:creationId xmlns:a16="http://schemas.microsoft.com/office/drawing/2014/main" id="{B3020CCA-D6D3-49DD-BC42-A9BDA86A2A92}"/>
              </a:ext>
            </a:extLst>
          </p:cNvPr>
          <p:cNvSpPr>
            <a:spLocks noGrp="1"/>
          </p:cNvSpPr>
          <p:nvPr>
            <p:ph type="title"/>
          </p:nvPr>
        </p:nvSpPr>
        <p:spPr/>
        <p:txBody>
          <a:bodyPr/>
          <a:lstStyle/>
          <a:p>
            <a:r>
              <a:rPr lang="de-DE" dirty="0"/>
              <a:t>Release Train: Teamübergreifende Synchronisation</a:t>
            </a:r>
          </a:p>
        </p:txBody>
      </p:sp>
      <p:sp>
        <p:nvSpPr>
          <p:cNvPr id="5" name="Textplatzhalter 4">
            <a:extLst>
              <a:ext uri="{FF2B5EF4-FFF2-40B4-BE49-F238E27FC236}">
                <a16:creationId xmlns:a16="http://schemas.microsoft.com/office/drawing/2014/main" id="{9D4A27B5-A52F-42D7-8865-6D440BF83026}"/>
              </a:ext>
            </a:extLst>
          </p:cNvPr>
          <p:cNvSpPr>
            <a:spLocks noGrp="1"/>
          </p:cNvSpPr>
          <p:nvPr>
            <p:ph type="body" sz="quarter" idx="11"/>
          </p:nvPr>
        </p:nvSpPr>
        <p:spPr/>
        <p:txBody>
          <a:bodyPr>
            <a:normAutofit fontScale="92500"/>
          </a:bodyPr>
          <a:lstStyle/>
          <a:p>
            <a:r>
              <a:rPr lang="de-DE" dirty="0"/>
              <a:t>Syl_ID_8.2</a:t>
            </a:r>
          </a:p>
        </p:txBody>
      </p:sp>
      <p:pic>
        <p:nvPicPr>
          <p:cNvPr id="9" name="Grafik 8">
            <a:extLst>
              <a:ext uri="{FF2B5EF4-FFF2-40B4-BE49-F238E27FC236}">
                <a16:creationId xmlns:a16="http://schemas.microsoft.com/office/drawing/2014/main" id="{41D0A8D9-4F9A-4D27-A67B-E733019D624A}"/>
              </a:ext>
            </a:extLst>
          </p:cNvPr>
          <p:cNvPicPr>
            <a:picLocks noChangeAspect="1"/>
          </p:cNvPicPr>
          <p:nvPr/>
        </p:nvPicPr>
        <p:blipFill>
          <a:blip r:embed="rId3"/>
          <a:stretch>
            <a:fillRect/>
          </a:stretch>
        </p:blipFill>
        <p:spPr>
          <a:xfrm>
            <a:off x="591520" y="1035319"/>
            <a:ext cx="449102" cy="483136"/>
          </a:xfrm>
          <a:prstGeom prst="rect">
            <a:avLst/>
          </a:prstGeom>
        </p:spPr>
      </p:pic>
      <p:grpSp>
        <p:nvGrpSpPr>
          <p:cNvPr id="13" name="Group 4">
            <a:extLst>
              <a:ext uri="{FF2B5EF4-FFF2-40B4-BE49-F238E27FC236}">
                <a16:creationId xmlns:a16="http://schemas.microsoft.com/office/drawing/2014/main" id="{CECC6DF6-0E4B-4A00-8594-194AB66AFFA0}"/>
              </a:ext>
            </a:extLst>
          </p:cNvPr>
          <p:cNvGrpSpPr>
            <a:grpSpLocks noChangeAspect="1"/>
          </p:cNvGrpSpPr>
          <p:nvPr/>
        </p:nvGrpSpPr>
        <p:grpSpPr bwMode="auto">
          <a:xfrm>
            <a:off x="1024967" y="2461657"/>
            <a:ext cx="393700" cy="423862"/>
            <a:chOff x="1102" y="2129"/>
            <a:chExt cx="248" cy="267"/>
          </a:xfrm>
        </p:grpSpPr>
        <p:sp>
          <p:nvSpPr>
            <p:cNvPr id="15" name="AutoShape 3">
              <a:extLst>
                <a:ext uri="{FF2B5EF4-FFF2-40B4-BE49-F238E27FC236}">
                  <a16:creationId xmlns:a16="http://schemas.microsoft.com/office/drawing/2014/main" id="{3702697D-C6ED-4AAE-927F-121F9C3A6C5C}"/>
                </a:ext>
              </a:extLst>
            </p:cNvPr>
            <p:cNvSpPr>
              <a:spLocks noChangeAspect="1" noChangeArrowheads="1" noTextEdit="1"/>
            </p:cNvSpPr>
            <p:nvPr/>
          </p:nvSpPr>
          <p:spPr bwMode="auto">
            <a:xfrm>
              <a:off x="1102" y="2129"/>
              <a:ext cx="24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Oval 5">
              <a:extLst>
                <a:ext uri="{FF2B5EF4-FFF2-40B4-BE49-F238E27FC236}">
                  <a16:creationId xmlns:a16="http://schemas.microsoft.com/office/drawing/2014/main" id="{E7306747-4A41-4539-8329-6E382ACB1299}"/>
                </a:ext>
              </a:extLst>
            </p:cNvPr>
            <p:cNvSpPr>
              <a:spLocks noChangeArrowheads="1"/>
            </p:cNvSpPr>
            <p:nvPr/>
          </p:nvSpPr>
          <p:spPr bwMode="auto">
            <a:xfrm>
              <a:off x="1122" y="2142"/>
              <a:ext cx="206" cy="208"/>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6">
              <a:extLst>
                <a:ext uri="{FF2B5EF4-FFF2-40B4-BE49-F238E27FC236}">
                  <a16:creationId xmlns:a16="http://schemas.microsoft.com/office/drawing/2014/main" id="{299691B3-E35D-4FCC-A4A2-099992D30679}"/>
                </a:ext>
              </a:extLst>
            </p:cNvPr>
            <p:cNvSpPr>
              <a:spLocks/>
            </p:cNvSpPr>
            <p:nvPr/>
          </p:nvSpPr>
          <p:spPr bwMode="auto">
            <a:xfrm>
              <a:off x="1291" y="2154"/>
              <a:ext cx="56" cy="66"/>
            </a:xfrm>
            <a:custGeom>
              <a:avLst/>
              <a:gdLst>
                <a:gd name="T0" fmla="*/ 0 w 48"/>
                <a:gd name="T1" fmla="*/ 6 h 57"/>
                <a:gd name="T2" fmla="*/ 0 w 48"/>
                <a:gd name="T3" fmla="*/ 49 h 57"/>
                <a:gd name="T4" fmla="*/ 48 w 48"/>
                <a:gd name="T5" fmla="*/ 57 h 57"/>
                <a:gd name="T6" fmla="*/ 45 w 48"/>
                <a:gd name="T7" fmla="*/ 50 h 57"/>
                <a:gd name="T8" fmla="*/ 33 w 48"/>
                <a:gd name="T9" fmla="*/ 29 h 57"/>
                <a:gd name="T10" fmla="*/ 48 w 48"/>
                <a:gd name="T11" fmla="*/ 14 h 57"/>
                <a:gd name="T12" fmla="*/ 0 w 48"/>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48" h="57">
                  <a:moveTo>
                    <a:pt x="0" y="6"/>
                  </a:moveTo>
                  <a:cubicBezTo>
                    <a:pt x="0" y="49"/>
                    <a:pt x="0" y="49"/>
                    <a:pt x="0" y="49"/>
                  </a:cubicBezTo>
                  <a:cubicBezTo>
                    <a:pt x="16" y="43"/>
                    <a:pt x="33" y="46"/>
                    <a:pt x="48" y="57"/>
                  </a:cubicBezTo>
                  <a:cubicBezTo>
                    <a:pt x="45" y="50"/>
                    <a:pt x="45" y="50"/>
                    <a:pt x="45" y="50"/>
                  </a:cubicBezTo>
                  <a:cubicBezTo>
                    <a:pt x="33" y="29"/>
                    <a:pt x="33" y="29"/>
                    <a:pt x="33" y="29"/>
                  </a:cubicBezTo>
                  <a:cubicBezTo>
                    <a:pt x="48" y="14"/>
                    <a:pt x="48" y="14"/>
                    <a:pt x="48" y="14"/>
                  </a:cubicBezTo>
                  <a:cubicBezTo>
                    <a:pt x="33" y="3"/>
                    <a:pt x="16" y="0"/>
                    <a:pt x="0" y="6"/>
                  </a:cubicBezTo>
                  <a:close/>
                </a:path>
              </a:pathLst>
            </a:custGeom>
            <a:solidFill>
              <a:srgbClr val="C00000"/>
            </a:solidFill>
            <a:ln w="15875" cap="flat">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 name="Freeform 7">
              <a:extLst>
                <a:ext uri="{FF2B5EF4-FFF2-40B4-BE49-F238E27FC236}">
                  <a16:creationId xmlns:a16="http://schemas.microsoft.com/office/drawing/2014/main" id="{908CA0A0-1FBE-4CDF-BC38-9E4F57ED7DE8}"/>
                </a:ext>
              </a:extLst>
            </p:cNvPr>
            <p:cNvSpPr>
              <a:spLocks/>
            </p:cNvSpPr>
            <p:nvPr/>
          </p:nvSpPr>
          <p:spPr bwMode="auto">
            <a:xfrm>
              <a:off x="1232" y="2137"/>
              <a:ext cx="59" cy="60"/>
            </a:xfrm>
            <a:custGeom>
              <a:avLst/>
              <a:gdLst>
                <a:gd name="T0" fmla="*/ 0 w 52"/>
                <a:gd name="T1" fmla="*/ 8 h 52"/>
                <a:gd name="T2" fmla="*/ 0 w 52"/>
                <a:gd name="T3" fmla="*/ 51 h 52"/>
                <a:gd name="T4" fmla="*/ 52 w 52"/>
                <a:gd name="T5" fmla="*/ 52 h 52"/>
                <a:gd name="T6" fmla="*/ 52 w 52"/>
                <a:gd name="T7" fmla="*/ 9 h 52"/>
                <a:gd name="T8" fmla="*/ 0 w 52"/>
                <a:gd name="T9" fmla="*/ 8 h 52"/>
              </a:gdLst>
              <a:ahLst/>
              <a:cxnLst>
                <a:cxn ang="0">
                  <a:pos x="T0" y="T1"/>
                </a:cxn>
                <a:cxn ang="0">
                  <a:pos x="T2" y="T3"/>
                </a:cxn>
                <a:cxn ang="0">
                  <a:pos x="T4" y="T5"/>
                </a:cxn>
                <a:cxn ang="0">
                  <a:pos x="T6" y="T7"/>
                </a:cxn>
                <a:cxn ang="0">
                  <a:pos x="T8" y="T9"/>
                </a:cxn>
              </a:cxnLst>
              <a:rect l="0" t="0" r="r" b="b"/>
              <a:pathLst>
                <a:path w="52" h="52">
                  <a:moveTo>
                    <a:pt x="0" y="8"/>
                  </a:moveTo>
                  <a:cubicBezTo>
                    <a:pt x="0" y="51"/>
                    <a:pt x="0" y="51"/>
                    <a:pt x="0" y="51"/>
                  </a:cubicBezTo>
                  <a:cubicBezTo>
                    <a:pt x="16" y="43"/>
                    <a:pt x="36" y="43"/>
                    <a:pt x="52" y="52"/>
                  </a:cubicBezTo>
                  <a:cubicBezTo>
                    <a:pt x="52" y="9"/>
                    <a:pt x="52" y="9"/>
                    <a:pt x="52" y="9"/>
                  </a:cubicBezTo>
                  <a:cubicBezTo>
                    <a:pt x="36" y="0"/>
                    <a:pt x="16" y="0"/>
                    <a:pt x="0" y="8"/>
                  </a:cubicBezTo>
                  <a:close/>
                </a:path>
              </a:pathLst>
            </a:custGeom>
            <a:solidFill>
              <a:srgbClr val="C00000"/>
            </a:solidFill>
            <a:ln w="15875" cap="flat">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9" name="Line 8">
              <a:extLst>
                <a:ext uri="{FF2B5EF4-FFF2-40B4-BE49-F238E27FC236}">
                  <a16:creationId xmlns:a16="http://schemas.microsoft.com/office/drawing/2014/main" id="{8F72B59F-783C-4587-B6C1-AD99A03D8F7C}"/>
                </a:ext>
              </a:extLst>
            </p:cNvPr>
            <p:cNvSpPr>
              <a:spLocks noChangeShapeType="1"/>
            </p:cNvSpPr>
            <p:nvPr/>
          </p:nvSpPr>
          <p:spPr bwMode="auto">
            <a:xfrm>
              <a:off x="1232" y="2128"/>
              <a:ext cx="0" cy="268"/>
            </a:xfrm>
            <a:prstGeom prst="line">
              <a:avLst/>
            </a:prstGeom>
            <a:noFill/>
            <a:ln w="15875" cap="flat">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0" name="Freeform 9">
              <a:extLst>
                <a:ext uri="{FF2B5EF4-FFF2-40B4-BE49-F238E27FC236}">
                  <a16:creationId xmlns:a16="http://schemas.microsoft.com/office/drawing/2014/main" id="{B990F8F5-36C9-4140-85CB-215A953A36B5}"/>
                </a:ext>
              </a:extLst>
            </p:cNvPr>
            <p:cNvSpPr>
              <a:spLocks/>
            </p:cNvSpPr>
            <p:nvPr/>
          </p:nvSpPr>
          <p:spPr bwMode="auto">
            <a:xfrm>
              <a:off x="1135" y="2159"/>
              <a:ext cx="42" cy="51"/>
            </a:xfrm>
            <a:custGeom>
              <a:avLst/>
              <a:gdLst>
                <a:gd name="T0" fmla="*/ 18 w 36"/>
                <a:gd name="T1" fmla="*/ 44 h 44"/>
                <a:gd name="T2" fmla="*/ 36 w 36"/>
                <a:gd name="T3" fmla="*/ 25 h 44"/>
                <a:gd name="T4" fmla="*/ 36 w 36"/>
                <a:gd name="T5" fmla="*/ 19 h 44"/>
                <a:gd name="T6" fmla="*/ 18 w 36"/>
                <a:gd name="T7" fmla="*/ 0 h 44"/>
                <a:gd name="T8" fmla="*/ 0 w 36"/>
                <a:gd name="T9" fmla="*/ 19 h 44"/>
                <a:gd name="T10" fmla="*/ 0 w 36"/>
                <a:gd name="T11" fmla="*/ 25 h 44"/>
                <a:gd name="T12" fmla="*/ 18 w 3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6" h="44">
                  <a:moveTo>
                    <a:pt x="18" y="44"/>
                  </a:moveTo>
                  <a:cubicBezTo>
                    <a:pt x="28" y="44"/>
                    <a:pt x="36" y="36"/>
                    <a:pt x="36" y="25"/>
                  </a:cubicBezTo>
                  <a:cubicBezTo>
                    <a:pt x="36" y="19"/>
                    <a:pt x="36" y="19"/>
                    <a:pt x="36" y="19"/>
                  </a:cubicBezTo>
                  <a:cubicBezTo>
                    <a:pt x="36" y="9"/>
                    <a:pt x="28" y="0"/>
                    <a:pt x="18" y="0"/>
                  </a:cubicBezTo>
                  <a:cubicBezTo>
                    <a:pt x="8" y="0"/>
                    <a:pt x="0" y="9"/>
                    <a:pt x="0" y="19"/>
                  </a:cubicBezTo>
                  <a:cubicBezTo>
                    <a:pt x="0" y="25"/>
                    <a:pt x="0" y="25"/>
                    <a:pt x="0" y="25"/>
                  </a:cubicBezTo>
                  <a:cubicBezTo>
                    <a:pt x="0" y="36"/>
                    <a:pt x="8" y="44"/>
                    <a:pt x="18" y="44"/>
                  </a:cubicBezTo>
                  <a:close/>
                </a:path>
              </a:pathLst>
            </a:custGeom>
            <a:solidFill>
              <a:srgbClr val="FFFFFF"/>
            </a:solidFill>
            <a:ln w="1587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 name="Freeform 10">
              <a:extLst>
                <a:ext uri="{FF2B5EF4-FFF2-40B4-BE49-F238E27FC236}">
                  <a16:creationId xmlns:a16="http://schemas.microsoft.com/office/drawing/2014/main" id="{70E1BD59-67D5-406D-B907-D5CA1F29BD13}"/>
                </a:ext>
              </a:extLst>
            </p:cNvPr>
            <p:cNvSpPr>
              <a:spLocks/>
            </p:cNvSpPr>
            <p:nvPr/>
          </p:nvSpPr>
          <p:spPr bwMode="auto">
            <a:xfrm>
              <a:off x="1108" y="2225"/>
              <a:ext cx="142" cy="171"/>
            </a:xfrm>
            <a:custGeom>
              <a:avLst/>
              <a:gdLst>
                <a:gd name="T0" fmla="*/ 32 w 124"/>
                <a:gd name="T1" fmla="*/ 0 h 148"/>
                <a:gd name="T2" fmla="*/ 0 w 124"/>
                <a:gd name="T3" fmla="*/ 24 h 148"/>
                <a:gd name="T4" fmla="*/ 0 w 124"/>
                <a:gd name="T5" fmla="*/ 64 h 148"/>
                <a:gd name="T6" fmla="*/ 16 w 124"/>
                <a:gd name="T7" fmla="*/ 80 h 148"/>
                <a:gd name="T8" fmla="*/ 20 w 124"/>
                <a:gd name="T9" fmla="*/ 85 h 148"/>
                <a:gd name="T10" fmla="*/ 20 w 124"/>
                <a:gd name="T11" fmla="*/ 148 h 148"/>
                <a:gd name="T12" fmla="*/ 68 w 124"/>
                <a:gd name="T13" fmla="*/ 148 h 148"/>
                <a:gd name="T14" fmla="*/ 68 w 124"/>
                <a:gd name="T15" fmla="*/ 24 h 148"/>
                <a:gd name="T16" fmla="*/ 68 w 124"/>
                <a:gd name="T17" fmla="*/ 20 h 148"/>
                <a:gd name="T18" fmla="*/ 104 w 124"/>
                <a:gd name="T19" fmla="*/ 20 h 148"/>
                <a:gd name="T20" fmla="*/ 124 w 124"/>
                <a:gd name="T21" fmla="*/ 0 h 148"/>
                <a:gd name="T22" fmla="*/ 32 w 124"/>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48">
                  <a:moveTo>
                    <a:pt x="32" y="0"/>
                  </a:moveTo>
                  <a:cubicBezTo>
                    <a:pt x="13" y="0"/>
                    <a:pt x="0" y="6"/>
                    <a:pt x="0" y="24"/>
                  </a:cubicBezTo>
                  <a:cubicBezTo>
                    <a:pt x="0" y="64"/>
                    <a:pt x="0" y="64"/>
                    <a:pt x="0" y="64"/>
                  </a:cubicBezTo>
                  <a:cubicBezTo>
                    <a:pt x="0" y="73"/>
                    <a:pt x="7" y="80"/>
                    <a:pt x="16" y="80"/>
                  </a:cubicBezTo>
                  <a:cubicBezTo>
                    <a:pt x="20" y="85"/>
                    <a:pt x="20" y="85"/>
                    <a:pt x="20" y="85"/>
                  </a:cubicBezTo>
                  <a:cubicBezTo>
                    <a:pt x="20" y="148"/>
                    <a:pt x="20" y="148"/>
                    <a:pt x="20" y="148"/>
                  </a:cubicBezTo>
                  <a:cubicBezTo>
                    <a:pt x="68" y="148"/>
                    <a:pt x="68" y="148"/>
                    <a:pt x="68" y="148"/>
                  </a:cubicBezTo>
                  <a:cubicBezTo>
                    <a:pt x="68" y="24"/>
                    <a:pt x="68" y="24"/>
                    <a:pt x="68" y="24"/>
                  </a:cubicBezTo>
                  <a:cubicBezTo>
                    <a:pt x="68" y="20"/>
                    <a:pt x="68" y="20"/>
                    <a:pt x="68" y="20"/>
                  </a:cubicBezTo>
                  <a:cubicBezTo>
                    <a:pt x="104" y="20"/>
                    <a:pt x="104" y="20"/>
                    <a:pt x="104" y="20"/>
                  </a:cubicBezTo>
                  <a:cubicBezTo>
                    <a:pt x="116" y="20"/>
                    <a:pt x="124" y="9"/>
                    <a:pt x="124" y="0"/>
                  </a:cubicBezTo>
                  <a:cubicBezTo>
                    <a:pt x="118" y="0"/>
                    <a:pt x="39"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1">
              <a:extLst>
                <a:ext uri="{FF2B5EF4-FFF2-40B4-BE49-F238E27FC236}">
                  <a16:creationId xmlns:a16="http://schemas.microsoft.com/office/drawing/2014/main" id="{68CC4403-CED3-48DE-8264-1832383657C9}"/>
                </a:ext>
              </a:extLst>
            </p:cNvPr>
            <p:cNvSpPr>
              <a:spLocks/>
            </p:cNvSpPr>
            <p:nvPr/>
          </p:nvSpPr>
          <p:spPr bwMode="auto">
            <a:xfrm>
              <a:off x="1108" y="2225"/>
              <a:ext cx="142" cy="171"/>
            </a:xfrm>
            <a:custGeom>
              <a:avLst/>
              <a:gdLst>
                <a:gd name="T0" fmla="*/ 68 w 124"/>
                <a:gd name="T1" fmla="*/ 148 h 148"/>
                <a:gd name="T2" fmla="*/ 68 w 124"/>
                <a:gd name="T3" fmla="*/ 20 h 148"/>
                <a:gd name="T4" fmla="*/ 104 w 124"/>
                <a:gd name="T5" fmla="*/ 20 h 148"/>
                <a:gd name="T6" fmla="*/ 124 w 124"/>
                <a:gd name="T7" fmla="*/ 0 h 148"/>
                <a:gd name="T8" fmla="*/ 32 w 124"/>
                <a:gd name="T9" fmla="*/ 0 h 148"/>
                <a:gd name="T10" fmla="*/ 0 w 124"/>
                <a:gd name="T11" fmla="*/ 24 h 148"/>
                <a:gd name="T12" fmla="*/ 0 w 124"/>
                <a:gd name="T13" fmla="*/ 64 h 148"/>
                <a:gd name="T14" fmla="*/ 16 w 124"/>
                <a:gd name="T15" fmla="*/ 8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8">
                  <a:moveTo>
                    <a:pt x="68" y="148"/>
                  </a:moveTo>
                  <a:cubicBezTo>
                    <a:pt x="68" y="20"/>
                    <a:pt x="68" y="20"/>
                    <a:pt x="68" y="20"/>
                  </a:cubicBezTo>
                  <a:cubicBezTo>
                    <a:pt x="104" y="20"/>
                    <a:pt x="104" y="20"/>
                    <a:pt x="104" y="20"/>
                  </a:cubicBezTo>
                  <a:cubicBezTo>
                    <a:pt x="116" y="20"/>
                    <a:pt x="124" y="9"/>
                    <a:pt x="124" y="0"/>
                  </a:cubicBezTo>
                  <a:cubicBezTo>
                    <a:pt x="118" y="0"/>
                    <a:pt x="39" y="0"/>
                    <a:pt x="32" y="0"/>
                  </a:cubicBezTo>
                  <a:cubicBezTo>
                    <a:pt x="13" y="0"/>
                    <a:pt x="0" y="6"/>
                    <a:pt x="0" y="24"/>
                  </a:cubicBezTo>
                  <a:cubicBezTo>
                    <a:pt x="0" y="64"/>
                    <a:pt x="0" y="64"/>
                    <a:pt x="0" y="64"/>
                  </a:cubicBezTo>
                  <a:cubicBezTo>
                    <a:pt x="0" y="73"/>
                    <a:pt x="7" y="80"/>
                    <a:pt x="16" y="80"/>
                  </a:cubicBezTo>
                </a:path>
              </a:pathLst>
            </a:custGeom>
            <a:noFill/>
            <a:ln w="15875" cap="flat">
              <a:solidFill>
                <a:srgbClr val="2A508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Line 12">
              <a:extLst>
                <a:ext uri="{FF2B5EF4-FFF2-40B4-BE49-F238E27FC236}">
                  <a16:creationId xmlns:a16="http://schemas.microsoft.com/office/drawing/2014/main" id="{AD543236-2228-41E1-A7B2-5DEE49F0517B}"/>
                </a:ext>
              </a:extLst>
            </p:cNvPr>
            <p:cNvSpPr>
              <a:spLocks noChangeShapeType="1"/>
            </p:cNvSpPr>
            <p:nvPr/>
          </p:nvSpPr>
          <p:spPr bwMode="auto">
            <a:xfrm>
              <a:off x="1131" y="2253"/>
              <a:ext cx="0" cy="143"/>
            </a:xfrm>
            <a:prstGeom prst="line">
              <a:avLst/>
            </a:prstGeom>
            <a:noFill/>
            <a:ln w="15875" cap="flat">
              <a:solidFill>
                <a:srgbClr val="2A508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 name="Line 13">
              <a:extLst>
                <a:ext uri="{FF2B5EF4-FFF2-40B4-BE49-F238E27FC236}">
                  <a16:creationId xmlns:a16="http://schemas.microsoft.com/office/drawing/2014/main" id="{CD9D3A7A-5697-4F3E-BC65-6AD2C49B5FDA}"/>
                </a:ext>
              </a:extLst>
            </p:cNvPr>
            <p:cNvSpPr>
              <a:spLocks noChangeShapeType="1"/>
            </p:cNvSpPr>
            <p:nvPr/>
          </p:nvSpPr>
          <p:spPr bwMode="auto">
            <a:xfrm>
              <a:off x="1158" y="2313"/>
              <a:ext cx="0" cy="83"/>
            </a:xfrm>
            <a:prstGeom prst="line">
              <a:avLst/>
            </a:prstGeom>
            <a:noFill/>
            <a:ln w="15875" cap="flat">
              <a:solidFill>
                <a:srgbClr val="2A508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6" name="Group 4">
            <a:extLst>
              <a:ext uri="{FF2B5EF4-FFF2-40B4-BE49-F238E27FC236}">
                <a16:creationId xmlns:a16="http://schemas.microsoft.com/office/drawing/2014/main" id="{361C871D-B623-4A30-9C2E-DC28F98465EF}"/>
              </a:ext>
            </a:extLst>
          </p:cNvPr>
          <p:cNvGrpSpPr>
            <a:grpSpLocks noChangeAspect="1"/>
          </p:cNvGrpSpPr>
          <p:nvPr/>
        </p:nvGrpSpPr>
        <p:grpSpPr bwMode="auto">
          <a:xfrm>
            <a:off x="1024967" y="3593615"/>
            <a:ext cx="393700" cy="423862"/>
            <a:chOff x="1102" y="2129"/>
            <a:chExt cx="248" cy="267"/>
          </a:xfrm>
        </p:grpSpPr>
        <p:sp>
          <p:nvSpPr>
            <p:cNvPr id="28" name="AutoShape 3">
              <a:extLst>
                <a:ext uri="{FF2B5EF4-FFF2-40B4-BE49-F238E27FC236}">
                  <a16:creationId xmlns:a16="http://schemas.microsoft.com/office/drawing/2014/main" id="{BF7E0DAC-FE3B-4125-B15A-2F37D68F2878}"/>
                </a:ext>
              </a:extLst>
            </p:cNvPr>
            <p:cNvSpPr>
              <a:spLocks noChangeAspect="1" noChangeArrowheads="1" noTextEdit="1"/>
            </p:cNvSpPr>
            <p:nvPr/>
          </p:nvSpPr>
          <p:spPr bwMode="auto">
            <a:xfrm>
              <a:off x="1102" y="2129"/>
              <a:ext cx="24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Oval 5">
              <a:extLst>
                <a:ext uri="{FF2B5EF4-FFF2-40B4-BE49-F238E27FC236}">
                  <a16:creationId xmlns:a16="http://schemas.microsoft.com/office/drawing/2014/main" id="{81D964D5-4C61-44F3-B63A-997E041F0A09}"/>
                </a:ext>
              </a:extLst>
            </p:cNvPr>
            <p:cNvSpPr>
              <a:spLocks noChangeArrowheads="1"/>
            </p:cNvSpPr>
            <p:nvPr/>
          </p:nvSpPr>
          <p:spPr bwMode="auto">
            <a:xfrm>
              <a:off x="1122" y="2142"/>
              <a:ext cx="206" cy="208"/>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6">
              <a:extLst>
                <a:ext uri="{FF2B5EF4-FFF2-40B4-BE49-F238E27FC236}">
                  <a16:creationId xmlns:a16="http://schemas.microsoft.com/office/drawing/2014/main" id="{007AB871-C125-4A2C-B729-C1FAA837AF2D}"/>
                </a:ext>
              </a:extLst>
            </p:cNvPr>
            <p:cNvSpPr>
              <a:spLocks/>
            </p:cNvSpPr>
            <p:nvPr/>
          </p:nvSpPr>
          <p:spPr bwMode="auto">
            <a:xfrm>
              <a:off x="1291" y="2154"/>
              <a:ext cx="56" cy="66"/>
            </a:xfrm>
            <a:custGeom>
              <a:avLst/>
              <a:gdLst>
                <a:gd name="T0" fmla="*/ 0 w 48"/>
                <a:gd name="T1" fmla="*/ 6 h 57"/>
                <a:gd name="T2" fmla="*/ 0 w 48"/>
                <a:gd name="T3" fmla="*/ 49 h 57"/>
                <a:gd name="T4" fmla="*/ 48 w 48"/>
                <a:gd name="T5" fmla="*/ 57 h 57"/>
                <a:gd name="T6" fmla="*/ 45 w 48"/>
                <a:gd name="T7" fmla="*/ 50 h 57"/>
                <a:gd name="T8" fmla="*/ 33 w 48"/>
                <a:gd name="T9" fmla="*/ 29 h 57"/>
                <a:gd name="T10" fmla="*/ 48 w 48"/>
                <a:gd name="T11" fmla="*/ 14 h 57"/>
                <a:gd name="T12" fmla="*/ 0 w 48"/>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48" h="57">
                  <a:moveTo>
                    <a:pt x="0" y="6"/>
                  </a:moveTo>
                  <a:cubicBezTo>
                    <a:pt x="0" y="49"/>
                    <a:pt x="0" y="49"/>
                    <a:pt x="0" y="49"/>
                  </a:cubicBezTo>
                  <a:cubicBezTo>
                    <a:pt x="16" y="43"/>
                    <a:pt x="33" y="46"/>
                    <a:pt x="48" y="57"/>
                  </a:cubicBezTo>
                  <a:cubicBezTo>
                    <a:pt x="45" y="50"/>
                    <a:pt x="45" y="50"/>
                    <a:pt x="45" y="50"/>
                  </a:cubicBezTo>
                  <a:cubicBezTo>
                    <a:pt x="33" y="29"/>
                    <a:pt x="33" y="29"/>
                    <a:pt x="33" y="29"/>
                  </a:cubicBezTo>
                  <a:cubicBezTo>
                    <a:pt x="48" y="14"/>
                    <a:pt x="48" y="14"/>
                    <a:pt x="48" y="14"/>
                  </a:cubicBezTo>
                  <a:cubicBezTo>
                    <a:pt x="33" y="3"/>
                    <a:pt x="16" y="0"/>
                    <a:pt x="0" y="6"/>
                  </a:cubicBezTo>
                  <a:close/>
                </a:path>
              </a:pathLst>
            </a:custGeom>
            <a:solidFill>
              <a:srgbClr val="FFDA65"/>
            </a:solidFill>
            <a:ln w="15875" cap="flat">
              <a:solidFill>
                <a:srgbClr val="D09E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1" name="Freeform 7">
              <a:extLst>
                <a:ext uri="{FF2B5EF4-FFF2-40B4-BE49-F238E27FC236}">
                  <a16:creationId xmlns:a16="http://schemas.microsoft.com/office/drawing/2014/main" id="{F50866FC-CDC9-4463-A7AC-54FC05911952}"/>
                </a:ext>
              </a:extLst>
            </p:cNvPr>
            <p:cNvSpPr>
              <a:spLocks/>
            </p:cNvSpPr>
            <p:nvPr/>
          </p:nvSpPr>
          <p:spPr bwMode="auto">
            <a:xfrm>
              <a:off x="1232" y="2137"/>
              <a:ext cx="59" cy="60"/>
            </a:xfrm>
            <a:custGeom>
              <a:avLst/>
              <a:gdLst>
                <a:gd name="T0" fmla="*/ 0 w 52"/>
                <a:gd name="T1" fmla="*/ 8 h 52"/>
                <a:gd name="T2" fmla="*/ 0 w 52"/>
                <a:gd name="T3" fmla="*/ 51 h 52"/>
                <a:gd name="T4" fmla="*/ 52 w 52"/>
                <a:gd name="T5" fmla="*/ 52 h 52"/>
                <a:gd name="T6" fmla="*/ 52 w 52"/>
                <a:gd name="T7" fmla="*/ 9 h 52"/>
                <a:gd name="T8" fmla="*/ 0 w 52"/>
                <a:gd name="T9" fmla="*/ 8 h 52"/>
              </a:gdLst>
              <a:ahLst/>
              <a:cxnLst>
                <a:cxn ang="0">
                  <a:pos x="T0" y="T1"/>
                </a:cxn>
                <a:cxn ang="0">
                  <a:pos x="T2" y="T3"/>
                </a:cxn>
                <a:cxn ang="0">
                  <a:pos x="T4" y="T5"/>
                </a:cxn>
                <a:cxn ang="0">
                  <a:pos x="T6" y="T7"/>
                </a:cxn>
                <a:cxn ang="0">
                  <a:pos x="T8" y="T9"/>
                </a:cxn>
              </a:cxnLst>
              <a:rect l="0" t="0" r="r" b="b"/>
              <a:pathLst>
                <a:path w="52" h="52">
                  <a:moveTo>
                    <a:pt x="0" y="8"/>
                  </a:moveTo>
                  <a:cubicBezTo>
                    <a:pt x="0" y="51"/>
                    <a:pt x="0" y="51"/>
                    <a:pt x="0" y="51"/>
                  </a:cubicBezTo>
                  <a:cubicBezTo>
                    <a:pt x="16" y="43"/>
                    <a:pt x="36" y="43"/>
                    <a:pt x="52" y="52"/>
                  </a:cubicBezTo>
                  <a:cubicBezTo>
                    <a:pt x="52" y="9"/>
                    <a:pt x="52" y="9"/>
                    <a:pt x="52" y="9"/>
                  </a:cubicBezTo>
                  <a:cubicBezTo>
                    <a:pt x="36" y="0"/>
                    <a:pt x="16" y="0"/>
                    <a:pt x="0" y="8"/>
                  </a:cubicBezTo>
                  <a:close/>
                </a:path>
              </a:pathLst>
            </a:custGeom>
            <a:solidFill>
              <a:srgbClr val="FFDA65"/>
            </a:solidFill>
            <a:ln w="15875" cap="flat">
              <a:solidFill>
                <a:srgbClr val="D09E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2" name="Line 8">
              <a:extLst>
                <a:ext uri="{FF2B5EF4-FFF2-40B4-BE49-F238E27FC236}">
                  <a16:creationId xmlns:a16="http://schemas.microsoft.com/office/drawing/2014/main" id="{C58C9121-2113-4767-BE57-7DB87F4FBBDE}"/>
                </a:ext>
              </a:extLst>
            </p:cNvPr>
            <p:cNvSpPr>
              <a:spLocks noChangeShapeType="1"/>
            </p:cNvSpPr>
            <p:nvPr/>
          </p:nvSpPr>
          <p:spPr bwMode="auto">
            <a:xfrm>
              <a:off x="1232" y="2128"/>
              <a:ext cx="0" cy="268"/>
            </a:xfrm>
            <a:prstGeom prst="line">
              <a:avLst/>
            </a:prstGeom>
            <a:solidFill>
              <a:srgbClr val="FFDA65"/>
            </a:solidFill>
            <a:ln w="15875" cap="flat">
              <a:solidFill>
                <a:srgbClr val="D09E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3" name="Freeform 9">
              <a:extLst>
                <a:ext uri="{FF2B5EF4-FFF2-40B4-BE49-F238E27FC236}">
                  <a16:creationId xmlns:a16="http://schemas.microsoft.com/office/drawing/2014/main" id="{0DA44428-3E31-414E-B76C-CD8677DA8D51}"/>
                </a:ext>
              </a:extLst>
            </p:cNvPr>
            <p:cNvSpPr>
              <a:spLocks/>
            </p:cNvSpPr>
            <p:nvPr/>
          </p:nvSpPr>
          <p:spPr bwMode="auto">
            <a:xfrm>
              <a:off x="1135" y="2159"/>
              <a:ext cx="42" cy="51"/>
            </a:xfrm>
            <a:custGeom>
              <a:avLst/>
              <a:gdLst>
                <a:gd name="T0" fmla="*/ 18 w 36"/>
                <a:gd name="T1" fmla="*/ 44 h 44"/>
                <a:gd name="T2" fmla="*/ 36 w 36"/>
                <a:gd name="T3" fmla="*/ 25 h 44"/>
                <a:gd name="T4" fmla="*/ 36 w 36"/>
                <a:gd name="T5" fmla="*/ 19 h 44"/>
                <a:gd name="T6" fmla="*/ 18 w 36"/>
                <a:gd name="T7" fmla="*/ 0 h 44"/>
                <a:gd name="T8" fmla="*/ 0 w 36"/>
                <a:gd name="T9" fmla="*/ 19 h 44"/>
                <a:gd name="T10" fmla="*/ 0 w 36"/>
                <a:gd name="T11" fmla="*/ 25 h 44"/>
                <a:gd name="T12" fmla="*/ 18 w 3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6" h="44">
                  <a:moveTo>
                    <a:pt x="18" y="44"/>
                  </a:moveTo>
                  <a:cubicBezTo>
                    <a:pt x="28" y="44"/>
                    <a:pt x="36" y="36"/>
                    <a:pt x="36" y="25"/>
                  </a:cubicBezTo>
                  <a:cubicBezTo>
                    <a:pt x="36" y="19"/>
                    <a:pt x="36" y="19"/>
                    <a:pt x="36" y="19"/>
                  </a:cubicBezTo>
                  <a:cubicBezTo>
                    <a:pt x="36" y="9"/>
                    <a:pt x="28" y="0"/>
                    <a:pt x="18" y="0"/>
                  </a:cubicBezTo>
                  <a:cubicBezTo>
                    <a:pt x="8" y="0"/>
                    <a:pt x="0" y="9"/>
                    <a:pt x="0" y="19"/>
                  </a:cubicBezTo>
                  <a:cubicBezTo>
                    <a:pt x="0" y="25"/>
                    <a:pt x="0" y="25"/>
                    <a:pt x="0" y="25"/>
                  </a:cubicBezTo>
                  <a:cubicBezTo>
                    <a:pt x="0" y="36"/>
                    <a:pt x="8" y="44"/>
                    <a:pt x="18" y="44"/>
                  </a:cubicBezTo>
                  <a:close/>
                </a:path>
              </a:pathLst>
            </a:custGeom>
            <a:solidFill>
              <a:srgbClr val="FFFFFF"/>
            </a:solidFill>
            <a:ln w="1587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4" name="Freeform 10">
              <a:extLst>
                <a:ext uri="{FF2B5EF4-FFF2-40B4-BE49-F238E27FC236}">
                  <a16:creationId xmlns:a16="http://schemas.microsoft.com/office/drawing/2014/main" id="{83CE3495-5CD2-4D6E-9FED-5EF1BDE7EAE3}"/>
                </a:ext>
              </a:extLst>
            </p:cNvPr>
            <p:cNvSpPr>
              <a:spLocks/>
            </p:cNvSpPr>
            <p:nvPr/>
          </p:nvSpPr>
          <p:spPr bwMode="auto">
            <a:xfrm>
              <a:off x="1108" y="2225"/>
              <a:ext cx="142" cy="171"/>
            </a:xfrm>
            <a:custGeom>
              <a:avLst/>
              <a:gdLst>
                <a:gd name="T0" fmla="*/ 32 w 124"/>
                <a:gd name="T1" fmla="*/ 0 h 148"/>
                <a:gd name="T2" fmla="*/ 0 w 124"/>
                <a:gd name="T3" fmla="*/ 24 h 148"/>
                <a:gd name="T4" fmla="*/ 0 w 124"/>
                <a:gd name="T5" fmla="*/ 64 h 148"/>
                <a:gd name="T6" fmla="*/ 16 w 124"/>
                <a:gd name="T7" fmla="*/ 80 h 148"/>
                <a:gd name="T8" fmla="*/ 20 w 124"/>
                <a:gd name="T9" fmla="*/ 85 h 148"/>
                <a:gd name="T10" fmla="*/ 20 w 124"/>
                <a:gd name="T11" fmla="*/ 148 h 148"/>
                <a:gd name="T12" fmla="*/ 68 w 124"/>
                <a:gd name="T13" fmla="*/ 148 h 148"/>
                <a:gd name="T14" fmla="*/ 68 w 124"/>
                <a:gd name="T15" fmla="*/ 24 h 148"/>
                <a:gd name="T16" fmla="*/ 68 w 124"/>
                <a:gd name="T17" fmla="*/ 20 h 148"/>
                <a:gd name="T18" fmla="*/ 104 w 124"/>
                <a:gd name="T19" fmla="*/ 20 h 148"/>
                <a:gd name="T20" fmla="*/ 124 w 124"/>
                <a:gd name="T21" fmla="*/ 0 h 148"/>
                <a:gd name="T22" fmla="*/ 32 w 124"/>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48">
                  <a:moveTo>
                    <a:pt x="32" y="0"/>
                  </a:moveTo>
                  <a:cubicBezTo>
                    <a:pt x="13" y="0"/>
                    <a:pt x="0" y="6"/>
                    <a:pt x="0" y="24"/>
                  </a:cubicBezTo>
                  <a:cubicBezTo>
                    <a:pt x="0" y="64"/>
                    <a:pt x="0" y="64"/>
                    <a:pt x="0" y="64"/>
                  </a:cubicBezTo>
                  <a:cubicBezTo>
                    <a:pt x="0" y="73"/>
                    <a:pt x="7" y="80"/>
                    <a:pt x="16" y="80"/>
                  </a:cubicBezTo>
                  <a:cubicBezTo>
                    <a:pt x="20" y="85"/>
                    <a:pt x="20" y="85"/>
                    <a:pt x="20" y="85"/>
                  </a:cubicBezTo>
                  <a:cubicBezTo>
                    <a:pt x="20" y="148"/>
                    <a:pt x="20" y="148"/>
                    <a:pt x="20" y="148"/>
                  </a:cubicBezTo>
                  <a:cubicBezTo>
                    <a:pt x="68" y="148"/>
                    <a:pt x="68" y="148"/>
                    <a:pt x="68" y="148"/>
                  </a:cubicBezTo>
                  <a:cubicBezTo>
                    <a:pt x="68" y="24"/>
                    <a:pt x="68" y="24"/>
                    <a:pt x="68" y="24"/>
                  </a:cubicBezTo>
                  <a:cubicBezTo>
                    <a:pt x="68" y="20"/>
                    <a:pt x="68" y="20"/>
                    <a:pt x="68" y="20"/>
                  </a:cubicBezTo>
                  <a:cubicBezTo>
                    <a:pt x="104" y="20"/>
                    <a:pt x="104" y="20"/>
                    <a:pt x="104" y="20"/>
                  </a:cubicBezTo>
                  <a:cubicBezTo>
                    <a:pt x="116" y="20"/>
                    <a:pt x="124" y="9"/>
                    <a:pt x="124" y="0"/>
                  </a:cubicBezTo>
                  <a:cubicBezTo>
                    <a:pt x="118" y="0"/>
                    <a:pt x="39"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1">
              <a:extLst>
                <a:ext uri="{FF2B5EF4-FFF2-40B4-BE49-F238E27FC236}">
                  <a16:creationId xmlns:a16="http://schemas.microsoft.com/office/drawing/2014/main" id="{3476DC98-3A46-4E10-AE1C-8850071E7AE4}"/>
                </a:ext>
              </a:extLst>
            </p:cNvPr>
            <p:cNvSpPr>
              <a:spLocks/>
            </p:cNvSpPr>
            <p:nvPr/>
          </p:nvSpPr>
          <p:spPr bwMode="auto">
            <a:xfrm>
              <a:off x="1108" y="2225"/>
              <a:ext cx="142" cy="171"/>
            </a:xfrm>
            <a:custGeom>
              <a:avLst/>
              <a:gdLst>
                <a:gd name="T0" fmla="*/ 68 w 124"/>
                <a:gd name="T1" fmla="*/ 148 h 148"/>
                <a:gd name="T2" fmla="*/ 68 w 124"/>
                <a:gd name="T3" fmla="*/ 20 h 148"/>
                <a:gd name="T4" fmla="*/ 104 w 124"/>
                <a:gd name="T5" fmla="*/ 20 h 148"/>
                <a:gd name="T6" fmla="*/ 124 w 124"/>
                <a:gd name="T7" fmla="*/ 0 h 148"/>
                <a:gd name="T8" fmla="*/ 32 w 124"/>
                <a:gd name="T9" fmla="*/ 0 h 148"/>
                <a:gd name="T10" fmla="*/ 0 w 124"/>
                <a:gd name="T11" fmla="*/ 24 h 148"/>
                <a:gd name="T12" fmla="*/ 0 w 124"/>
                <a:gd name="T13" fmla="*/ 64 h 148"/>
                <a:gd name="T14" fmla="*/ 16 w 124"/>
                <a:gd name="T15" fmla="*/ 8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8">
                  <a:moveTo>
                    <a:pt x="68" y="148"/>
                  </a:moveTo>
                  <a:cubicBezTo>
                    <a:pt x="68" y="20"/>
                    <a:pt x="68" y="20"/>
                    <a:pt x="68" y="20"/>
                  </a:cubicBezTo>
                  <a:cubicBezTo>
                    <a:pt x="104" y="20"/>
                    <a:pt x="104" y="20"/>
                    <a:pt x="104" y="20"/>
                  </a:cubicBezTo>
                  <a:cubicBezTo>
                    <a:pt x="116" y="20"/>
                    <a:pt x="124" y="9"/>
                    <a:pt x="124" y="0"/>
                  </a:cubicBezTo>
                  <a:cubicBezTo>
                    <a:pt x="118" y="0"/>
                    <a:pt x="39" y="0"/>
                    <a:pt x="32" y="0"/>
                  </a:cubicBezTo>
                  <a:cubicBezTo>
                    <a:pt x="13" y="0"/>
                    <a:pt x="0" y="6"/>
                    <a:pt x="0" y="24"/>
                  </a:cubicBezTo>
                  <a:cubicBezTo>
                    <a:pt x="0" y="64"/>
                    <a:pt x="0" y="64"/>
                    <a:pt x="0" y="64"/>
                  </a:cubicBezTo>
                  <a:cubicBezTo>
                    <a:pt x="0" y="73"/>
                    <a:pt x="7" y="80"/>
                    <a:pt x="16" y="80"/>
                  </a:cubicBezTo>
                </a:path>
              </a:pathLst>
            </a:custGeom>
            <a:noFill/>
            <a:ln w="15875" cap="flat">
              <a:solidFill>
                <a:srgbClr val="2A508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 name="Line 12">
              <a:extLst>
                <a:ext uri="{FF2B5EF4-FFF2-40B4-BE49-F238E27FC236}">
                  <a16:creationId xmlns:a16="http://schemas.microsoft.com/office/drawing/2014/main" id="{611ECE2D-5109-4547-B5C2-8AA2BB8124EC}"/>
                </a:ext>
              </a:extLst>
            </p:cNvPr>
            <p:cNvSpPr>
              <a:spLocks noChangeShapeType="1"/>
            </p:cNvSpPr>
            <p:nvPr/>
          </p:nvSpPr>
          <p:spPr bwMode="auto">
            <a:xfrm>
              <a:off x="1131" y="2253"/>
              <a:ext cx="0" cy="143"/>
            </a:xfrm>
            <a:prstGeom prst="line">
              <a:avLst/>
            </a:prstGeom>
            <a:noFill/>
            <a:ln w="15875" cap="flat">
              <a:solidFill>
                <a:srgbClr val="2A508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Line 13">
              <a:extLst>
                <a:ext uri="{FF2B5EF4-FFF2-40B4-BE49-F238E27FC236}">
                  <a16:creationId xmlns:a16="http://schemas.microsoft.com/office/drawing/2014/main" id="{53C5A5ED-45B2-400B-955F-11D5BEEC219C}"/>
                </a:ext>
              </a:extLst>
            </p:cNvPr>
            <p:cNvSpPr>
              <a:spLocks noChangeShapeType="1"/>
            </p:cNvSpPr>
            <p:nvPr/>
          </p:nvSpPr>
          <p:spPr bwMode="auto">
            <a:xfrm>
              <a:off x="1158" y="2313"/>
              <a:ext cx="0" cy="83"/>
            </a:xfrm>
            <a:prstGeom prst="line">
              <a:avLst/>
            </a:prstGeom>
            <a:noFill/>
            <a:ln w="15875" cap="flat">
              <a:solidFill>
                <a:srgbClr val="2A508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39" name="Group 4">
            <a:extLst>
              <a:ext uri="{FF2B5EF4-FFF2-40B4-BE49-F238E27FC236}">
                <a16:creationId xmlns:a16="http://schemas.microsoft.com/office/drawing/2014/main" id="{C29A1E7C-C39C-4124-B80D-F7977623557E}"/>
              </a:ext>
            </a:extLst>
          </p:cNvPr>
          <p:cNvGrpSpPr>
            <a:grpSpLocks noChangeAspect="1"/>
          </p:cNvGrpSpPr>
          <p:nvPr/>
        </p:nvGrpSpPr>
        <p:grpSpPr bwMode="auto">
          <a:xfrm>
            <a:off x="1024967" y="1654161"/>
            <a:ext cx="393700" cy="423862"/>
            <a:chOff x="1102" y="2129"/>
            <a:chExt cx="248" cy="267"/>
          </a:xfrm>
        </p:grpSpPr>
        <p:sp>
          <p:nvSpPr>
            <p:cNvPr id="41" name="AutoShape 3">
              <a:extLst>
                <a:ext uri="{FF2B5EF4-FFF2-40B4-BE49-F238E27FC236}">
                  <a16:creationId xmlns:a16="http://schemas.microsoft.com/office/drawing/2014/main" id="{A48B4AE2-023D-45A8-B863-45B7580FF9DB}"/>
                </a:ext>
              </a:extLst>
            </p:cNvPr>
            <p:cNvSpPr>
              <a:spLocks noChangeAspect="1" noChangeArrowheads="1" noTextEdit="1"/>
            </p:cNvSpPr>
            <p:nvPr/>
          </p:nvSpPr>
          <p:spPr bwMode="auto">
            <a:xfrm>
              <a:off x="1102" y="2129"/>
              <a:ext cx="24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Oval 5">
              <a:extLst>
                <a:ext uri="{FF2B5EF4-FFF2-40B4-BE49-F238E27FC236}">
                  <a16:creationId xmlns:a16="http://schemas.microsoft.com/office/drawing/2014/main" id="{B7DB228A-D476-4483-B95B-9902CF99FBFB}"/>
                </a:ext>
              </a:extLst>
            </p:cNvPr>
            <p:cNvSpPr>
              <a:spLocks noChangeArrowheads="1"/>
            </p:cNvSpPr>
            <p:nvPr/>
          </p:nvSpPr>
          <p:spPr bwMode="auto">
            <a:xfrm>
              <a:off x="1122" y="2142"/>
              <a:ext cx="206" cy="208"/>
            </a:xfrm>
            <a:prstGeom prst="ellipse">
              <a:avLst/>
            </a:prstGeom>
            <a:solidFill>
              <a:srgbClr val="E9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6">
              <a:extLst>
                <a:ext uri="{FF2B5EF4-FFF2-40B4-BE49-F238E27FC236}">
                  <a16:creationId xmlns:a16="http://schemas.microsoft.com/office/drawing/2014/main" id="{A66D5A9B-DB52-40C7-B814-E568954DCD96}"/>
                </a:ext>
              </a:extLst>
            </p:cNvPr>
            <p:cNvSpPr>
              <a:spLocks/>
            </p:cNvSpPr>
            <p:nvPr/>
          </p:nvSpPr>
          <p:spPr bwMode="auto">
            <a:xfrm>
              <a:off x="1291" y="2154"/>
              <a:ext cx="56" cy="66"/>
            </a:xfrm>
            <a:custGeom>
              <a:avLst/>
              <a:gdLst>
                <a:gd name="T0" fmla="*/ 0 w 48"/>
                <a:gd name="T1" fmla="*/ 6 h 57"/>
                <a:gd name="T2" fmla="*/ 0 w 48"/>
                <a:gd name="T3" fmla="*/ 49 h 57"/>
                <a:gd name="T4" fmla="*/ 48 w 48"/>
                <a:gd name="T5" fmla="*/ 57 h 57"/>
                <a:gd name="T6" fmla="*/ 45 w 48"/>
                <a:gd name="T7" fmla="*/ 50 h 57"/>
                <a:gd name="T8" fmla="*/ 33 w 48"/>
                <a:gd name="T9" fmla="*/ 29 h 57"/>
                <a:gd name="T10" fmla="*/ 48 w 48"/>
                <a:gd name="T11" fmla="*/ 14 h 57"/>
                <a:gd name="T12" fmla="*/ 0 w 48"/>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48" h="57">
                  <a:moveTo>
                    <a:pt x="0" y="6"/>
                  </a:moveTo>
                  <a:cubicBezTo>
                    <a:pt x="0" y="49"/>
                    <a:pt x="0" y="49"/>
                    <a:pt x="0" y="49"/>
                  </a:cubicBezTo>
                  <a:cubicBezTo>
                    <a:pt x="16" y="43"/>
                    <a:pt x="33" y="46"/>
                    <a:pt x="48" y="57"/>
                  </a:cubicBezTo>
                  <a:cubicBezTo>
                    <a:pt x="45" y="50"/>
                    <a:pt x="45" y="50"/>
                    <a:pt x="45" y="50"/>
                  </a:cubicBezTo>
                  <a:cubicBezTo>
                    <a:pt x="33" y="29"/>
                    <a:pt x="33" y="29"/>
                    <a:pt x="33" y="29"/>
                  </a:cubicBezTo>
                  <a:cubicBezTo>
                    <a:pt x="48" y="14"/>
                    <a:pt x="48" y="14"/>
                    <a:pt x="48" y="14"/>
                  </a:cubicBezTo>
                  <a:cubicBezTo>
                    <a:pt x="33" y="3"/>
                    <a:pt x="16" y="0"/>
                    <a:pt x="0" y="6"/>
                  </a:cubicBezTo>
                  <a:close/>
                </a:path>
              </a:pathLst>
            </a:custGeom>
            <a:solidFill>
              <a:schemeClr val="accent1">
                <a:lumMod val="60000"/>
                <a:lumOff val="40000"/>
              </a:schemeClr>
            </a:solidFill>
            <a:ln w="15875" cap="flat">
              <a:solidFill>
                <a:schemeClr val="accent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44" name="Freeform 7">
              <a:extLst>
                <a:ext uri="{FF2B5EF4-FFF2-40B4-BE49-F238E27FC236}">
                  <a16:creationId xmlns:a16="http://schemas.microsoft.com/office/drawing/2014/main" id="{E7834CD4-A082-4007-9DE1-39D7B92BD207}"/>
                </a:ext>
              </a:extLst>
            </p:cNvPr>
            <p:cNvSpPr>
              <a:spLocks/>
            </p:cNvSpPr>
            <p:nvPr/>
          </p:nvSpPr>
          <p:spPr bwMode="auto">
            <a:xfrm>
              <a:off x="1232" y="2137"/>
              <a:ext cx="59" cy="60"/>
            </a:xfrm>
            <a:custGeom>
              <a:avLst/>
              <a:gdLst>
                <a:gd name="T0" fmla="*/ 0 w 52"/>
                <a:gd name="T1" fmla="*/ 8 h 52"/>
                <a:gd name="T2" fmla="*/ 0 w 52"/>
                <a:gd name="T3" fmla="*/ 51 h 52"/>
                <a:gd name="T4" fmla="*/ 52 w 52"/>
                <a:gd name="T5" fmla="*/ 52 h 52"/>
                <a:gd name="T6" fmla="*/ 52 w 52"/>
                <a:gd name="T7" fmla="*/ 9 h 52"/>
                <a:gd name="T8" fmla="*/ 0 w 52"/>
                <a:gd name="T9" fmla="*/ 8 h 52"/>
              </a:gdLst>
              <a:ahLst/>
              <a:cxnLst>
                <a:cxn ang="0">
                  <a:pos x="T0" y="T1"/>
                </a:cxn>
                <a:cxn ang="0">
                  <a:pos x="T2" y="T3"/>
                </a:cxn>
                <a:cxn ang="0">
                  <a:pos x="T4" y="T5"/>
                </a:cxn>
                <a:cxn ang="0">
                  <a:pos x="T6" y="T7"/>
                </a:cxn>
                <a:cxn ang="0">
                  <a:pos x="T8" y="T9"/>
                </a:cxn>
              </a:cxnLst>
              <a:rect l="0" t="0" r="r" b="b"/>
              <a:pathLst>
                <a:path w="52" h="52">
                  <a:moveTo>
                    <a:pt x="0" y="8"/>
                  </a:moveTo>
                  <a:cubicBezTo>
                    <a:pt x="0" y="51"/>
                    <a:pt x="0" y="51"/>
                    <a:pt x="0" y="51"/>
                  </a:cubicBezTo>
                  <a:cubicBezTo>
                    <a:pt x="16" y="43"/>
                    <a:pt x="36" y="43"/>
                    <a:pt x="52" y="52"/>
                  </a:cubicBezTo>
                  <a:cubicBezTo>
                    <a:pt x="52" y="9"/>
                    <a:pt x="52" y="9"/>
                    <a:pt x="52" y="9"/>
                  </a:cubicBezTo>
                  <a:cubicBezTo>
                    <a:pt x="36" y="0"/>
                    <a:pt x="16" y="0"/>
                    <a:pt x="0" y="8"/>
                  </a:cubicBezTo>
                  <a:close/>
                </a:path>
              </a:pathLst>
            </a:custGeom>
            <a:solidFill>
              <a:schemeClr val="accent1">
                <a:lumMod val="60000"/>
                <a:lumOff val="40000"/>
              </a:schemeClr>
            </a:solidFill>
            <a:ln w="15875" cap="flat">
              <a:solidFill>
                <a:schemeClr val="accent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45" name="Line 8">
              <a:extLst>
                <a:ext uri="{FF2B5EF4-FFF2-40B4-BE49-F238E27FC236}">
                  <a16:creationId xmlns:a16="http://schemas.microsoft.com/office/drawing/2014/main" id="{01BC37D3-8B63-4441-B137-D21C741369C0}"/>
                </a:ext>
              </a:extLst>
            </p:cNvPr>
            <p:cNvSpPr>
              <a:spLocks noChangeShapeType="1"/>
            </p:cNvSpPr>
            <p:nvPr/>
          </p:nvSpPr>
          <p:spPr bwMode="auto">
            <a:xfrm>
              <a:off x="1232" y="2128"/>
              <a:ext cx="0" cy="268"/>
            </a:xfrm>
            <a:prstGeom prst="line">
              <a:avLst/>
            </a:prstGeom>
            <a:solidFill>
              <a:schemeClr val="accent1">
                <a:lumMod val="60000"/>
                <a:lumOff val="40000"/>
              </a:schemeClr>
            </a:solidFill>
            <a:ln w="15875" cap="flat">
              <a:solidFill>
                <a:schemeClr val="accent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46" name="Freeform 9">
              <a:extLst>
                <a:ext uri="{FF2B5EF4-FFF2-40B4-BE49-F238E27FC236}">
                  <a16:creationId xmlns:a16="http://schemas.microsoft.com/office/drawing/2014/main" id="{287C6B81-C675-48A3-B96F-AC1A3AD01918}"/>
                </a:ext>
              </a:extLst>
            </p:cNvPr>
            <p:cNvSpPr>
              <a:spLocks/>
            </p:cNvSpPr>
            <p:nvPr/>
          </p:nvSpPr>
          <p:spPr bwMode="auto">
            <a:xfrm>
              <a:off x="1135" y="2159"/>
              <a:ext cx="42" cy="51"/>
            </a:xfrm>
            <a:custGeom>
              <a:avLst/>
              <a:gdLst>
                <a:gd name="T0" fmla="*/ 18 w 36"/>
                <a:gd name="T1" fmla="*/ 44 h 44"/>
                <a:gd name="T2" fmla="*/ 36 w 36"/>
                <a:gd name="T3" fmla="*/ 25 h 44"/>
                <a:gd name="T4" fmla="*/ 36 w 36"/>
                <a:gd name="T5" fmla="*/ 19 h 44"/>
                <a:gd name="T6" fmla="*/ 18 w 36"/>
                <a:gd name="T7" fmla="*/ 0 h 44"/>
                <a:gd name="T8" fmla="*/ 0 w 36"/>
                <a:gd name="T9" fmla="*/ 19 h 44"/>
                <a:gd name="T10" fmla="*/ 0 w 36"/>
                <a:gd name="T11" fmla="*/ 25 h 44"/>
                <a:gd name="T12" fmla="*/ 18 w 3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6" h="44">
                  <a:moveTo>
                    <a:pt x="18" y="44"/>
                  </a:moveTo>
                  <a:cubicBezTo>
                    <a:pt x="28" y="44"/>
                    <a:pt x="36" y="36"/>
                    <a:pt x="36" y="25"/>
                  </a:cubicBezTo>
                  <a:cubicBezTo>
                    <a:pt x="36" y="19"/>
                    <a:pt x="36" y="19"/>
                    <a:pt x="36" y="19"/>
                  </a:cubicBezTo>
                  <a:cubicBezTo>
                    <a:pt x="36" y="9"/>
                    <a:pt x="28" y="0"/>
                    <a:pt x="18" y="0"/>
                  </a:cubicBezTo>
                  <a:cubicBezTo>
                    <a:pt x="8" y="0"/>
                    <a:pt x="0" y="9"/>
                    <a:pt x="0" y="19"/>
                  </a:cubicBezTo>
                  <a:cubicBezTo>
                    <a:pt x="0" y="25"/>
                    <a:pt x="0" y="25"/>
                    <a:pt x="0" y="25"/>
                  </a:cubicBezTo>
                  <a:cubicBezTo>
                    <a:pt x="0" y="36"/>
                    <a:pt x="8" y="44"/>
                    <a:pt x="18" y="44"/>
                  </a:cubicBezTo>
                  <a:close/>
                </a:path>
              </a:pathLst>
            </a:custGeom>
            <a:solidFill>
              <a:srgbClr val="FFFFFF"/>
            </a:solidFill>
            <a:ln w="1587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 name="Freeform 10">
              <a:extLst>
                <a:ext uri="{FF2B5EF4-FFF2-40B4-BE49-F238E27FC236}">
                  <a16:creationId xmlns:a16="http://schemas.microsoft.com/office/drawing/2014/main" id="{323248AD-6CD4-4975-BCF3-D5918C1A047A}"/>
                </a:ext>
              </a:extLst>
            </p:cNvPr>
            <p:cNvSpPr>
              <a:spLocks/>
            </p:cNvSpPr>
            <p:nvPr/>
          </p:nvSpPr>
          <p:spPr bwMode="auto">
            <a:xfrm>
              <a:off x="1108" y="2225"/>
              <a:ext cx="142" cy="171"/>
            </a:xfrm>
            <a:custGeom>
              <a:avLst/>
              <a:gdLst>
                <a:gd name="T0" fmla="*/ 32 w 124"/>
                <a:gd name="T1" fmla="*/ 0 h 148"/>
                <a:gd name="T2" fmla="*/ 0 w 124"/>
                <a:gd name="T3" fmla="*/ 24 h 148"/>
                <a:gd name="T4" fmla="*/ 0 w 124"/>
                <a:gd name="T5" fmla="*/ 64 h 148"/>
                <a:gd name="T6" fmla="*/ 16 w 124"/>
                <a:gd name="T7" fmla="*/ 80 h 148"/>
                <a:gd name="T8" fmla="*/ 20 w 124"/>
                <a:gd name="T9" fmla="*/ 85 h 148"/>
                <a:gd name="T10" fmla="*/ 20 w 124"/>
                <a:gd name="T11" fmla="*/ 148 h 148"/>
                <a:gd name="T12" fmla="*/ 68 w 124"/>
                <a:gd name="T13" fmla="*/ 148 h 148"/>
                <a:gd name="T14" fmla="*/ 68 w 124"/>
                <a:gd name="T15" fmla="*/ 24 h 148"/>
                <a:gd name="T16" fmla="*/ 68 w 124"/>
                <a:gd name="T17" fmla="*/ 20 h 148"/>
                <a:gd name="T18" fmla="*/ 104 w 124"/>
                <a:gd name="T19" fmla="*/ 20 h 148"/>
                <a:gd name="T20" fmla="*/ 124 w 124"/>
                <a:gd name="T21" fmla="*/ 0 h 148"/>
                <a:gd name="T22" fmla="*/ 32 w 124"/>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48">
                  <a:moveTo>
                    <a:pt x="32" y="0"/>
                  </a:moveTo>
                  <a:cubicBezTo>
                    <a:pt x="13" y="0"/>
                    <a:pt x="0" y="6"/>
                    <a:pt x="0" y="24"/>
                  </a:cubicBezTo>
                  <a:cubicBezTo>
                    <a:pt x="0" y="64"/>
                    <a:pt x="0" y="64"/>
                    <a:pt x="0" y="64"/>
                  </a:cubicBezTo>
                  <a:cubicBezTo>
                    <a:pt x="0" y="73"/>
                    <a:pt x="7" y="80"/>
                    <a:pt x="16" y="80"/>
                  </a:cubicBezTo>
                  <a:cubicBezTo>
                    <a:pt x="20" y="85"/>
                    <a:pt x="20" y="85"/>
                    <a:pt x="20" y="85"/>
                  </a:cubicBezTo>
                  <a:cubicBezTo>
                    <a:pt x="20" y="148"/>
                    <a:pt x="20" y="148"/>
                    <a:pt x="20" y="148"/>
                  </a:cubicBezTo>
                  <a:cubicBezTo>
                    <a:pt x="68" y="148"/>
                    <a:pt x="68" y="148"/>
                    <a:pt x="68" y="148"/>
                  </a:cubicBezTo>
                  <a:cubicBezTo>
                    <a:pt x="68" y="24"/>
                    <a:pt x="68" y="24"/>
                    <a:pt x="68" y="24"/>
                  </a:cubicBezTo>
                  <a:cubicBezTo>
                    <a:pt x="68" y="20"/>
                    <a:pt x="68" y="20"/>
                    <a:pt x="68" y="20"/>
                  </a:cubicBezTo>
                  <a:cubicBezTo>
                    <a:pt x="104" y="20"/>
                    <a:pt x="104" y="20"/>
                    <a:pt x="104" y="20"/>
                  </a:cubicBezTo>
                  <a:cubicBezTo>
                    <a:pt x="116" y="20"/>
                    <a:pt x="124" y="9"/>
                    <a:pt x="124" y="0"/>
                  </a:cubicBezTo>
                  <a:cubicBezTo>
                    <a:pt x="118" y="0"/>
                    <a:pt x="39"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1">
              <a:extLst>
                <a:ext uri="{FF2B5EF4-FFF2-40B4-BE49-F238E27FC236}">
                  <a16:creationId xmlns:a16="http://schemas.microsoft.com/office/drawing/2014/main" id="{C43B577E-D0F3-421B-9B80-CB5B2EB437BB}"/>
                </a:ext>
              </a:extLst>
            </p:cNvPr>
            <p:cNvSpPr>
              <a:spLocks/>
            </p:cNvSpPr>
            <p:nvPr/>
          </p:nvSpPr>
          <p:spPr bwMode="auto">
            <a:xfrm>
              <a:off x="1108" y="2225"/>
              <a:ext cx="142" cy="171"/>
            </a:xfrm>
            <a:custGeom>
              <a:avLst/>
              <a:gdLst>
                <a:gd name="T0" fmla="*/ 68 w 124"/>
                <a:gd name="T1" fmla="*/ 148 h 148"/>
                <a:gd name="T2" fmla="*/ 68 w 124"/>
                <a:gd name="T3" fmla="*/ 20 h 148"/>
                <a:gd name="T4" fmla="*/ 104 w 124"/>
                <a:gd name="T5" fmla="*/ 20 h 148"/>
                <a:gd name="T6" fmla="*/ 124 w 124"/>
                <a:gd name="T7" fmla="*/ 0 h 148"/>
                <a:gd name="T8" fmla="*/ 32 w 124"/>
                <a:gd name="T9" fmla="*/ 0 h 148"/>
                <a:gd name="T10" fmla="*/ 0 w 124"/>
                <a:gd name="T11" fmla="*/ 24 h 148"/>
                <a:gd name="T12" fmla="*/ 0 w 124"/>
                <a:gd name="T13" fmla="*/ 64 h 148"/>
                <a:gd name="T14" fmla="*/ 16 w 124"/>
                <a:gd name="T15" fmla="*/ 8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8">
                  <a:moveTo>
                    <a:pt x="68" y="148"/>
                  </a:moveTo>
                  <a:cubicBezTo>
                    <a:pt x="68" y="20"/>
                    <a:pt x="68" y="20"/>
                    <a:pt x="68" y="20"/>
                  </a:cubicBezTo>
                  <a:cubicBezTo>
                    <a:pt x="104" y="20"/>
                    <a:pt x="104" y="20"/>
                    <a:pt x="104" y="20"/>
                  </a:cubicBezTo>
                  <a:cubicBezTo>
                    <a:pt x="116" y="20"/>
                    <a:pt x="124" y="9"/>
                    <a:pt x="124" y="0"/>
                  </a:cubicBezTo>
                  <a:cubicBezTo>
                    <a:pt x="118" y="0"/>
                    <a:pt x="39" y="0"/>
                    <a:pt x="32" y="0"/>
                  </a:cubicBezTo>
                  <a:cubicBezTo>
                    <a:pt x="13" y="0"/>
                    <a:pt x="0" y="6"/>
                    <a:pt x="0" y="24"/>
                  </a:cubicBezTo>
                  <a:cubicBezTo>
                    <a:pt x="0" y="64"/>
                    <a:pt x="0" y="64"/>
                    <a:pt x="0" y="64"/>
                  </a:cubicBezTo>
                  <a:cubicBezTo>
                    <a:pt x="0" y="73"/>
                    <a:pt x="7" y="80"/>
                    <a:pt x="16" y="80"/>
                  </a:cubicBezTo>
                </a:path>
              </a:pathLst>
            </a:custGeom>
            <a:noFill/>
            <a:ln w="15875" cap="flat">
              <a:solidFill>
                <a:srgbClr val="2A508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 name="Line 12">
              <a:extLst>
                <a:ext uri="{FF2B5EF4-FFF2-40B4-BE49-F238E27FC236}">
                  <a16:creationId xmlns:a16="http://schemas.microsoft.com/office/drawing/2014/main" id="{36721D17-3828-434A-9963-CE5347F2693C}"/>
                </a:ext>
              </a:extLst>
            </p:cNvPr>
            <p:cNvSpPr>
              <a:spLocks noChangeShapeType="1"/>
            </p:cNvSpPr>
            <p:nvPr/>
          </p:nvSpPr>
          <p:spPr bwMode="auto">
            <a:xfrm>
              <a:off x="1131" y="2253"/>
              <a:ext cx="0" cy="143"/>
            </a:xfrm>
            <a:prstGeom prst="line">
              <a:avLst/>
            </a:prstGeom>
            <a:noFill/>
            <a:ln w="15875" cap="flat">
              <a:solidFill>
                <a:srgbClr val="2A508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Line 13">
              <a:extLst>
                <a:ext uri="{FF2B5EF4-FFF2-40B4-BE49-F238E27FC236}">
                  <a16:creationId xmlns:a16="http://schemas.microsoft.com/office/drawing/2014/main" id="{221C272B-300A-4AB4-9835-3F3182205B4E}"/>
                </a:ext>
              </a:extLst>
            </p:cNvPr>
            <p:cNvSpPr>
              <a:spLocks noChangeShapeType="1"/>
            </p:cNvSpPr>
            <p:nvPr/>
          </p:nvSpPr>
          <p:spPr bwMode="auto">
            <a:xfrm>
              <a:off x="1158" y="2313"/>
              <a:ext cx="0" cy="83"/>
            </a:xfrm>
            <a:prstGeom prst="line">
              <a:avLst/>
            </a:prstGeom>
            <a:noFill/>
            <a:ln w="15875" cap="flat">
              <a:solidFill>
                <a:srgbClr val="2A508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1" name="Gruppieren 50">
            <a:extLst>
              <a:ext uri="{FF2B5EF4-FFF2-40B4-BE49-F238E27FC236}">
                <a16:creationId xmlns:a16="http://schemas.microsoft.com/office/drawing/2014/main" id="{FE604FB5-4D25-43E6-B336-47C89AF2B872}"/>
              </a:ext>
            </a:extLst>
          </p:cNvPr>
          <p:cNvGrpSpPr/>
          <p:nvPr/>
        </p:nvGrpSpPr>
        <p:grpSpPr>
          <a:xfrm>
            <a:off x="1601252" y="3516065"/>
            <a:ext cx="144000" cy="531813"/>
            <a:chOff x="3568905" y="2632868"/>
            <a:chExt cx="144000" cy="531813"/>
          </a:xfrm>
        </p:grpSpPr>
        <p:cxnSp>
          <p:nvCxnSpPr>
            <p:cNvPr id="52" name="Gerader Verbinder 51">
              <a:extLst>
                <a:ext uri="{FF2B5EF4-FFF2-40B4-BE49-F238E27FC236}">
                  <a16:creationId xmlns:a16="http://schemas.microsoft.com/office/drawing/2014/main" id="{FA615A2D-EF1B-4075-BCEB-1859908313F4}"/>
                </a:ext>
              </a:extLst>
            </p:cNvPr>
            <p:cNvCxnSpPr/>
            <p:nvPr/>
          </p:nvCxnSpPr>
          <p:spPr bwMode="auto">
            <a:xfrm>
              <a:off x="3568905" y="3164681"/>
              <a:ext cx="144000" cy="0"/>
            </a:xfrm>
            <a:prstGeom prst="line">
              <a:avLst/>
            </a:prstGeom>
            <a:solidFill>
              <a:schemeClr val="accent1"/>
            </a:solidFill>
            <a:ln w="57150" cap="sq" cmpd="sng" algn="ctr">
              <a:solidFill>
                <a:schemeClr val="accent4"/>
              </a:solidFill>
              <a:prstDash val="solid"/>
              <a:round/>
              <a:headEnd type="none" w="sm" len="sm"/>
              <a:tailEnd type="none" w="sm" len="sm"/>
            </a:ln>
            <a:effectLst/>
          </p:spPr>
        </p:cxnSp>
        <p:cxnSp>
          <p:nvCxnSpPr>
            <p:cNvPr id="53" name="Gerader Verbinder 52">
              <a:extLst>
                <a:ext uri="{FF2B5EF4-FFF2-40B4-BE49-F238E27FC236}">
                  <a16:creationId xmlns:a16="http://schemas.microsoft.com/office/drawing/2014/main" id="{3EEF380E-DB07-4AE9-81CF-3B6CAB17091C}"/>
                </a:ext>
              </a:extLst>
            </p:cNvPr>
            <p:cNvCxnSpPr/>
            <p:nvPr/>
          </p:nvCxnSpPr>
          <p:spPr bwMode="auto">
            <a:xfrm>
              <a:off x="3568905" y="3088706"/>
              <a:ext cx="144000" cy="0"/>
            </a:xfrm>
            <a:prstGeom prst="line">
              <a:avLst/>
            </a:prstGeom>
            <a:solidFill>
              <a:schemeClr val="accent1"/>
            </a:solidFill>
            <a:ln w="57150" cap="sq" cmpd="sng" algn="ctr">
              <a:solidFill>
                <a:schemeClr val="accent4"/>
              </a:solidFill>
              <a:prstDash val="solid"/>
              <a:round/>
              <a:headEnd type="none" w="sm" len="sm"/>
              <a:tailEnd type="none" w="sm" len="sm"/>
            </a:ln>
            <a:effectLst/>
          </p:spPr>
        </p:cxnSp>
        <p:cxnSp>
          <p:nvCxnSpPr>
            <p:cNvPr id="54" name="Gerader Verbinder 53">
              <a:extLst>
                <a:ext uri="{FF2B5EF4-FFF2-40B4-BE49-F238E27FC236}">
                  <a16:creationId xmlns:a16="http://schemas.microsoft.com/office/drawing/2014/main" id="{273619C2-F8DA-4CA4-B046-FCE356654162}"/>
                </a:ext>
              </a:extLst>
            </p:cNvPr>
            <p:cNvCxnSpPr/>
            <p:nvPr/>
          </p:nvCxnSpPr>
          <p:spPr bwMode="auto">
            <a:xfrm>
              <a:off x="3568905" y="3012733"/>
              <a:ext cx="144000" cy="0"/>
            </a:xfrm>
            <a:prstGeom prst="line">
              <a:avLst/>
            </a:prstGeom>
            <a:solidFill>
              <a:schemeClr val="accent1"/>
            </a:solidFill>
            <a:ln w="57150" cap="sq" cmpd="sng" algn="ctr">
              <a:solidFill>
                <a:schemeClr val="accent4"/>
              </a:solidFill>
              <a:prstDash val="solid"/>
              <a:round/>
              <a:headEnd type="none" w="sm" len="sm"/>
              <a:tailEnd type="none" w="sm" len="sm"/>
            </a:ln>
            <a:effectLst/>
          </p:spPr>
        </p:cxnSp>
        <p:cxnSp>
          <p:nvCxnSpPr>
            <p:cNvPr id="55" name="Gerader Verbinder 54">
              <a:extLst>
                <a:ext uri="{FF2B5EF4-FFF2-40B4-BE49-F238E27FC236}">
                  <a16:creationId xmlns:a16="http://schemas.microsoft.com/office/drawing/2014/main" id="{A168237A-78C6-4839-ABA7-4742198198D9}"/>
                </a:ext>
              </a:extLst>
            </p:cNvPr>
            <p:cNvCxnSpPr/>
            <p:nvPr/>
          </p:nvCxnSpPr>
          <p:spPr bwMode="auto">
            <a:xfrm>
              <a:off x="3568905" y="2936760"/>
              <a:ext cx="144000" cy="0"/>
            </a:xfrm>
            <a:prstGeom prst="line">
              <a:avLst/>
            </a:prstGeom>
            <a:solidFill>
              <a:schemeClr val="accent1"/>
            </a:solidFill>
            <a:ln w="57150" cap="sq" cmpd="sng" algn="ctr">
              <a:solidFill>
                <a:schemeClr val="accent4"/>
              </a:solidFill>
              <a:prstDash val="solid"/>
              <a:round/>
              <a:headEnd type="none" w="sm" len="sm"/>
              <a:tailEnd type="none" w="sm" len="sm"/>
            </a:ln>
            <a:effectLst/>
          </p:spPr>
        </p:cxnSp>
        <p:cxnSp>
          <p:nvCxnSpPr>
            <p:cNvPr id="56" name="Gerader Verbinder 55">
              <a:extLst>
                <a:ext uri="{FF2B5EF4-FFF2-40B4-BE49-F238E27FC236}">
                  <a16:creationId xmlns:a16="http://schemas.microsoft.com/office/drawing/2014/main" id="{541CF436-96AC-4E60-BCC0-5374873989C4}"/>
                </a:ext>
              </a:extLst>
            </p:cNvPr>
            <p:cNvCxnSpPr/>
            <p:nvPr/>
          </p:nvCxnSpPr>
          <p:spPr bwMode="auto">
            <a:xfrm>
              <a:off x="3568905" y="2860787"/>
              <a:ext cx="144000" cy="0"/>
            </a:xfrm>
            <a:prstGeom prst="line">
              <a:avLst/>
            </a:prstGeom>
            <a:solidFill>
              <a:schemeClr val="accent1"/>
            </a:solidFill>
            <a:ln w="57150" cap="sq" cmpd="sng" algn="ctr">
              <a:solidFill>
                <a:schemeClr val="accent4"/>
              </a:solidFill>
              <a:prstDash val="solid"/>
              <a:round/>
              <a:headEnd type="none" w="sm" len="sm"/>
              <a:tailEnd type="none" w="sm" len="sm"/>
            </a:ln>
            <a:effectLst/>
          </p:spPr>
        </p:cxnSp>
        <p:cxnSp>
          <p:nvCxnSpPr>
            <p:cNvPr id="57" name="Gerader Verbinder 56">
              <a:extLst>
                <a:ext uri="{FF2B5EF4-FFF2-40B4-BE49-F238E27FC236}">
                  <a16:creationId xmlns:a16="http://schemas.microsoft.com/office/drawing/2014/main" id="{C1C31A3A-6A47-43AA-9DCB-08F07100E243}"/>
                </a:ext>
              </a:extLst>
            </p:cNvPr>
            <p:cNvCxnSpPr/>
            <p:nvPr/>
          </p:nvCxnSpPr>
          <p:spPr bwMode="auto">
            <a:xfrm>
              <a:off x="3568905" y="2784814"/>
              <a:ext cx="144000" cy="0"/>
            </a:xfrm>
            <a:prstGeom prst="line">
              <a:avLst/>
            </a:prstGeom>
            <a:solidFill>
              <a:schemeClr val="accent1"/>
            </a:solidFill>
            <a:ln w="57150" cap="sq" cmpd="sng" algn="ctr">
              <a:solidFill>
                <a:schemeClr val="accent4"/>
              </a:solidFill>
              <a:prstDash val="solid"/>
              <a:round/>
              <a:headEnd type="none" w="sm" len="sm"/>
              <a:tailEnd type="none" w="sm" len="sm"/>
            </a:ln>
            <a:effectLst/>
          </p:spPr>
        </p:cxnSp>
        <p:cxnSp>
          <p:nvCxnSpPr>
            <p:cNvPr id="58" name="Gerader Verbinder 57">
              <a:extLst>
                <a:ext uri="{FF2B5EF4-FFF2-40B4-BE49-F238E27FC236}">
                  <a16:creationId xmlns:a16="http://schemas.microsoft.com/office/drawing/2014/main" id="{8AF360A0-8732-40BE-AD0D-A972E058C1F0}"/>
                </a:ext>
              </a:extLst>
            </p:cNvPr>
            <p:cNvCxnSpPr/>
            <p:nvPr/>
          </p:nvCxnSpPr>
          <p:spPr bwMode="auto">
            <a:xfrm>
              <a:off x="3568905" y="2708841"/>
              <a:ext cx="144000" cy="0"/>
            </a:xfrm>
            <a:prstGeom prst="line">
              <a:avLst/>
            </a:prstGeom>
            <a:solidFill>
              <a:schemeClr val="accent1"/>
            </a:solidFill>
            <a:ln w="57150" cap="sq" cmpd="sng" algn="ctr">
              <a:solidFill>
                <a:schemeClr val="accent4"/>
              </a:solidFill>
              <a:prstDash val="solid"/>
              <a:round/>
              <a:headEnd type="none" w="sm" len="sm"/>
              <a:tailEnd type="none" w="sm" len="sm"/>
            </a:ln>
            <a:effectLst/>
          </p:spPr>
        </p:cxnSp>
        <p:cxnSp>
          <p:nvCxnSpPr>
            <p:cNvPr id="59" name="Gerader Verbinder 58">
              <a:extLst>
                <a:ext uri="{FF2B5EF4-FFF2-40B4-BE49-F238E27FC236}">
                  <a16:creationId xmlns:a16="http://schemas.microsoft.com/office/drawing/2014/main" id="{CC97FD9B-E036-49EB-9D07-E8BE8C90B602}"/>
                </a:ext>
              </a:extLst>
            </p:cNvPr>
            <p:cNvCxnSpPr/>
            <p:nvPr/>
          </p:nvCxnSpPr>
          <p:spPr bwMode="auto">
            <a:xfrm>
              <a:off x="3568905" y="2632868"/>
              <a:ext cx="144000" cy="0"/>
            </a:xfrm>
            <a:prstGeom prst="line">
              <a:avLst/>
            </a:prstGeom>
            <a:solidFill>
              <a:schemeClr val="accent1"/>
            </a:solidFill>
            <a:ln w="57150" cap="sq" cmpd="sng" algn="ctr">
              <a:solidFill>
                <a:schemeClr val="accent4"/>
              </a:solidFill>
              <a:prstDash val="solid"/>
              <a:round/>
              <a:headEnd type="none" w="sm" len="sm"/>
              <a:tailEnd type="none" w="sm" len="sm"/>
            </a:ln>
            <a:effectLst/>
          </p:spPr>
        </p:cxnSp>
      </p:grpSp>
      <p:grpSp>
        <p:nvGrpSpPr>
          <p:cNvPr id="60" name="Gruppieren 59">
            <a:extLst>
              <a:ext uri="{FF2B5EF4-FFF2-40B4-BE49-F238E27FC236}">
                <a16:creationId xmlns:a16="http://schemas.microsoft.com/office/drawing/2014/main" id="{B315E873-09F7-4DA1-9800-765740F2245F}"/>
              </a:ext>
            </a:extLst>
          </p:cNvPr>
          <p:cNvGrpSpPr/>
          <p:nvPr/>
        </p:nvGrpSpPr>
        <p:grpSpPr>
          <a:xfrm>
            <a:off x="1606496" y="1600186"/>
            <a:ext cx="144000" cy="531813"/>
            <a:chOff x="3568905" y="2632868"/>
            <a:chExt cx="144000" cy="531813"/>
          </a:xfrm>
        </p:grpSpPr>
        <p:cxnSp>
          <p:nvCxnSpPr>
            <p:cNvPr id="61" name="Gerader Verbinder 60">
              <a:extLst>
                <a:ext uri="{FF2B5EF4-FFF2-40B4-BE49-F238E27FC236}">
                  <a16:creationId xmlns:a16="http://schemas.microsoft.com/office/drawing/2014/main" id="{5061470D-549C-4F6C-9DE7-E8B1AC33B81F}"/>
                </a:ext>
              </a:extLst>
            </p:cNvPr>
            <p:cNvCxnSpPr/>
            <p:nvPr/>
          </p:nvCxnSpPr>
          <p:spPr bwMode="auto">
            <a:xfrm>
              <a:off x="3568905" y="3164681"/>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62" name="Gerader Verbinder 61">
              <a:extLst>
                <a:ext uri="{FF2B5EF4-FFF2-40B4-BE49-F238E27FC236}">
                  <a16:creationId xmlns:a16="http://schemas.microsoft.com/office/drawing/2014/main" id="{5C635BF1-FF66-4893-A245-C669DB193B80}"/>
                </a:ext>
              </a:extLst>
            </p:cNvPr>
            <p:cNvCxnSpPr/>
            <p:nvPr/>
          </p:nvCxnSpPr>
          <p:spPr bwMode="auto">
            <a:xfrm>
              <a:off x="3568905" y="3088706"/>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63" name="Gerader Verbinder 62">
              <a:extLst>
                <a:ext uri="{FF2B5EF4-FFF2-40B4-BE49-F238E27FC236}">
                  <a16:creationId xmlns:a16="http://schemas.microsoft.com/office/drawing/2014/main" id="{85CD582F-8AE3-43A5-947F-DE7326A4F6CD}"/>
                </a:ext>
              </a:extLst>
            </p:cNvPr>
            <p:cNvCxnSpPr/>
            <p:nvPr/>
          </p:nvCxnSpPr>
          <p:spPr bwMode="auto">
            <a:xfrm>
              <a:off x="3568905" y="3012733"/>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64" name="Gerader Verbinder 63">
              <a:extLst>
                <a:ext uri="{FF2B5EF4-FFF2-40B4-BE49-F238E27FC236}">
                  <a16:creationId xmlns:a16="http://schemas.microsoft.com/office/drawing/2014/main" id="{3B0E0507-FBD8-43D2-9206-2998D40DA6D5}"/>
                </a:ext>
              </a:extLst>
            </p:cNvPr>
            <p:cNvCxnSpPr/>
            <p:nvPr/>
          </p:nvCxnSpPr>
          <p:spPr bwMode="auto">
            <a:xfrm>
              <a:off x="3568905" y="2936760"/>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65" name="Gerader Verbinder 64">
              <a:extLst>
                <a:ext uri="{FF2B5EF4-FFF2-40B4-BE49-F238E27FC236}">
                  <a16:creationId xmlns:a16="http://schemas.microsoft.com/office/drawing/2014/main" id="{C992CDFE-FDD0-4D22-9C90-CC1DBD0D3C8A}"/>
                </a:ext>
              </a:extLst>
            </p:cNvPr>
            <p:cNvCxnSpPr/>
            <p:nvPr/>
          </p:nvCxnSpPr>
          <p:spPr bwMode="auto">
            <a:xfrm>
              <a:off x="3568905" y="2860787"/>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66" name="Gerader Verbinder 65">
              <a:extLst>
                <a:ext uri="{FF2B5EF4-FFF2-40B4-BE49-F238E27FC236}">
                  <a16:creationId xmlns:a16="http://schemas.microsoft.com/office/drawing/2014/main" id="{6A48CE13-0782-4F98-A0EE-D2A5094712BB}"/>
                </a:ext>
              </a:extLst>
            </p:cNvPr>
            <p:cNvCxnSpPr/>
            <p:nvPr/>
          </p:nvCxnSpPr>
          <p:spPr bwMode="auto">
            <a:xfrm>
              <a:off x="3568905" y="2784814"/>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67" name="Gerader Verbinder 66">
              <a:extLst>
                <a:ext uri="{FF2B5EF4-FFF2-40B4-BE49-F238E27FC236}">
                  <a16:creationId xmlns:a16="http://schemas.microsoft.com/office/drawing/2014/main" id="{E8797166-F167-4A51-BBA8-DE5B567CCD88}"/>
                </a:ext>
              </a:extLst>
            </p:cNvPr>
            <p:cNvCxnSpPr/>
            <p:nvPr/>
          </p:nvCxnSpPr>
          <p:spPr bwMode="auto">
            <a:xfrm>
              <a:off x="3568905" y="2708841"/>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cxnSp>
          <p:nvCxnSpPr>
            <p:cNvPr id="68" name="Gerader Verbinder 67">
              <a:extLst>
                <a:ext uri="{FF2B5EF4-FFF2-40B4-BE49-F238E27FC236}">
                  <a16:creationId xmlns:a16="http://schemas.microsoft.com/office/drawing/2014/main" id="{FC86EDA9-A4A5-4563-8184-CA82E6DC3BEB}"/>
                </a:ext>
              </a:extLst>
            </p:cNvPr>
            <p:cNvCxnSpPr/>
            <p:nvPr/>
          </p:nvCxnSpPr>
          <p:spPr bwMode="auto">
            <a:xfrm>
              <a:off x="3568905" y="2632868"/>
              <a:ext cx="144000" cy="0"/>
            </a:xfrm>
            <a:prstGeom prst="line">
              <a:avLst/>
            </a:prstGeom>
            <a:solidFill>
              <a:schemeClr val="accent1"/>
            </a:solidFill>
            <a:ln w="57150" cap="sq" cmpd="sng" algn="ctr">
              <a:solidFill>
                <a:schemeClr val="accent1"/>
              </a:solidFill>
              <a:prstDash val="solid"/>
              <a:round/>
              <a:headEnd type="none" w="sm" len="sm"/>
              <a:tailEnd type="none" w="sm" len="sm"/>
            </a:ln>
            <a:effectLst/>
          </p:spPr>
        </p:cxnSp>
      </p:grpSp>
      <p:grpSp>
        <p:nvGrpSpPr>
          <p:cNvPr id="69" name="Gruppieren 68">
            <a:extLst>
              <a:ext uri="{FF2B5EF4-FFF2-40B4-BE49-F238E27FC236}">
                <a16:creationId xmlns:a16="http://schemas.microsoft.com/office/drawing/2014/main" id="{7CCBDF8B-3E85-4A34-8070-18C37A315B9A}"/>
              </a:ext>
            </a:extLst>
          </p:cNvPr>
          <p:cNvGrpSpPr/>
          <p:nvPr/>
        </p:nvGrpSpPr>
        <p:grpSpPr>
          <a:xfrm>
            <a:off x="1601252" y="2412131"/>
            <a:ext cx="144000" cy="531813"/>
            <a:chOff x="3568905" y="2632868"/>
            <a:chExt cx="144000" cy="531813"/>
          </a:xfrm>
        </p:grpSpPr>
        <p:cxnSp>
          <p:nvCxnSpPr>
            <p:cNvPr id="70" name="Gerader Verbinder 69">
              <a:extLst>
                <a:ext uri="{FF2B5EF4-FFF2-40B4-BE49-F238E27FC236}">
                  <a16:creationId xmlns:a16="http://schemas.microsoft.com/office/drawing/2014/main" id="{6FA95AE3-FF97-4A95-AA92-141ABE4015D7}"/>
                </a:ext>
              </a:extLst>
            </p:cNvPr>
            <p:cNvCxnSpPr/>
            <p:nvPr/>
          </p:nvCxnSpPr>
          <p:spPr bwMode="auto">
            <a:xfrm>
              <a:off x="3568905" y="3164681"/>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71" name="Gerader Verbinder 70">
              <a:extLst>
                <a:ext uri="{FF2B5EF4-FFF2-40B4-BE49-F238E27FC236}">
                  <a16:creationId xmlns:a16="http://schemas.microsoft.com/office/drawing/2014/main" id="{0C96153D-A019-43E9-9E4D-5C25297B7791}"/>
                </a:ext>
              </a:extLst>
            </p:cNvPr>
            <p:cNvCxnSpPr/>
            <p:nvPr/>
          </p:nvCxnSpPr>
          <p:spPr bwMode="auto">
            <a:xfrm>
              <a:off x="3568905" y="3088706"/>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72" name="Gerader Verbinder 71">
              <a:extLst>
                <a:ext uri="{FF2B5EF4-FFF2-40B4-BE49-F238E27FC236}">
                  <a16:creationId xmlns:a16="http://schemas.microsoft.com/office/drawing/2014/main" id="{E2E50D28-5E1A-42DA-800F-61A6603B404B}"/>
                </a:ext>
              </a:extLst>
            </p:cNvPr>
            <p:cNvCxnSpPr/>
            <p:nvPr/>
          </p:nvCxnSpPr>
          <p:spPr bwMode="auto">
            <a:xfrm>
              <a:off x="3568905" y="3012733"/>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73" name="Gerader Verbinder 72">
              <a:extLst>
                <a:ext uri="{FF2B5EF4-FFF2-40B4-BE49-F238E27FC236}">
                  <a16:creationId xmlns:a16="http://schemas.microsoft.com/office/drawing/2014/main" id="{A85E3BA3-BD24-4804-A255-708D54A8CD8B}"/>
                </a:ext>
              </a:extLst>
            </p:cNvPr>
            <p:cNvCxnSpPr/>
            <p:nvPr/>
          </p:nvCxnSpPr>
          <p:spPr bwMode="auto">
            <a:xfrm>
              <a:off x="3568905" y="2936760"/>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74" name="Gerader Verbinder 73">
              <a:extLst>
                <a:ext uri="{FF2B5EF4-FFF2-40B4-BE49-F238E27FC236}">
                  <a16:creationId xmlns:a16="http://schemas.microsoft.com/office/drawing/2014/main" id="{009C9299-3EBC-44EB-9E5E-7E5E0807EF2B}"/>
                </a:ext>
              </a:extLst>
            </p:cNvPr>
            <p:cNvCxnSpPr/>
            <p:nvPr/>
          </p:nvCxnSpPr>
          <p:spPr bwMode="auto">
            <a:xfrm>
              <a:off x="3568905" y="2860787"/>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75" name="Gerader Verbinder 74">
              <a:extLst>
                <a:ext uri="{FF2B5EF4-FFF2-40B4-BE49-F238E27FC236}">
                  <a16:creationId xmlns:a16="http://schemas.microsoft.com/office/drawing/2014/main" id="{58D82F8E-A1BE-45D6-A243-A0B4B1556F34}"/>
                </a:ext>
              </a:extLst>
            </p:cNvPr>
            <p:cNvCxnSpPr/>
            <p:nvPr/>
          </p:nvCxnSpPr>
          <p:spPr bwMode="auto">
            <a:xfrm>
              <a:off x="3568905" y="2784814"/>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76" name="Gerader Verbinder 75">
              <a:extLst>
                <a:ext uri="{FF2B5EF4-FFF2-40B4-BE49-F238E27FC236}">
                  <a16:creationId xmlns:a16="http://schemas.microsoft.com/office/drawing/2014/main" id="{967F2360-C09D-4742-A179-4D5280DE4672}"/>
                </a:ext>
              </a:extLst>
            </p:cNvPr>
            <p:cNvCxnSpPr/>
            <p:nvPr/>
          </p:nvCxnSpPr>
          <p:spPr bwMode="auto">
            <a:xfrm>
              <a:off x="3568905" y="2708841"/>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cxnSp>
          <p:nvCxnSpPr>
            <p:cNvPr id="77" name="Gerader Verbinder 76">
              <a:extLst>
                <a:ext uri="{FF2B5EF4-FFF2-40B4-BE49-F238E27FC236}">
                  <a16:creationId xmlns:a16="http://schemas.microsoft.com/office/drawing/2014/main" id="{14B92E93-867D-479A-8AD6-842E16D65E27}"/>
                </a:ext>
              </a:extLst>
            </p:cNvPr>
            <p:cNvCxnSpPr/>
            <p:nvPr/>
          </p:nvCxnSpPr>
          <p:spPr bwMode="auto">
            <a:xfrm>
              <a:off x="3568905" y="2632868"/>
              <a:ext cx="144000" cy="0"/>
            </a:xfrm>
            <a:prstGeom prst="line">
              <a:avLst/>
            </a:prstGeom>
            <a:solidFill>
              <a:schemeClr val="accent1"/>
            </a:solidFill>
            <a:ln w="57150" cap="sq" cmpd="sng" algn="ctr">
              <a:solidFill>
                <a:srgbClr val="C00000"/>
              </a:solidFill>
              <a:prstDash val="solid"/>
              <a:round/>
              <a:headEnd type="none" w="sm" len="sm"/>
              <a:tailEnd type="none" w="sm" len="sm"/>
            </a:ln>
            <a:effectLst/>
          </p:spPr>
        </p:cxnSp>
      </p:grpSp>
      <p:grpSp>
        <p:nvGrpSpPr>
          <p:cNvPr id="78" name="Group 32">
            <a:extLst>
              <a:ext uri="{FF2B5EF4-FFF2-40B4-BE49-F238E27FC236}">
                <a16:creationId xmlns:a16="http://schemas.microsoft.com/office/drawing/2014/main" id="{A715E3A0-8403-4693-B75E-FFA070C6D9CE}"/>
              </a:ext>
            </a:extLst>
          </p:cNvPr>
          <p:cNvGrpSpPr>
            <a:grpSpLocks noChangeAspect="1"/>
          </p:cNvGrpSpPr>
          <p:nvPr/>
        </p:nvGrpSpPr>
        <p:grpSpPr bwMode="auto">
          <a:xfrm>
            <a:off x="1945988" y="1620394"/>
            <a:ext cx="503056" cy="499768"/>
            <a:chOff x="4573" y="691"/>
            <a:chExt cx="612" cy="608"/>
          </a:xfrm>
        </p:grpSpPr>
        <p:sp>
          <p:nvSpPr>
            <p:cNvPr id="79" name="AutoShape 31">
              <a:extLst>
                <a:ext uri="{FF2B5EF4-FFF2-40B4-BE49-F238E27FC236}">
                  <a16:creationId xmlns:a16="http://schemas.microsoft.com/office/drawing/2014/main" id="{DEE3EFEF-728A-42D5-B88F-A61EEF7E8E32}"/>
                </a:ext>
              </a:extLst>
            </p:cNvPr>
            <p:cNvSpPr>
              <a:spLocks noChangeAspect="1" noChangeArrowheads="1" noTextEdit="1"/>
            </p:cNvSpPr>
            <p:nvPr/>
          </p:nvSpPr>
          <p:spPr bwMode="auto">
            <a:xfrm>
              <a:off x="4573" y="691"/>
              <a:ext cx="612"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0" name="Oval 33">
              <a:extLst>
                <a:ext uri="{FF2B5EF4-FFF2-40B4-BE49-F238E27FC236}">
                  <a16:creationId xmlns:a16="http://schemas.microsoft.com/office/drawing/2014/main" id="{9537612E-1C13-411F-9FDD-69719D501567}"/>
                </a:ext>
              </a:extLst>
            </p:cNvPr>
            <p:cNvSpPr>
              <a:spLocks noChangeArrowheads="1"/>
            </p:cNvSpPr>
            <p:nvPr/>
          </p:nvSpPr>
          <p:spPr bwMode="auto">
            <a:xfrm>
              <a:off x="4679" y="787"/>
              <a:ext cx="403" cy="40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81" name="Freeform 34">
              <a:extLst>
                <a:ext uri="{FF2B5EF4-FFF2-40B4-BE49-F238E27FC236}">
                  <a16:creationId xmlns:a16="http://schemas.microsoft.com/office/drawing/2014/main" id="{EEC21CD9-71C6-48B6-9C99-A11B6303CFB8}"/>
                </a:ext>
              </a:extLst>
            </p:cNvPr>
            <p:cNvSpPr>
              <a:spLocks/>
            </p:cNvSpPr>
            <p:nvPr/>
          </p:nvSpPr>
          <p:spPr bwMode="auto">
            <a:xfrm>
              <a:off x="4597" y="1032"/>
              <a:ext cx="135" cy="206"/>
            </a:xfrm>
            <a:custGeom>
              <a:avLst/>
              <a:gdLst>
                <a:gd name="T0" fmla="*/ 51 w 51"/>
                <a:gd name="T1" fmla="*/ 77 h 77"/>
                <a:gd name="T2" fmla="*/ 0 w 51"/>
                <a:gd name="T3" fmla="*/ 0 h 77"/>
              </a:gdLst>
              <a:ahLst/>
              <a:cxnLst>
                <a:cxn ang="0">
                  <a:pos x="T0" y="T1"/>
                </a:cxn>
                <a:cxn ang="0">
                  <a:pos x="T2" y="T3"/>
                </a:cxn>
              </a:cxnLst>
              <a:rect l="0" t="0" r="r" b="b"/>
              <a:pathLst>
                <a:path w="51" h="77">
                  <a:moveTo>
                    <a:pt x="51" y="77"/>
                  </a:moveTo>
                  <a:cubicBezTo>
                    <a:pt x="24" y="61"/>
                    <a:pt x="4" y="33"/>
                    <a:pt x="0" y="0"/>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2" name="Freeform 35">
              <a:extLst>
                <a:ext uri="{FF2B5EF4-FFF2-40B4-BE49-F238E27FC236}">
                  <a16:creationId xmlns:a16="http://schemas.microsoft.com/office/drawing/2014/main" id="{062D1E62-08B9-430F-B5DE-B0281EBF28C8}"/>
                </a:ext>
              </a:extLst>
            </p:cNvPr>
            <p:cNvSpPr>
              <a:spLocks/>
            </p:cNvSpPr>
            <p:nvPr/>
          </p:nvSpPr>
          <p:spPr bwMode="auto">
            <a:xfrm>
              <a:off x="5029" y="1032"/>
              <a:ext cx="132" cy="206"/>
            </a:xfrm>
            <a:custGeom>
              <a:avLst/>
              <a:gdLst>
                <a:gd name="T0" fmla="*/ 50 w 50"/>
                <a:gd name="T1" fmla="*/ 0 h 77"/>
                <a:gd name="T2" fmla="*/ 0 w 50"/>
                <a:gd name="T3" fmla="*/ 77 h 77"/>
              </a:gdLst>
              <a:ahLst/>
              <a:cxnLst>
                <a:cxn ang="0">
                  <a:pos x="T0" y="T1"/>
                </a:cxn>
                <a:cxn ang="0">
                  <a:pos x="T2" y="T3"/>
                </a:cxn>
              </a:cxnLst>
              <a:rect l="0" t="0" r="r" b="b"/>
              <a:pathLst>
                <a:path w="50" h="77">
                  <a:moveTo>
                    <a:pt x="50" y="0"/>
                  </a:moveTo>
                  <a:cubicBezTo>
                    <a:pt x="46" y="32"/>
                    <a:pt x="27" y="60"/>
                    <a:pt x="0" y="77"/>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3" name="Freeform 36">
              <a:extLst>
                <a:ext uri="{FF2B5EF4-FFF2-40B4-BE49-F238E27FC236}">
                  <a16:creationId xmlns:a16="http://schemas.microsoft.com/office/drawing/2014/main" id="{709805EC-CAE8-407B-B792-2093B8E107A2}"/>
                </a:ext>
              </a:extLst>
            </p:cNvPr>
            <p:cNvSpPr>
              <a:spLocks/>
            </p:cNvSpPr>
            <p:nvPr/>
          </p:nvSpPr>
          <p:spPr bwMode="auto">
            <a:xfrm>
              <a:off x="4751" y="702"/>
              <a:ext cx="257" cy="32"/>
            </a:xfrm>
            <a:custGeom>
              <a:avLst/>
              <a:gdLst>
                <a:gd name="T0" fmla="*/ 0 w 97"/>
                <a:gd name="T1" fmla="*/ 12 h 12"/>
                <a:gd name="T2" fmla="*/ 49 w 97"/>
                <a:gd name="T3" fmla="*/ 0 h 12"/>
                <a:gd name="T4" fmla="*/ 97 w 97"/>
                <a:gd name="T5" fmla="*/ 12 h 12"/>
              </a:gdLst>
              <a:ahLst/>
              <a:cxnLst>
                <a:cxn ang="0">
                  <a:pos x="T0" y="T1"/>
                </a:cxn>
                <a:cxn ang="0">
                  <a:pos x="T2" y="T3"/>
                </a:cxn>
                <a:cxn ang="0">
                  <a:pos x="T4" y="T5"/>
                </a:cxn>
              </a:cxnLst>
              <a:rect l="0" t="0" r="r" b="b"/>
              <a:pathLst>
                <a:path w="97" h="12">
                  <a:moveTo>
                    <a:pt x="0" y="12"/>
                  </a:moveTo>
                  <a:cubicBezTo>
                    <a:pt x="15" y="5"/>
                    <a:pt x="31" y="0"/>
                    <a:pt x="49" y="0"/>
                  </a:cubicBezTo>
                  <a:cubicBezTo>
                    <a:pt x="66" y="0"/>
                    <a:pt x="82" y="5"/>
                    <a:pt x="97" y="12"/>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4" name="Freeform 37">
              <a:extLst>
                <a:ext uri="{FF2B5EF4-FFF2-40B4-BE49-F238E27FC236}">
                  <a16:creationId xmlns:a16="http://schemas.microsoft.com/office/drawing/2014/main" id="{64E74BBB-541A-4E50-B570-D9805C496C32}"/>
                </a:ext>
              </a:extLst>
            </p:cNvPr>
            <p:cNvSpPr>
              <a:spLocks/>
            </p:cNvSpPr>
            <p:nvPr/>
          </p:nvSpPr>
          <p:spPr bwMode="auto">
            <a:xfrm>
              <a:off x="4965" y="894"/>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5" name="Freeform 38">
              <a:extLst>
                <a:ext uri="{FF2B5EF4-FFF2-40B4-BE49-F238E27FC236}">
                  <a16:creationId xmlns:a16="http://schemas.microsoft.com/office/drawing/2014/main" id="{072EB76E-E816-4E66-905B-DF421EBF7F9F}"/>
                </a:ext>
              </a:extLst>
            </p:cNvPr>
            <p:cNvSpPr>
              <a:spLocks/>
            </p:cNvSpPr>
            <p:nvPr/>
          </p:nvSpPr>
          <p:spPr bwMode="auto">
            <a:xfrm>
              <a:off x="5018" y="766"/>
              <a:ext cx="106" cy="138"/>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6" name="Freeform 39">
              <a:extLst>
                <a:ext uri="{FF2B5EF4-FFF2-40B4-BE49-F238E27FC236}">
                  <a16:creationId xmlns:a16="http://schemas.microsoft.com/office/drawing/2014/main" id="{4A09069F-2162-4EA3-9400-FA3774474966}"/>
                </a:ext>
              </a:extLst>
            </p:cNvPr>
            <p:cNvSpPr>
              <a:spLocks/>
            </p:cNvSpPr>
            <p:nvPr/>
          </p:nvSpPr>
          <p:spPr bwMode="auto">
            <a:xfrm>
              <a:off x="4774" y="1192"/>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7" name="Freeform 40">
              <a:extLst>
                <a:ext uri="{FF2B5EF4-FFF2-40B4-BE49-F238E27FC236}">
                  <a16:creationId xmlns:a16="http://schemas.microsoft.com/office/drawing/2014/main" id="{E7FE4845-964E-448C-BE1A-BA0A813AA620}"/>
                </a:ext>
              </a:extLst>
            </p:cNvPr>
            <p:cNvSpPr>
              <a:spLocks/>
            </p:cNvSpPr>
            <p:nvPr/>
          </p:nvSpPr>
          <p:spPr bwMode="auto">
            <a:xfrm>
              <a:off x="4827" y="1064"/>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8" name="Freeform 41">
              <a:extLst>
                <a:ext uri="{FF2B5EF4-FFF2-40B4-BE49-F238E27FC236}">
                  <a16:creationId xmlns:a16="http://schemas.microsoft.com/office/drawing/2014/main" id="{A7900807-20DD-4B09-B63B-CAC224BE7E2F}"/>
                </a:ext>
              </a:extLst>
            </p:cNvPr>
            <p:cNvSpPr>
              <a:spLocks/>
            </p:cNvSpPr>
            <p:nvPr/>
          </p:nvSpPr>
          <p:spPr bwMode="auto">
            <a:xfrm>
              <a:off x="4584" y="894"/>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9" name="Freeform 42">
              <a:extLst>
                <a:ext uri="{FF2B5EF4-FFF2-40B4-BE49-F238E27FC236}">
                  <a16:creationId xmlns:a16="http://schemas.microsoft.com/office/drawing/2014/main" id="{EAAE5E6C-1B52-4C30-A38B-EF1D13BE2D29}"/>
                </a:ext>
              </a:extLst>
            </p:cNvPr>
            <p:cNvSpPr>
              <a:spLocks/>
            </p:cNvSpPr>
            <p:nvPr/>
          </p:nvSpPr>
          <p:spPr bwMode="auto">
            <a:xfrm>
              <a:off x="4637" y="766"/>
              <a:ext cx="106" cy="138"/>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0" name="Group 45">
            <a:extLst>
              <a:ext uri="{FF2B5EF4-FFF2-40B4-BE49-F238E27FC236}">
                <a16:creationId xmlns:a16="http://schemas.microsoft.com/office/drawing/2014/main" id="{720589B6-4CAD-4384-B3C1-A23A20AFC141}"/>
              </a:ext>
            </a:extLst>
          </p:cNvPr>
          <p:cNvGrpSpPr>
            <a:grpSpLocks noChangeAspect="1"/>
          </p:cNvGrpSpPr>
          <p:nvPr/>
        </p:nvGrpSpPr>
        <p:grpSpPr bwMode="auto">
          <a:xfrm>
            <a:off x="1945988" y="2423750"/>
            <a:ext cx="503056" cy="500590"/>
            <a:chOff x="4573" y="1670"/>
            <a:chExt cx="612" cy="609"/>
          </a:xfrm>
        </p:grpSpPr>
        <p:sp>
          <p:nvSpPr>
            <p:cNvPr id="91" name="AutoShape 44">
              <a:extLst>
                <a:ext uri="{FF2B5EF4-FFF2-40B4-BE49-F238E27FC236}">
                  <a16:creationId xmlns:a16="http://schemas.microsoft.com/office/drawing/2014/main" id="{DA4A7E27-3AF3-477D-84F4-9651435C4153}"/>
                </a:ext>
              </a:extLst>
            </p:cNvPr>
            <p:cNvSpPr>
              <a:spLocks noChangeAspect="1" noChangeArrowheads="1" noTextEdit="1"/>
            </p:cNvSpPr>
            <p:nvPr/>
          </p:nvSpPr>
          <p:spPr bwMode="auto">
            <a:xfrm>
              <a:off x="4573" y="1670"/>
              <a:ext cx="6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2" name="Oval 46">
              <a:extLst>
                <a:ext uri="{FF2B5EF4-FFF2-40B4-BE49-F238E27FC236}">
                  <a16:creationId xmlns:a16="http://schemas.microsoft.com/office/drawing/2014/main" id="{29B4A211-4FAA-453A-A89D-E651B3FC99BA}"/>
                </a:ext>
              </a:extLst>
            </p:cNvPr>
            <p:cNvSpPr>
              <a:spLocks noChangeArrowheads="1"/>
            </p:cNvSpPr>
            <p:nvPr/>
          </p:nvSpPr>
          <p:spPr bwMode="auto">
            <a:xfrm>
              <a:off x="4679" y="1766"/>
              <a:ext cx="403" cy="406"/>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3" name="Freeform 47">
              <a:extLst>
                <a:ext uri="{FF2B5EF4-FFF2-40B4-BE49-F238E27FC236}">
                  <a16:creationId xmlns:a16="http://schemas.microsoft.com/office/drawing/2014/main" id="{9F79B64C-ECC3-4622-A45A-B2F9036F98FC}"/>
                </a:ext>
              </a:extLst>
            </p:cNvPr>
            <p:cNvSpPr>
              <a:spLocks/>
            </p:cNvSpPr>
            <p:nvPr/>
          </p:nvSpPr>
          <p:spPr bwMode="auto">
            <a:xfrm>
              <a:off x="4597" y="2012"/>
              <a:ext cx="135" cy="206"/>
            </a:xfrm>
            <a:custGeom>
              <a:avLst/>
              <a:gdLst>
                <a:gd name="T0" fmla="*/ 51 w 51"/>
                <a:gd name="T1" fmla="*/ 77 h 77"/>
                <a:gd name="T2" fmla="*/ 0 w 51"/>
                <a:gd name="T3" fmla="*/ 0 h 77"/>
              </a:gdLst>
              <a:ahLst/>
              <a:cxnLst>
                <a:cxn ang="0">
                  <a:pos x="T0" y="T1"/>
                </a:cxn>
                <a:cxn ang="0">
                  <a:pos x="T2" y="T3"/>
                </a:cxn>
              </a:cxnLst>
              <a:rect l="0" t="0" r="r" b="b"/>
              <a:pathLst>
                <a:path w="51" h="77">
                  <a:moveTo>
                    <a:pt x="51" y="77"/>
                  </a:moveTo>
                  <a:cubicBezTo>
                    <a:pt x="24" y="61"/>
                    <a:pt x="4" y="33"/>
                    <a:pt x="0" y="0"/>
                  </a:cubicBezTo>
                </a:path>
              </a:pathLst>
            </a:custGeom>
            <a:noFill/>
            <a:ln w="33338"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4" name="Freeform 48">
              <a:extLst>
                <a:ext uri="{FF2B5EF4-FFF2-40B4-BE49-F238E27FC236}">
                  <a16:creationId xmlns:a16="http://schemas.microsoft.com/office/drawing/2014/main" id="{43D3971C-473A-4320-8332-11EA871C207F}"/>
                </a:ext>
              </a:extLst>
            </p:cNvPr>
            <p:cNvSpPr>
              <a:spLocks/>
            </p:cNvSpPr>
            <p:nvPr/>
          </p:nvSpPr>
          <p:spPr bwMode="auto">
            <a:xfrm>
              <a:off x="5029" y="2012"/>
              <a:ext cx="132" cy="206"/>
            </a:xfrm>
            <a:custGeom>
              <a:avLst/>
              <a:gdLst>
                <a:gd name="T0" fmla="*/ 50 w 50"/>
                <a:gd name="T1" fmla="*/ 0 h 77"/>
                <a:gd name="T2" fmla="*/ 0 w 50"/>
                <a:gd name="T3" fmla="*/ 77 h 77"/>
              </a:gdLst>
              <a:ahLst/>
              <a:cxnLst>
                <a:cxn ang="0">
                  <a:pos x="T0" y="T1"/>
                </a:cxn>
                <a:cxn ang="0">
                  <a:pos x="T2" y="T3"/>
                </a:cxn>
              </a:cxnLst>
              <a:rect l="0" t="0" r="r" b="b"/>
              <a:pathLst>
                <a:path w="50" h="77">
                  <a:moveTo>
                    <a:pt x="50" y="0"/>
                  </a:moveTo>
                  <a:cubicBezTo>
                    <a:pt x="46" y="32"/>
                    <a:pt x="27" y="60"/>
                    <a:pt x="0" y="77"/>
                  </a:cubicBezTo>
                </a:path>
              </a:pathLst>
            </a:custGeom>
            <a:noFill/>
            <a:ln w="33338"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5" name="Freeform 49">
              <a:extLst>
                <a:ext uri="{FF2B5EF4-FFF2-40B4-BE49-F238E27FC236}">
                  <a16:creationId xmlns:a16="http://schemas.microsoft.com/office/drawing/2014/main" id="{C71CA48A-D0A5-4BFF-8E61-058965AD0C8F}"/>
                </a:ext>
              </a:extLst>
            </p:cNvPr>
            <p:cNvSpPr>
              <a:spLocks/>
            </p:cNvSpPr>
            <p:nvPr/>
          </p:nvSpPr>
          <p:spPr bwMode="auto">
            <a:xfrm>
              <a:off x="4751" y="1681"/>
              <a:ext cx="257" cy="32"/>
            </a:xfrm>
            <a:custGeom>
              <a:avLst/>
              <a:gdLst>
                <a:gd name="T0" fmla="*/ 0 w 97"/>
                <a:gd name="T1" fmla="*/ 12 h 12"/>
                <a:gd name="T2" fmla="*/ 49 w 97"/>
                <a:gd name="T3" fmla="*/ 0 h 12"/>
                <a:gd name="T4" fmla="*/ 97 w 97"/>
                <a:gd name="T5" fmla="*/ 12 h 12"/>
              </a:gdLst>
              <a:ahLst/>
              <a:cxnLst>
                <a:cxn ang="0">
                  <a:pos x="T0" y="T1"/>
                </a:cxn>
                <a:cxn ang="0">
                  <a:pos x="T2" y="T3"/>
                </a:cxn>
                <a:cxn ang="0">
                  <a:pos x="T4" y="T5"/>
                </a:cxn>
              </a:cxnLst>
              <a:rect l="0" t="0" r="r" b="b"/>
              <a:pathLst>
                <a:path w="97" h="12">
                  <a:moveTo>
                    <a:pt x="0" y="12"/>
                  </a:moveTo>
                  <a:cubicBezTo>
                    <a:pt x="15" y="5"/>
                    <a:pt x="31" y="0"/>
                    <a:pt x="49" y="0"/>
                  </a:cubicBezTo>
                  <a:cubicBezTo>
                    <a:pt x="66" y="0"/>
                    <a:pt x="82" y="5"/>
                    <a:pt x="97" y="12"/>
                  </a:cubicBezTo>
                </a:path>
              </a:pathLst>
            </a:custGeom>
            <a:noFill/>
            <a:ln w="33338" cap="flat">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6" name="Freeform 50">
              <a:extLst>
                <a:ext uri="{FF2B5EF4-FFF2-40B4-BE49-F238E27FC236}">
                  <a16:creationId xmlns:a16="http://schemas.microsoft.com/office/drawing/2014/main" id="{3E831DEF-7E6C-40AA-8CBF-98B712002B84}"/>
                </a:ext>
              </a:extLst>
            </p:cNvPr>
            <p:cNvSpPr>
              <a:spLocks/>
            </p:cNvSpPr>
            <p:nvPr/>
          </p:nvSpPr>
          <p:spPr bwMode="auto">
            <a:xfrm>
              <a:off x="4965" y="187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7" name="Freeform 51">
              <a:extLst>
                <a:ext uri="{FF2B5EF4-FFF2-40B4-BE49-F238E27FC236}">
                  <a16:creationId xmlns:a16="http://schemas.microsoft.com/office/drawing/2014/main" id="{2073474A-8CF8-4134-B871-980C50B6721A}"/>
                </a:ext>
              </a:extLst>
            </p:cNvPr>
            <p:cNvSpPr>
              <a:spLocks/>
            </p:cNvSpPr>
            <p:nvPr/>
          </p:nvSpPr>
          <p:spPr bwMode="auto">
            <a:xfrm>
              <a:off x="5018" y="174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8" name="Freeform 52">
              <a:extLst>
                <a:ext uri="{FF2B5EF4-FFF2-40B4-BE49-F238E27FC236}">
                  <a16:creationId xmlns:a16="http://schemas.microsoft.com/office/drawing/2014/main" id="{29445649-86EC-45BE-B02A-4B14AE21211A}"/>
                </a:ext>
              </a:extLst>
            </p:cNvPr>
            <p:cNvSpPr>
              <a:spLocks/>
            </p:cNvSpPr>
            <p:nvPr/>
          </p:nvSpPr>
          <p:spPr bwMode="auto">
            <a:xfrm>
              <a:off x="4774" y="2172"/>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9" name="Freeform 53">
              <a:extLst>
                <a:ext uri="{FF2B5EF4-FFF2-40B4-BE49-F238E27FC236}">
                  <a16:creationId xmlns:a16="http://schemas.microsoft.com/office/drawing/2014/main" id="{48F5D97F-CF14-443B-B1B9-B2FA8F78EA6B}"/>
                </a:ext>
              </a:extLst>
            </p:cNvPr>
            <p:cNvSpPr>
              <a:spLocks/>
            </p:cNvSpPr>
            <p:nvPr/>
          </p:nvSpPr>
          <p:spPr bwMode="auto">
            <a:xfrm>
              <a:off x="4827" y="2044"/>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0" name="Freeform 54">
              <a:extLst>
                <a:ext uri="{FF2B5EF4-FFF2-40B4-BE49-F238E27FC236}">
                  <a16:creationId xmlns:a16="http://schemas.microsoft.com/office/drawing/2014/main" id="{6584D81E-A6B4-4E20-A4EE-5DC4770E9146}"/>
                </a:ext>
              </a:extLst>
            </p:cNvPr>
            <p:cNvSpPr>
              <a:spLocks/>
            </p:cNvSpPr>
            <p:nvPr/>
          </p:nvSpPr>
          <p:spPr bwMode="auto">
            <a:xfrm>
              <a:off x="4584" y="187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1" name="Freeform 55">
              <a:extLst>
                <a:ext uri="{FF2B5EF4-FFF2-40B4-BE49-F238E27FC236}">
                  <a16:creationId xmlns:a16="http://schemas.microsoft.com/office/drawing/2014/main" id="{DE3BD561-F7F2-4F04-973E-94CAE1AFE34D}"/>
                </a:ext>
              </a:extLst>
            </p:cNvPr>
            <p:cNvSpPr>
              <a:spLocks/>
            </p:cNvSpPr>
            <p:nvPr/>
          </p:nvSpPr>
          <p:spPr bwMode="auto">
            <a:xfrm>
              <a:off x="4637" y="174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3338"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2" name="Group 58">
            <a:extLst>
              <a:ext uri="{FF2B5EF4-FFF2-40B4-BE49-F238E27FC236}">
                <a16:creationId xmlns:a16="http://schemas.microsoft.com/office/drawing/2014/main" id="{8FDE5045-C138-422F-81AD-F54FEB9E59FE}"/>
              </a:ext>
            </a:extLst>
          </p:cNvPr>
          <p:cNvGrpSpPr>
            <a:grpSpLocks noChangeAspect="1"/>
          </p:cNvGrpSpPr>
          <p:nvPr/>
        </p:nvGrpSpPr>
        <p:grpSpPr bwMode="auto">
          <a:xfrm>
            <a:off x="1945577" y="3812653"/>
            <a:ext cx="503878" cy="500591"/>
            <a:chOff x="4579" y="2650"/>
            <a:chExt cx="613" cy="609"/>
          </a:xfrm>
        </p:grpSpPr>
        <p:sp>
          <p:nvSpPr>
            <p:cNvPr id="103" name="AutoShape 57">
              <a:extLst>
                <a:ext uri="{FF2B5EF4-FFF2-40B4-BE49-F238E27FC236}">
                  <a16:creationId xmlns:a16="http://schemas.microsoft.com/office/drawing/2014/main" id="{854DE85E-3604-467E-9E4B-382723E15176}"/>
                </a:ext>
              </a:extLst>
            </p:cNvPr>
            <p:cNvSpPr>
              <a:spLocks noChangeAspect="1" noChangeArrowheads="1" noTextEdit="1"/>
            </p:cNvSpPr>
            <p:nvPr/>
          </p:nvSpPr>
          <p:spPr bwMode="auto">
            <a:xfrm>
              <a:off x="4579" y="2650"/>
              <a:ext cx="613"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4" name="Oval 59">
              <a:extLst>
                <a:ext uri="{FF2B5EF4-FFF2-40B4-BE49-F238E27FC236}">
                  <a16:creationId xmlns:a16="http://schemas.microsoft.com/office/drawing/2014/main" id="{2523B9DE-E4A0-4D47-985E-FE3A0447A5D6}"/>
                </a:ext>
              </a:extLst>
            </p:cNvPr>
            <p:cNvSpPr>
              <a:spLocks noChangeArrowheads="1"/>
            </p:cNvSpPr>
            <p:nvPr/>
          </p:nvSpPr>
          <p:spPr bwMode="auto">
            <a:xfrm>
              <a:off x="4685" y="2746"/>
              <a:ext cx="404" cy="406"/>
            </a:xfrm>
            <a:prstGeom prst="ellipse">
              <a:avLst/>
            </a:prstGeom>
            <a:solidFill>
              <a:srgbClr val="FFD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5" name="Freeform 60">
              <a:extLst>
                <a:ext uri="{FF2B5EF4-FFF2-40B4-BE49-F238E27FC236}">
                  <a16:creationId xmlns:a16="http://schemas.microsoft.com/office/drawing/2014/main" id="{D610CB3E-0697-4DCE-8095-44E7025D29A1}"/>
                </a:ext>
              </a:extLst>
            </p:cNvPr>
            <p:cNvSpPr>
              <a:spLocks/>
            </p:cNvSpPr>
            <p:nvPr/>
          </p:nvSpPr>
          <p:spPr bwMode="auto">
            <a:xfrm>
              <a:off x="4603" y="2992"/>
              <a:ext cx="135" cy="206"/>
            </a:xfrm>
            <a:custGeom>
              <a:avLst/>
              <a:gdLst>
                <a:gd name="T0" fmla="*/ 51 w 51"/>
                <a:gd name="T1" fmla="*/ 77 h 77"/>
                <a:gd name="T2" fmla="*/ 0 w 51"/>
                <a:gd name="T3" fmla="*/ 0 h 77"/>
              </a:gdLst>
              <a:ahLst/>
              <a:cxnLst>
                <a:cxn ang="0">
                  <a:pos x="T0" y="T1"/>
                </a:cxn>
                <a:cxn ang="0">
                  <a:pos x="T2" y="T3"/>
                </a:cxn>
              </a:cxnLst>
              <a:rect l="0" t="0" r="r" b="b"/>
              <a:pathLst>
                <a:path w="51" h="77">
                  <a:moveTo>
                    <a:pt x="51" y="77"/>
                  </a:moveTo>
                  <a:cubicBezTo>
                    <a:pt x="24" y="61"/>
                    <a:pt x="4" y="33"/>
                    <a:pt x="0" y="0"/>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6" name="Freeform 61">
              <a:extLst>
                <a:ext uri="{FF2B5EF4-FFF2-40B4-BE49-F238E27FC236}">
                  <a16:creationId xmlns:a16="http://schemas.microsoft.com/office/drawing/2014/main" id="{A9F0A299-23DD-4DD4-BE4E-28B6ED1B6FF5}"/>
                </a:ext>
              </a:extLst>
            </p:cNvPr>
            <p:cNvSpPr>
              <a:spLocks/>
            </p:cNvSpPr>
            <p:nvPr/>
          </p:nvSpPr>
          <p:spPr bwMode="auto">
            <a:xfrm>
              <a:off x="5035" y="2992"/>
              <a:ext cx="133" cy="206"/>
            </a:xfrm>
            <a:custGeom>
              <a:avLst/>
              <a:gdLst>
                <a:gd name="T0" fmla="*/ 50 w 50"/>
                <a:gd name="T1" fmla="*/ 0 h 77"/>
                <a:gd name="T2" fmla="*/ 0 w 50"/>
                <a:gd name="T3" fmla="*/ 77 h 77"/>
              </a:gdLst>
              <a:ahLst/>
              <a:cxnLst>
                <a:cxn ang="0">
                  <a:pos x="T0" y="T1"/>
                </a:cxn>
                <a:cxn ang="0">
                  <a:pos x="T2" y="T3"/>
                </a:cxn>
              </a:cxnLst>
              <a:rect l="0" t="0" r="r" b="b"/>
              <a:pathLst>
                <a:path w="50" h="77">
                  <a:moveTo>
                    <a:pt x="50" y="0"/>
                  </a:moveTo>
                  <a:cubicBezTo>
                    <a:pt x="46" y="32"/>
                    <a:pt x="27" y="60"/>
                    <a:pt x="0" y="77"/>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7" name="Freeform 62">
              <a:extLst>
                <a:ext uri="{FF2B5EF4-FFF2-40B4-BE49-F238E27FC236}">
                  <a16:creationId xmlns:a16="http://schemas.microsoft.com/office/drawing/2014/main" id="{75360349-CD66-4F2A-8AA2-28263A9D72F8}"/>
                </a:ext>
              </a:extLst>
            </p:cNvPr>
            <p:cNvSpPr>
              <a:spLocks/>
            </p:cNvSpPr>
            <p:nvPr/>
          </p:nvSpPr>
          <p:spPr bwMode="auto">
            <a:xfrm>
              <a:off x="4757" y="2661"/>
              <a:ext cx="257" cy="32"/>
            </a:xfrm>
            <a:custGeom>
              <a:avLst/>
              <a:gdLst>
                <a:gd name="T0" fmla="*/ 0 w 97"/>
                <a:gd name="T1" fmla="*/ 12 h 12"/>
                <a:gd name="T2" fmla="*/ 49 w 97"/>
                <a:gd name="T3" fmla="*/ 0 h 12"/>
                <a:gd name="T4" fmla="*/ 97 w 97"/>
                <a:gd name="T5" fmla="*/ 12 h 12"/>
              </a:gdLst>
              <a:ahLst/>
              <a:cxnLst>
                <a:cxn ang="0">
                  <a:pos x="T0" y="T1"/>
                </a:cxn>
                <a:cxn ang="0">
                  <a:pos x="T2" y="T3"/>
                </a:cxn>
                <a:cxn ang="0">
                  <a:pos x="T4" y="T5"/>
                </a:cxn>
              </a:cxnLst>
              <a:rect l="0" t="0" r="r" b="b"/>
              <a:pathLst>
                <a:path w="97" h="12">
                  <a:moveTo>
                    <a:pt x="0" y="12"/>
                  </a:moveTo>
                  <a:cubicBezTo>
                    <a:pt x="15" y="5"/>
                    <a:pt x="31" y="0"/>
                    <a:pt x="49" y="0"/>
                  </a:cubicBezTo>
                  <a:cubicBezTo>
                    <a:pt x="66" y="0"/>
                    <a:pt x="82" y="5"/>
                    <a:pt x="97" y="12"/>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8" name="Freeform 63">
              <a:extLst>
                <a:ext uri="{FF2B5EF4-FFF2-40B4-BE49-F238E27FC236}">
                  <a16:creationId xmlns:a16="http://schemas.microsoft.com/office/drawing/2014/main" id="{FF70ACAA-BC35-446A-BDF5-04F498A618FD}"/>
                </a:ext>
              </a:extLst>
            </p:cNvPr>
            <p:cNvSpPr>
              <a:spLocks/>
            </p:cNvSpPr>
            <p:nvPr/>
          </p:nvSpPr>
          <p:spPr bwMode="auto">
            <a:xfrm>
              <a:off x="4972" y="285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9" name="Freeform 64">
              <a:extLst>
                <a:ext uri="{FF2B5EF4-FFF2-40B4-BE49-F238E27FC236}">
                  <a16:creationId xmlns:a16="http://schemas.microsoft.com/office/drawing/2014/main" id="{AC9B1CB9-027A-4BCA-9933-D7E4F8C41C59}"/>
                </a:ext>
              </a:extLst>
            </p:cNvPr>
            <p:cNvSpPr>
              <a:spLocks/>
            </p:cNvSpPr>
            <p:nvPr/>
          </p:nvSpPr>
          <p:spPr bwMode="auto">
            <a:xfrm>
              <a:off x="5025" y="272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0" name="Freeform 65">
              <a:extLst>
                <a:ext uri="{FF2B5EF4-FFF2-40B4-BE49-F238E27FC236}">
                  <a16:creationId xmlns:a16="http://schemas.microsoft.com/office/drawing/2014/main" id="{09C88117-BCE3-43BD-ABDD-0411C8A20D73}"/>
                </a:ext>
              </a:extLst>
            </p:cNvPr>
            <p:cNvSpPr>
              <a:spLocks/>
            </p:cNvSpPr>
            <p:nvPr/>
          </p:nvSpPr>
          <p:spPr bwMode="auto">
            <a:xfrm>
              <a:off x="4781" y="3152"/>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1" name="Freeform 66">
              <a:extLst>
                <a:ext uri="{FF2B5EF4-FFF2-40B4-BE49-F238E27FC236}">
                  <a16:creationId xmlns:a16="http://schemas.microsoft.com/office/drawing/2014/main" id="{7ECC2CA5-34BA-4253-80B5-F37A4F8CA654}"/>
                </a:ext>
              </a:extLst>
            </p:cNvPr>
            <p:cNvSpPr>
              <a:spLocks/>
            </p:cNvSpPr>
            <p:nvPr/>
          </p:nvSpPr>
          <p:spPr bwMode="auto">
            <a:xfrm>
              <a:off x="4834" y="3024"/>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2" name="Freeform 67">
              <a:extLst>
                <a:ext uri="{FF2B5EF4-FFF2-40B4-BE49-F238E27FC236}">
                  <a16:creationId xmlns:a16="http://schemas.microsoft.com/office/drawing/2014/main" id="{3FF73335-87A8-4315-8883-B589D7D67F4E}"/>
                </a:ext>
              </a:extLst>
            </p:cNvPr>
            <p:cNvSpPr>
              <a:spLocks/>
            </p:cNvSpPr>
            <p:nvPr/>
          </p:nvSpPr>
          <p:spPr bwMode="auto">
            <a:xfrm>
              <a:off x="4590" y="285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3" name="Freeform 68">
              <a:extLst>
                <a:ext uri="{FF2B5EF4-FFF2-40B4-BE49-F238E27FC236}">
                  <a16:creationId xmlns:a16="http://schemas.microsoft.com/office/drawing/2014/main" id="{93E70DB2-2B8B-4999-96A8-34CED8CC7640}"/>
                </a:ext>
              </a:extLst>
            </p:cNvPr>
            <p:cNvSpPr>
              <a:spLocks/>
            </p:cNvSpPr>
            <p:nvPr/>
          </p:nvSpPr>
          <p:spPr bwMode="auto">
            <a:xfrm>
              <a:off x="4643" y="272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14" name="Group 58">
            <a:extLst>
              <a:ext uri="{FF2B5EF4-FFF2-40B4-BE49-F238E27FC236}">
                <a16:creationId xmlns:a16="http://schemas.microsoft.com/office/drawing/2014/main" id="{60A1D794-2863-4364-B54A-6D24CB56F956}"/>
              </a:ext>
            </a:extLst>
          </p:cNvPr>
          <p:cNvGrpSpPr>
            <a:grpSpLocks noChangeAspect="1"/>
          </p:cNvGrpSpPr>
          <p:nvPr/>
        </p:nvGrpSpPr>
        <p:grpSpPr bwMode="auto">
          <a:xfrm>
            <a:off x="1945577" y="3190392"/>
            <a:ext cx="503878" cy="500591"/>
            <a:chOff x="4579" y="2650"/>
            <a:chExt cx="613" cy="609"/>
          </a:xfrm>
        </p:grpSpPr>
        <p:sp>
          <p:nvSpPr>
            <p:cNvPr id="115" name="AutoShape 57">
              <a:extLst>
                <a:ext uri="{FF2B5EF4-FFF2-40B4-BE49-F238E27FC236}">
                  <a16:creationId xmlns:a16="http://schemas.microsoft.com/office/drawing/2014/main" id="{3589B45B-1D83-47A3-B311-0E0B3B66848A}"/>
                </a:ext>
              </a:extLst>
            </p:cNvPr>
            <p:cNvSpPr>
              <a:spLocks noChangeAspect="1" noChangeArrowheads="1" noTextEdit="1"/>
            </p:cNvSpPr>
            <p:nvPr/>
          </p:nvSpPr>
          <p:spPr bwMode="auto">
            <a:xfrm>
              <a:off x="4579" y="2650"/>
              <a:ext cx="613"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6" name="Oval 59">
              <a:extLst>
                <a:ext uri="{FF2B5EF4-FFF2-40B4-BE49-F238E27FC236}">
                  <a16:creationId xmlns:a16="http://schemas.microsoft.com/office/drawing/2014/main" id="{C1609ABE-A823-4E70-AC18-7BFEED991E22}"/>
                </a:ext>
              </a:extLst>
            </p:cNvPr>
            <p:cNvSpPr>
              <a:spLocks noChangeArrowheads="1"/>
            </p:cNvSpPr>
            <p:nvPr/>
          </p:nvSpPr>
          <p:spPr bwMode="auto">
            <a:xfrm>
              <a:off x="4685" y="2746"/>
              <a:ext cx="404" cy="406"/>
            </a:xfrm>
            <a:prstGeom prst="ellipse">
              <a:avLst/>
            </a:prstGeom>
            <a:solidFill>
              <a:srgbClr val="FFD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7" name="Freeform 60">
              <a:extLst>
                <a:ext uri="{FF2B5EF4-FFF2-40B4-BE49-F238E27FC236}">
                  <a16:creationId xmlns:a16="http://schemas.microsoft.com/office/drawing/2014/main" id="{98B284CC-82C3-4207-8B07-125C4A76D57E}"/>
                </a:ext>
              </a:extLst>
            </p:cNvPr>
            <p:cNvSpPr>
              <a:spLocks/>
            </p:cNvSpPr>
            <p:nvPr/>
          </p:nvSpPr>
          <p:spPr bwMode="auto">
            <a:xfrm>
              <a:off x="4603" y="2992"/>
              <a:ext cx="135" cy="206"/>
            </a:xfrm>
            <a:custGeom>
              <a:avLst/>
              <a:gdLst>
                <a:gd name="T0" fmla="*/ 51 w 51"/>
                <a:gd name="T1" fmla="*/ 77 h 77"/>
                <a:gd name="T2" fmla="*/ 0 w 51"/>
                <a:gd name="T3" fmla="*/ 0 h 77"/>
              </a:gdLst>
              <a:ahLst/>
              <a:cxnLst>
                <a:cxn ang="0">
                  <a:pos x="T0" y="T1"/>
                </a:cxn>
                <a:cxn ang="0">
                  <a:pos x="T2" y="T3"/>
                </a:cxn>
              </a:cxnLst>
              <a:rect l="0" t="0" r="r" b="b"/>
              <a:pathLst>
                <a:path w="51" h="77">
                  <a:moveTo>
                    <a:pt x="51" y="77"/>
                  </a:moveTo>
                  <a:cubicBezTo>
                    <a:pt x="24" y="61"/>
                    <a:pt x="4" y="33"/>
                    <a:pt x="0" y="0"/>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8" name="Freeform 61">
              <a:extLst>
                <a:ext uri="{FF2B5EF4-FFF2-40B4-BE49-F238E27FC236}">
                  <a16:creationId xmlns:a16="http://schemas.microsoft.com/office/drawing/2014/main" id="{CBDC1CBE-B771-475F-9412-B972AD6F306A}"/>
                </a:ext>
              </a:extLst>
            </p:cNvPr>
            <p:cNvSpPr>
              <a:spLocks/>
            </p:cNvSpPr>
            <p:nvPr/>
          </p:nvSpPr>
          <p:spPr bwMode="auto">
            <a:xfrm>
              <a:off x="5035" y="2992"/>
              <a:ext cx="133" cy="206"/>
            </a:xfrm>
            <a:custGeom>
              <a:avLst/>
              <a:gdLst>
                <a:gd name="T0" fmla="*/ 50 w 50"/>
                <a:gd name="T1" fmla="*/ 0 h 77"/>
                <a:gd name="T2" fmla="*/ 0 w 50"/>
                <a:gd name="T3" fmla="*/ 77 h 77"/>
              </a:gdLst>
              <a:ahLst/>
              <a:cxnLst>
                <a:cxn ang="0">
                  <a:pos x="T0" y="T1"/>
                </a:cxn>
                <a:cxn ang="0">
                  <a:pos x="T2" y="T3"/>
                </a:cxn>
              </a:cxnLst>
              <a:rect l="0" t="0" r="r" b="b"/>
              <a:pathLst>
                <a:path w="50" h="77">
                  <a:moveTo>
                    <a:pt x="50" y="0"/>
                  </a:moveTo>
                  <a:cubicBezTo>
                    <a:pt x="46" y="32"/>
                    <a:pt x="27" y="60"/>
                    <a:pt x="0" y="77"/>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9" name="Freeform 62">
              <a:extLst>
                <a:ext uri="{FF2B5EF4-FFF2-40B4-BE49-F238E27FC236}">
                  <a16:creationId xmlns:a16="http://schemas.microsoft.com/office/drawing/2014/main" id="{22416CBB-9168-4592-8527-2E37B394464F}"/>
                </a:ext>
              </a:extLst>
            </p:cNvPr>
            <p:cNvSpPr>
              <a:spLocks/>
            </p:cNvSpPr>
            <p:nvPr/>
          </p:nvSpPr>
          <p:spPr bwMode="auto">
            <a:xfrm>
              <a:off x="4757" y="2661"/>
              <a:ext cx="257" cy="32"/>
            </a:xfrm>
            <a:custGeom>
              <a:avLst/>
              <a:gdLst>
                <a:gd name="T0" fmla="*/ 0 w 97"/>
                <a:gd name="T1" fmla="*/ 12 h 12"/>
                <a:gd name="T2" fmla="*/ 49 w 97"/>
                <a:gd name="T3" fmla="*/ 0 h 12"/>
                <a:gd name="T4" fmla="*/ 97 w 97"/>
                <a:gd name="T5" fmla="*/ 12 h 12"/>
              </a:gdLst>
              <a:ahLst/>
              <a:cxnLst>
                <a:cxn ang="0">
                  <a:pos x="T0" y="T1"/>
                </a:cxn>
                <a:cxn ang="0">
                  <a:pos x="T2" y="T3"/>
                </a:cxn>
                <a:cxn ang="0">
                  <a:pos x="T4" y="T5"/>
                </a:cxn>
              </a:cxnLst>
              <a:rect l="0" t="0" r="r" b="b"/>
              <a:pathLst>
                <a:path w="97" h="12">
                  <a:moveTo>
                    <a:pt x="0" y="12"/>
                  </a:moveTo>
                  <a:cubicBezTo>
                    <a:pt x="15" y="5"/>
                    <a:pt x="31" y="0"/>
                    <a:pt x="49" y="0"/>
                  </a:cubicBezTo>
                  <a:cubicBezTo>
                    <a:pt x="66" y="0"/>
                    <a:pt x="82" y="5"/>
                    <a:pt x="97" y="12"/>
                  </a:cubicBezTo>
                </a:path>
              </a:pathLst>
            </a:custGeom>
            <a:solidFill>
              <a:srgbClr val="FFFFFF"/>
            </a:solidFill>
            <a:ln w="34925" cap="flat">
              <a:solidFill>
                <a:srgbClr val="D09E00"/>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0" name="Freeform 63">
              <a:extLst>
                <a:ext uri="{FF2B5EF4-FFF2-40B4-BE49-F238E27FC236}">
                  <a16:creationId xmlns:a16="http://schemas.microsoft.com/office/drawing/2014/main" id="{4DAC9617-0E64-44BE-A72A-1A26019E9DD8}"/>
                </a:ext>
              </a:extLst>
            </p:cNvPr>
            <p:cNvSpPr>
              <a:spLocks/>
            </p:cNvSpPr>
            <p:nvPr/>
          </p:nvSpPr>
          <p:spPr bwMode="auto">
            <a:xfrm>
              <a:off x="4972" y="285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1" name="Freeform 64">
              <a:extLst>
                <a:ext uri="{FF2B5EF4-FFF2-40B4-BE49-F238E27FC236}">
                  <a16:creationId xmlns:a16="http://schemas.microsoft.com/office/drawing/2014/main" id="{6558070A-E4CD-4142-98B1-FF56309880B3}"/>
                </a:ext>
              </a:extLst>
            </p:cNvPr>
            <p:cNvSpPr>
              <a:spLocks/>
            </p:cNvSpPr>
            <p:nvPr/>
          </p:nvSpPr>
          <p:spPr bwMode="auto">
            <a:xfrm>
              <a:off x="5025" y="272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2" name="Freeform 65">
              <a:extLst>
                <a:ext uri="{FF2B5EF4-FFF2-40B4-BE49-F238E27FC236}">
                  <a16:creationId xmlns:a16="http://schemas.microsoft.com/office/drawing/2014/main" id="{7D43D959-3461-4344-A834-9DE274C085C1}"/>
                </a:ext>
              </a:extLst>
            </p:cNvPr>
            <p:cNvSpPr>
              <a:spLocks/>
            </p:cNvSpPr>
            <p:nvPr/>
          </p:nvSpPr>
          <p:spPr bwMode="auto">
            <a:xfrm>
              <a:off x="4781" y="3152"/>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3" name="Freeform 66">
              <a:extLst>
                <a:ext uri="{FF2B5EF4-FFF2-40B4-BE49-F238E27FC236}">
                  <a16:creationId xmlns:a16="http://schemas.microsoft.com/office/drawing/2014/main" id="{B328BA16-6576-4CC6-BEA6-58A8AB5F3798}"/>
                </a:ext>
              </a:extLst>
            </p:cNvPr>
            <p:cNvSpPr>
              <a:spLocks/>
            </p:cNvSpPr>
            <p:nvPr/>
          </p:nvSpPr>
          <p:spPr bwMode="auto">
            <a:xfrm>
              <a:off x="4834" y="3024"/>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4" name="Freeform 67">
              <a:extLst>
                <a:ext uri="{FF2B5EF4-FFF2-40B4-BE49-F238E27FC236}">
                  <a16:creationId xmlns:a16="http://schemas.microsoft.com/office/drawing/2014/main" id="{F0811834-3603-435C-A89F-81CFD2D91998}"/>
                </a:ext>
              </a:extLst>
            </p:cNvPr>
            <p:cNvSpPr>
              <a:spLocks/>
            </p:cNvSpPr>
            <p:nvPr/>
          </p:nvSpPr>
          <p:spPr bwMode="auto">
            <a:xfrm>
              <a:off x="4590" y="2853"/>
              <a:ext cx="212" cy="96"/>
            </a:xfrm>
            <a:custGeom>
              <a:avLst/>
              <a:gdLst>
                <a:gd name="T0" fmla="*/ 40 w 80"/>
                <a:gd name="T1" fmla="*/ 36 h 36"/>
                <a:gd name="T2" fmla="*/ 80 w 80"/>
                <a:gd name="T3" fmla="*/ 28 h 36"/>
                <a:gd name="T4" fmla="*/ 80 w 80"/>
                <a:gd name="T5" fmla="*/ 16 h 36"/>
                <a:gd name="T6" fmla="*/ 40 w 80"/>
                <a:gd name="T7" fmla="*/ 0 h 36"/>
                <a:gd name="T8" fmla="*/ 0 w 80"/>
                <a:gd name="T9" fmla="*/ 16 h 36"/>
                <a:gd name="T10" fmla="*/ 0 w 80"/>
                <a:gd name="T11" fmla="*/ 28 h 36"/>
                <a:gd name="T12" fmla="*/ 4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40" y="36"/>
                  </a:moveTo>
                  <a:cubicBezTo>
                    <a:pt x="54" y="36"/>
                    <a:pt x="64" y="34"/>
                    <a:pt x="80" y="28"/>
                  </a:cubicBezTo>
                  <a:cubicBezTo>
                    <a:pt x="80" y="16"/>
                    <a:pt x="80" y="16"/>
                    <a:pt x="80" y="16"/>
                  </a:cubicBezTo>
                  <a:cubicBezTo>
                    <a:pt x="80" y="10"/>
                    <a:pt x="58" y="0"/>
                    <a:pt x="40" y="0"/>
                  </a:cubicBezTo>
                  <a:cubicBezTo>
                    <a:pt x="22" y="0"/>
                    <a:pt x="0" y="10"/>
                    <a:pt x="0" y="16"/>
                  </a:cubicBezTo>
                  <a:cubicBezTo>
                    <a:pt x="0" y="28"/>
                    <a:pt x="0" y="28"/>
                    <a:pt x="0" y="28"/>
                  </a:cubicBezTo>
                  <a:cubicBezTo>
                    <a:pt x="16" y="34"/>
                    <a:pt x="26" y="36"/>
                    <a:pt x="40" y="36"/>
                  </a:cubicBezTo>
                  <a:close/>
                </a:path>
              </a:pathLst>
            </a:custGeom>
            <a:solidFill>
              <a:srgbClr val="A3D4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5" name="Freeform 68">
              <a:extLst>
                <a:ext uri="{FF2B5EF4-FFF2-40B4-BE49-F238E27FC236}">
                  <a16:creationId xmlns:a16="http://schemas.microsoft.com/office/drawing/2014/main" id="{019EB4B8-D406-4953-A0E7-27DFD348355C}"/>
                </a:ext>
              </a:extLst>
            </p:cNvPr>
            <p:cNvSpPr>
              <a:spLocks/>
            </p:cNvSpPr>
            <p:nvPr/>
          </p:nvSpPr>
          <p:spPr bwMode="auto">
            <a:xfrm>
              <a:off x="4643" y="2725"/>
              <a:ext cx="106" cy="139"/>
            </a:xfrm>
            <a:custGeom>
              <a:avLst/>
              <a:gdLst>
                <a:gd name="T0" fmla="*/ 20 w 40"/>
                <a:gd name="T1" fmla="*/ 0 h 52"/>
                <a:gd name="T2" fmla="*/ 0 w 40"/>
                <a:gd name="T3" fmla="*/ 19 h 52"/>
                <a:gd name="T4" fmla="*/ 0 w 40"/>
                <a:gd name="T5" fmla="*/ 33 h 52"/>
                <a:gd name="T6" fmla="*/ 20 w 40"/>
                <a:gd name="T7" fmla="*/ 52 h 52"/>
                <a:gd name="T8" fmla="*/ 40 w 40"/>
                <a:gd name="T9" fmla="*/ 33 h 52"/>
                <a:gd name="T10" fmla="*/ 40 w 40"/>
                <a:gd name="T11" fmla="*/ 19 h 52"/>
                <a:gd name="T12" fmla="*/ 20 w 4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0" h="52">
                  <a:moveTo>
                    <a:pt x="20" y="0"/>
                  </a:moveTo>
                  <a:cubicBezTo>
                    <a:pt x="10" y="0"/>
                    <a:pt x="0" y="8"/>
                    <a:pt x="0" y="19"/>
                  </a:cubicBezTo>
                  <a:cubicBezTo>
                    <a:pt x="0" y="33"/>
                    <a:pt x="0" y="33"/>
                    <a:pt x="0" y="33"/>
                  </a:cubicBezTo>
                  <a:cubicBezTo>
                    <a:pt x="0" y="44"/>
                    <a:pt x="10" y="52"/>
                    <a:pt x="20" y="52"/>
                  </a:cubicBezTo>
                  <a:cubicBezTo>
                    <a:pt x="30" y="52"/>
                    <a:pt x="40" y="44"/>
                    <a:pt x="40" y="33"/>
                  </a:cubicBezTo>
                  <a:cubicBezTo>
                    <a:pt x="40" y="19"/>
                    <a:pt x="40" y="19"/>
                    <a:pt x="40" y="19"/>
                  </a:cubicBezTo>
                  <a:cubicBezTo>
                    <a:pt x="40" y="8"/>
                    <a:pt x="30" y="0"/>
                    <a:pt x="20" y="0"/>
                  </a:cubicBezTo>
                  <a:close/>
                </a:path>
              </a:pathLst>
            </a:custGeom>
            <a:solidFill>
              <a:srgbClr val="FFFFFF"/>
            </a:solidFill>
            <a:ln w="34925" cap="flat">
              <a:solidFill>
                <a:srgbClr val="2A5082"/>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34" name="Gruppieren 133">
            <a:extLst>
              <a:ext uri="{FF2B5EF4-FFF2-40B4-BE49-F238E27FC236}">
                <a16:creationId xmlns:a16="http://schemas.microsoft.com/office/drawing/2014/main" id="{2E376404-BDE5-4028-AFBA-B2620B4398BA}"/>
              </a:ext>
            </a:extLst>
          </p:cNvPr>
          <p:cNvGrpSpPr/>
          <p:nvPr/>
        </p:nvGrpSpPr>
        <p:grpSpPr>
          <a:xfrm>
            <a:off x="2871830" y="1654161"/>
            <a:ext cx="1632634" cy="369193"/>
            <a:chOff x="4729422" y="1763217"/>
            <a:chExt cx="1632634" cy="369193"/>
          </a:xfrm>
        </p:grpSpPr>
        <p:pic>
          <p:nvPicPr>
            <p:cNvPr id="130" name="Grafik 129">
              <a:extLst>
                <a:ext uri="{FF2B5EF4-FFF2-40B4-BE49-F238E27FC236}">
                  <a16:creationId xmlns:a16="http://schemas.microsoft.com/office/drawing/2014/main" id="{6FC2761B-77FC-4908-810C-AC319AC59722}"/>
                </a:ext>
              </a:extLst>
            </p:cNvPr>
            <p:cNvPicPr>
              <a:picLocks noChangeAspect="1"/>
            </p:cNvPicPr>
            <p:nvPr/>
          </p:nvPicPr>
          <p:blipFill>
            <a:blip r:embed="rId4"/>
            <a:stretch>
              <a:fillRect/>
            </a:stretch>
          </p:blipFill>
          <p:spPr>
            <a:xfrm flipH="1">
              <a:off x="4729422" y="1763217"/>
              <a:ext cx="366688" cy="369193"/>
            </a:xfrm>
            <a:prstGeom prst="rect">
              <a:avLst/>
            </a:prstGeom>
          </p:spPr>
        </p:pic>
        <p:pic>
          <p:nvPicPr>
            <p:cNvPr id="131" name="Grafik 130">
              <a:extLst>
                <a:ext uri="{FF2B5EF4-FFF2-40B4-BE49-F238E27FC236}">
                  <a16:creationId xmlns:a16="http://schemas.microsoft.com/office/drawing/2014/main" id="{CB1FA25C-E080-468F-BE99-ED3B75833C5E}"/>
                </a:ext>
              </a:extLst>
            </p:cNvPr>
            <p:cNvPicPr>
              <a:picLocks noChangeAspect="1"/>
            </p:cNvPicPr>
            <p:nvPr/>
          </p:nvPicPr>
          <p:blipFill>
            <a:blip r:embed="rId4"/>
            <a:stretch>
              <a:fillRect/>
            </a:stretch>
          </p:blipFill>
          <p:spPr>
            <a:xfrm flipH="1">
              <a:off x="5151404" y="1763217"/>
              <a:ext cx="366688" cy="369193"/>
            </a:xfrm>
            <a:prstGeom prst="rect">
              <a:avLst/>
            </a:prstGeom>
          </p:spPr>
        </p:pic>
        <p:pic>
          <p:nvPicPr>
            <p:cNvPr id="132" name="Grafik 131">
              <a:extLst>
                <a:ext uri="{FF2B5EF4-FFF2-40B4-BE49-F238E27FC236}">
                  <a16:creationId xmlns:a16="http://schemas.microsoft.com/office/drawing/2014/main" id="{386E2C3C-00A2-4B9D-A9B3-C9142C5C86DB}"/>
                </a:ext>
              </a:extLst>
            </p:cNvPr>
            <p:cNvPicPr>
              <a:picLocks noChangeAspect="1"/>
            </p:cNvPicPr>
            <p:nvPr/>
          </p:nvPicPr>
          <p:blipFill>
            <a:blip r:embed="rId4"/>
            <a:stretch>
              <a:fillRect/>
            </a:stretch>
          </p:blipFill>
          <p:spPr>
            <a:xfrm flipH="1">
              <a:off x="5573386" y="1763217"/>
              <a:ext cx="366688" cy="369193"/>
            </a:xfrm>
            <a:prstGeom prst="rect">
              <a:avLst/>
            </a:prstGeom>
          </p:spPr>
        </p:pic>
        <p:pic>
          <p:nvPicPr>
            <p:cNvPr id="133" name="Grafik 132">
              <a:extLst>
                <a:ext uri="{FF2B5EF4-FFF2-40B4-BE49-F238E27FC236}">
                  <a16:creationId xmlns:a16="http://schemas.microsoft.com/office/drawing/2014/main" id="{FC3CEFE8-DF7C-44E0-A743-6C3ACD81E0FB}"/>
                </a:ext>
              </a:extLst>
            </p:cNvPr>
            <p:cNvPicPr>
              <a:picLocks noChangeAspect="1"/>
            </p:cNvPicPr>
            <p:nvPr/>
          </p:nvPicPr>
          <p:blipFill>
            <a:blip r:embed="rId4"/>
            <a:stretch>
              <a:fillRect/>
            </a:stretch>
          </p:blipFill>
          <p:spPr>
            <a:xfrm flipH="1">
              <a:off x="5995368" y="1763217"/>
              <a:ext cx="366688" cy="369193"/>
            </a:xfrm>
            <a:prstGeom prst="rect">
              <a:avLst/>
            </a:prstGeom>
          </p:spPr>
        </p:pic>
      </p:grpSp>
      <p:grpSp>
        <p:nvGrpSpPr>
          <p:cNvPr id="136" name="Gruppieren 135">
            <a:extLst>
              <a:ext uri="{FF2B5EF4-FFF2-40B4-BE49-F238E27FC236}">
                <a16:creationId xmlns:a16="http://schemas.microsoft.com/office/drawing/2014/main" id="{49645127-245C-4240-B424-CDA3DFF858BB}"/>
              </a:ext>
            </a:extLst>
          </p:cNvPr>
          <p:cNvGrpSpPr/>
          <p:nvPr/>
        </p:nvGrpSpPr>
        <p:grpSpPr>
          <a:xfrm>
            <a:off x="2871830" y="2462909"/>
            <a:ext cx="1632634" cy="369193"/>
            <a:chOff x="4729422" y="1763217"/>
            <a:chExt cx="1632634" cy="369193"/>
          </a:xfrm>
        </p:grpSpPr>
        <p:pic>
          <p:nvPicPr>
            <p:cNvPr id="137" name="Grafik 136">
              <a:extLst>
                <a:ext uri="{FF2B5EF4-FFF2-40B4-BE49-F238E27FC236}">
                  <a16:creationId xmlns:a16="http://schemas.microsoft.com/office/drawing/2014/main" id="{B41ECF8C-6F25-4195-8464-DB4933EAF753}"/>
                </a:ext>
              </a:extLst>
            </p:cNvPr>
            <p:cNvPicPr>
              <a:picLocks noChangeAspect="1"/>
            </p:cNvPicPr>
            <p:nvPr/>
          </p:nvPicPr>
          <p:blipFill>
            <a:blip r:embed="rId4"/>
            <a:stretch>
              <a:fillRect/>
            </a:stretch>
          </p:blipFill>
          <p:spPr>
            <a:xfrm flipH="1">
              <a:off x="4729422" y="1763217"/>
              <a:ext cx="366688" cy="369193"/>
            </a:xfrm>
            <a:prstGeom prst="rect">
              <a:avLst/>
            </a:prstGeom>
          </p:spPr>
        </p:pic>
        <p:pic>
          <p:nvPicPr>
            <p:cNvPr id="138" name="Grafik 137">
              <a:extLst>
                <a:ext uri="{FF2B5EF4-FFF2-40B4-BE49-F238E27FC236}">
                  <a16:creationId xmlns:a16="http://schemas.microsoft.com/office/drawing/2014/main" id="{ABE5E9DB-A199-4ED3-BDE3-4FC9E020B780}"/>
                </a:ext>
              </a:extLst>
            </p:cNvPr>
            <p:cNvPicPr>
              <a:picLocks noChangeAspect="1"/>
            </p:cNvPicPr>
            <p:nvPr/>
          </p:nvPicPr>
          <p:blipFill>
            <a:blip r:embed="rId4"/>
            <a:stretch>
              <a:fillRect/>
            </a:stretch>
          </p:blipFill>
          <p:spPr>
            <a:xfrm flipH="1">
              <a:off x="5151404" y="1763217"/>
              <a:ext cx="366688" cy="369193"/>
            </a:xfrm>
            <a:prstGeom prst="rect">
              <a:avLst/>
            </a:prstGeom>
          </p:spPr>
        </p:pic>
        <p:pic>
          <p:nvPicPr>
            <p:cNvPr id="139" name="Grafik 138">
              <a:extLst>
                <a:ext uri="{FF2B5EF4-FFF2-40B4-BE49-F238E27FC236}">
                  <a16:creationId xmlns:a16="http://schemas.microsoft.com/office/drawing/2014/main" id="{1111E668-E20C-419B-8B4C-7D1B02BA3567}"/>
                </a:ext>
              </a:extLst>
            </p:cNvPr>
            <p:cNvPicPr>
              <a:picLocks noChangeAspect="1"/>
            </p:cNvPicPr>
            <p:nvPr/>
          </p:nvPicPr>
          <p:blipFill>
            <a:blip r:embed="rId4"/>
            <a:stretch>
              <a:fillRect/>
            </a:stretch>
          </p:blipFill>
          <p:spPr>
            <a:xfrm flipH="1">
              <a:off x="5573386" y="1763217"/>
              <a:ext cx="366688" cy="369193"/>
            </a:xfrm>
            <a:prstGeom prst="rect">
              <a:avLst/>
            </a:prstGeom>
          </p:spPr>
        </p:pic>
        <p:pic>
          <p:nvPicPr>
            <p:cNvPr id="140" name="Grafik 139">
              <a:extLst>
                <a:ext uri="{FF2B5EF4-FFF2-40B4-BE49-F238E27FC236}">
                  <a16:creationId xmlns:a16="http://schemas.microsoft.com/office/drawing/2014/main" id="{553721CC-181E-4C00-801C-271BF5DF68F7}"/>
                </a:ext>
              </a:extLst>
            </p:cNvPr>
            <p:cNvPicPr>
              <a:picLocks noChangeAspect="1"/>
            </p:cNvPicPr>
            <p:nvPr/>
          </p:nvPicPr>
          <p:blipFill>
            <a:blip r:embed="rId4"/>
            <a:stretch>
              <a:fillRect/>
            </a:stretch>
          </p:blipFill>
          <p:spPr>
            <a:xfrm flipH="1">
              <a:off x="5995368" y="1763217"/>
              <a:ext cx="366688" cy="369193"/>
            </a:xfrm>
            <a:prstGeom prst="rect">
              <a:avLst/>
            </a:prstGeom>
          </p:spPr>
        </p:pic>
      </p:grpSp>
      <p:grpSp>
        <p:nvGrpSpPr>
          <p:cNvPr id="141" name="Gruppieren 140">
            <a:extLst>
              <a:ext uri="{FF2B5EF4-FFF2-40B4-BE49-F238E27FC236}">
                <a16:creationId xmlns:a16="http://schemas.microsoft.com/office/drawing/2014/main" id="{8905A3AC-3936-4C27-BBB6-B7E87940FEED}"/>
              </a:ext>
            </a:extLst>
          </p:cNvPr>
          <p:cNvGrpSpPr/>
          <p:nvPr/>
        </p:nvGrpSpPr>
        <p:grpSpPr>
          <a:xfrm>
            <a:off x="2871830" y="3853060"/>
            <a:ext cx="1632634" cy="369193"/>
            <a:chOff x="4729422" y="1763217"/>
            <a:chExt cx="1632634" cy="369193"/>
          </a:xfrm>
        </p:grpSpPr>
        <p:pic>
          <p:nvPicPr>
            <p:cNvPr id="142" name="Grafik 141">
              <a:extLst>
                <a:ext uri="{FF2B5EF4-FFF2-40B4-BE49-F238E27FC236}">
                  <a16:creationId xmlns:a16="http://schemas.microsoft.com/office/drawing/2014/main" id="{2CC154BC-B771-44A9-A413-19CDA73CBE14}"/>
                </a:ext>
              </a:extLst>
            </p:cNvPr>
            <p:cNvPicPr>
              <a:picLocks noChangeAspect="1"/>
            </p:cNvPicPr>
            <p:nvPr/>
          </p:nvPicPr>
          <p:blipFill>
            <a:blip r:embed="rId4"/>
            <a:stretch>
              <a:fillRect/>
            </a:stretch>
          </p:blipFill>
          <p:spPr>
            <a:xfrm flipH="1">
              <a:off x="4729422" y="1763217"/>
              <a:ext cx="366688" cy="369193"/>
            </a:xfrm>
            <a:prstGeom prst="rect">
              <a:avLst/>
            </a:prstGeom>
          </p:spPr>
        </p:pic>
        <p:pic>
          <p:nvPicPr>
            <p:cNvPr id="143" name="Grafik 142">
              <a:extLst>
                <a:ext uri="{FF2B5EF4-FFF2-40B4-BE49-F238E27FC236}">
                  <a16:creationId xmlns:a16="http://schemas.microsoft.com/office/drawing/2014/main" id="{1AFEED36-61B2-461B-B3A7-C87E21D8787E}"/>
                </a:ext>
              </a:extLst>
            </p:cNvPr>
            <p:cNvPicPr>
              <a:picLocks noChangeAspect="1"/>
            </p:cNvPicPr>
            <p:nvPr/>
          </p:nvPicPr>
          <p:blipFill>
            <a:blip r:embed="rId4"/>
            <a:stretch>
              <a:fillRect/>
            </a:stretch>
          </p:blipFill>
          <p:spPr>
            <a:xfrm flipH="1">
              <a:off x="5151404" y="1763217"/>
              <a:ext cx="366688" cy="369193"/>
            </a:xfrm>
            <a:prstGeom prst="rect">
              <a:avLst/>
            </a:prstGeom>
          </p:spPr>
        </p:pic>
        <p:pic>
          <p:nvPicPr>
            <p:cNvPr id="144" name="Grafik 143">
              <a:extLst>
                <a:ext uri="{FF2B5EF4-FFF2-40B4-BE49-F238E27FC236}">
                  <a16:creationId xmlns:a16="http://schemas.microsoft.com/office/drawing/2014/main" id="{5980AC2C-4D0E-4E1C-96E2-618B4591EB50}"/>
                </a:ext>
              </a:extLst>
            </p:cNvPr>
            <p:cNvPicPr>
              <a:picLocks noChangeAspect="1"/>
            </p:cNvPicPr>
            <p:nvPr/>
          </p:nvPicPr>
          <p:blipFill>
            <a:blip r:embed="rId4"/>
            <a:stretch>
              <a:fillRect/>
            </a:stretch>
          </p:blipFill>
          <p:spPr>
            <a:xfrm flipH="1">
              <a:off x="5573386" y="1763217"/>
              <a:ext cx="366688" cy="369193"/>
            </a:xfrm>
            <a:prstGeom prst="rect">
              <a:avLst/>
            </a:prstGeom>
          </p:spPr>
        </p:pic>
        <p:pic>
          <p:nvPicPr>
            <p:cNvPr id="145" name="Grafik 144">
              <a:extLst>
                <a:ext uri="{FF2B5EF4-FFF2-40B4-BE49-F238E27FC236}">
                  <a16:creationId xmlns:a16="http://schemas.microsoft.com/office/drawing/2014/main" id="{B2C152DE-7EAF-4C49-8FE9-21535EC0A054}"/>
                </a:ext>
              </a:extLst>
            </p:cNvPr>
            <p:cNvPicPr>
              <a:picLocks noChangeAspect="1"/>
            </p:cNvPicPr>
            <p:nvPr/>
          </p:nvPicPr>
          <p:blipFill>
            <a:blip r:embed="rId4"/>
            <a:stretch>
              <a:fillRect/>
            </a:stretch>
          </p:blipFill>
          <p:spPr>
            <a:xfrm flipH="1">
              <a:off x="5995368" y="1763217"/>
              <a:ext cx="366688" cy="369193"/>
            </a:xfrm>
            <a:prstGeom prst="rect">
              <a:avLst/>
            </a:prstGeom>
          </p:spPr>
        </p:pic>
      </p:grpSp>
      <p:grpSp>
        <p:nvGrpSpPr>
          <p:cNvPr id="146" name="Gruppieren 145">
            <a:extLst>
              <a:ext uri="{FF2B5EF4-FFF2-40B4-BE49-F238E27FC236}">
                <a16:creationId xmlns:a16="http://schemas.microsoft.com/office/drawing/2014/main" id="{1B14F708-033E-4DE2-A233-B4AB02C7324B}"/>
              </a:ext>
            </a:extLst>
          </p:cNvPr>
          <p:cNvGrpSpPr/>
          <p:nvPr/>
        </p:nvGrpSpPr>
        <p:grpSpPr>
          <a:xfrm>
            <a:off x="2871830" y="3219428"/>
            <a:ext cx="1632634" cy="369193"/>
            <a:chOff x="4729422" y="1763217"/>
            <a:chExt cx="1632634" cy="369193"/>
          </a:xfrm>
        </p:grpSpPr>
        <p:pic>
          <p:nvPicPr>
            <p:cNvPr id="147" name="Grafik 146">
              <a:extLst>
                <a:ext uri="{FF2B5EF4-FFF2-40B4-BE49-F238E27FC236}">
                  <a16:creationId xmlns:a16="http://schemas.microsoft.com/office/drawing/2014/main" id="{824A7824-5485-4BA4-8876-28BCACDA87D6}"/>
                </a:ext>
              </a:extLst>
            </p:cNvPr>
            <p:cNvPicPr>
              <a:picLocks noChangeAspect="1"/>
            </p:cNvPicPr>
            <p:nvPr/>
          </p:nvPicPr>
          <p:blipFill>
            <a:blip r:embed="rId4"/>
            <a:stretch>
              <a:fillRect/>
            </a:stretch>
          </p:blipFill>
          <p:spPr>
            <a:xfrm flipH="1">
              <a:off x="4729422" y="1763217"/>
              <a:ext cx="366688" cy="369193"/>
            </a:xfrm>
            <a:prstGeom prst="rect">
              <a:avLst/>
            </a:prstGeom>
          </p:spPr>
        </p:pic>
        <p:pic>
          <p:nvPicPr>
            <p:cNvPr id="148" name="Grafik 147">
              <a:extLst>
                <a:ext uri="{FF2B5EF4-FFF2-40B4-BE49-F238E27FC236}">
                  <a16:creationId xmlns:a16="http://schemas.microsoft.com/office/drawing/2014/main" id="{B549C86F-02F4-4044-BAF5-EEBF36ABCF04}"/>
                </a:ext>
              </a:extLst>
            </p:cNvPr>
            <p:cNvPicPr>
              <a:picLocks noChangeAspect="1"/>
            </p:cNvPicPr>
            <p:nvPr/>
          </p:nvPicPr>
          <p:blipFill>
            <a:blip r:embed="rId4"/>
            <a:stretch>
              <a:fillRect/>
            </a:stretch>
          </p:blipFill>
          <p:spPr>
            <a:xfrm flipH="1">
              <a:off x="5151404" y="1763217"/>
              <a:ext cx="366688" cy="369193"/>
            </a:xfrm>
            <a:prstGeom prst="rect">
              <a:avLst/>
            </a:prstGeom>
          </p:spPr>
        </p:pic>
        <p:pic>
          <p:nvPicPr>
            <p:cNvPr id="149" name="Grafik 148">
              <a:extLst>
                <a:ext uri="{FF2B5EF4-FFF2-40B4-BE49-F238E27FC236}">
                  <a16:creationId xmlns:a16="http://schemas.microsoft.com/office/drawing/2014/main" id="{1823A256-FD5F-4519-9156-7FE577FF43E1}"/>
                </a:ext>
              </a:extLst>
            </p:cNvPr>
            <p:cNvPicPr>
              <a:picLocks noChangeAspect="1"/>
            </p:cNvPicPr>
            <p:nvPr/>
          </p:nvPicPr>
          <p:blipFill>
            <a:blip r:embed="rId4"/>
            <a:stretch>
              <a:fillRect/>
            </a:stretch>
          </p:blipFill>
          <p:spPr>
            <a:xfrm flipH="1">
              <a:off x="5573386" y="1763217"/>
              <a:ext cx="366688" cy="369193"/>
            </a:xfrm>
            <a:prstGeom prst="rect">
              <a:avLst/>
            </a:prstGeom>
          </p:spPr>
        </p:pic>
        <p:pic>
          <p:nvPicPr>
            <p:cNvPr id="150" name="Grafik 149">
              <a:extLst>
                <a:ext uri="{FF2B5EF4-FFF2-40B4-BE49-F238E27FC236}">
                  <a16:creationId xmlns:a16="http://schemas.microsoft.com/office/drawing/2014/main" id="{52ED0AFF-2595-4AF7-B575-8C128A6E8447}"/>
                </a:ext>
              </a:extLst>
            </p:cNvPr>
            <p:cNvPicPr>
              <a:picLocks noChangeAspect="1"/>
            </p:cNvPicPr>
            <p:nvPr/>
          </p:nvPicPr>
          <p:blipFill>
            <a:blip r:embed="rId4"/>
            <a:stretch>
              <a:fillRect/>
            </a:stretch>
          </p:blipFill>
          <p:spPr>
            <a:xfrm flipH="1">
              <a:off x="5995368" y="1763217"/>
              <a:ext cx="366688" cy="369193"/>
            </a:xfrm>
            <a:prstGeom prst="rect">
              <a:avLst/>
            </a:prstGeom>
          </p:spPr>
        </p:pic>
      </p:grpSp>
      <p:grpSp>
        <p:nvGrpSpPr>
          <p:cNvPr id="216" name="Gruppieren 215">
            <a:extLst>
              <a:ext uri="{FF2B5EF4-FFF2-40B4-BE49-F238E27FC236}">
                <a16:creationId xmlns:a16="http://schemas.microsoft.com/office/drawing/2014/main" id="{AC38B05B-4D88-46C8-B029-C91162DA4F36}"/>
              </a:ext>
            </a:extLst>
          </p:cNvPr>
          <p:cNvGrpSpPr/>
          <p:nvPr/>
        </p:nvGrpSpPr>
        <p:grpSpPr>
          <a:xfrm>
            <a:off x="727581" y="1649890"/>
            <a:ext cx="176980" cy="2112544"/>
            <a:chOff x="412955" y="1630226"/>
            <a:chExt cx="176980" cy="2112544"/>
          </a:xfrm>
        </p:grpSpPr>
        <p:cxnSp>
          <p:nvCxnSpPr>
            <p:cNvPr id="162" name="Gerader Verbinder 161">
              <a:extLst>
                <a:ext uri="{FF2B5EF4-FFF2-40B4-BE49-F238E27FC236}">
                  <a16:creationId xmlns:a16="http://schemas.microsoft.com/office/drawing/2014/main" id="{D1C384AE-6219-4679-8998-38DD866CE3A9}"/>
                </a:ext>
              </a:extLst>
            </p:cNvPr>
            <p:cNvCxnSpPr/>
            <p:nvPr/>
          </p:nvCxnSpPr>
          <p:spPr bwMode="auto">
            <a:xfrm>
              <a:off x="412955" y="1630226"/>
              <a:ext cx="0" cy="2101808"/>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6" name="Gerader Verbinder 165">
              <a:extLst>
                <a:ext uri="{FF2B5EF4-FFF2-40B4-BE49-F238E27FC236}">
                  <a16:creationId xmlns:a16="http://schemas.microsoft.com/office/drawing/2014/main" id="{C3563557-D7D6-4365-849F-4D69F79F8616}"/>
                </a:ext>
              </a:extLst>
            </p:cNvPr>
            <p:cNvCxnSpPr/>
            <p:nvPr/>
          </p:nvCxnSpPr>
          <p:spPr bwMode="auto">
            <a:xfrm>
              <a:off x="412955" y="3742770"/>
              <a:ext cx="176980" cy="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7" name="Gerader Verbinder 166">
              <a:extLst>
                <a:ext uri="{FF2B5EF4-FFF2-40B4-BE49-F238E27FC236}">
                  <a16:creationId xmlns:a16="http://schemas.microsoft.com/office/drawing/2014/main" id="{B5944573-04AF-43EC-82D2-2E366E0E5F34}"/>
                </a:ext>
              </a:extLst>
            </p:cNvPr>
            <p:cNvCxnSpPr/>
            <p:nvPr/>
          </p:nvCxnSpPr>
          <p:spPr bwMode="auto">
            <a:xfrm>
              <a:off x="412955" y="1850491"/>
              <a:ext cx="176980" cy="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8" name="Gerader Verbinder 167">
              <a:extLst>
                <a:ext uri="{FF2B5EF4-FFF2-40B4-BE49-F238E27FC236}">
                  <a16:creationId xmlns:a16="http://schemas.microsoft.com/office/drawing/2014/main" id="{1F783C96-32C2-4E29-A5DE-6CA2341DD78A}"/>
                </a:ext>
              </a:extLst>
            </p:cNvPr>
            <p:cNvCxnSpPr/>
            <p:nvPr/>
          </p:nvCxnSpPr>
          <p:spPr bwMode="auto">
            <a:xfrm>
              <a:off x="412955" y="2626133"/>
              <a:ext cx="176980"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169" name="Gruppieren 168">
            <a:extLst>
              <a:ext uri="{FF2B5EF4-FFF2-40B4-BE49-F238E27FC236}">
                <a16:creationId xmlns:a16="http://schemas.microsoft.com/office/drawing/2014/main" id="{D9E0FD48-D967-4E61-8A40-8463C8F8B28A}"/>
              </a:ext>
            </a:extLst>
          </p:cNvPr>
          <p:cNvGrpSpPr/>
          <p:nvPr/>
        </p:nvGrpSpPr>
        <p:grpSpPr>
          <a:xfrm>
            <a:off x="5491257" y="1649100"/>
            <a:ext cx="1632634" cy="369193"/>
            <a:chOff x="4729422" y="1763217"/>
            <a:chExt cx="1632634" cy="369193"/>
          </a:xfrm>
        </p:grpSpPr>
        <p:pic>
          <p:nvPicPr>
            <p:cNvPr id="170" name="Grafik 169">
              <a:extLst>
                <a:ext uri="{FF2B5EF4-FFF2-40B4-BE49-F238E27FC236}">
                  <a16:creationId xmlns:a16="http://schemas.microsoft.com/office/drawing/2014/main" id="{20C523A2-B8FF-44DD-8DC5-89ECD16A148F}"/>
                </a:ext>
              </a:extLst>
            </p:cNvPr>
            <p:cNvPicPr>
              <a:picLocks noChangeAspect="1"/>
            </p:cNvPicPr>
            <p:nvPr/>
          </p:nvPicPr>
          <p:blipFill>
            <a:blip r:embed="rId4"/>
            <a:stretch>
              <a:fillRect/>
            </a:stretch>
          </p:blipFill>
          <p:spPr>
            <a:xfrm flipH="1">
              <a:off x="4729422" y="1763217"/>
              <a:ext cx="366688" cy="369193"/>
            </a:xfrm>
            <a:prstGeom prst="rect">
              <a:avLst/>
            </a:prstGeom>
          </p:spPr>
        </p:pic>
        <p:pic>
          <p:nvPicPr>
            <p:cNvPr id="171" name="Grafik 170">
              <a:extLst>
                <a:ext uri="{FF2B5EF4-FFF2-40B4-BE49-F238E27FC236}">
                  <a16:creationId xmlns:a16="http://schemas.microsoft.com/office/drawing/2014/main" id="{BECD794D-C2DB-4CA7-8247-57DC5F549127}"/>
                </a:ext>
              </a:extLst>
            </p:cNvPr>
            <p:cNvPicPr>
              <a:picLocks noChangeAspect="1"/>
            </p:cNvPicPr>
            <p:nvPr/>
          </p:nvPicPr>
          <p:blipFill>
            <a:blip r:embed="rId4"/>
            <a:stretch>
              <a:fillRect/>
            </a:stretch>
          </p:blipFill>
          <p:spPr>
            <a:xfrm flipH="1">
              <a:off x="5151404" y="1763217"/>
              <a:ext cx="366688" cy="369193"/>
            </a:xfrm>
            <a:prstGeom prst="rect">
              <a:avLst/>
            </a:prstGeom>
          </p:spPr>
        </p:pic>
        <p:pic>
          <p:nvPicPr>
            <p:cNvPr id="172" name="Grafik 171">
              <a:extLst>
                <a:ext uri="{FF2B5EF4-FFF2-40B4-BE49-F238E27FC236}">
                  <a16:creationId xmlns:a16="http://schemas.microsoft.com/office/drawing/2014/main" id="{AD9F31DE-D4D0-460B-9CC6-F206740EF37B}"/>
                </a:ext>
              </a:extLst>
            </p:cNvPr>
            <p:cNvPicPr>
              <a:picLocks noChangeAspect="1"/>
            </p:cNvPicPr>
            <p:nvPr/>
          </p:nvPicPr>
          <p:blipFill>
            <a:blip r:embed="rId4"/>
            <a:stretch>
              <a:fillRect/>
            </a:stretch>
          </p:blipFill>
          <p:spPr>
            <a:xfrm flipH="1">
              <a:off x="5573386" y="1763217"/>
              <a:ext cx="366688" cy="369193"/>
            </a:xfrm>
            <a:prstGeom prst="rect">
              <a:avLst/>
            </a:prstGeom>
          </p:spPr>
        </p:pic>
        <p:pic>
          <p:nvPicPr>
            <p:cNvPr id="173" name="Grafik 172">
              <a:extLst>
                <a:ext uri="{FF2B5EF4-FFF2-40B4-BE49-F238E27FC236}">
                  <a16:creationId xmlns:a16="http://schemas.microsoft.com/office/drawing/2014/main" id="{1833E1A1-44D7-4174-B787-3A05087D2402}"/>
                </a:ext>
              </a:extLst>
            </p:cNvPr>
            <p:cNvPicPr>
              <a:picLocks noChangeAspect="1"/>
            </p:cNvPicPr>
            <p:nvPr/>
          </p:nvPicPr>
          <p:blipFill>
            <a:blip r:embed="rId4"/>
            <a:stretch>
              <a:fillRect/>
            </a:stretch>
          </p:blipFill>
          <p:spPr>
            <a:xfrm flipH="1">
              <a:off x="5995368" y="1763217"/>
              <a:ext cx="366688" cy="369193"/>
            </a:xfrm>
            <a:prstGeom prst="rect">
              <a:avLst/>
            </a:prstGeom>
          </p:spPr>
        </p:pic>
      </p:grpSp>
      <p:grpSp>
        <p:nvGrpSpPr>
          <p:cNvPr id="174" name="Gruppieren 173">
            <a:extLst>
              <a:ext uri="{FF2B5EF4-FFF2-40B4-BE49-F238E27FC236}">
                <a16:creationId xmlns:a16="http://schemas.microsoft.com/office/drawing/2014/main" id="{CB0EB6FB-AD98-4E9E-971F-F898468D3413}"/>
              </a:ext>
            </a:extLst>
          </p:cNvPr>
          <p:cNvGrpSpPr/>
          <p:nvPr/>
        </p:nvGrpSpPr>
        <p:grpSpPr>
          <a:xfrm>
            <a:off x="5491257" y="2457848"/>
            <a:ext cx="1632634" cy="369193"/>
            <a:chOff x="4729422" y="1763217"/>
            <a:chExt cx="1632634" cy="369193"/>
          </a:xfrm>
        </p:grpSpPr>
        <p:pic>
          <p:nvPicPr>
            <p:cNvPr id="175" name="Grafik 174">
              <a:extLst>
                <a:ext uri="{FF2B5EF4-FFF2-40B4-BE49-F238E27FC236}">
                  <a16:creationId xmlns:a16="http://schemas.microsoft.com/office/drawing/2014/main" id="{932DC086-32F5-41E3-8637-A91CDD3E274B}"/>
                </a:ext>
              </a:extLst>
            </p:cNvPr>
            <p:cNvPicPr>
              <a:picLocks noChangeAspect="1"/>
            </p:cNvPicPr>
            <p:nvPr/>
          </p:nvPicPr>
          <p:blipFill>
            <a:blip r:embed="rId4"/>
            <a:stretch>
              <a:fillRect/>
            </a:stretch>
          </p:blipFill>
          <p:spPr>
            <a:xfrm flipH="1">
              <a:off x="4729422" y="1763217"/>
              <a:ext cx="366688" cy="369193"/>
            </a:xfrm>
            <a:prstGeom prst="rect">
              <a:avLst/>
            </a:prstGeom>
          </p:spPr>
        </p:pic>
        <p:pic>
          <p:nvPicPr>
            <p:cNvPr id="176" name="Grafik 175">
              <a:extLst>
                <a:ext uri="{FF2B5EF4-FFF2-40B4-BE49-F238E27FC236}">
                  <a16:creationId xmlns:a16="http://schemas.microsoft.com/office/drawing/2014/main" id="{6445B633-4DD0-4575-AB2A-4BB412B573AF}"/>
                </a:ext>
              </a:extLst>
            </p:cNvPr>
            <p:cNvPicPr>
              <a:picLocks noChangeAspect="1"/>
            </p:cNvPicPr>
            <p:nvPr/>
          </p:nvPicPr>
          <p:blipFill>
            <a:blip r:embed="rId4"/>
            <a:stretch>
              <a:fillRect/>
            </a:stretch>
          </p:blipFill>
          <p:spPr>
            <a:xfrm flipH="1">
              <a:off x="5151404" y="1763217"/>
              <a:ext cx="366688" cy="369193"/>
            </a:xfrm>
            <a:prstGeom prst="rect">
              <a:avLst/>
            </a:prstGeom>
          </p:spPr>
        </p:pic>
        <p:pic>
          <p:nvPicPr>
            <p:cNvPr id="177" name="Grafik 176">
              <a:extLst>
                <a:ext uri="{FF2B5EF4-FFF2-40B4-BE49-F238E27FC236}">
                  <a16:creationId xmlns:a16="http://schemas.microsoft.com/office/drawing/2014/main" id="{2B67C4AF-891B-4CA0-B8D2-CF1DDA4602F7}"/>
                </a:ext>
              </a:extLst>
            </p:cNvPr>
            <p:cNvPicPr>
              <a:picLocks noChangeAspect="1"/>
            </p:cNvPicPr>
            <p:nvPr/>
          </p:nvPicPr>
          <p:blipFill>
            <a:blip r:embed="rId4"/>
            <a:stretch>
              <a:fillRect/>
            </a:stretch>
          </p:blipFill>
          <p:spPr>
            <a:xfrm flipH="1">
              <a:off x="5573386" y="1763217"/>
              <a:ext cx="366688" cy="369193"/>
            </a:xfrm>
            <a:prstGeom prst="rect">
              <a:avLst/>
            </a:prstGeom>
          </p:spPr>
        </p:pic>
        <p:pic>
          <p:nvPicPr>
            <p:cNvPr id="178" name="Grafik 177">
              <a:extLst>
                <a:ext uri="{FF2B5EF4-FFF2-40B4-BE49-F238E27FC236}">
                  <a16:creationId xmlns:a16="http://schemas.microsoft.com/office/drawing/2014/main" id="{D4BA23A2-EF5F-4CE8-B216-02CBD0284F0A}"/>
                </a:ext>
              </a:extLst>
            </p:cNvPr>
            <p:cNvPicPr>
              <a:picLocks noChangeAspect="1"/>
            </p:cNvPicPr>
            <p:nvPr/>
          </p:nvPicPr>
          <p:blipFill>
            <a:blip r:embed="rId4"/>
            <a:stretch>
              <a:fillRect/>
            </a:stretch>
          </p:blipFill>
          <p:spPr>
            <a:xfrm flipH="1">
              <a:off x="5995368" y="1763217"/>
              <a:ext cx="366688" cy="369193"/>
            </a:xfrm>
            <a:prstGeom prst="rect">
              <a:avLst/>
            </a:prstGeom>
          </p:spPr>
        </p:pic>
      </p:grpSp>
      <p:grpSp>
        <p:nvGrpSpPr>
          <p:cNvPr id="179" name="Gruppieren 178">
            <a:extLst>
              <a:ext uri="{FF2B5EF4-FFF2-40B4-BE49-F238E27FC236}">
                <a16:creationId xmlns:a16="http://schemas.microsoft.com/office/drawing/2014/main" id="{3990D5E0-9574-452F-84C3-AADB0D990811}"/>
              </a:ext>
            </a:extLst>
          </p:cNvPr>
          <p:cNvGrpSpPr/>
          <p:nvPr/>
        </p:nvGrpSpPr>
        <p:grpSpPr>
          <a:xfrm>
            <a:off x="5491257" y="3847999"/>
            <a:ext cx="1632634" cy="369193"/>
            <a:chOff x="4729422" y="1763217"/>
            <a:chExt cx="1632634" cy="369193"/>
          </a:xfrm>
        </p:grpSpPr>
        <p:pic>
          <p:nvPicPr>
            <p:cNvPr id="180" name="Grafik 179">
              <a:extLst>
                <a:ext uri="{FF2B5EF4-FFF2-40B4-BE49-F238E27FC236}">
                  <a16:creationId xmlns:a16="http://schemas.microsoft.com/office/drawing/2014/main" id="{5133E2BB-C475-4A92-A170-FA422354082B}"/>
                </a:ext>
              </a:extLst>
            </p:cNvPr>
            <p:cNvPicPr>
              <a:picLocks noChangeAspect="1"/>
            </p:cNvPicPr>
            <p:nvPr/>
          </p:nvPicPr>
          <p:blipFill>
            <a:blip r:embed="rId4"/>
            <a:stretch>
              <a:fillRect/>
            </a:stretch>
          </p:blipFill>
          <p:spPr>
            <a:xfrm flipH="1">
              <a:off x="4729422" y="1763217"/>
              <a:ext cx="366688" cy="369193"/>
            </a:xfrm>
            <a:prstGeom prst="rect">
              <a:avLst/>
            </a:prstGeom>
          </p:spPr>
        </p:pic>
        <p:pic>
          <p:nvPicPr>
            <p:cNvPr id="181" name="Grafik 180">
              <a:extLst>
                <a:ext uri="{FF2B5EF4-FFF2-40B4-BE49-F238E27FC236}">
                  <a16:creationId xmlns:a16="http://schemas.microsoft.com/office/drawing/2014/main" id="{9A1895BF-0334-4FB8-85F4-BB4F715F7167}"/>
                </a:ext>
              </a:extLst>
            </p:cNvPr>
            <p:cNvPicPr>
              <a:picLocks noChangeAspect="1"/>
            </p:cNvPicPr>
            <p:nvPr/>
          </p:nvPicPr>
          <p:blipFill>
            <a:blip r:embed="rId4"/>
            <a:stretch>
              <a:fillRect/>
            </a:stretch>
          </p:blipFill>
          <p:spPr>
            <a:xfrm flipH="1">
              <a:off x="5151404" y="1763217"/>
              <a:ext cx="366688" cy="369193"/>
            </a:xfrm>
            <a:prstGeom prst="rect">
              <a:avLst/>
            </a:prstGeom>
          </p:spPr>
        </p:pic>
        <p:pic>
          <p:nvPicPr>
            <p:cNvPr id="182" name="Grafik 181">
              <a:extLst>
                <a:ext uri="{FF2B5EF4-FFF2-40B4-BE49-F238E27FC236}">
                  <a16:creationId xmlns:a16="http://schemas.microsoft.com/office/drawing/2014/main" id="{042BD618-E978-478C-8522-FD8B49AF27AB}"/>
                </a:ext>
              </a:extLst>
            </p:cNvPr>
            <p:cNvPicPr>
              <a:picLocks noChangeAspect="1"/>
            </p:cNvPicPr>
            <p:nvPr/>
          </p:nvPicPr>
          <p:blipFill>
            <a:blip r:embed="rId4"/>
            <a:stretch>
              <a:fillRect/>
            </a:stretch>
          </p:blipFill>
          <p:spPr>
            <a:xfrm flipH="1">
              <a:off x="5573386" y="1763217"/>
              <a:ext cx="366688" cy="369193"/>
            </a:xfrm>
            <a:prstGeom prst="rect">
              <a:avLst/>
            </a:prstGeom>
          </p:spPr>
        </p:pic>
        <p:pic>
          <p:nvPicPr>
            <p:cNvPr id="183" name="Grafik 182">
              <a:extLst>
                <a:ext uri="{FF2B5EF4-FFF2-40B4-BE49-F238E27FC236}">
                  <a16:creationId xmlns:a16="http://schemas.microsoft.com/office/drawing/2014/main" id="{F87429AC-702B-4A94-BDA9-112EFD57EF42}"/>
                </a:ext>
              </a:extLst>
            </p:cNvPr>
            <p:cNvPicPr>
              <a:picLocks noChangeAspect="1"/>
            </p:cNvPicPr>
            <p:nvPr/>
          </p:nvPicPr>
          <p:blipFill>
            <a:blip r:embed="rId4"/>
            <a:stretch>
              <a:fillRect/>
            </a:stretch>
          </p:blipFill>
          <p:spPr>
            <a:xfrm flipH="1">
              <a:off x="5995368" y="1763217"/>
              <a:ext cx="366688" cy="369193"/>
            </a:xfrm>
            <a:prstGeom prst="rect">
              <a:avLst/>
            </a:prstGeom>
          </p:spPr>
        </p:pic>
      </p:grpSp>
      <p:grpSp>
        <p:nvGrpSpPr>
          <p:cNvPr id="184" name="Gruppieren 183">
            <a:extLst>
              <a:ext uri="{FF2B5EF4-FFF2-40B4-BE49-F238E27FC236}">
                <a16:creationId xmlns:a16="http://schemas.microsoft.com/office/drawing/2014/main" id="{8280CE06-E23D-4F84-A043-377EF029D3D6}"/>
              </a:ext>
            </a:extLst>
          </p:cNvPr>
          <p:cNvGrpSpPr/>
          <p:nvPr/>
        </p:nvGrpSpPr>
        <p:grpSpPr>
          <a:xfrm>
            <a:off x="5491257" y="3214367"/>
            <a:ext cx="1632634" cy="369193"/>
            <a:chOff x="4729422" y="1763217"/>
            <a:chExt cx="1632634" cy="369193"/>
          </a:xfrm>
        </p:grpSpPr>
        <p:pic>
          <p:nvPicPr>
            <p:cNvPr id="185" name="Grafik 184">
              <a:extLst>
                <a:ext uri="{FF2B5EF4-FFF2-40B4-BE49-F238E27FC236}">
                  <a16:creationId xmlns:a16="http://schemas.microsoft.com/office/drawing/2014/main" id="{B4CCA55E-E006-4ADC-9298-EE3BEFA8E652}"/>
                </a:ext>
              </a:extLst>
            </p:cNvPr>
            <p:cNvPicPr>
              <a:picLocks noChangeAspect="1"/>
            </p:cNvPicPr>
            <p:nvPr/>
          </p:nvPicPr>
          <p:blipFill>
            <a:blip r:embed="rId4"/>
            <a:stretch>
              <a:fillRect/>
            </a:stretch>
          </p:blipFill>
          <p:spPr>
            <a:xfrm flipH="1">
              <a:off x="4729422" y="1763217"/>
              <a:ext cx="366688" cy="369193"/>
            </a:xfrm>
            <a:prstGeom prst="rect">
              <a:avLst/>
            </a:prstGeom>
          </p:spPr>
        </p:pic>
        <p:pic>
          <p:nvPicPr>
            <p:cNvPr id="186" name="Grafik 185">
              <a:extLst>
                <a:ext uri="{FF2B5EF4-FFF2-40B4-BE49-F238E27FC236}">
                  <a16:creationId xmlns:a16="http://schemas.microsoft.com/office/drawing/2014/main" id="{475C3DA0-4E99-4C29-844D-FF6AADFC9C01}"/>
                </a:ext>
              </a:extLst>
            </p:cNvPr>
            <p:cNvPicPr>
              <a:picLocks noChangeAspect="1"/>
            </p:cNvPicPr>
            <p:nvPr/>
          </p:nvPicPr>
          <p:blipFill>
            <a:blip r:embed="rId4"/>
            <a:stretch>
              <a:fillRect/>
            </a:stretch>
          </p:blipFill>
          <p:spPr>
            <a:xfrm flipH="1">
              <a:off x="5151404" y="1763217"/>
              <a:ext cx="366688" cy="369193"/>
            </a:xfrm>
            <a:prstGeom prst="rect">
              <a:avLst/>
            </a:prstGeom>
          </p:spPr>
        </p:pic>
        <p:pic>
          <p:nvPicPr>
            <p:cNvPr id="187" name="Grafik 186">
              <a:extLst>
                <a:ext uri="{FF2B5EF4-FFF2-40B4-BE49-F238E27FC236}">
                  <a16:creationId xmlns:a16="http://schemas.microsoft.com/office/drawing/2014/main" id="{7D74132C-5925-42CA-99D7-FA8B31173FC6}"/>
                </a:ext>
              </a:extLst>
            </p:cNvPr>
            <p:cNvPicPr>
              <a:picLocks noChangeAspect="1"/>
            </p:cNvPicPr>
            <p:nvPr/>
          </p:nvPicPr>
          <p:blipFill>
            <a:blip r:embed="rId4"/>
            <a:stretch>
              <a:fillRect/>
            </a:stretch>
          </p:blipFill>
          <p:spPr>
            <a:xfrm flipH="1">
              <a:off x="5573386" y="1763217"/>
              <a:ext cx="366688" cy="369193"/>
            </a:xfrm>
            <a:prstGeom prst="rect">
              <a:avLst/>
            </a:prstGeom>
          </p:spPr>
        </p:pic>
        <p:pic>
          <p:nvPicPr>
            <p:cNvPr id="188" name="Grafik 187">
              <a:extLst>
                <a:ext uri="{FF2B5EF4-FFF2-40B4-BE49-F238E27FC236}">
                  <a16:creationId xmlns:a16="http://schemas.microsoft.com/office/drawing/2014/main" id="{653D628D-5013-471E-904D-85B07A2320B2}"/>
                </a:ext>
              </a:extLst>
            </p:cNvPr>
            <p:cNvPicPr>
              <a:picLocks noChangeAspect="1"/>
            </p:cNvPicPr>
            <p:nvPr/>
          </p:nvPicPr>
          <p:blipFill>
            <a:blip r:embed="rId4"/>
            <a:stretch>
              <a:fillRect/>
            </a:stretch>
          </p:blipFill>
          <p:spPr>
            <a:xfrm flipH="1">
              <a:off x="5995368" y="1763217"/>
              <a:ext cx="366688" cy="369193"/>
            </a:xfrm>
            <a:prstGeom prst="rect">
              <a:avLst/>
            </a:prstGeom>
          </p:spPr>
        </p:pic>
      </p:grpSp>
      <p:sp>
        <p:nvSpPr>
          <p:cNvPr id="191" name="Cube 190">
            <a:extLst>
              <a:ext uri="{FF2B5EF4-FFF2-40B4-BE49-F238E27FC236}">
                <a16:creationId xmlns:a16="http://schemas.microsoft.com/office/drawing/2014/main" id="{4C4731F1-3B2B-4DEB-834D-745CCF277514}"/>
              </a:ext>
            </a:extLst>
          </p:cNvPr>
          <p:cNvSpPr/>
          <p:nvPr/>
        </p:nvSpPr>
        <p:spPr>
          <a:xfrm>
            <a:off x="7475763" y="3568538"/>
            <a:ext cx="324464" cy="314707"/>
          </a:xfrm>
          <a:prstGeom prst="cube">
            <a:avLst/>
          </a:prstGeom>
          <a:solidFill>
            <a:srgbClr val="FFDA65"/>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92" name="Cube 191">
            <a:extLst>
              <a:ext uri="{FF2B5EF4-FFF2-40B4-BE49-F238E27FC236}">
                <a16:creationId xmlns:a16="http://schemas.microsoft.com/office/drawing/2014/main" id="{B8D5E9D3-F5E0-438C-9C90-6E1530273597}"/>
              </a:ext>
            </a:extLst>
          </p:cNvPr>
          <p:cNvSpPr/>
          <p:nvPr/>
        </p:nvSpPr>
        <p:spPr>
          <a:xfrm>
            <a:off x="7475763" y="2483326"/>
            <a:ext cx="324464" cy="314707"/>
          </a:xfrm>
          <a:prstGeom prst="cube">
            <a:avLst/>
          </a:prstGeom>
          <a:solidFill>
            <a:srgbClr val="C00000"/>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93" name="Cube 192">
            <a:extLst>
              <a:ext uri="{FF2B5EF4-FFF2-40B4-BE49-F238E27FC236}">
                <a16:creationId xmlns:a16="http://schemas.microsoft.com/office/drawing/2014/main" id="{2256CCCA-2384-4727-ADD6-FC760861F47D}"/>
              </a:ext>
            </a:extLst>
          </p:cNvPr>
          <p:cNvSpPr/>
          <p:nvPr/>
        </p:nvSpPr>
        <p:spPr>
          <a:xfrm>
            <a:off x="7475763" y="1675830"/>
            <a:ext cx="324464" cy="314707"/>
          </a:xfrm>
          <a:prstGeom prst="cube">
            <a:avLst/>
          </a:prstGeom>
          <a:solidFill>
            <a:schemeClr val="accent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nvGrpSpPr>
          <p:cNvPr id="217" name="Gruppieren 216">
            <a:extLst>
              <a:ext uri="{FF2B5EF4-FFF2-40B4-BE49-F238E27FC236}">
                <a16:creationId xmlns:a16="http://schemas.microsoft.com/office/drawing/2014/main" id="{6FEB7A57-55CF-4A9F-B896-9F234EDD1F38}"/>
              </a:ext>
            </a:extLst>
          </p:cNvPr>
          <p:cNvGrpSpPr/>
          <p:nvPr/>
        </p:nvGrpSpPr>
        <p:grpSpPr>
          <a:xfrm>
            <a:off x="2527236" y="1530660"/>
            <a:ext cx="338554" cy="5075444"/>
            <a:chOff x="2212610" y="1510996"/>
            <a:chExt cx="338554" cy="5075444"/>
          </a:xfrm>
        </p:grpSpPr>
        <p:sp>
          <p:nvSpPr>
            <p:cNvPr id="194" name="Textfeld 193">
              <a:extLst>
                <a:ext uri="{FF2B5EF4-FFF2-40B4-BE49-F238E27FC236}">
                  <a16:creationId xmlns:a16="http://schemas.microsoft.com/office/drawing/2014/main" id="{10959759-F1D6-47FA-890E-F6116E741B10}"/>
                </a:ext>
              </a:extLst>
            </p:cNvPr>
            <p:cNvSpPr txBox="1"/>
            <p:nvPr/>
          </p:nvSpPr>
          <p:spPr>
            <a:xfrm rot="16200000">
              <a:off x="1463957" y="5499233"/>
              <a:ext cx="1835860" cy="338554"/>
            </a:xfrm>
            <a:prstGeom prst="rect">
              <a:avLst/>
            </a:prstGeom>
            <a:noFill/>
          </p:spPr>
          <p:txBody>
            <a:bodyPr wrap="square" rtlCol="0">
              <a:spAutoFit/>
            </a:bodyPr>
            <a:lstStyle/>
            <a:p>
              <a:pPr algn="r"/>
              <a:r>
                <a:rPr lang="de-DE" sz="1600" b="1" dirty="0">
                  <a:solidFill>
                    <a:srgbClr val="4D4D4D"/>
                  </a:solidFill>
                  <a:latin typeface="Calibri" panose="020F0502020204030204" pitchFamily="34" charset="0"/>
                  <a:sym typeface="Wingdings" pitchFamily="2" charset="2"/>
                </a:rPr>
                <a:t>Releaseplanung</a:t>
              </a:r>
            </a:p>
          </p:txBody>
        </p:sp>
        <p:sp>
          <p:nvSpPr>
            <p:cNvPr id="151" name="Pfeil: nach unten 150">
              <a:extLst>
                <a:ext uri="{FF2B5EF4-FFF2-40B4-BE49-F238E27FC236}">
                  <a16:creationId xmlns:a16="http://schemas.microsoft.com/office/drawing/2014/main" id="{76C0AEB2-8239-4ED6-B8A8-A31ACB856F83}"/>
                </a:ext>
              </a:extLst>
            </p:cNvPr>
            <p:cNvSpPr/>
            <p:nvPr/>
          </p:nvSpPr>
          <p:spPr>
            <a:xfrm>
              <a:off x="2241211" y="1510996"/>
              <a:ext cx="284415" cy="3244645"/>
            </a:xfrm>
            <a:prstGeom prst="downArrow">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218" name="Gruppieren 217">
            <a:extLst>
              <a:ext uri="{FF2B5EF4-FFF2-40B4-BE49-F238E27FC236}">
                <a16:creationId xmlns:a16="http://schemas.microsoft.com/office/drawing/2014/main" id="{DBA50FE7-EFB5-4796-91DA-C9ED97F4DEC5}"/>
              </a:ext>
            </a:extLst>
          </p:cNvPr>
          <p:cNvGrpSpPr/>
          <p:nvPr/>
        </p:nvGrpSpPr>
        <p:grpSpPr>
          <a:xfrm>
            <a:off x="4506863" y="1530660"/>
            <a:ext cx="338554" cy="5355446"/>
            <a:chOff x="4192237" y="1510996"/>
            <a:chExt cx="338554" cy="5355446"/>
          </a:xfrm>
        </p:grpSpPr>
        <p:grpSp>
          <p:nvGrpSpPr>
            <p:cNvPr id="199" name="Gruppieren 198">
              <a:extLst>
                <a:ext uri="{FF2B5EF4-FFF2-40B4-BE49-F238E27FC236}">
                  <a16:creationId xmlns:a16="http://schemas.microsoft.com/office/drawing/2014/main" id="{984B4019-6D0D-4247-8CD9-315434F67B7D}"/>
                </a:ext>
              </a:extLst>
            </p:cNvPr>
            <p:cNvGrpSpPr/>
            <p:nvPr/>
          </p:nvGrpSpPr>
          <p:grpSpPr>
            <a:xfrm rot="16200000">
              <a:off x="3335584" y="5671235"/>
              <a:ext cx="2051860" cy="338554"/>
              <a:chOff x="1358626" y="5539357"/>
              <a:chExt cx="2051860" cy="338554"/>
            </a:xfrm>
          </p:grpSpPr>
          <p:sp>
            <p:nvSpPr>
              <p:cNvPr id="195" name="Textfeld 194">
                <a:extLst>
                  <a:ext uri="{FF2B5EF4-FFF2-40B4-BE49-F238E27FC236}">
                    <a16:creationId xmlns:a16="http://schemas.microsoft.com/office/drawing/2014/main" id="{3EBB2060-83AB-462D-8A0A-6E8576467760}"/>
                  </a:ext>
                </a:extLst>
              </p:cNvPr>
              <p:cNvSpPr txBox="1"/>
              <p:nvPr/>
            </p:nvSpPr>
            <p:spPr>
              <a:xfrm>
                <a:off x="1358626" y="5539357"/>
                <a:ext cx="1835860" cy="338554"/>
              </a:xfrm>
              <a:prstGeom prst="rect">
                <a:avLst/>
              </a:prstGeom>
              <a:noFill/>
            </p:spPr>
            <p:txBody>
              <a:bodyPr wrap="square" rtlCol="0">
                <a:spAutoFit/>
              </a:bodyPr>
              <a:lstStyle/>
              <a:p>
                <a:pPr algn="r"/>
                <a:r>
                  <a:rPr lang="de-DE" sz="1600" b="1" dirty="0" err="1">
                    <a:solidFill>
                      <a:srgbClr val="4D4D4D"/>
                    </a:solidFill>
                    <a:latin typeface="Calibri" panose="020F0502020204030204" pitchFamily="34" charset="0"/>
                    <a:sym typeface="Wingdings" pitchFamily="2" charset="2"/>
                  </a:rPr>
                  <a:t>Inspect</a:t>
                </a:r>
                <a:r>
                  <a:rPr lang="de-DE" sz="1600" b="1" dirty="0">
                    <a:solidFill>
                      <a:srgbClr val="4D4D4D"/>
                    </a:solidFill>
                    <a:latin typeface="Calibri" panose="020F0502020204030204" pitchFamily="34" charset="0"/>
                    <a:sym typeface="Wingdings" pitchFamily="2" charset="2"/>
                  </a:rPr>
                  <a:t> &amp; </a:t>
                </a:r>
                <a:r>
                  <a:rPr lang="de-DE" sz="1600" b="1" dirty="0" err="1">
                    <a:solidFill>
                      <a:srgbClr val="4D4D4D"/>
                    </a:solidFill>
                    <a:latin typeface="Calibri" panose="020F0502020204030204" pitchFamily="34" charset="0"/>
                    <a:sym typeface="Wingdings" pitchFamily="2" charset="2"/>
                  </a:rPr>
                  <a:t>Adapt</a:t>
                </a:r>
                <a:endParaRPr lang="de-DE" sz="1600" b="1" dirty="0">
                  <a:solidFill>
                    <a:srgbClr val="4D4D4D"/>
                  </a:solidFill>
                  <a:latin typeface="Calibri" panose="020F0502020204030204" pitchFamily="34" charset="0"/>
                  <a:sym typeface="Wingdings" pitchFamily="2" charset="2"/>
                </a:endParaRPr>
              </a:p>
            </p:txBody>
          </p:sp>
          <p:grpSp>
            <p:nvGrpSpPr>
              <p:cNvPr id="198" name="Gruppieren 197">
                <a:extLst>
                  <a:ext uri="{FF2B5EF4-FFF2-40B4-BE49-F238E27FC236}">
                    <a16:creationId xmlns:a16="http://schemas.microsoft.com/office/drawing/2014/main" id="{1235C0DE-7D2A-4D62-8F74-055DDF941CB7}"/>
                  </a:ext>
                </a:extLst>
              </p:cNvPr>
              <p:cNvGrpSpPr/>
              <p:nvPr/>
            </p:nvGrpSpPr>
            <p:grpSpPr>
              <a:xfrm>
                <a:off x="3194486" y="5585886"/>
                <a:ext cx="216000" cy="245496"/>
                <a:chOff x="3987640" y="5373011"/>
                <a:chExt cx="216000" cy="245496"/>
              </a:xfrm>
            </p:grpSpPr>
            <p:sp>
              <p:nvSpPr>
                <p:cNvPr id="196" name="Bogen 195">
                  <a:extLst>
                    <a:ext uri="{FF2B5EF4-FFF2-40B4-BE49-F238E27FC236}">
                      <a16:creationId xmlns:a16="http://schemas.microsoft.com/office/drawing/2014/main" id="{3B8FB9C0-E469-4CD1-8EA4-0E859B41C0DD}"/>
                    </a:ext>
                  </a:extLst>
                </p:cNvPr>
                <p:cNvSpPr/>
                <p:nvPr/>
              </p:nvSpPr>
              <p:spPr bwMode="auto">
                <a:xfrm>
                  <a:off x="3987640" y="5373011"/>
                  <a:ext cx="216000" cy="216000"/>
                </a:xfrm>
                <a:prstGeom prst="arc">
                  <a:avLst>
                    <a:gd name="adj1" fmla="val 11292287"/>
                    <a:gd name="adj2" fmla="val 0"/>
                  </a:avLst>
                </a:prstGeom>
                <a:noFill/>
                <a:ln w="38100" cap="sq" cmpd="sng" algn="ctr">
                  <a:solidFill>
                    <a:schemeClr val="accent2">
                      <a:lumMod val="5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197" name="Bogen 196">
                  <a:extLst>
                    <a:ext uri="{FF2B5EF4-FFF2-40B4-BE49-F238E27FC236}">
                      <a16:creationId xmlns:a16="http://schemas.microsoft.com/office/drawing/2014/main" id="{04585113-9146-4076-B531-310E56A021EF}"/>
                    </a:ext>
                  </a:extLst>
                </p:cNvPr>
                <p:cNvSpPr/>
                <p:nvPr/>
              </p:nvSpPr>
              <p:spPr bwMode="auto">
                <a:xfrm rot="10800000">
                  <a:off x="3987640" y="5402507"/>
                  <a:ext cx="216000" cy="216000"/>
                </a:xfrm>
                <a:prstGeom prst="arc">
                  <a:avLst>
                    <a:gd name="adj1" fmla="val 11292287"/>
                    <a:gd name="adj2" fmla="val 0"/>
                  </a:avLst>
                </a:prstGeom>
                <a:noFill/>
                <a:ln w="38100" cap="sq" cmpd="sng" algn="ctr">
                  <a:solidFill>
                    <a:schemeClr val="accent2">
                      <a:lumMod val="5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grpSp>
        <p:sp>
          <p:nvSpPr>
            <p:cNvPr id="157" name="Pfeil: nach unten 156">
              <a:extLst>
                <a:ext uri="{FF2B5EF4-FFF2-40B4-BE49-F238E27FC236}">
                  <a16:creationId xmlns:a16="http://schemas.microsoft.com/office/drawing/2014/main" id="{62946C97-D3F8-45B7-ADC7-DF6FBF089777}"/>
                </a:ext>
              </a:extLst>
            </p:cNvPr>
            <p:cNvSpPr/>
            <p:nvPr/>
          </p:nvSpPr>
          <p:spPr>
            <a:xfrm>
              <a:off x="4205434" y="1510996"/>
              <a:ext cx="284415" cy="3244645"/>
            </a:xfrm>
            <a:prstGeom prst="downArrow">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219" name="Gruppieren 218">
            <a:extLst>
              <a:ext uri="{FF2B5EF4-FFF2-40B4-BE49-F238E27FC236}">
                <a16:creationId xmlns:a16="http://schemas.microsoft.com/office/drawing/2014/main" id="{12939F01-935C-4911-9766-1981E125F8FB}"/>
              </a:ext>
            </a:extLst>
          </p:cNvPr>
          <p:cNvGrpSpPr/>
          <p:nvPr/>
        </p:nvGrpSpPr>
        <p:grpSpPr>
          <a:xfrm>
            <a:off x="5144264" y="1525599"/>
            <a:ext cx="338554" cy="5080505"/>
            <a:chOff x="4829638" y="1505935"/>
            <a:chExt cx="338554" cy="5080505"/>
          </a:xfrm>
        </p:grpSpPr>
        <p:sp>
          <p:nvSpPr>
            <p:cNvPr id="200" name="Textfeld 199">
              <a:extLst>
                <a:ext uri="{FF2B5EF4-FFF2-40B4-BE49-F238E27FC236}">
                  <a16:creationId xmlns:a16="http://schemas.microsoft.com/office/drawing/2014/main" id="{E74A1D5B-3CF4-437A-BA03-24E8D26B6455}"/>
                </a:ext>
              </a:extLst>
            </p:cNvPr>
            <p:cNvSpPr txBox="1"/>
            <p:nvPr/>
          </p:nvSpPr>
          <p:spPr>
            <a:xfrm rot="16200000">
              <a:off x="4080985" y="5499233"/>
              <a:ext cx="1835860" cy="338554"/>
            </a:xfrm>
            <a:prstGeom prst="rect">
              <a:avLst/>
            </a:prstGeom>
            <a:noFill/>
          </p:spPr>
          <p:txBody>
            <a:bodyPr wrap="square" rtlCol="0">
              <a:spAutoFit/>
            </a:bodyPr>
            <a:lstStyle/>
            <a:p>
              <a:pPr algn="r"/>
              <a:r>
                <a:rPr lang="de-DE" sz="1600" b="1" dirty="0">
                  <a:solidFill>
                    <a:srgbClr val="4D4D4D"/>
                  </a:solidFill>
                  <a:latin typeface="Calibri" panose="020F0502020204030204" pitchFamily="34" charset="0"/>
                  <a:sym typeface="Wingdings" pitchFamily="2" charset="2"/>
                </a:rPr>
                <a:t>Releaseplanung</a:t>
              </a:r>
            </a:p>
          </p:txBody>
        </p:sp>
        <p:sp>
          <p:nvSpPr>
            <p:cNvPr id="189" name="Pfeil: nach unten 188">
              <a:extLst>
                <a:ext uri="{FF2B5EF4-FFF2-40B4-BE49-F238E27FC236}">
                  <a16:creationId xmlns:a16="http://schemas.microsoft.com/office/drawing/2014/main" id="{3F72AC95-54EA-44A0-B94E-D96810F04584}"/>
                </a:ext>
              </a:extLst>
            </p:cNvPr>
            <p:cNvSpPr/>
            <p:nvPr/>
          </p:nvSpPr>
          <p:spPr>
            <a:xfrm>
              <a:off x="4860638" y="1505935"/>
              <a:ext cx="284415" cy="3244645"/>
            </a:xfrm>
            <a:prstGeom prst="downArrow">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220" name="Gruppieren 219">
            <a:extLst>
              <a:ext uri="{FF2B5EF4-FFF2-40B4-BE49-F238E27FC236}">
                <a16:creationId xmlns:a16="http://schemas.microsoft.com/office/drawing/2014/main" id="{4EA54D6A-D5B9-45EB-BA13-9B4D2B8F5B65}"/>
              </a:ext>
            </a:extLst>
          </p:cNvPr>
          <p:cNvGrpSpPr/>
          <p:nvPr/>
        </p:nvGrpSpPr>
        <p:grpSpPr>
          <a:xfrm>
            <a:off x="7123891" y="1525599"/>
            <a:ext cx="338554" cy="5360507"/>
            <a:chOff x="6809265" y="1505935"/>
            <a:chExt cx="338554" cy="5360507"/>
          </a:xfrm>
        </p:grpSpPr>
        <p:grpSp>
          <p:nvGrpSpPr>
            <p:cNvPr id="201" name="Gruppieren 200">
              <a:extLst>
                <a:ext uri="{FF2B5EF4-FFF2-40B4-BE49-F238E27FC236}">
                  <a16:creationId xmlns:a16="http://schemas.microsoft.com/office/drawing/2014/main" id="{69702373-57EF-4D30-9EE1-CD304EB771F2}"/>
                </a:ext>
              </a:extLst>
            </p:cNvPr>
            <p:cNvGrpSpPr/>
            <p:nvPr/>
          </p:nvGrpSpPr>
          <p:grpSpPr>
            <a:xfrm rot="16200000">
              <a:off x="5952612" y="5671235"/>
              <a:ext cx="2051860" cy="338554"/>
              <a:chOff x="1358626" y="5539357"/>
              <a:chExt cx="2051860" cy="338554"/>
            </a:xfrm>
          </p:grpSpPr>
          <p:sp>
            <p:nvSpPr>
              <p:cNvPr id="202" name="Textfeld 201">
                <a:extLst>
                  <a:ext uri="{FF2B5EF4-FFF2-40B4-BE49-F238E27FC236}">
                    <a16:creationId xmlns:a16="http://schemas.microsoft.com/office/drawing/2014/main" id="{37476BBC-DA2A-4E64-A85E-FC46DACB7F34}"/>
                  </a:ext>
                </a:extLst>
              </p:cNvPr>
              <p:cNvSpPr txBox="1"/>
              <p:nvPr/>
            </p:nvSpPr>
            <p:spPr>
              <a:xfrm>
                <a:off x="1358626" y="5539357"/>
                <a:ext cx="1835860" cy="338554"/>
              </a:xfrm>
              <a:prstGeom prst="rect">
                <a:avLst/>
              </a:prstGeom>
              <a:noFill/>
            </p:spPr>
            <p:txBody>
              <a:bodyPr wrap="square" rtlCol="0">
                <a:spAutoFit/>
              </a:bodyPr>
              <a:lstStyle/>
              <a:p>
                <a:pPr algn="r"/>
                <a:r>
                  <a:rPr lang="de-DE" sz="1600" b="1" dirty="0" err="1">
                    <a:solidFill>
                      <a:srgbClr val="4D4D4D"/>
                    </a:solidFill>
                    <a:latin typeface="Calibri" panose="020F0502020204030204" pitchFamily="34" charset="0"/>
                    <a:sym typeface="Wingdings" pitchFamily="2" charset="2"/>
                  </a:rPr>
                  <a:t>Inspect</a:t>
                </a:r>
                <a:r>
                  <a:rPr lang="de-DE" sz="1600" b="1" dirty="0">
                    <a:solidFill>
                      <a:srgbClr val="4D4D4D"/>
                    </a:solidFill>
                    <a:latin typeface="Calibri" panose="020F0502020204030204" pitchFamily="34" charset="0"/>
                    <a:sym typeface="Wingdings" pitchFamily="2" charset="2"/>
                  </a:rPr>
                  <a:t> &amp; </a:t>
                </a:r>
                <a:r>
                  <a:rPr lang="de-DE" sz="1600" b="1" dirty="0" err="1">
                    <a:solidFill>
                      <a:srgbClr val="4D4D4D"/>
                    </a:solidFill>
                    <a:latin typeface="Calibri" panose="020F0502020204030204" pitchFamily="34" charset="0"/>
                    <a:sym typeface="Wingdings" pitchFamily="2" charset="2"/>
                  </a:rPr>
                  <a:t>Adapt</a:t>
                </a:r>
                <a:endParaRPr lang="de-DE" sz="1600" b="1" dirty="0">
                  <a:solidFill>
                    <a:srgbClr val="4D4D4D"/>
                  </a:solidFill>
                  <a:latin typeface="Calibri" panose="020F0502020204030204" pitchFamily="34" charset="0"/>
                  <a:sym typeface="Wingdings" pitchFamily="2" charset="2"/>
                </a:endParaRPr>
              </a:p>
            </p:txBody>
          </p:sp>
          <p:grpSp>
            <p:nvGrpSpPr>
              <p:cNvPr id="203" name="Gruppieren 202">
                <a:extLst>
                  <a:ext uri="{FF2B5EF4-FFF2-40B4-BE49-F238E27FC236}">
                    <a16:creationId xmlns:a16="http://schemas.microsoft.com/office/drawing/2014/main" id="{0FC14241-BA67-46D2-9D99-CE1EAAD1CE7F}"/>
                  </a:ext>
                </a:extLst>
              </p:cNvPr>
              <p:cNvGrpSpPr/>
              <p:nvPr/>
            </p:nvGrpSpPr>
            <p:grpSpPr>
              <a:xfrm>
                <a:off x="3194486" y="5585886"/>
                <a:ext cx="216000" cy="245496"/>
                <a:chOff x="3987640" y="5373011"/>
                <a:chExt cx="216000" cy="245496"/>
              </a:xfrm>
            </p:grpSpPr>
            <p:sp>
              <p:nvSpPr>
                <p:cNvPr id="204" name="Bogen 203">
                  <a:extLst>
                    <a:ext uri="{FF2B5EF4-FFF2-40B4-BE49-F238E27FC236}">
                      <a16:creationId xmlns:a16="http://schemas.microsoft.com/office/drawing/2014/main" id="{71109163-197A-44C9-84F0-3241692B4E13}"/>
                    </a:ext>
                  </a:extLst>
                </p:cNvPr>
                <p:cNvSpPr/>
                <p:nvPr/>
              </p:nvSpPr>
              <p:spPr bwMode="auto">
                <a:xfrm>
                  <a:off x="3987640" y="5373011"/>
                  <a:ext cx="216000" cy="216000"/>
                </a:xfrm>
                <a:prstGeom prst="arc">
                  <a:avLst>
                    <a:gd name="adj1" fmla="val 11292287"/>
                    <a:gd name="adj2" fmla="val 0"/>
                  </a:avLst>
                </a:prstGeom>
                <a:noFill/>
                <a:ln w="38100" cap="sq" cmpd="sng" algn="ctr">
                  <a:solidFill>
                    <a:schemeClr val="accent2">
                      <a:lumMod val="5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05" name="Bogen 204">
                  <a:extLst>
                    <a:ext uri="{FF2B5EF4-FFF2-40B4-BE49-F238E27FC236}">
                      <a16:creationId xmlns:a16="http://schemas.microsoft.com/office/drawing/2014/main" id="{75C3622C-81A8-4C80-B753-4A0208BB046B}"/>
                    </a:ext>
                  </a:extLst>
                </p:cNvPr>
                <p:cNvSpPr/>
                <p:nvPr/>
              </p:nvSpPr>
              <p:spPr bwMode="auto">
                <a:xfrm rot="10800000">
                  <a:off x="3987640" y="5402507"/>
                  <a:ext cx="216000" cy="216000"/>
                </a:xfrm>
                <a:prstGeom prst="arc">
                  <a:avLst>
                    <a:gd name="adj1" fmla="val 11292287"/>
                    <a:gd name="adj2" fmla="val 0"/>
                  </a:avLst>
                </a:prstGeom>
                <a:noFill/>
                <a:ln w="38100" cap="sq" cmpd="sng" algn="ctr">
                  <a:solidFill>
                    <a:schemeClr val="accent2">
                      <a:lumMod val="5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grpSp>
        <p:sp>
          <p:nvSpPr>
            <p:cNvPr id="190" name="Pfeil: nach unten 189">
              <a:extLst>
                <a:ext uri="{FF2B5EF4-FFF2-40B4-BE49-F238E27FC236}">
                  <a16:creationId xmlns:a16="http://schemas.microsoft.com/office/drawing/2014/main" id="{F979B8F9-D36F-45D3-9571-2DE2693E4E94}"/>
                </a:ext>
              </a:extLst>
            </p:cNvPr>
            <p:cNvSpPr/>
            <p:nvPr/>
          </p:nvSpPr>
          <p:spPr>
            <a:xfrm>
              <a:off x="6824861" y="1505935"/>
              <a:ext cx="284415" cy="3244645"/>
            </a:xfrm>
            <a:prstGeom prst="downArrow">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221" name="Gruppieren 220">
            <a:extLst>
              <a:ext uri="{FF2B5EF4-FFF2-40B4-BE49-F238E27FC236}">
                <a16:creationId xmlns:a16="http://schemas.microsoft.com/office/drawing/2014/main" id="{96AA27EA-77F1-4B45-85C5-A97BC60AFF2D}"/>
              </a:ext>
            </a:extLst>
          </p:cNvPr>
          <p:cNvGrpSpPr/>
          <p:nvPr/>
        </p:nvGrpSpPr>
        <p:grpSpPr>
          <a:xfrm>
            <a:off x="4504015" y="989329"/>
            <a:ext cx="1018688" cy="3032222"/>
            <a:chOff x="4189389" y="969665"/>
            <a:chExt cx="1018688" cy="3032222"/>
          </a:xfrm>
        </p:grpSpPr>
        <p:sp>
          <p:nvSpPr>
            <p:cNvPr id="210" name="Rechteck: abgerundete Ecken 209">
              <a:extLst>
                <a:ext uri="{FF2B5EF4-FFF2-40B4-BE49-F238E27FC236}">
                  <a16:creationId xmlns:a16="http://schemas.microsoft.com/office/drawing/2014/main" id="{BFDB0659-6FFA-42B3-8BEE-FF3D2B21ACD9}"/>
                </a:ext>
              </a:extLst>
            </p:cNvPr>
            <p:cNvSpPr/>
            <p:nvPr/>
          </p:nvSpPr>
          <p:spPr>
            <a:xfrm>
              <a:off x="4470184" y="1265887"/>
              <a:ext cx="396000" cy="2736000"/>
            </a:xfrm>
            <a:prstGeom prst="roundRect">
              <a:avLst/>
            </a:prstGeom>
            <a:solidFill>
              <a:schemeClr val="bg1"/>
            </a:solidFill>
            <a:ln>
              <a:solidFill>
                <a:schemeClr val="tx2">
                  <a:lumMod val="50000"/>
                </a:schemeClr>
              </a:solidFill>
              <a:prstDash val="dash"/>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53" name="Cube 152">
              <a:extLst>
                <a:ext uri="{FF2B5EF4-FFF2-40B4-BE49-F238E27FC236}">
                  <a16:creationId xmlns:a16="http://schemas.microsoft.com/office/drawing/2014/main" id="{74DFD3F9-4720-49E1-89E3-AAE53EC8D766}"/>
                </a:ext>
              </a:extLst>
            </p:cNvPr>
            <p:cNvSpPr/>
            <p:nvPr/>
          </p:nvSpPr>
          <p:spPr>
            <a:xfrm>
              <a:off x="4510171" y="3563335"/>
              <a:ext cx="324464" cy="314707"/>
            </a:xfrm>
            <a:prstGeom prst="cube">
              <a:avLst/>
            </a:prstGeom>
            <a:solidFill>
              <a:srgbClr val="FFDA65"/>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55" name="Cube 154">
              <a:extLst>
                <a:ext uri="{FF2B5EF4-FFF2-40B4-BE49-F238E27FC236}">
                  <a16:creationId xmlns:a16="http://schemas.microsoft.com/office/drawing/2014/main" id="{1CB70B8D-A403-454D-AB1B-E8163505186E}"/>
                </a:ext>
              </a:extLst>
            </p:cNvPr>
            <p:cNvSpPr/>
            <p:nvPr/>
          </p:nvSpPr>
          <p:spPr>
            <a:xfrm>
              <a:off x="4510171" y="2478123"/>
              <a:ext cx="324464" cy="314707"/>
            </a:xfrm>
            <a:prstGeom prst="cube">
              <a:avLst/>
            </a:prstGeom>
            <a:solidFill>
              <a:srgbClr val="C00000"/>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56" name="Cube 155">
              <a:extLst>
                <a:ext uri="{FF2B5EF4-FFF2-40B4-BE49-F238E27FC236}">
                  <a16:creationId xmlns:a16="http://schemas.microsoft.com/office/drawing/2014/main" id="{99C3CE31-8CDE-4C60-9E60-885D7F9E2611}"/>
                </a:ext>
              </a:extLst>
            </p:cNvPr>
            <p:cNvSpPr/>
            <p:nvPr/>
          </p:nvSpPr>
          <p:spPr>
            <a:xfrm>
              <a:off x="4510171" y="1670627"/>
              <a:ext cx="324464" cy="314707"/>
            </a:xfrm>
            <a:prstGeom prst="cube">
              <a:avLst/>
            </a:prstGeom>
            <a:solidFill>
              <a:schemeClr val="accent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12" name="Textfeld 211">
              <a:extLst>
                <a:ext uri="{FF2B5EF4-FFF2-40B4-BE49-F238E27FC236}">
                  <a16:creationId xmlns:a16="http://schemas.microsoft.com/office/drawing/2014/main" id="{668A5D5D-E0EA-439A-A0E9-FA1701971199}"/>
                </a:ext>
              </a:extLst>
            </p:cNvPr>
            <p:cNvSpPr txBox="1"/>
            <p:nvPr/>
          </p:nvSpPr>
          <p:spPr>
            <a:xfrm>
              <a:off x="4189389" y="969665"/>
              <a:ext cx="1018688" cy="338554"/>
            </a:xfrm>
            <a:prstGeom prst="rect">
              <a:avLst/>
            </a:prstGeom>
            <a:no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Release</a:t>
              </a:r>
            </a:p>
          </p:txBody>
        </p:sp>
      </p:grpSp>
      <p:sp>
        <p:nvSpPr>
          <p:cNvPr id="213" name="Textfeld 212">
            <a:extLst>
              <a:ext uri="{FF2B5EF4-FFF2-40B4-BE49-F238E27FC236}">
                <a16:creationId xmlns:a16="http://schemas.microsoft.com/office/drawing/2014/main" id="{DA2BECF7-846C-4426-B79F-C592F4CEF24C}"/>
              </a:ext>
            </a:extLst>
          </p:cNvPr>
          <p:cNvSpPr txBox="1"/>
          <p:nvPr/>
        </p:nvSpPr>
        <p:spPr>
          <a:xfrm>
            <a:off x="7119977" y="985627"/>
            <a:ext cx="1018688" cy="338554"/>
          </a:xfrm>
          <a:prstGeom prst="rect">
            <a:avLst/>
          </a:prstGeom>
          <a:no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Release</a:t>
            </a:r>
          </a:p>
        </p:txBody>
      </p:sp>
      <p:sp>
        <p:nvSpPr>
          <p:cNvPr id="214" name="Textfeld 213">
            <a:extLst>
              <a:ext uri="{FF2B5EF4-FFF2-40B4-BE49-F238E27FC236}">
                <a16:creationId xmlns:a16="http://schemas.microsoft.com/office/drawing/2014/main" id="{2983B5CE-C4EF-4053-84A1-7D29731DE37B}"/>
              </a:ext>
            </a:extLst>
          </p:cNvPr>
          <p:cNvSpPr txBox="1"/>
          <p:nvPr/>
        </p:nvSpPr>
        <p:spPr>
          <a:xfrm>
            <a:off x="3303329" y="1363120"/>
            <a:ext cx="75548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Sprints</a:t>
            </a:r>
          </a:p>
        </p:txBody>
      </p:sp>
      <p:sp>
        <p:nvSpPr>
          <p:cNvPr id="215" name="Textfeld 214">
            <a:extLst>
              <a:ext uri="{FF2B5EF4-FFF2-40B4-BE49-F238E27FC236}">
                <a16:creationId xmlns:a16="http://schemas.microsoft.com/office/drawing/2014/main" id="{701B7844-A1E7-4CEA-9AA1-687908BB7A70}"/>
              </a:ext>
            </a:extLst>
          </p:cNvPr>
          <p:cNvSpPr txBox="1"/>
          <p:nvPr/>
        </p:nvSpPr>
        <p:spPr>
          <a:xfrm>
            <a:off x="5902184" y="1363120"/>
            <a:ext cx="75548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Sprints</a:t>
            </a:r>
          </a:p>
        </p:txBody>
      </p:sp>
    </p:spTree>
    <p:extLst>
      <p:ext uri="{BB962C8B-B14F-4D97-AF65-F5344CB8AC3E}">
        <p14:creationId xmlns:p14="http://schemas.microsoft.com/office/powerpoint/2010/main" val="1134586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791F3570-F264-4043-88C6-15381490D241}"/>
              </a:ext>
            </a:extLst>
          </p:cNvPr>
          <p:cNvSpPr>
            <a:spLocks noGrp="1"/>
          </p:cNvSpPr>
          <p:nvPr>
            <p:ph type="body" sz="quarter" idx="11"/>
          </p:nvPr>
        </p:nvSpPr>
        <p:spPr/>
        <p:txBody>
          <a:bodyPr>
            <a:normAutofit fontScale="92500"/>
          </a:bodyPr>
          <a:lstStyle/>
          <a:p>
            <a:r>
              <a:rPr lang="de-DE" dirty="0"/>
              <a:t>Syl_ID_8.2</a:t>
            </a:r>
          </a:p>
        </p:txBody>
      </p:sp>
      <p:sp>
        <p:nvSpPr>
          <p:cNvPr id="2" name="Fußzeilenplatzhalter 1">
            <a:extLst>
              <a:ext uri="{FF2B5EF4-FFF2-40B4-BE49-F238E27FC236}">
                <a16:creationId xmlns:a16="http://schemas.microsoft.com/office/drawing/2014/main" id="{9F5ACD95-AA14-430C-87E1-49117BBB4BDA}"/>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0A04DAE-2162-4440-B8B3-F632837A58B4}"/>
              </a:ext>
            </a:extLst>
          </p:cNvPr>
          <p:cNvSpPr>
            <a:spLocks noGrp="1"/>
          </p:cNvSpPr>
          <p:nvPr>
            <p:ph type="sldNum" sz="quarter" idx="4"/>
          </p:nvPr>
        </p:nvSpPr>
        <p:spPr/>
        <p:txBody>
          <a:bodyPr/>
          <a:lstStyle/>
          <a:p>
            <a:fld id="{BD587C3E-324D-4846-9F44-5C3ACF20A720}" type="slidenum">
              <a:rPr lang="de-DE" smtClean="0"/>
              <a:pPr/>
              <a:t>158</a:t>
            </a:fld>
            <a:endParaRPr lang="de-DE" dirty="0"/>
          </a:p>
        </p:txBody>
      </p:sp>
      <p:sp>
        <p:nvSpPr>
          <p:cNvPr id="8" name="Textplatzhalter 7">
            <a:extLst>
              <a:ext uri="{FF2B5EF4-FFF2-40B4-BE49-F238E27FC236}">
                <a16:creationId xmlns:a16="http://schemas.microsoft.com/office/drawing/2014/main" id="{FDDC7C92-85EF-4F85-8CD0-0FB4705F3BD8}"/>
              </a:ext>
            </a:extLst>
          </p:cNvPr>
          <p:cNvSpPr>
            <a:spLocks noGrp="1"/>
          </p:cNvSpPr>
          <p:nvPr>
            <p:ph type="body" sz="quarter" idx="13"/>
          </p:nvPr>
        </p:nvSpPr>
        <p:spPr/>
        <p:txBody>
          <a:bodyPr>
            <a:normAutofit fontScale="92500" lnSpcReduction="20000"/>
          </a:bodyPr>
          <a:lstStyle/>
          <a:p>
            <a:pPr>
              <a:lnSpc>
                <a:spcPct val="150000"/>
              </a:lnSpc>
            </a:pPr>
            <a:r>
              <a:rPr lang="de-DE" b="1" dirty="0"/>
              <a:t>Planungs- und Release-Termine </a:t>
            </a:r>
            <a:r>
              <a:rPr lang="de-DE" dirty="0"/>
              <a:t>finden </a:t>
            </a:r>
            <a:r>
              <a:rPr lang="de-DE" b="1" dirty="0"/>
              <a:t>häufig und regelmäßig</a:t>
            </a:r>
            <a:r>
              <a:rPr lang="de-DE" dirty="0"/>
              <a:t> statt.</a:t>
            </a:r>
          </a:p>
          <a:p>
            <a:pPr>
              <a:lnSpc>
                <a:spcPct val="150000"/>
              </a:lnSpc>
            </a:pPr>
            <a:r>
              <a:rPr lang="de-DE" b="1" dirty="0"/>
              <a:t>Termine und Qualität sind fest </a:t>
            </a:r>
            <a:r>
              <a:rPr lang="de-DE" dirty="0"/>
              <a:t>vorgegeben, der Umfang ist variabel.</a:t>
            </a:r>
          </a:p>
          <a:p>
            <a:pPr>
              <a:lnSpc>
                <a:spcPct val="150000"/>
              </a:lnSpc>
            </a:pPr>
            <a:r>
              <a:rPr lang="de-DE" dirty="0"/>
              <a:t>Es werden </a:t>
            </a:r>
            <a:r>
              <a:rPr lang="de-DE" b="1" dirty="0"/>
              <a:t>dazwischenliegende</a:t>
            </a:r>
            <a:r>
              <a:rPr lang="de-DE" dirty="0"/>
              <a:t> globale und objektive </a:t>
            </a:r>
            <a:r>
              <a:rPr lang="de-DE" b="1" dirty="0"/>
              <a:t>Meilensteine</a:t>
            </a:r>
            <a:r>
              <a:rPr lang="de-DE" dirty="0"/>
              <a:t> etabliert.</a:t>
            </a:r>
          </a:p>
          <a:p>
            <a:pPr>
              <a:lnSpc>
                <a:spcPct val="150000"/>
              </a:lnSpc>
            </a:pPr>
            <a:r>
              <a:rPr lang="de-DE" dirty="0"/>
              <a:t>Alle Teams arbeiten mit der </a:t>
            </a:r>
            <a:r>
              <a:rPr lang="de-DE" b="1" dirty="0"/>
              <a:t>gleichen Sprint-Dauer</a:t>
            </a:r>
            <a:r>
              <a:rPr lang="de-DE" dirty="0"/>
              <a:t>.</a:t>
            </a:r>
          </a:p>
          <a:p>
            <a:pPr>
              <a:lnSpc>
                <a:spcPct val="150000"/>
              </a:lnSpc>
            </a:pPr>
            <a:r>
              <a:rPr lang="de-DE" dirty="0"/>
              <a:t>Auf der obersten oder Systemebene sowie auf den Funktions- und Komponentenebenen wird eine </a:t>
            </a:r>
            <a:r>
              <a:rPr lang="de-DE" b="1" dirty="0"/>
              <a:t>kontinuierliche Integration </a:t>
            </a:r>
            <a:r>
              <a:rPr lang="de-DE" dirty="0"/>
              <a:t>implementiert.</a:t>
            </a:r>
          </a:p>
          <a:p>
            <a:pPr>
              <a:lnSpc>
                <a:spcPct val="150000"/>
              </a:lnSpc>
            </a:pPr>
            <a:r>
              <a:rPr lang="de-DE" dirty="0"/>
              <a:t>Die </a:t>
            </a:r>
            <a:r>
              <a:rPr lang="de-DE" b="1" dirty="0"/>
              <a:t>Release-Inkremente stehen in regelmäßigen Intervallen </a:t>
            </a:r>
            <a:r>
              <a:rPr lang="de-DE" dirty="0"/>
              <a:t>(z. B.: alle 3 oder 6 Sprints) zur Voransicht zur Verfügung („Review“).</a:t>
            </a:r>
          </a:p>
          <a:p>
            <a:pPr>
              <a:lnSpc>
                <a:spcPct val="150000"/>
              </a:lnSpc>
            </a:pPr>
            <a:r>
              <a:rPr lang="de-DE" b="1" dirty="0"/>
              <a:t>Spezielle Sprints </a:t>
            </a:r>
            <a:r>
              <a:rPr lang="de-DE" dirty="0"/>
              <a:t>können zur </a:t>
            </a:r>
            <a:r>
              <a:rPr lang="de-DE" b="1" dirty="0"/>
              <a:t>Reduzierung von technischen Schulden </a:t>
            </a:r>
            <a:r>
              <a:rPr lang="de-DE" dirty="0"/>
              <a:t>genutzt werden.</a:t>
            </a:r>
          </a:p>
          <a:p>
            <a:pPr>
              <a:lnSpc>
                <a:spcPct val="150000"/>
              </a:lnSpc>
            </a:pPr>
            <a:r>
              <a:rPr lang="de-DE" dirty="0"/>
              <a:t>Damit Teams auf ähnlichen Konstrukten aufbauen können, sind entsprechende</a:t>
            </a:r>
            <a:r>
              <a:rPr lang="de-DE" b="1" dirty="0"/>
              <a:t> Vorarbeiten notwendig</a:t>
            </a:r>
            <a:r>
              <a:rPr lang="de-DE" dirty="0"/>
              <a:t>.</a:t>
            </a:r>
          </a:p>
        </p:txBody>
      </p:sp>
      <p:sp>
        <p:nvSpPr>
          <p:cNvPr id="4" name="Titel 3">
            <a:extLst>
              <a:ext uri="{FF2B5EF4-FFF2-40B4-BE49-F238E27FC236}">
                <a16:creationId xmlns:a16="http://schemas.microsoft.com/office/drawing/2014/main" id="{4F423B28-56E8-4457-80F3-46AD8D72EBFC}"/>
              </a:ext>
            </a:extLst>
          </p:cNvPr>
          <p:cNvSpPr>
            <a:spLocks noGrp="1"/>
          </p:cNvSpPr>
          <p:nvPr>
            <p:ph type="title"/>
          </p:nvPr>
        </p:nvSpPr>
        <p:spPr/>
        <p:txBody>
          <a:bodyPr/>
          <a:lstStyle/>
          <a:p>
            <a:r>
              <a:rPr lang="de-DE" dirty="0"/>
              <a:t>Release Train: Regeln</a:t>
            </a:r>
          </a:p>
        </p:txBody>
      </p:sp>
    </p:spTree>
    <p:extLst>
      <p:ext uri="{BB962C8B-B14F-4D97-AF65-F5344CB8AC3E}">
        <p14:creationId xmlns:p14="http://schemas.microsoft.com/office/powerpoint/2010/main" val="22973177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E6782E9-EE39-4054-B649-DDB4724ED7D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D71F0BC1-3B4A-41D7-B8C3-2227EBAC671E}"/>
              </a:ext>
            </a:extLst>
          </p:cNvPr>
          <p:cNvSpPr>
            <a:spLocks noGrp="1"/>
          </p:cNvSpPr>
          <p:nvPr>
            <p:ph type="sldNum" sz="quarter" idx="4"/>
          </p:nvPr>
        </p:nvSpPr>
        <p:spPr/>
        <p:txBody>
          <a:bodyPr/>
          <a:lstStyle/>
          <a:p>
            <a:fld id="{BD587C3E-324D-4846-9F44-5C3ACF20A720}" type="slidenum">
              <a:rPr lang="de-DE" smtClean="0"/>
              <a:pPr/>
              <a:t>159</a:t>
            </a:fld>
            <a:endParaRPr lang="de-DE" dirty="0"/>
          </a:p>
        </p:txBody>
      </p:sp>
      <p:sp>
        <p:nvSpPr>
          <p:cNvPr id="12" name="Textplatzhalter 11">
            <a:extLst>
              <a:ext uri="{FF2B5EF4-FFF2-40B4-BE49-F238E27FC236}">
                <a16:creationId xmlns:a16="http://schemas.microsoft.com/office/drawing/2014/main" id="{5FF989FE-975C-43C9-84BE-03016A200355}"/>
              </a:ext>
            </a:extLst>
          </p:cNvPr>
          <p:cNvSpPr>
            <a:spLocks noGrp="1"/>
          </p:cNvSpPr>
          <p:nvPr>
            <p:ph type="body" sz="quarter" idx="13"/>
          </p:nvPr>
        </p:nvSpPr>
        <p:spPr/>
        <p:txBody>
          <a:bodyPr/>
          <a:lstStyle/>
          <a:p>
            <a:r>
              <a:rPr lang="de-DE" dirty="0"/>
              <a:t>virtuelle Zusammenarbeit (Tools!)</a:t>
            </a:r>
          </a:p>
          <a:p>
            <a:r>
              <a:rPr lang="de-DE" dirty="0"/>
              <a:t>abgestimmte Arbeitszeiten (insbesondere bei verschiedenen Zeitzonen)</a:t>
            </a:r>
          </a:p>
          <a:p>
            <a:r>
              <a:rPr lang="de-DE" dirty="0"/>
              <a:t>Face-to-Face-Kommunikation an wichtigen Punkten wie</a:t>
            </a:r>
          </a:p>
          <a:p>
            <a:pPr lvl="1"/>
            <a:r>
              <a:rPr lang="de-DE" dirty="0"/>
              <a:t>Kick-off-Meeting</a:t>
            </a:r>
          </a:p>
          <a:p>
            <a:pPr lvl="1"/>
            <a:r>
              <a:rPr lang="de-DE" dirty="0"/>
              <a:t>Planungsphase; insbesondere Releaseplanung</a:t>
            </a:r>
          </a:p>
          <a:p>
            <a:endParaRPr lang="de-DE" dirty="0"/>
          </a:p>
        </p:txBody>
      </p:sp>
      <p:sp>
        <p:nvSpPr>
          <p:cNvPr id="8" name="Titel 7">
            <a:extLst>
              <a:ext uri="{FF2B5EF4-FFF2-40B4-BE49-F238E27FC236}">
                <a16:creationId xmlns:a16="http://schemas.microsoft.com/office/drawing/2014/main" id="{E202B507-69CD-4799-B9C2-2B6B039C34E5}"/>
              </a:ext>
            </a:extLst>
          </p:cNvPr>
          <p:cNvSpPr>
            <a:spLocks noGrp="1"/>
          </p:cNvSpPr>
          <p:nvPr>
            <p:ph type="title"/>
          </p:nvPr>
        </p:nvSpPr>
        <p:spPr/>
        <p:txBody>
          <a:bodyPr/>
          <a:lstStyle/>
          <a:p>
            <a:r>
              <a:rPr lang="de-DE" dirty="0"/>
              <a:t>Verteilte Teams</a:t>
            </a:r>
          </a:p>
        </p:txBody>
      </p:sp>
      <p:sp>
        <p:nvSpPr>
          <p:cNvPr id="11" name="Textplatzhalter 10">
            <a:extLst>
              <a:ext uri="{FF2B5EF4-FFF2-40B4-BE49-F238E27FC236}">
                <a16:creationId xmlns:a16="http://schemas.microsoft.com/office/drawing/2014/main" id="{AFDB9A11-BEF5-4926-B148-48A19248A48B}"/>
              </a:ext>
            </a:extLst>
          </p:cNvPr>
          <p:cNvSpPr>
            <a:spLocks noGrp="1"/>
          </p:cNvSpPr>
          <p:nvPr>
            <p:ph type="body" sz="quarter" idx="11"/>
          </p:nvPr>
        </p:nvSpPr>
        <p:spPr/>
        <p:txBody>
          <a:bodyPr>
            <a:normAutofit fontScale="92500"/>
          </a:bodyPr>
          <a:lstStyle/>
          <a:p>
            <a:endParaRPr lang="de-DE"/>
          </a:p>
        </p:txBody>
      </p:sp>
      <p:pic>
        <p:nvPicPr>
          <p:cNvPr id="13" name="Grafik 12">
            <a:extLst>
              <a:ext uri="{FF2B5EF4-FFF2-40B4-BE49-F238E27FC236}">
                <a16:creationId xmlns:a16="http://schemas.microsoft.com/office/drawing/2014/main" id="{8418D06D-9D92-4A9B-89E4-4E6ADF14D6C2}"/>
              </a:ext>
            </a:extLst>
          </p:cNvPr>
          <p:cNvPicPr>
            <a:picLocks noChangeAspect="1"/>
          </p:cNvPicPr>
          <p:nvPr/>
        </p:nvPicPr>
        <p:blipFill>
          <a:blip r:embed="rId3" cstate="print"/>
          <a:stretch>
            <a:fillRect/>
          </a:stretch>
        </p:blipFill>
        <p:spPr>
          <a:xfrm>
            <a:off x="4653471" y="1380385"/>
            <a:ext cx="3910581" cy="4637912"/>
          </a:xfrm>
          <a:prstGeom prst="rect">
            <a:avLst/>
          </a:prstGeom>
        </p:spPr>
      </p:pic>
      <p:sp>
        <p:nvSpPr>
          <p:cNvPr id="14" name="Ovale Legende 8">
            <a:extLst>
              <a:ext uri="{FF2B5EF4-FFF2-40B4-BE49-F238E27FC236}">
                <a16:creationId xmlns:a16="http://schemas.microsoft.com/office/drawing/2014/main" id="{C70EA53B-DFFA-486E-943A-9CF75E8072CD}"/>
              </a:ext>
            </a:extLst>
          </p:cNvPr>
          <p:cNvSpPr/>
          <p:nvPr/>
        </p:nvSpPr>
        <p:spPr>
          <a:xfrm>
            <a:off x="7066056" y="1894952"/>
            <a:ext cx="1816616" cy="608228"/>
          </a:xfrm>
          <a:prstGeom prst="wedgeEllipseCallout">
            <a:avLst>
              <a:gd name="adj1" fmla="val -82337"/>
              <a:gd name="adj2" fmla="val 11115"/>
            </a:avLst>
          </a:prstGeom>
          <a:solidFill>
            <a:schemeClr val="bg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b="1" dirty="0">
                <a:solidFill>
                  <a:schemeClr val="tx2">
                    <a:lumMod val="50000"/>
                  </a:schemeClr>
                </a:solidFill>
                <a:latin typeface="Calibri" panose="020F0502020204030204" pitchFamily="34" charset="0"/>
              </a:rPr>
              <a:t>Team</a:t>
            </a:r>
            <a:r>
              <a:rPr lang="en-US" sz="1400" b="1" dirty="0">
                <a:solidFill>
                  <a:schemeClr val="tx2">
                    <a:lumMod val="50000"/>
                  </a:schemeClr>
                </a:solidFill>
                <a:latin typeface="Calibri" panose="020F0502020204030204" pitchFamily="34" charset="0"/>
              </a:rPr>
              <a:t> HH</a:t>
            </a:r>
          </a:p>
        </p:txBody>
      </p:sp>
      <p:sp>
        <p:nvSpPr>
          <p:cNvPr id="15" name="Ovale Legende 9">
            <a:extLst>
              <a:ext uri="{FF2B5EF4-FFF2-40B4-BE49-F238E27FC236}">
                <a16:creationId xmlns:a16="http://schemas.microsoft.com/office/drawing/2014/main" id="{C3D59F0E-AA7C-4FB2-A1C6-49E5A388DDB3}"/>
              </a:ext>
            </a:extLst>
          </p:cNvPr>
          <p:cNvSpPr/>
          <p:nvPr/>
        </p:nvSpPr>
        <p:spPr>
          <a:xfrm>
            <a:off x="7210570" y="4141012"/>
            <a:ext cx="1816616" cy="608228"/>
          </a:xfrm>
          <a:prstGeom prst="wedgeEllipseCallout">
            <a:avLst>
              <a:gd name="adj1" fmla="val -56153"/>
              <a:gd name="adj2" fmla="val 158909"/>
            </a:avLst>
          </a:prstGeom>
          <a:solidFill>
            <a:schemeClr val="bg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b="1" dirty="0">
                <a:solidFill>
                  <a:schemeClr val="tx2">
                    <a:lumMod val="50000"/>
                  </a:schemeClr>
                </a:solidFill>
                <a:latin typeface="Calibri" panose="020F0502020204030204" pitchFamily="34" charset="0"/>
              </a:rPr>
              <a:t>Team</a:t>
            </a:r>
            <a:r>
              <a:rPr lang="en-US" sz="1400" b="1" dirty="0">
                <a:solidFill>
                  <a:schemeClr val="tx2">
                    <a:lumMod val="50000"/>
                  </a:schemeClr>
                </a:solidFill>
                <a:latin typeface="Calibri" panose="020F0502020204030204" pitchFamily="34" charset="0"/>
              </a:rPr>
              <a:t> M</a:t>
            </a:r>
          </a:p>
        </p:txBody>
      </p:sp>
    </p:spTree>
    <p:extLst>
      <p:ext uri="{BB962C8B-B14F-4D97-AF65-F5344CB8AC3E}">
        <p14:creationId xmlns:p14="http://schemas.microsoft.com/office/powerpoint/2010/main" val="3270427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269ABBB8-A37B-414A-B94D-3BEF9545DCE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D48E7068-5623-470C-9C51-75D8317FC866}"/>
              </a:ext>
            </a:extLst>
          </p:cNvPr>
          <p:cNvSpPr>
            <a:spLocks noGrp="1"/>
          </p:cNvSpPr>
          <p:nvPr>
            <p:ph type="sldNum" sz="quarter" idx="4"/>
          </p:nvPr>
        </p:nvSpPr>
        <p:spPr/>
        <p:txBody>
          <a:bodyPr/>
          <a:lstStyle/>
          <a:p>
            <a:fld id="{BD587C3E-324D-4846-9F44-5C3ACF20A720}" type="slidenum">
              <a:rPr lang="de-DE" smtClean="0"/>
              <a:pPr/>
              <a:t>16</a:t>
            </a:fld>
            <a:endParaRPr lang="de-DE" dirty="0"/>
          </a:p>
        </p:txBody>
      </p:sp>
      <p:sp>
        <p:nvSpPr>
          <p:cNvPr id="11" name="Textplatzhalter 10">
            <a:extLst>
              <a:ext uri="{FF2B5EF4-FFF2-40B4-BE49-F238E27FC236}">
                <a16:creationId xmlns:a16="http://schemas.microsoft.com/office/drawing/2014/main" id="{17BDF00D-F1C2-40F2-A396-75E286B546C4}"/>
              </a:ext>
            </a:extLst>
          </p:cNvPr>
          <p:cNvSpPr>
            <a:spLocks noGrp="1"/>
          </p:cNvSpPr>
          <p:nvPr>
            <p:ph type="body" sz="quarter" idx="13"/>
          </p:nvPr>
        </p:nvSpPr>
        <p:spPr/>
        <p:txBody>
          <a:bodyPr>
            <a:normAutofit lnSpcReduction="10000"/>
          </a:bodyPr>
          <a:lstStyle/>
          <a:p>
            <a:r>
              <a:rPr lang="de-DE" b="1" dirty="0"/>
              <a:t>Transparenz</a:t>
            </a:r>
          </a:p>
          <a:p>
            <a:pPr lvl="1"/>
            <a:r>
              <a:rPr lang="de-DE" dirty="0"/>
              <a:t>Diese sorgt dafür, dass die wesentlichen Aspekte des Arbeitsprozesses nach einem gemeinsamen Standard definiert werden, damit die Stakeholder ein gemeinsames Verständnis des Gesehenen teilen.</a:t>
            </a:r>
          </a:p>
          <a:p>
            <a:pPr lvl="1"/>
            <a:endParaRPr lang="de-DE" dirty="0"/>
          </a:p>
          <a:p>
            <a:r>
              <a:rPr lang="de-DE" b="1" dirty="0"/>
              <a:t>Überprüfung</a:t>
            </a:r>
          </a:p>
          <a:p>
            <a:pPr lvl="1"/>
            <a:r>
              <a:rPr lang="de-DE" dirty="0"/>
              <a:t>Die Scrum-Artefakte und der Fortschritt müssen regelmäßig auf die Erreichung des Sprint-Ziels überprüft werden.</a:t>
            </a:r>
          </a:p>
          <a:p>
            <a:pPr lvl="1"/>
            <a:endParaRPr lang="de-DE" dirty="0"/>
          </a:p>
          <a:p>
            <a:r>
              <a:rPr lang="de-DE" b="1" dirty="0"/>
              <a:t>Anpassung</a:t>
            </a:r>
          </a:p>
          <a:p>
            <a:pPr lvl="1"/>
            <a:r>
              <a:rPr lang="de-DE" dirty="0"/>
              <a:t>Anpassungen (Arbeitsablauf, Entscheidungen etc.) sind so schnell wie möglich vorzunehmen, damit weitere Abweichungen minimiert werden können.</a:t>
            </a:r>
          </a:p>
          <a:p>
            <a:pPr lvl="1"/>
            <a:endParaRPr lang="de-DE" dirty="0"/>
          </a:p>
        </p:txBody>
      </p:sp>
      <p:sp>
        <p:nvSpPr>
          <p:cNvPr id="8" name="Titel 7">
            <a:extLst>
              <a:ext uri="{FF2B5EF4-FFF2-40B4-BE49-F238E27FC236}">
                <a16:creationId xmlns:a16="http://schemas.microsoft.com/office/drawing/2014/main" id="{F0701552-67B8-4CC0-8AA0-2DA22ED08F6D}"/>
              </a:ext>
            </a:extLst>
          </p:cNvPr>
          <p:cNvSpPr>
            <a:spLocks noGrp="1"/>
          </p:cNvSpPr>
          <p:nvPr>
            <p:ph type="title"/>
          </p:nvPr>
        </p:nvSpPr>
        <p:spPr/>
        <p:txBody>
          <a:bodyPr/>
          <a:lstStyle/>
          <a:p>
            <a:r>
              <a:rPr lang="de-DE"/>
              <a:t>Empirische Prozesssteuerung und Scrum</a:t>
            </a:r>
            <a:endParaRPr lang="de-DE" dirty="0"/>
          </a:p>
        </p:txBody>
      </p:sp>
      <p:sp>
        <p:nvSpPr>
          <p:cNvPr id="10" name="Textplatzhalter 9">
            <a:extLst>
              <a:ext uri="{FF2B5EF4-FFF2-40B4-BE49-F238E27FC236}">
                <a16:creationId xmlns:a16="http://schemas.microsoft.com/office/drawing/2014/main" id="{39877B7E-F2E2-4A06-B0C0-85603D36000F}"/>
              </a:ext>
            </a:extLst>
          </p:cNvPr>
          <p:cNvSpPr>
            <a:spLocks noGrp="1"/>
          </p:cNvSpPr>
          <p:nvPr>
            <p:ph type="body" sz="quarter" idx="11"/>
          </p:nvPr>
        </p:nvSpPr>
        <p:spPr/>
        <p:txBody>
          <a:bodyPr>
            <a:normAutofit fontScale="92500"/>
          </a:bodyPr>
          <a:lstStyle/>
          <a:p>
            <a:r>
              <a:rPr lang="de-DE"/>
              <a:t>Syl_ID_1.2</a:t>
            </a:r>
            <a:endParaRPr lang="de-DE" dirty="0"/>
          </a:p>
        </p:txBody>
      </p:sp>
      <p:sp>
        <p:nvSpPr>
          <p:cNvPr id="12" name="Textfeld 11">
            <a:extLst>
              <a:ext uri="{FF2B5EF4-FFF2-40B4-BE49-F238E27FC236}">
                <a16:creationId xmlns:a16="http://schemas.microsoft.com/office/drawing/2014/main" id="{B3BF723A-D553-4943-BA9C-888AA31A2859}"/>
              </a:ext>
            </a:extLst>
          </p:cNvPr>
          <p:cNvSpPr txBox="1"/>
          <p:nvPr/>
        </p:nvSpPr>
        <p:spPr>
          <a:xfrm rot="455660">
            <a:off x="4512738" y="1552409"/>
            <a:ext cx="4357510" cy="4431983"/>
          </a:xfrm>
          <a:prstGeom prst="rect">
            <a:avLst/>
          </a:prstGeom>
          <a:noFill/>
        </p:spPr>
        <p:txBody>
          <a:bodyPr wrap="square" rtlCol="0">
            <a:spAutoFit/>
          </a:bodyPr>
          <a:lstStyle/>
          <a:p>
            <a:pPr>
              <a:lnSpc>
                <a:spcPct val="150000"/>
              </a:lnSpc>
              <a:tabLst>
                <a:tab pos="180975" algn="l"/>
              </a:tabLst>
            </a:pPr>
            <a:r>
              <a:rPr lang="de-DE" sz="2400" dirty="0">
                <a:latin typeface="Calibri" panose="020F0502020204030204" pitchFamily="34" charset="0"/>
                <a:cs typeface="Calibri" panose="020F0502020204030204" pitchFamily="34" charset="0"/>
              </a:rPr>
              <a:t>Für</a:t>
            </a:r>
            <a:r>
              <a:rPr lang="de-DE" sz="2400" b="1" dirty="0">
                <a:latin typeface="Calibri" panose="020F0502020204030204" pitchFamily="34" charset="0"/>
                <a:cs typeface="Calibri" panose="020F0502020204030204" pitchFamily="34" charset="0"/>
              </a:rPr>
              <a:t> Überprüfung </a:t>
            </a:r>
            <a:r>
              <a:rPr lang="de-DE" sz="2400" dirty="0">
                <a:latin typeface="Calibri" panose="020F0502020204030204" pitchFamily="34" charset="0"/>
                <a:cs typeface="Calibri" panose="020F0502020204030204" pitchFamily="34" charset="0"/>
              </a:rPr>
              <a:t>und</a:t>
            </a:r>
            <a:r>
              <a:rPr lang="de-DE" sz="2400" b="1" dirty="0">
                <a:latin typeface="Calibri" panose="020F0502020204030204" pitchFamily="34" charset="0"/>
                <a:cs typeface="Calibri" panose="020F0502020204030204" pitchFamily="34" charset="0"/>
              </a:rPr>
              <a:t> Anpassung</a:t>
            </a:r>
            <a:r>
              <a:rPr lang="de-DE" sz="2400" dirty="0">
                <a:latin typeface="Calibri" panose="020F0502020204030204" pitchFamily="34" charset="0"/>
                <a:cs typeface="Calibri" panose="020F0502020204030204" pitchFamily="34" charset="0"/>
              </a:rPr>
              <a:t> schreibt </a:t>
            </a:r>
            <a:r>
              <a:rPr lang="de-DE" sz="2400" dirty="0" err="1">
                <a:latin typeface="Calibri" panose="020F0502020204030204" pitchFamily="34" charset="0"/>
                <a:cs typeface="Calibri" panose="020F0502020204030204" pitchFamily="34" charset="0"/>
              </a:rPr>
              <a:t>Scrum</a:t>
            </a:r>
            <a:r>
              <a:rPr lang="de-DE" sz="2400" dirty="0">
                <a:latin typeface="Calibri" panose="020F0502020204030204" pitchFamily="34" charset="0"/>
                <a:cs typeface="Calibri" panose="020F0502020204030204" pitchFamily="34" charset="0"/>
              </a:rPr>
              <a:t> </a:t>
            </a:r>
            <a:r>
              <a:rPr lang="de-DE" sz="2400" b="1" dirty="0">
                <a:latin typeface="Calibri" panose="020F0502020204030204" pitchFamily="34" charset="0"/>
                <a:cs typeface="Calibri" panose="020F0502020204030204" pitchFamily="34" charset="0"/>
              </a:rPr>
              <a:t>vier formale Ereignisse </a:t>
            </a:r>
            <a:r>
              <a:rPr lang="de-DE" sz="2400" dirty="0">
                <a:latin typeface="Calibri" panose="020F0502020204030204" pitchFamily="34" charset="0"/>
                <a:cs typeface="Calibri" panose="020F0502020204030204" pitchFamily="34" charset="0"/>
              </a:rPr>
              <a:t>vor:</a:t>
            </a:r>
          </a:p>
          <a:p>
            <a:pPr marL="800100" lvl="1" indent="-342900">
              <a:lnSpc>
                <a:spcPct val="150000"/>
              </a:lnSpc>
              <a:buFont typeface="+mj-lt"/>
              <a:buAutoNum type="arabicPeriod"/>
              <a:tabLst>
                <a:tab pos="180975" algn="l"/>
              </a:tabLst>
            </a:pPr>
            <a:r>
              <a:rPr lang="de-DE" sz="2400" dirty="0">
                <a:latin typeface="Calibri" panose="020F0502020204030204" pitchFamily="34" charset="0"/>
                <a:cs typeface="Calibri" panose="020F0502020204030204" pitchFamily="34" charset="0"/>
              </a:rPr>
              <a:t>Sprint-Planung</a:t>
            </a:r>
          </a:p>
          <a:p>
            <a:pPr marL="800100" lvl="1" indent="-342900">
              <a:lnSpc>
                <a:spcPct val="150000"/>
              </a:lnSpc>
              <a:buFont typeface="+mj-lt"/>
              <a:buAutoNum type="arabicPeriod"/>
              <a:tabLst>
                <a:tab pos="180975" algn="l"/>
              </a:tabLst>
            </a:pPr>
            <a:r>
              <a:rPr lang="de-DE" sz="2400" dirty="0">
                <a:latin typeface="Calibri" panose="020F0502020204030204" pitchFamily="34" charset="0"/>
                <a:cs typeface="Calibri" panose="020F0502020204030204" pitchFamily="34" charset="0"/>
              </a:rPr>
              <a:t>Daily </a:t>
            </a:r>
            <a:r>
              <a:rPr lang="de-DE" sz="2400" dirty="0" err="1">
                <a:latin typeface="Calibri" panose="020F0502020204030204" pitchFamily="34" charset="0"/>
                <a:cs typeface="Calibri" panose="020F0502020204030204" pitchFamily="34" charset="0"/>
              </a:rPr>
              <a:t>Scrum</a:t>
            </a:r>
            <a:endParaRPr lang="de-DE" sz="2400" dirty="0">
              <a:latin typeface="Calibri" panose="020F0502020204030204" pitchFamily="34" charset="0"/>
              <a:cs typeface="Calibri" panose="020F0502020204030204" pitchFamily="34" charset="0"/>
            </a:endParaRPr>
          </a:p>
          <a:p>
            <a:pPr marL="800100" lvl="1" indent="-342900">
              <a:lnSpc>
                <a:spcPct val="150000"/>
              </a:lnSpc>
              <a:buFont typeface="+mj-lt"/>
              <a:buAutoNum type="arabicPeriod"/>
              <a:tabLst>
                <a:tab pos="180975" algn="l"/>
              </a:tabLst>
            </a:pPr>
            <a:r>
              <a:rPr lang="de-DE" sz="2400" dirty="0">
                <a:latin typeface="Calibri" panose="020F0502020204030204" pitchFamily="34" charset="0"/>
                <a:cs typeface="Calibri" panose="020F0502020204030204" pitchFamily="34" charset="0"/>
              </a:rPr>
              <a:t>Sprint-Review</a:t>
            </a:r>
          </a:p>
          <a:p>
            <a:pPr marL="800100" lvl="1" indent="-342900">
              <a:lnSpc>
                <a:spcPct val="150000"/>
              </a:lnSpc>
              <a:buFont typeface="+mj-lt"/>
              <a:buAutoNum type="arabicPeriod"/>
              <a:tabLst>
                <a:tab pos="180975" algn="l"/>
              </a:tabLst>
            </a:pPr>
            <a:r>
              <a:rPr lang="de-DE" sz="2400" dirty="0">
                <a:latin typeface="Calibri" panose="020F0502020204030204" pitchFamily="34" charset="0"/>
                <a:cs typeface="Calibri" panose="020F0502020204030204" pitchFamily="34" charset="0"/>
              </a:rPr>
              <a:t>Sprint-Retrospektive</a:t>
            </a:r>
          </a:p>
          <a:p>
            <a:pPr>
              <a:lnSpc>
                <a:spcPct val="150000"/>
              </a:lnSpc>
            </a:pPr>
            <a:endParaRPr lang="de-DE" sz="2000" dirty="0" err="1">
              <a:solidFill>
                <a:srgbClr val="4D4D4D"/>
              </a:solidFill>
              <a:latin typeface="Calibri" panose="020F0502020204030204" pitchFamily="34" charset="0"/>
              <a:cs typeface="Calibri" panose="020F0502020204030204" pitchFamily="34" charset="0"/>
              <a:sym typeface="Wingdings" pitchFamily="2" charset="2"/>
            </a:endParaRPr>
          </a:p>
        </p:txBody>
      </p:sp>
    </p:spTree>
    <p:extLst>
      <p:ext uri="{BB962C8B-B14F-4D97-AF65-F5344CB8AC3E}">
        <p14:creationId xmlns:p14="http://schemas.microsoft.com/office/powerpoint/2010/main" val="42633810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F5D66BE-7CA4-4E8A-8EB7-73E7CE0270CA}"/>
              </a:ext>
            </a:extLst>
          </p:cNvPr>
          <p:cNvGrpSpPr/>
          <p:nvPr/>
        </p:nvGrpSpPr>
        <p:grpSpPr>
          <a:xfrm>
            <a:off x="2965263" y="2706424"/>
            <a:ext cx="5751163" cy="3631030"/>
            <a:chOff x="2965263" y="2706424"/>
            <a:chExt cx="5751163" cy="3631030"/>
          </a:xfrm>
        </p:grpSpPr>
        <p:pic>
          <p:nvPicPr>
            <p:cNvPr id="13" name="Grafik 12">
              <a:extLst>
                <a:ext uri="{FF2B5EF4-FFF2-40B4-BE49-F238E27FC236}">
                  <a16:creationId xmlns:a16="http://schemas.microsoft.com/office/drawing/2014/main" id="{488496BC-7411-437A-A1C7-DF05DC5E2F57}"/>
                </a:ext>
              </a:extLst>
            </p:cNvPr>
            <p:cNvPicPr>
              <a:picLocks noChangeAspect="1"/>
            </p:cNvPicPr>
            <p:nvPr/>
          </p:nvPicPr>
          <p:blipFill>
            <a:blip r:embed="rId2"/>
            <a:stretch>
              <a:fillRect/>
            </a:stretch>
          </p:blipFill>
          <p:spPr>
            <a:xfrm rot="698426">
              <a:off x="3370482" y="2706424"/>
              <a:ext cx="5345944" cy="2328390"/>
            </a:xfrm>
            <a:prstGeom prst="rect">
              <a:avLst/>
            </a:prstGeom>
          </p:spPr>
        </p:pic>
        <p:sp>
          <p:nvSpPr>
            <p:cNvPr id="14" name="Textfeld 13">
              <a:extLst>
                <a:ext uri="{FF2B5EF4-FFF2-40B4-BE49-F238E27FC236}">
                  <a16:creationId xmlns:a16="http://schemas.microsoft.com/office/drawing/2014/main" id="{2D9BC32D-559D-49AA-8318-6820760FBF19}"/>
                </a:ext>
              </a:extLst>
            </p:cNvPr>
            <p:cNvSpPr txBox="1"/>
            <p:nvPr/>
          </p:nvSpPr>
          <p:spPr>
            <a:xfrm rot="657301">
              <a:off x="2965263" y="4952459"/>
              <a:ext cx="5433548" cy="1384995"/>
            </a:xfrm>
            <a:prstGeom prst="rect">
              <a:avLst/>
            </a:prstGeom>
            <a:noFill/>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Das </a:t>
              </a:r>
              <a:r>
                <a:rPr lang="de-DE" sz="1400" b="1" dirty="0" err="1">
                  <a:solidFill>
                    <a:srgbClr val="4D4D4D"/>
                  </a:solidFill>
                  <a:latin typeface="Calibri" panose="020F0502020204030204" pitchFamily="34" charset="0"/>
                  <a:sym typeface="Wingdings" pitchFamily="2" charset="2"/>
                </a:rPr>
                <a:t>Scaled</a:t>
              </a:r>
              <a:r>
                <a:rPr lang="de-DE" sz="1400" b="1" dirty="0">
                  <a:solidFill>
                    <a:srgbClr val="4D4D4D"/>
                  </a:solidFill>
                  <a:latin typeface="Calibri" panose="020F0502020204030204" pitchFamily="34" charset="0"/>
                  <a:sym typeface="Wingdings" pitchFamily="2" charset="2"/>
                </a:rPr>
                <a:t> Agile Framework </a:t>
              </a:r>
              <a:r>
                <a:rPr lang="de-DE" sz="1400" dirty="0">
                  <a:solidFill>
                    <a:srgbClr val="4D4D4D"/>
                  </a:solidFill>
                  <a:latin typeface="Calibri" panose="020F0502020204030204" pitchFamily="34" charset="0"/>
                  <a:sym typeface="Wingdings" pitchFamily="2" charset="2"/>
                </a:rPr>
                <a:t>kombiniert Ansätze aus den agilen Methoden Scrum, Kanban und Extreme </a:t>
              </a:r>
              <a:r>
                <a:rPr lang="de-DE" sz="1400" dirty="0" err="1">
                  <a:solidFill>
                    <a:srgbClr val="4D4D4D"/>
                  </a:solidFill>
                  <a:latin typeface="Calibri" panose="020F0502020204030204" pitchFamily="34" charset="0"/>
                  <a:sym typeface="Wingdings" pitchFamily="2" charset="2"/>
                </a:rPr>
                <a:t>Programming</a:t>
              </a:r>
              <a:r>
                <a:rPr lang="de-DE" sz="1400" dirty="0">
                  <a:solidFill>
                    <a:srgbClr val="4D4D4D"/>
                  </a:solidFill>
                  <a:latin typeface="Calibri" panose="020F0502020204030204" pitchFamily="34" charset="0"/>
                  <a:sym typeface="Wingdings" pitchFamily="2" charset="2"/>
                </a:rPr>
                <a:t> mit Lean </a:t>
              </a:r>
              <a:r>
                <a:rPr lang="de-DE" sz="1400" dirty="0" err="1">
                  <a:solidFill>
                    <a:srgbClr val="4D4D4D"/>
                  </a:solidFill>
                  <a:latin typeface="Calibri" panose="020F0502020204030204" pitchFamily="34" charset="0"/>
                  <a:sym typeface="Wingdings" pitchFamily="2" charset="2"/>
                </a:rPr>
                <a:t>Thinking</a:t>
              </a:r>
              <a:r>
                <a:rPr lang="de-DE" sz="1400" dirty="0">
                  <a:solidFill>
                    <a:srgbClr val="4D4D4D"/>
                  </a:solidFill>
                  <a:latin typeface="Calibri" panose="020F0502020204030204" pitchFamily="34" charset="0"/>
                  <a:sym typeface="Wingdings" pitchFamily="2" charset="2"/>
                </a:rPr>
                <a:t> sowie den von Donald </a:t>
              </a:r>
              <a:r>
                <a:rPr lang="de-DE" sz="1400" dirty="0" err="1">
                  <a:solidFill>
                    <a:srgbClr val="4D4D4D"/>
                  </a:solidFill>
                  <a:latin typeface="Calibri" panose="020F0502020204030204" pitchFamily="34" charset="0"/>
                  <a:sym typeface="Wingdings" pitchFamily="2" charset="2"/>
                </a:rPr>
                <a:t>Reinertsen</a:t>
              </a:r>
              <a:r>
                <a:rPr lang="de-DE" sz="1400" dirty="0">
                  <a:solidFill>
                    <a:srgbClr val="4D4D4D"/>
                  </a:solidFill>
                  <a:latin typeface="Calibri" panose="020F0502020204030204" pitchFamily="34" charset="0"/>
                  <a:sym typeface="Wingdings" pitchFamily="2" charset="2"/>
                </a:rPr>
                <a:t> formulierten Prinzipien zum Lean </a:t>
              </a:r>
              <a:r>
                <a:rPr lang="de-DE" sz="1400" dirty="0" err="1">
                  <a:solidFill>
                    <a:srgbClr val="4D4D4D"/>
                  </a:solidFill>
                  <a:latin typeface="Calibri" panose="020F0502020204030204" pitchFamily="34" charset="0"/>
                  <a:sym typeface="Wingdings" pitchFamily="2" charset="2"/>
                </a:rPr>
                <a:t>Product</a:t>
              </a:r>
              <a:r>
                <a:rPr lang="de-DE" sz="1400" dirty="0">
                  <a:solidFill>
                    <a:srgbClr val="4D4D4D"/>
                  </a:solidFill>
                  <a:latin typeface="Calibri" panose="020F0502020204030204" pitchFamily="34" charset="0"/>
                  <a:sym typeface="Wingdings" pitchFamily="2" charset="2"/>
                </a:rPr>
                <a:t> Development und </a:t>
              </a:r>
              <a:r>
                <a:rPr lang="de-DE" sz="1400" b="1" dirty="0">
                  <a:solidFill>
                    <a:srgbClr val="4D4D4D"/>
                  </a:solidFill>
                  <a:latin typeface="Calibri" panose="020F0502020204030204" pitchFamily="34" charset="0"/>
                  <a:sym typeface="Wingdings" pitchFamily="2" charset="2"/>
                </a:rPr>
                <a:t>ermöglicht</a:t>
              </a:r>
              <a:r>
                <a:rPr lang="de-DE" sz="1400" dirty="0">
                  <a:solidFill>
                    <a:srgbClr val="4D4D4D"/>
                  </a:solidFill>
                  <a:latin typeface="Calibri" panose="020F0502020204030204" pitchFamily="34" charset="0"/>
                  <a:sym typeface="Wingdings" pitchFamily="2" charset="2"/>
                </a:rPr>
                <a:t> es so, </a:t>
              </a:r>
              <a:r>
                <a:rPr lang="de-DE" sz="1400" b="1" dirty="0">
                  <a:solidFill>
                    <a:srgbClr val="4D4D4D"/>
                  </a:solidFill>
                  <a:latin typeface="Calibri" panose="020F0502020204030204" pitchFamily="34" charset="0"/>
                  <a:sym typeface="Wingdings" pitchFamily="2" charset="2"/>
                </a:rPr>
                <a:t>Agilität im Enterprise-Umfeld </a:t>
              </a:r>
              <a:r>
                <a:rPr lang="de-DE" sz="1400" dirty="0">
                  <a:solidFill>
                    <a:srgbClr val="4D4D4D"/>
                  </a:solidFill>
                  <a:latin typeface="Calibri" panose="020F0502020204030204" pitchFamily="34" charset="0"/>
                  <a:sym typeface="Wingdings" pitchFamily="2" charset="2"/>
                </a:rPr>
                <a:t>und im großen Maßstab </a:t>
              </a:r>
              <a:r>
                <a:rPr lang="de-DE" sz="1400" b="1" dirty="0">
                  <a:solidFill>
                    <a:srgbClr val="4D4D4D"/>
                  </a:solidFill>
                  <a:latin typeface="Calibri" panose="020F0502020204030204" pitchFamily="34" charset="0"/>
                  <a:sym typeface="Wingdings" pitchFamily="2" charset="2"/>
                </a:rPr>
                <a:t>anzuwenden</a:t>
              </a:r>
              <a:r>
                <a:rPr lang="de-DE" sz="1400" dirty="0">
                  <a:solidFill>
                    <a:srgbClr val="4D4D4D"/>
                  </a:solidFill>
                  <a:latin typeface="Calibri" panose="020F0502020204030204" pitchFamily="34" charset="0"/>
                  <a:sym typeface="Wingdings" pitchFamily="2" charset="2"/>
                </a:rPr>
                <a:t>.</a:t>
              </a:r>
            </a:p>
            <a:p>
              <a:pPr algn="ctr"/>
              <a:r>
                <a:rPr lang="de-DE" sz="1400" b="1" dirty="0">
                  <a:solidFill>
                    <a:srgbClr val="4D4D4D"/>
                  </a:solidFill>
                  <a:latin typeface="Calibri" panose="020F0502020204030204" pitchFamily="34" charset="0"/>
                  <a:sym typeface="Wingdings" pitchFamily="2" charset="2"/>
                </a:rPr>
                <a:t>Download</a:t>
              </a:r>
              <a:r>
                <a:rPr lang="de-DE" sz="1400" dirty="0">
                  <a:solidFill>
                    <a:srgbClr val="4D4D4D"/>
                  </a:solidFill>
                  <a:latin typeface="Calibri" panose="020F0502020204030204" pitchFamily="34" charset="0"/>
                  <a:sym typeface="Wingdings" pitchFamily="2" charset="2"/>
                </a:rPr>
                <a:t>: http://www.scaledagileframework.com/#</a:t>
              </a:r>
            </a:p>
          </p:txBody>
        </p:sp>
      </p:grpSp>
      <p:sp>
        <p:nvSpPr>
          <p:cNvPr id="3" name="Fußzeilenplatzhalter 2">
            <a:extLst>
              <a:ext uri="{FF2B5EF4-FFF2-40B4-BE49-F238E27FC236}">
                <a16:creationId xmlns:a16="http://schemas.microsoft.com/office/drawing/2014/main" id="{9DF178A9-F35E-4C7F-B630-DBA9F48636A5}"/>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2A947EA-23A0-447C-A40E-0759C377F73C}"/>
              </a:ext>
            </a:extLst>
          </p:cNvPr>
          <p:cNvSpPr>
            <a:spLocks noGrp="1"/>
          </p:cNvSpPr>
          <p:nvPr>
            <p:ph type="sldNum" sz="quarter" idx="4"/>
          </p:nvPr>
        </p:nvSpPr>
        <p:spPr/>
        <p:txBody>
          <a:bodyPr/>
          <a:lstStyle/>
          <a:p>
            <a:fld id="{BD587C3E-324D-4846-9F44-5C3ACF20A720}" type="slidenum">
              <a:rPr lang="de-DE" smtClean="0"/>
              <a:pPr/>
              <a:t>160</a:t>
            </a:fld>
            <a:endParaRPr lang="de-DE" dirty="0"/>
          </a:p>
        </p:txBody>
      </p:sp>
      <p:sp>
        <p:nvSpPr>
          <p:cNvPr id="7" name="Titel 6">
            <a:extLst>
              <a:ext uri="{FF2B5EF4-FFF2-40B4-BE49-F238E27FC236}">
                <a16:creationId xmlns:a16="http://schemas.microsoft.com/office/drawing/2014/main" id="{ECD1348B-2A79-4014-8E0E-95B0404FF04C}"/>
              </a:ext>
            </a:extLst>
          </p:cNvPr>
          <p:cNvSpPr>
            <a:spLocks noGrp="1"/>
          </p:cNvSpPr>
          <p:nvPr>
            <p:ph type="title"/>
          </p:nvPr>
        </p:nvSpPr>
        <p:spPr/>
        <p:txBody>
          <a:bodyPr/>
          <a:lstStyle/>
          <a:p>
            <a:r>
              <a:rPr lang="de-DE" dirty="0"/>
              <a:t>Frameworks zur Skalierung von </a:t>
            </a:r>
            <a:r>
              <a:rPr lang="de-DE" dirty="0" err="1"/>
              <a:t>Scrum</a:t>
            </a:r>
            <a:endParaRPr lang="de-DE" dirty="0"/>
          </a:p>
        </p:txBody>
      </p:sp>
      <p:sp>
        <p:nvSpPr>
          <p:cNvPr id="8" name="Textplatzhalter 7">
            <a:extLst>
              <a:ext uri="{FF2B5EF4-FFF2-40B4-BE49-F238E27FC236}">
                <a16:creationId xmlns:a16="http://schemas.microsoft.com/office/drawing/2014/main" id="{A949B36E-D2F1-4F55-B9A4-8F4F4B319EB2}"/>
              </a:ext>
            </a:extLst>
          </p:cNvPr>
          <p:cNvSpPr>
            <a:spLocks noGrp="1"/>
          </p:cNvSpPr>
          <p:nvPr>
            <p:ph type="body" sz="quarter" idx="11"/>
          </p:nvPr>
        </p:nvSpPr>
        <p:spPr/>
        <p:txBody>
          <a:bodyPr>
            <a:normAutofit fontScale="92500"/>
          </a:bodyPr>
          <a:lstStyle/>
          <a:p>
            <a:r>
              <a:rPr lang="de-DE" dirty="0"/>
              <a:t>Syl_ID_8.4</a:t>
            </a:r>
          </a:p>
        </p:txBody>
      </p:sp>
      <p:grpSp>
        <p:nvGrpSpPr>
          <p:cNvPr id="15" name="Gruppieren 14">
            <a:extLst>
              <a:ext uri="{FF2B5EF4-FFF2-40B4-BE49-F238E27FC236}">
                <a16:creationId xmlns:a16="http://schemas.microsoft.com/office/drawing/2014/main" id="{21585EF3-6107-4014-8088-1BB80C0B942E}"/>
              </a:ext>
            </a:extLst>
          </p:cNvPr>
          <p:cNvGrpSpPr/>
          <p:nvPr/>
        </p:nvGrpSpPr>
        <p:grpSpPr>
          <a:xfrm>
            <a:off x="211360" y="977661"/>
            <a:ext cx="7476355" cy="3053032"/>
            <a:chOff x="211360" y="977661"/>
            <a:chExt cx="7476355" cy="3053032"/>
          </a:xfrm>
        </p:grpSpPr>
        <p:pic>
          <p:nvPicPr>
            <p:cNvPr id="10" name="Grafik 9">
              <a:extLst>
                <a:ext uri="{FF2B5EF4-FFF2-40B4-BE49-F238E27FC236}">
                  <a16:creationId xmlns:a16="http://schemas.microsoft.com/office/drawing/2014/main" id="{347E14B3-D9F9-4763-A906-479E9B9A5304}"/>
                </a:ext>
              </a:extLst>
            </p:cNvPr>
            <p:cNvPicPr>
              <a:picLocks noChangeAspect="1"/>
            </p:cNvPicPr>
            <p:nvPr/>
          </p:nvPicPr>
          <p:blipFill>
            <a:blip r:embed="rId3"/>
            <a:stretch>
              <a:fillRect/>
            </a:stretch>
          </p:blipFill>
          <p:spPr>
            <a:xfrm rot="21179104">
              <a:off x="211360" y="977661"/>
              <a:ext cx="2370590" cy="3053032"/>
            </a:xfrm>
            <a:prstGeom prst="rect">
              <a:avLst/>
            </a:prstGeom>
          </p:spPr>
        </p:pic>
        <p:sp>
          <p:nvSpPr>
            <p:cNvPr id="12" name="Rechteck 11">
              <a:extLst>
                <a:ext uri="{FF2B5EF4-FFF2-40B4-BE49-F238E27FC236}">
                  <a16:creationId xmlns:a16="http://schemas.microsoft.com/office/drawing/2014/main" id="{CB79CAF7-6B0F-4376-AE54-3B9CF4CB4229}"/>
                </a:ext>
              </a:extLst>
            </p:cNvPr>
            <p:cNvSpPr/>
            <p:nvPr/>
          </p:nvSpPr>
          <p:spPr>
            <a:xfrm rot="21169685">
              <a:off x="2423351" y="1021667"/>
              <a:ext cx="5264364" cy="1169551"/>
            </a:xfrm>
            <a:prstGeom prst="rect">
              <a:avLst/>
            </a:prstGeom>
          </p:spPr>
          <p:txBody>
            <a:bodyPr wrap="square">
              <a:spAutoFit/>
            </a:bodyPr>
            <a:lstStyle/>
            <a:p>
              <a:r>
                <a:rPr lang="de-DE" sz="1400" dirty="0">
                  <a:latin typeface="Calibri" panose="020F0502020204030204" pitchFamily="34" charset="0"/>
                  <a:cs typeface="Calibri" panose="020F0502020204030204" pitchFamily="34" charset="0"/>
                </a:rPr>
                <a:t>Wenn mehrere </a:t>
              </a:r>
              <a:r>
                <a:rPr lang="de-DE" sz="1400" b="1" dirty="0">
                  <a:latin typeface="Calibri" panose="020F0502020204030204" pitchFamily="34" charset="0"/>
                  <a:cs typeface="Calibri" panose="020F0502020204030204" pitchFamily="34" charset="0"/>
                </a:rPr>
                <a:t>Scrum-Teams zusammen ein integriertes Inkrement erzeugen</a:t>
              </a:r>
              <a:r>
                <a:rPr lang="de-DE" sz="1400" dirty="0">
                  <a:latin typeface="Calibri" panose="020F0502020204030204" pitchFamily="34" charset="0"/>
                  <a:cs typeface="Calibri" panose="020F0502020204030204" pitchFamily="34" charset="0"/>
                </a:rPr>
                <a:t>, so ist Nexus das </a:t>
              </a:r>
              <a:r>
                <a:rPr lang="de-DE" sz="1400" b="1" dirty="0">
                  <a:latin typeface="Calibri" panose="020F0502020204030204" pitchFamily="34" charset="0"/>
                  <a:cs typeface="Calibri" panose="020F0502020204030204" pitchFamily="34" charset="0"/>
                </a:rPr>
                <a:t>Exoskelett</a:t>
              </a:r>
              <a:r>
                <a:rPr lang="de-DE" sz="1400" dirty="0">
                  <a:latin typeface="Calibri" panose="020F0502020204030204" pitchFamily="34" charset="0"/>
                  <a:cs typeface="Calibri" panose="020F0502020204030204" pitchFamily="34" charset="0"/>
                </a:rPr>
                <a:t>, welches auf den Teams ruht. Nexus ist konsistent zu Scrum, und seine Teile werden denen bekannt vorkommen, die schon in Projekten mit Scrum gearbeitet haben.</a:t>
              </a:r>
            </a:p>
            <a:p>
              <a:r>
                <a:rPr lang="de-DE" sz="1400" b="1" dirty="0">
                  <a:latin typeface="Calibri" panose="020F0502020204030204" pitchFamily="34" charset="0"/>
                  <a:cs typeface="Calibri" panose="020F0502020204030204" pitchFamily="34" charset="0"/>
                </a:rPr>
                <a:t>Download</a:t>
              </a:r>
              <a:r>
                <a:rPr lang="de-DE" sz="1400" dirty="0">
                  <a:latin typeface="Calibri" panose="020F0502020204030204" pitchFamily="34" charset="0"/>
                  <a:cs typeface="Calibri" panose="020F0502020204030204" pitchFamily="34" charset="0"/>
                </a:rPr>
                <a:t>: </a:t>
              </a:r>
              <a:r>
                <a:rPr lang="de-DE" sz="1400" dirty="0">
                  <a:latin typeface="Calibri" panose="020F0502020204030204" pitchFamily="34" charset="0"/>
                  <a:cs typeface="Calibri" panose="020F0502020204030204" pitchFamily="34" charset="0"/>
                  <a:hlinkClick r:id="rId4"/>
                </a:rPr>
                <a:t>https://www.scrum.org/resources/nexus-guide</a:t>
              </a:r>
              <a:r>
                <a:rPr lang="de-DE" sz="1400" dirty="0">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13498098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CED010E9-F270-4364-B01D-66C348716736}"/>
              </a:ext>
            </a:extLst>
          </p:cNvPr>
          <p:cNvSpPr>
            <a:spLocks noGrp="1"/>
          </p:cNvSpPr>
          <p:nvPr>
            <p:ph type="body" sz="quarter" idx="11"/>
          </p:nvPr>
        </p:nvSpPr>
        <p:spPr/>
        <p:txBody>
          <a:bodyPr>
            <a:normAutofit fontScale="92500"/>
          </a:bodyPr>
          <a:lstStyle/>
          <a:p>
            <a:endParaRPr lang="de-DE" dirty="0"/>
          </a:p>
        </p:txBody>
      </p:sp>
      <p:sp>
        <p:nvSpPr>
          <p:cNvPr id="2" name="Fußzeilenplatzhalter 1">
            <a:extLst>
              <a:ext uri="{FF2B5EF4-FFF2-40B4-BE49-F238E27FC236}">
                <a16:creationId xmlns:a16="http://schemas.microsoft.com/office/drawing/2014/main" id="{953FEC67-BCFB-4362-AAD7-D587CD594844}"/>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C247461-8299-4D29-AB0A-CA5AA3B0DB7A}"/>
              </a:ext>
            </a:extLst>
          </p:cNvPr>
          <p:cNvSpPr>
            <a:spLocks noGrp="1"/>
          </p:cNvSpPr>
          <p:nvPr>
            <p:ph type="sldNum" sz="quarter" idx="4"/>
          </p:nvPr>
        </p:nvSpPr>
        <p:spPr/>
        <p:txBody>
          <a:bodyPr/>
          <a:lstStyle/>
          <a:p>
            <a:fld id="{BD587C3E-324D-4846-9F44-5C3ACF20A720}" type="slidenum">
              <a:rPr lang="de-DE" smtClean="0"/>
              <a:pPr/>
              <a:t>161</a:t>
            </a:fld>
            <a:endParaRPr lang="de-DE" dirty="0"/>
          </a:p>
        </p:txBody>
      </p:sp>
      <p:sp>
        <p:nvSpPr>
          <p:cNvPr id="12" name="Textplatzhalter 11">
            <a:extLst>
              <a:ext uri="{FF2B5EF4-FFF2-40B4-BE49-F238E27FC236}">
                <a16:creationId xmlns:a16="http://schemas.microsoft.com/office/drawing/2014/main" id="{0C68366D-DBE3-4F35-A9FC-F6453C53AFB8}"/>
              </a:ext>
            </a:extLst>
          </p:cNvPr>
          <p:cNvSpPr>
            <a:spLocks noGrp="1"/>
          </p:cNvSpPr>
          <p:nvPr>
            <p:ph type="body" sz="quarter" idx="13"/>
          </p:nvPr>
        </p:nvSpPr>
        <p:spPr/>
        <p:txBody>
          <a:bodyPr/>
          <a:lstStyle/>
          <a:p>
            <a:r>
              <a:rPr lang="de-DE" dirty="0"/>
              <a:t>Vertikale/horizontale Skalierung</a:t>
            </a:r>
          </a:p>
          <a:p>
            <a:r>
              <a:rPr lang="de-DE" dirty="0"/>
              <a:t>Neue Entwicklungsteams bilden</a:t>
            </a:r>
          </a:p>
          <a:p>
            <a:r>
              <a:rPr lang="de-DE" dirty="0"/>
              <a:t>Arbeiten in komplexen/großen Projekten</a:t>
            </a:r>
          </a:p>
          <a:p>
            <a:r>
              <a:rPr lang="de-DE" dirty="0"/>
              <a:t>Release Train</a:t>
            </a:r>
          </a:p>
          <a:p>
            <a:r>
              <a:rPr lang="de-DE" dirty="0"/>
              <a:t>Verteilte Teams</a:t>
            </a:r>
          </a:p>
          <a:p>
            <a:r>
              <a:rPr lang="de-DE" dirty="0"/>
              <a:t>Frameworks zur Skalierung von </a:t>
            </a:r>
            <a:r>
              <a:rPr lang="de-DE" dirty="0" err="1"/>
              <a:t>Scrum</a:t>
            </a:r>
            <a:endParaRPr lang="de-DE" dirty="0"/>
          </a:p>
        </p:txBody>
      </p:sp>
      <p:sp>
        <p:nvSpPr>
          <p:cNvPr id="8" name="Titel 7">
            <a:extLst>
              <a:ext uri="{FF2B5EF4-FFF2-40B4-BE49-F238E27FC236}">
                <a16:creationId xmlns:a16="http://schemas.microsoft.com/office/drawing/2014/main" id="{613BC157-02A1-42B8-B157-08980FF23011}"/>
              </a:ext>
            </a:extLst>
          </p:cNvPr>
          <p:cNvSpPr>
            <a:spLocks noGrp="1"/>
          </p:cNvSpPr>
          <p:nvPr>
            <p:ph type="title"/>
          </p:nvPr>
        </p:nvSpPr>
        <p:spPr>
          <a:prstGeom prst="rect">
            <a:avLst/>
          </a:prstGeom>
        </p:spPr>
        <p:txBody>
          <a:bodyPr/>
          <a:lstStyle/>
          <a:p>
            <a:r>
              <a:rPr lang="de-DE" dirty="0"/>
              <a:t>Zusammenfassung: Scrum skalieren</a:t>
            </a:r>
          </a:p>
        </p:txBody>
      </p:sp>
    </p:spTree>
    <p:extLst>
      <p:ext uri="{BB962C8B-B14F-4D97-AF65-F5344CB8AC3E}">
        <p14:creationId xmlns:p14="http://schemas.microsoft.com/office/powerpoint/2010/main" val="3705118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5855CEE-C912-4E96-9C54-B63B611413B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D947BC6-22D4-4CDE-9528-3F9F844090D5}"/>
              </a:ext>
            </a:extLst>
          </p:cNvPr>
          <p:cNvSpPr>
            <a:spLocks noGrp="1"/>
          </p:cNvSpPr>
          <p:nvPr>
            <p:ph type="sldNum" sz="quarter" idx="4"/>
          </p:nvPr>
        </p:nvSpPr>
        <p:spPr/>
        <p:txBody>
          <a:bodyPr/>
          <a:lstStyle/>
          <a:p>
            <a:fld id="{BD587C3E-324D-4846-9F44-5C3ACF20A720}" type="slidenum">
              <a:rPr lang="de-DE" smtClean="0"/>
              <a:pPr/>
              <a:t>162</a:t>
            </a:fld>
            <a:endParaRPr lang="de-DE" dirty="0"/>
          </a:p>
        </p:txBody>
      </p:sp>
      <p:sp>
        <p:nvSpPr>
          <p:cNvPr id="12" name="Textplatzhalter 11">
            <a:extLst>
              <a:ext uri="{FF2B5EF4-FFF2-40B4-BE49-F238E27FC236}">
                <a16:creationId xmlns:a16="http://schemas.microsoft.com/office/drawing/2014/main" id="{E7949309-8613-4375-90F1-D391E71047B8}"/>
              </a:ext>
            </a:extLst>
          </p:cNvPr>
          <p:cNvSpPr>
            <a:spLocks noGrp="1"/>
          </p:cNvSpPr>
          <p:nvPr>
            <p:ph type="body" sz="quarter" idx="11"/>
          </p:nvPr>
        </p:nvSpPr>
        <p:spPr/>
        <p:txBody>
          <a:bodyPr>
            <a:normAutofit fontScale="55000" lnSpcReduction="20000"/>
          </a:bodyPr>
          <a:lstStyle/>
          <a:p>
            <a:endParaRPr lang="de-DE"/>
          </a:p>
        </p:txBody>
      </p:sp>
      <p:sp>
        <p:nvSpPr>
          <p:cNvPr id="8" name="Titel 7">
            <a:extLst>
              <a:ext uri="{FF2B5EF4-FFF2-40B4-BE49-F238E27FC236}">
                <a16:creationId xmlns:a16="http://schemas.microsoft.com/office/drawing/2014/main" id="{D064B52A-4C46-46EF-94F3-E1614A0ABB86}"/>
              </a:ext>
            </a:extLst>
          </p:cNvPr>
          <p:cNvSpPr>
            <a:spLocks noGrp="1"/>
          </p:cNvSpPr>
          <p:nvPr>
            <p:ph type="title"/>
          </p:nvPr>
        </p:nvSpPr>
        <p:spPr/>
        <p:txBody>
          <a:bodyPr/>
          <a:lstStyle/>
          <a:p>
            <a:r>
              <a:rPr lang="de-DE" dirty="0"/>
              <a:t>Scrum einführen</a:t>
            </a:r>
          </a:p>
        </p:txBody>
      </p:sp>
      <p:sp>
        <p:nvSpPr>
          <p:cNvPr id="13" name="Textplatzhalter 12">
            <a:extLst>
              <a:ext uri="{FF2B5EF4-FFF2-40B4-BE49-F238E27FC236}">
                <a16:creationId xmlns:a16="http://schemas.microsoft.com/office/drawing/2014/main" id="{0F3CB7BB-9F5D-492B-A944-5884D3413CB7}"/>
              </a:ext>
            </a:extLst>
          </p:cNvPr>
          <p:cNvSpPr>
            <a:spLocks noGrp="1"/>
          </p:cNvSpPr>
          <p:nvPr>
            <p:ph type="body" sz="quarter" idx="12"/>
          </p:nvPr>
        </p:nvSpPr>
        <p:spPr/>
        <p:txBody>
          <a:bodyPr>
            <a:normAutofit lnSpcReduction="10000"/>
          </a:bodyPr>
          <a:lstStyle/>
          <a:p>
            <a:r>
              <a:rPr lang="de-DE" dirty="0"/>
              <a:t>Grundlegendes Vorgehen </a:t>
            </a:r>
          </a:p>
          <a:p>
            <a:r>
              <a:rPr lang="de-DE" dirty="0"/>
              <a:t>Reaktion auf Änderungen</a:t>
            </a:r>
          </a:p>
          <a:p>
            <a:r>
              <a:rPr lang="de-DE" dirty="0"/>
              <a:t>Coaching</a:t>
            </a:r>
          </a:p>
          <a:p>
            <a:r>
              <a:rPr lang="de-DE" dirty="0"/>
              <a:t>Teamdynamik</a:t>
            </a:r>
          </a:p>
        </p:txBody>
      </p:sp>
      <p:grpSp>
        <p:nvGrpSpPr>
          <p:cNvPr id="5" name="Gruppieren 4">
            <a:extLst>
              <a:ext uri="{FF2B5EF4-FFF2-40B4-BE49-F238E27FC236}">
                <a16:creationId xmlns:a16="http://schemas.microsoft.com/office/drawing/2014/main" id="{78939F32-05CD-459E-88FE-916D0FD9C98C}"/>
              </a:ext>
            </a:extLst>
          </p:cNvPr>
          <p:cNvGrpSpPr/>
          <p:nvPr/>
        </p:nvGrpSpPr>
        <p:grpSpPr>
          <a:xfrm>
            <a:off x="792257" y="876636"/>
            <a:ext cx="6349995" cy="5663689"/>
            <a:chOff x="792257" y="876636"/>
            <a:chExt cx="6349995" cy="5663689"/>
          </a:xfrm>
        </p:grpSpPr>
        <p:pic>
          <p:nvPicPr>
            <p:cNvPr id="15" name="Grafik 14">
              <a:extLst>
                <a:ext uri="{FF2B5EF4-FFF2-40B4-BE49-F238E27FC236}">
                  <a16:creationId xmlns:a16="http://schemas.microsoft.com/office/drawing/2014/main" id="{223C43C0-3D84-44FD-AD67-E6729444FB5C}"/>
                </a:ext>
              </a:extLst>
            </p:cNvPr>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792257" y="4992718"/>
              <a:ext cx="992733" cy="826032"/>
            </a:xfrm>
            <a:prstGeom prst="rect">
              <a:avLst/>
            </a:prstGeom>
          </p:spPr>
        </p:pic>
        <p:pic>
          <p:nvPicPr>
            <p:cNvPr id="16" name="Grafik 15">
              <a:extLst>
                <a:ext uri="{FF2B5EF4-FFF2-40B4-BE49-F238E27FC236}">
                  <a16:creationId xmlns:a16="http://schemas.microsoft.com/office/drawing/2014/main" id="{3127E9E6-64A4-4296-AFDE-83C83EC7B74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1600000" flipH="1">
              <a:off x="5118984" y="876636"/>
              <a:ext cx="2023268" cy="2262896"/>
            </a:xfrm>
            <a:prstGeom prst="rect">
              <a:avLst/>
            </a:prstGeom>
          </p:spPr>
        </p:pic>
        <p:sp>
          <p:nvSpPr>
            <p:cNvPr id="17" name="Form 16">
              <a:extLst>
                <a:ext uri="{FF2B5EF4-FFF2-40B4-BE49-F238E27FC236}">
                  <a16:creationId xmlns:a16="http://schemas.microsoft.com/office/drawing/2014/main" id="{36CBB126-6E7D-4D80-92CB-2BFD076382A2}"/>
                </a:ext>
              </a:extLst>
            </p:cNvPr>
            <p:cNvSpPr/>
            <p:nvPr/>
          </p:nvSpPr>
          <p:spPr>
            <a:xfrm rot="18160149" flipV="1">
              <a:off x="1903192" y="3486901"/>
              <a:ext cx="3934311" cy="2172538"/>
            </a:xfrm>
            <a:prstGeom prst="swooshArrow">
              <a:avLst>
                <a:gd name="adj1" fmla="val 16310"/>
                <a:gd name="adj2" fmla="val 31370"/>
              </a:avLst>
            </a:prstGeom>
            <a:solidFill>
              <a:schemeClr val="bg1"/>
            </a:solidFill>
            <a:ln>
              <a:solidFill>
                <a:srgbClr val="A1C8C5"/>
              </a:solidFill>
            </a:ln>
            <a:effectLst>
              <a:outerShdw blurRad="317500" dist="88900" dir="1800000" sx="101000" sy="101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10379927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EF9B2B65-D107-471A-A247-627D7087860F}"/>
              </a:ext>
            </a:extLst>
          </p:cNvPr>
          <p:cNvSpPr>
            <a:spLocks noGrp="1"/>
          </p:cNvSpPr>
          <p:nvPr>
            <p:ph type="body" sz="quarter" idx="11"/>
          </p:nvPr>
        </p:nvSpPr>
        <p:spPr/>
        <p:txBody>
          <a:bodyPr>
            <a:normAutofit fontScale="92500"/>
          </a:bodyPr>
          <a:lstStyle/>
          <a:p>
            <a:endParaRPr lang="de-DE"/>
          </a:p>
        </p:txBody>
      </p:sp>
      <p:sp>
        <p:nvSpPr>
          <p:cNvPr id="2" name="Fußzeilenplatzhalter 1">
            <a:extLst>
              <a:ext uri="{FF2B5EF4-FFF2-40B4-BE49-F238E27FC236}">
                <a16:creationId xmlns:a16="http://schemas.microsoft.com/office/drawing/2014/main" id="{11297192-4585-46C5-8BDF-5273435C30F7}"/>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617F2C5B-6E11-438A-8051-F9CC52D61FED}"/>
              </a:ext>
            </a:extLst>
          </p:cNvPr>
          <p:cNvSpPr>
            <a:spLocks noGrp="1"/>
          </p:cNvSpPr>
          <p:nvPr>
            <p:ph type="sldNum" sz="quarter" idx="4"/>
          </p:nvPr>
        </p:nvSpPr>
        <p:spPr/>
        <p:txBody>
          <a:bodyPr/>
          <a:lstStyle/>
          <a:p>
            <a:fld id="{BD587C3E-324D-4846-9F44-5C3ACF20A720}" type="slidenum">
              <a:rPr lang="de-DE" smtClean="0"/>
              <a:pPr/>
              <a:t>163</a:t>
            </a:fld>
            <a:endParaRPr lang="de-DE" dirty="0"/>
          </a:p>
        </p:txBody>
      </p:sp>
      <p:sp>
        <p:nvSpPr>
          <p:cNvPr id="11" name="Textplatzhalter 10">
            <a:extLst>
              <a:ext uri="{FF2B5EF4-FFF2-40B4-BE49-F238E27FC236}">
                <a16:creationId xmlns:a16="http://schemas.microsoft.com/office/drawing/2014/main" id="{84F4CAC1-6BE8-4D8B-A190-08DBAEFBC4B6}"/>
              </a:ext>
            </a:extLst>
          </p:cNvPr>
          <p:cNvSpPr>
            <a:spLocks noGrp="1"/>
          </p:cNvSpPr>
          <p:nvPr>
            <p:ph type="body" sz="quarter" idx="13"/>
          </p:nvPr>
        </p:nvSpPr>
        <p:spPr/>
        <p:txBody>
          <a:bodyPr/>
          <a:lstStyle/>
          <a:p>
            <a:r>
              <a:rPr lang="de-DE" b="1" dirty="0"/>
              <a:t>Businessnutzen</a:t>
            </a:r>
          </a:p>
          <a:p>
            <a:pPr lvl="1"/>
            <a:r>
              <a:rPr lang="de-DE" dirty="0"/>
              <a:t>mehr Nutzen in weniger Zeit</a:t>
            </a:r>
          </a:p>
          <a:p>
            <a:pPr lvl="1"/>
            <a:r>
              <a:rPr lang="de-DE" dirty="0"/>
              <a:t>agiles Änderungsmanagement, getrieben durch Business und Markt zum Nutzen des Kunden</a:t>
            </a:r>
          </a:p>
          <a:p>
            <a:pPr lvl="1"/>
            <a:r>
              <a:rPr lang="de-DE" dirty="0"/>
              <a:t>schnellere Markteinführung (Time-</a:t>
            </a:r>
            <a:r>
              <a:rPr lang="en-US" dirty="0"/>
              <a:t>to</a:t>
            </a:r>
            <a:r>
              <a:rPr lang="de-DE" dirty="0"/>
              <a:t>-Market-Reduzierung)</a:t>
            </a:r>
          </a:p>
          <a:p>
            <a:pPr lvl="1"/>
            <a:endParaRPr lang="de-DE" dirty="0"/>
          </a:p>
          <a:p>
            <a:r>
              <a:rPr lang="de-DE" b="1" dirty="0"/>
              <a:t>Menschen</a:t>
            </a:r>
          </a:p>
          <a:p>
            <a:pPr lvl="1"/>
            <a:r>
              <a:rPr lang="de-DE" dirty="0"/>
              <a:t>Selbstorganisierende, funktionsübergreifende Teams mit Entscheidungsbefugnissen sind motivierter und bringen </a:t>
            </a:r>
            <a:r>
              <a:rPr lang="de-DE" b="1" dirty="0"/>
              <a:t>bessere Ergebnisse in kürzerer Zeit</a:t>
            </a:r>
            <a:r>
              <a:rPr lang="de-DE" dirty="0"/>
              <a:t>.</a:t>
            </a:r>
          </a:p>
          <a:p>
            <a:pPr lvl="1"/>
            <a:endParaRPr lang="de-DE" dirty="0"/>
          </a:p>
          <a:p>
            <a:r>
              <a:rPr lang="de-DE" b="1" dirty="0"/>
              <a:t>Prozesse</a:t>
            </a:r>
          </a:p>
          <a:p>
            <a:pPr lvl="1"/>
            <a:r>
              <a:rPr lang="de-DE" dirty="0"/>
              <a:t>schlanke Prozesse ohne unnötigen Overhead</a:t>
            </a:r>
          </a:p>
          <a:p>
            <a:pPr lvl="1"/>
            <a:r>
              <a:rPr lang="de-DE" dirty="0"/>
              <a:t>Reduzierung von Verschwendung (</a:t>
            </a:r>
            <a:r>
              <a:rPr lang="de-DE" dirty="0" err="1"/>
              <a:t>Waste</a:t>
            </a:r>
            <a:r>
              <a:rPr lang="de-DE" dirty="0"/>
              <a:t>) im Sinne von Lean Management </a:t>
            </a:r>
          </a:p>
          <a:p>
            <a:pPr lvl="1"/>
            <a:r>
              <a:rPr lang="de-DE" dirty="0"/>
              <a:t>höhere Qualität</a:t>
            </a:r>
          </a:p>
          <a:p>
            <a:endParaRPr lang="de-DE" dirty="0"/>
          </a:p>
        </p:txBody>
      </p:sp>
      <p:sp>
        <p:nvSpPr>
          <p:cNvPr id="8" name="Titel 7">
            <a:extLst>
              <a:ext uri="{FF2B5EF4-FFF2-40B4-BE49-F238E27FC236}">
                <a16:creationId xmlns:a16="http://schemas.microsoft.com/office/drawing/2014/main" id="{CF90C52B-0622-410A-B3D0-1F3680223BB0}"/>
              </a:ext>
            </a:extLst>
          </p:cNvPr>
          <p:cNvSpPr>
            <a:spLocks noGrp="1"/>
          </p:cNvSpPr>
          <p:nvPr>
            <p:ph type="title"/>
          </p:nvPr>
        </p:nvSpPr>
        <p:spPr/>
        <p:txBody>
          <a:bodyPr/>
          <a:lstStyle/>
          <a:p>
            <a:r>
              <a:rPr lang="de-DE" dirty="0"/>
              <a:t>Nutzen durch Agilität und </a:t>
            </a:r>
            <a:r>
              <a:rPr lang="de-DE" dirty="0" err="1"/>
              <a:t>Scrum</a:t>
            </a:r>
            <a:endParaRPr lang="de-DE" dirty="0"/>
          </a:p>
        </p:txBody>
      </p:sp>
    </p:spTree>
    <p:extLst>
      <p:ext uri="{BB962C8B-B14F-4D97-AF65-F5344CB8AC3E}">
        <p14:creationId xmlns:p14="http://schemas.microsoft.com/office/powerpoint/2010/main" val="9853949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hteck 39">
            <a:extLst>
              <a:ext uri="{FF2B5EF4-FFF2-40B4-BE49-F238E27FC236}">
                <a16:creationId xmlns:a16="http://schemas.microsoft.com/office/drawing/2014/main" id="{18873896-A535-46A1-A517-B82AB9C8059F}"/>
              </a:ext>
            </a:extLst>
          </p:cNvPr>
          <p:cNvSpPr/>
          <p:nvPr/>
        </p:nvSpPr>
        <p:spPr>
          <a:xfrm>
            <a:off x="958911" y="2429839"/>
            <a:ext cx="7095937" cy="252000"/>
          </a:xfrm>
          <a:prstGeom prst="rect">
            <a:avLst/>
          </a:prstGeom>
          <a:gradFill>
            <a:gsLst>
              <a:gs pos="12000">
                <a:schemeClr val="bg1"/>
              </a:gs>
              <a:gs pos="100000">
                <a:schemeClr val="tx2">
                  <a:lumMod val="60000"/>
                  <a:lumOff val="40000"/>
                </a:schemeClr>
              </a:gs>
            </a:gsLst>
            <a:lin ang="1200000" scaled="0"/>
          </a:gra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 name="Fußzeilenplatzhalter 1">
            <a:extLst>
              <a:ext uri="{FF2B5EF4-FFF2-40B4-BE49-F238E27FC236}">
                <a16:creationId xmlns:a16="http://schemas.microsoft.com/office/drawing/2014/main" id="{336175B9-AFD7-4D6B-9ABA-AA84DBC37E63}"/>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D26E8DB8-AB99-4F16-80BC-624D65089292}"/>
              </a:ext>
            </a:extLst>
          </p:cNvPr>
          <p:cNvSpPr>
            <a:spLocks noGrp="1"/>
          </p:cNvSpPr>
          <p:nvPr>
            <p:ph type="sldNum" sz="quarter" idx="4"/>
          </p:nvPr>
        </p:nvSpPr>
        <p:spPr/>
        <p:txBody>
          <a:bodyPr/>
          <a:lstStyle/>
          <a:p>
            <a:fld id="{BD587C3E-324D-4846-9F44-5C3ACF20A720}" type="slidenum">
              <a:rPr lang="de-DE" smtClean="0"/>
              <a:pPr/>
              <a:t>164</a:t>
            </a:fld>
            <a:endParaRPr lang="de-DE" dirty="0"/>
          </a:p>
        </p:txBody>
      </p:sp>
      <p:sp>
        <p:nvSpPr>
          <p:cNvPr id="8" name="Titel 7">
            <a:extLst>
              <a:ext uri="{FF2B5EF4-FFF2-40B4-BE49-F238E27FC236}">
                <a16:creationId xmlns:a16="http://schemas.microsoft.com/office/drawing/2014/main" id="{311A4E5A-EC49-486E-AE39-DEBC30987E4C}"/>
              </a:ext>
            </a:extLst>
          </p:cNvPr>
          <p:cNvSpPr>
            <a:spLocks noGrp="1"/>
          </p:cNvSpPr>
          <p:nvPr>
            <p:ph type="title"/>
          </p:nvPr>
        </p:nvSpPr>
        <p:spPr/>
        <p:txBody>
          <a:bodyPr/>
          <a:lstStyle/>
          <a:p>
            <a:r>
              <a:rPr lang="de-DE" dirty="0"/>
              <a:t>Auf dem Weg zum agilen Unternehmen</a:t>
            </a:r>
          </a:p>
        </p:txBody>
      </p:sp>
      <p:sp>
        <p:nvSpPr>
          <p:cNvPr id="10" name="Textplatzhalter 9">
            <a:extLst>
              <a:ext uri="{FF2B5EF4-FFF2-40B4-BE49-F238E27FC236}">
                <a16:creationId xmlns:a16="http://schemas.microsoft.com/office/drawing/2014/main" id="{7F3A693F-AFC0-42FD-85E6-E78B069C6D2C}"/>
              </a:ext>
            </a:extLst>
          </p:cNvPr>
          <p:cNvSpPr>
            <a:spLocks noGrp="1"/>
          </p:cNvSpPr>
          <p:nvPr>
            <p:ph type="body" sz="quarter" idx="11"/>
          </p:nvPr>
        </p:nvSpPr>
        <p:spPr/>
        <p:txBody>
          <a:bodyPr>
            <a:normAutofit fontScale="92500"/>
          </a:bodyPr>
          <a:lstStyle/>
          <a:p>
            <a:r>
              <a:rPr lang="de-DE" dirty="0"/>
              <a:t>Syl_ID_10</a:t>
            </a:r>
          </a:p>
        </p:txBody>
      </p:sp>
      <p:sp>
        <p:nvSpPr>
          <p:cNvPr id="11" name="Eingekerbter Richtungspfeil 5">
            <a:extLst>
              <a:ext uri="{FF2B5EF4-FFF2-40B4-BE49-F238E27FC236}">
                <a16:creationId xmlns:a16="http://schemas.microsoft.com/office/drawing/2014/main" id="{396CB6F0-3EDA-4581-8CEE-40CAE5CD5610}"/>
              </a:ext>
            </a:extLst>
          </p:cNvPr>
          <p:cNvSpPr/>
          <p:nvPr/>
        </p:nvSpPr>
        <p:spPr bwMode="auto">
          <a:xfrm>
            <a:off x="928822" y="1446676"/>
            <a:ext cx="1223987" cy="576684"/>
          </a:xfrm>
          <a:prstGeom prst="chevron">
            <a:avLst>
              <a:gd name="adj" fmla="val 26839"/>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200" dirty="0">
                <a:latin typeface="Calibri" panose="020F0502020204030204" pitchFamily="34" charset="0"/>
              </a:rPr>
              <a:t>Experimentier-</a:t>
            </a:r>
          </a:p>
          <a:p>
            <a:pPr marL="0" marR="0" indent="0" algn="ctr" defTabSz="914400" rtl="0" eaLnBrk="1" fontAlgn="base" latinLnBrk="0" hangingPunct="1">
              <a:lnSpc>
                <a:spcPct val="100000"/>
              </a:lnSpc>
              <a:spcBef>
                <a:spcPct val="0"/>
              </a:spcBef>
              <a:spcAft>
                <a:spcPct val="0"/>
              </a:spcAft>
              <a:buClrTx/>
              <a:buSzTx/>
              <a:buFontTx/>
              <a:buNone/>
              <a:tabLst/>
            </a:pPr>
            <a:r>
              <a:rPr lang="de-DE" sz="1200" dirty="0" err="1">
                <a:latin typeface="Calibri" panose="020F0502020204030204" pitchFamily="34" charset="0"/>
              </a:rPr>
              <a:t>phase</a:t>
            </a:r>
            <a:endParaRPr lang="de-DE" sz="1200" dirty="0">
              <a:latin typeface="Calibri" panose="020F0502020204030204" pitchFamily="34" charset="0"/>
            </a:endParaRPr>
          </a:p>
        </p:txBody>
      </p:sp>
      <p:sp>
        <p:nvSpPr>
          <p:cNvPr id="12" name="Eingekerbter Richtungspfeil 6">
            <a:extLst>
              <a:ext uri="{FF2B5EF4-FFF2-40B4-BE49-F238E27FC236}">
                <a16:creationId xmlns:a16="http://schemas.microsoft.com/office/drawing/2014/main" id="{76DE83BA-0F78-4769-8098-B8DD91FE59E1}"/>
              </a:ext>
            </a:extLst>
          </p:cNvPr>
          <p:cNvSpPr/>
          <p:nvPr/>
        </p:nvSpPr>
        <p:spPr bwMode="auto">
          <a:xfrm>
            <a:off x="2113072" y="1446676"/>
            <a:ext cx="1223987" cy="576684"/>
          </a:xfrm>
          <a:prstGeom prst="chevron">
            <a:avLst>
              <a:gd name="adj" fmla="val 26839"/>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200" dirty="0">
                <a:latin typeface="Calibri" panose="020F0502020204030204" pitchFamily="34" charset="0"/>
              </a:rPr>
              <a:t>Akzeptanz-</a:t>
            </a:r>
            <a:br>
              <a:rPr lang="de-DE" sz="1200" dirty="0">
                <a:latin typeface="Calibri" panose="020F0502020204030204" pitchFamily="34" charset="0"/>
              </a:rPr>
            </a:br>
            <a:r>
              <a:rPr lang="de-DE" sz="1200" dirty="0" err="1">
                <a:latin typeface="Calibri" panose="020F0502020204030204" pitchFamily="34" charset="0"/>
              </a:rPr>
              <a:t>phase</a:t>
            </a:r>
            <a:endParaRPr lang="de-DE" sz="1200" dirty="0">
              <a:latin typeface="Calibri" panose="020F0502020204030204" pitchFamily="34" charset="0"/>
            </a:endParaRPr>
          </a:p>
        </p:txBody>
      </p:sp>
      <p:sp>
        <p:nvSpPr>
          <p:cNvPr id="13" name="Eingekerbter Richtungspfeil 7">
            <a:extLst>
              <a:ext uri="{FF2B5EF4-FFF2-40B4-BE49-F238E27FC236}">
                <a16:creationId xmlns:a16="http://schemas.microsoft.com/office/drawing/2014/main" id="{2229704D-EB4B-400C-B045-32FB3D60CD6F}"/>
              </a:ext>
            </a:extLst>
          </p:cNvPr>
          <p:cNvSpPr/>
          <p:nvPr/>
        </p:nvSpPr>
        <p:spPr bwMode="auto">
          <a:xfrm>
            <a:off x="3297322" y="1446676"/>
            <a:ext cx="1223987" cy="576684"/>
          </a:xfrm>
          <a:prstGeom prst="chevron">
            <a:avLst>
              <a:gd name="adj" fmla="val 26839"/>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200" dirty="0">
                <a:latin typeface="Calibri" panose="020F0502020204030204" pitchFamily="34" charset="0"/>
              </a:rPr>
              <a:t>Kulturschock</a:t>
            </a:r>
          </a:p>
        </p:txBody>
      </p:sp>
      <p:sp>
        <p:nvSpPr>
          <p:cNvPr id="14" name="Eingekerbter Richtungspfeil 8">
            <a:extLst>
              <a:ext uri="{FF2B5EF4-FFF2-40B4-BE49-F238E27FC236}">
                <a16:creationId xmlns:a16="http://schemas.microsoft.com/office/drawing/2014/main" id="{26FB2D6F-AE6C-4203-A5CC-4128DB8A9921}"/>
              </a:ext>
            </a:extLst>
          </p:cNvPr>
          <p:cNvSpPr/>
          <p:nvPr/>
        </p:nvSpPr>
        <p:spPr bwMode="auto">
          <a:xfrm>
            <a:off x="4481572" y="1446676"/>
            <a:ext cx="1223987" cy="576684"/>
          </a:xfrm>
          <a:prstGeom prst="chevron">
            <a:avLst>
              <a:gd name="adj" fmla="val 26839"/>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200" dirty="0">
                <a:latin typeface="Calibri" panose="020F0502020204030204" pitchFamily="34" charset="0"/>
              </a:rPr>
              <a:t>Anpassungen</a:t>
            </a:r>
          </a:p>
          <a:p>
            <a:pPr marL="0" marR="0" indent="0" algn="ctr" defTabSz="914400" rtl="0" eaLnBrk="1" fontAlgn="base" latinLnBrk="0" hangingPunct="1">
              <a:lnSpc>
                <a:spcPct val="100000"/>
              </a:lnSpc>
              <a:spcBef>
                <a:spcPct val="0"/>
              </a:spcBef>
              <a:spcAft>
                <a:spcPct val="0"/>
              </a:spcAft>
              <a:buClrTx/>
              <a:buSzTx/>
              <a:buFontTx/>
              <a:buNone/>
              <a:tabLst/>
            </a:pPr>
            <a:r>
              <a:rPr lang="de-DE" sz="1200" dirty="0">
                <a:latin typeface="Calibri" panose="020F0502020204030204" pitchFamily="34" charset="0"/>
              </a:rPr>
              <a:t>(Organisation,</a:t>
            </a:r>
          </a:p>
          <a:p>
            <a:pPr marL="0" marR="0" indent="0" algn="ctr" defTabSz="914400" rtl="0" eaLnBrk="1" fontAlgn="base" latinLnBrk="0" hangingPunct="1">
              <a:lnSpc>
                <a:spcPct val="100000"/>
              </a:lnSpc>
              <a:spcBef>
                <a:spcPct val="0"/>
              </a:spcBef>
              <a:spcAft>
                <a:spcPct val="0"/>
              </a:spcAft>
              <a:buClrTx/>
              <a:buSzTx/>
              <a:buFontTx/>
              <a:buNone/>
              <a:tabLst/>
            </a:pPr>
            <a:r>
              <a:rPr lang="de-DE" sz="1200" dirty="0">
                <a:latin typeface="Calibri" panose="020F0502020204030204" pitchFamily="34" charset="0"/>
              </a:rPr>
              <a:t>Methode)</a:t>
            </a:r>
          </a:p>
        </p:txBody>
      </p:sp>
      <p:sp>
        <p:nvSpPr>
          <p:cNvPr id="15" name="Eingekerbter Richtungspfeil 9">
            <a:extLst>
              <a:ext uri="{FF2B5EF4-FFF2-40B4-BE49-F238E27FC236}">
                <a16:creationId xmlns:a16="http://schemas.microsoft.com/office/drawing/2014/main" id="{822F6747-63CF-447B-BAD1-469680A77BCB}"/>
              </a:ext>
            </a:extLst>
          </p:cNvPr>
          <p:cNvSpPr/>
          <p:nvPr/>
        </p:nvSpPr>
        <p:spPr bwMode="auto">
          <a:xfrm>
            <a:off x="5665822" y="1446676"/>
            <a:ext cx="1223987" cy="576684"/>
          </a:xfrm>
          <a:prstGeom prst="chevron">
            <a:avLst>
              <a:gd name="adj" fmla="val 26839"/>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200" dirty="0">
                <a:latin typeface="Calibri" panose="020F0502020204030204" pitchFamily="34" charset="0"/>
              </a:rPr>
              <a:t>Leitlinien und </a:t>
            </a:r>
          </a:p>
          <a:p>
            <a:pPr marL="0" marR="0" indent="0" algn="ctr" defTabSz="914400" rtl="0" eaLnBrk="1" fontAlgn="base" latinLnBrk="0" hangingPunct="1">
              <a:lnSpc>
                <a:spcPct val="100000"/>
              </a:lnSpc>
              <a:spcBef>
                <a:spcPct val="0"/>
              </a:spcBef>
              <a:spcAft>
                <a:spcPct val="0"/>
              </a:spcAft>
              <a:buClrTx/>
              <a:buSzTx/>
              <a:buFontTx/>
              <a:buNone/>
              <a:tabLst/>
            </a:pPr>
            <a:r>
              <a:rPr lang="de-DE" sz="1200" dirty="0">
                <a:latin typeface="Calibri" panose="020F0502020204030204" pitchFamily="34" charset="0"/>
              </a:rPr>
              <a:t>Dokumentation</a:t>
            </a:r>
          </a:p>
        </p:txBody>
      </p:sp>
      <p:sp>
        <p:nvSpPr>
          <p:cNvPr id="16" name="Eingekerbter Richtungspfeil 10">
            <a:extLst>
              <a:ext uri="{FF2B5EF4-FFF2-40B4-BE49-F238E27FC236}">
                <a16:creationId xmlns:a16="http://schemas.microsoft.com/office/drawing/2014/main" id="{A90C9FA0-2A84-438A-AC9C-C6F19A1C42DA}"/>
              </a:ext>
            </a:extLst>
          </p:cNvPr>
          <p:cNvSpPr/>
          <p:nvPr/>
        </p:nvSpPr>
        <p:spPr bwMode="auto">
          <a:xfrm>
            <a:off x="6850071" y="1446676"/>
            <a:ext cx="1223987" cy="576684"/>
          </a:xfrm>
          <a:prstGeom prst="chevron">
            <a:avLst>
              <a:gd name="adj" fmla="val 26839"/>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200" dirty="0">
                <a:latin typeface="Calibri" panose="020F0502020204030204" pitchFamily="34" charset="0"/>
              </a:rPr>
              <a:t>Nutzung</a:t>
            </a:r>
          </a:p>
        </p:txBody>
      </p:sp>
      <p:pic>
        <p:nvPicPr>
          <p:cNvPr id="17" name="Grafik 16">
            <a:extLst>
              <a:ext uri="{FF2B5EF4-FFF2-40B4-BE49-F238E27FC236}">
                <a16:creationId xmlns:a16="http://schemas.microsoft.com/office/drawing/2014/main" id="{94632D1A-C93A-4655-B132-C20F1C3BCEE4}"/>
              </a:ext>
            </a:extLst>
          </p:cNvPr>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290602" y="1482680"/>
            <a:ext cx="606524" cy="504676"/>
          </a:xfrm>
          <a:prstGeom prst="rect">
            <a:avLst/>
          </a:prstGeom>
        </p:spPr>
      </p:pic>
      <p:pic>
        <p:nvPicPr>
          <p:cNvPr id="18" name="Grafik 17">
            <a:extLst>
              <a:ext uri="{FF2B5EF4-FFF2-40B4-BE49-F238E27FC236}">
                <a16:creationId xmlns:a16="http://schemas.microsoft.com/office/drawing/2014/main" id="{DE53A5AC-4B0D-44B3-95F8-5D631155428A}"/>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8129583" y="1334610"/>
            <a:ext cx="716015" cy="800817"/>
          </a:xfrm>
          <a:prstGeom prst="rect">
            <a:avLst/>
          </a:prstGeom>
        </p:spPr>
      </p:pic>
      <p:sp>
        <p:nvSpPr>
          <p:cNvPr id="19" name="Rechteck 18">
            <a:extLst>
              <a:ext uri="{FF2B5EF4-FFF2-40B4-BE49-F238E27FC236}">
                <a16:creationId xmlns:a16="http://schemas.microsoft.com/office/drawing/2014/main" id="{1EDF3997-C006-41DC-BB62-A7F88024BC05}"/>
              </a:ext>
            </a:extLst>
          </p:cNvPr>
          <p:cNvSpPr/>
          <p:nvPr/>
        </p:nvSpPr>
        <p:spPr bwMode="auto">
          <a:xfrm>
            <a:off x="928822" y="2417482"/>
            <a:ext cx="2368500" cy="288032"/>
          </a:xfrm>
          <a:prstGeom prst="rect">
            <a:avLst/>
          </a:prstGeom>
          <a:noFill/>
          <a:ln w="12700" cap="sq"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b="1" dirty="0">
                <a:solidFill>
                  <a:schemeClr val="tx2">
                    <a:lumMod val="75000"/>
                  </a:schemeClr>
                </a:solidFill>
                <a:latin typeface="Calibri" panose="020F0502020204030204" pitchFamily="34" charset="0"/>
              </a:rPr>
              <a:t>Pilot</a:t>
            </a:r>
          </a:p>
        </p:txBody>
      </p:sp>
      <p:sp>
        <p:nvSpPr>
          <p:cNvPr id="20" name="Rechteck 19">
            <a:extLst>
              <a:ext uri="{FF2B5EF4-FFF2-40B4-BE49-F238E27FC236}">
                <a16:creationId xmlns:a16="http://schemas.microsoft.com/office/drawing/2014/main" id="{51B63938-2027-496D-AC05-8EFE2CEECBA6}"/>
              </a:ext>
            </a:extLst>
          </p:cNvPr>
          <p:cNvSpPr/>
          <p:nvPr/>
        </p:nvSpPr>
        <p:spPr bwMode="auto">
          <a:xfrm>
            <a:off x="3337059" y="2417482"/>
            <a:ext cx="3513012" cy="288032"/>
          </a:xfrm>
          <a:prstGeom prst="rect">
            <a:avLst/>
          </a:prstGeom>
          <a:noFill/>
          <a:ln w="12700" cap="sq"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b="1" dirty="0">
                <a:solidFill>
                  <a:schemeClr val="tx2">
                    <a:lumMod val="75000"/>
                  </a:schemeClr>
                </a:solidFill>
                <a:latin typeface="Calibri" panose="020F0502020204030204" pitchFamily="34" charset="0"/>
              </a:rPr>
              <a:t>Adaption</a:t>
            </a:r>
          </a:p>
        </p:txBody>
      </p:sp>
      <p:sp>
        <p:nvSpPr>
          <p:cNvPr id="21" name="Rechteck 20">
            <a:extLst>
              <a:ext uri="{FF2B5EF4-FFF2-40B4-BE49-F238E27FC236}">
                <a16:creationId xmlns:a16="http://schemas.microsoft.com/office/drawing/2014/main" id="{F0170A56-D949-4687-B694-839F04B33F47}"/>
              </a:ext>
            </a:extLst>
          </p:cNvPr>
          <p:cNvSpPr/>
          <p:nvPr/>
        </p:nvSpPr>
        <p:spPr bwMode="auto">
          <a:xfrm>
            <a:off x="6889808" y="2417482"/>
            <a:ext cx="1184249" cy="288032"/>
          </a:xfrm>
          <a:prstGeom prst="rect">
            <a:avLst/>
          </a:prstGeom>
          <a:noFill/>
          <a:ln w="12700" cap="sq"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b="1" dirty="0">
                <a:solidFill>
                  <a:schemeClr val="tx2">
                    <a:lumMod val="75000"/>
                  </a:schemeClr>
                </a:solidFill>
                <a:latin typeface="Calibri" panose="020F0502020204030204" pitchFamily="34" charset="0"/>
              </a:rPr>
              <a:t>Nutzung</a:t>
            </a:r>
          </a:p>
        </p:txBody>
      </p:sp>
      <p:sp>
        <p:nvSpPr>
          <p:cNvPr id="22" name="Textfeld 21">
            <a:extLst>
              <a:ext uri="{FF2B5EF4-FFF2-40B4-BE49-F238E27FC236}">
                <a16:creationId xmlns:a16="http://schemas.microsoft.com/office/drawing/2014/main" id="{46CD4619-576F-4B2D-BA4F-7DD10BA5C362}"/>
              </a:ext>
            </a:extLst>
          </p:cNvPr>
          <p:cNvSpPr txBox="1"/>
          <p:nvPr/>
        </p:nvSpPr>
        <p:spPr>
          <a:xfrm>
            <a:off x="-18204" y="1984694"/>
            <a:ext cx="1224136" cy="461665"/>
          </a:xfrm>
          <a:prstGeom prst="rect">
            <a:avLst/>
          </a:prstGeom>
          <a:noFill/>
        </p:spPr>
        <p:txBody>
          <a:bodyPr wrap="square" rtlCol="0">
            <a:spAutoFit/>
          </a:bodyPr>
          <a:lstStyle/>
          <a:p>
            <a:pPr algn="ctr"/>
            <a:r>
              <a:rPr lang="de-DE" sz="1200" dirty="0">
                <a:latin typeface="Calibri" pitchFamily="34" charset="0"/>
                <a:cs typeface="Calibri" pitchFamily="34" charset="0"/>
              </a:rPr>
              <a:t>nichtagiles</a:t>
            </a:r>
            <a:br>
              <a:rPr lang="de-DE" sz="1200" dirty="0">
                <a:latin typeface="Calibri" pitchFamily="34" charset="0"/>
                <a:cs typeface="Calibri" pitchFamily="34" charset="0"/>
              </a:rPr>
            </a:br>
            <a:r>
              <a:rPr lang="de-DE" sz="1200" dirty="0">
                <a:latin typeface="Calibri" pitchFamily="34" charset="0"/>
                <a:cs typeface="Calibri" pitchFamily="34" charset="0"/>
              </a:rPr>
              <a:t>Unternehmen</a:t>
            </a:r>
          </a:p>
        </p:txBody>
      </p:sp>
      <p:sp>
        <p:nvSpPr>
          <p:cNvPr id="23" name="Textfeld 22">
            <a:extLst>
              <a:ext uri="{FF2B5EF4-FFF2-40B4-BE49-F238E27FC236}">
                <a16:creationId xmlns:a16="http://schemas.microsoft.com/office/drawing/2014/main" id="{BC02DD7F-2681-4B30-802A-6B5CE76CDBE4}"/>
              </a:ext>
            </a:extLst>
          </p:cNvPr>
          <p:cNvSpPr txBox="1"/>
          <p:nvPr/>
        </p:nvSpPr>
        <p:spPr>
          <a:xfrm>
            <a:off x="7962021" y="1986561"/>
            <a:ext cx="1224136" cy="461665"/>
          </a:xfrm>
          <a:prstGeom prst="rect">
            <a:avLst/>
          </a:prstGeom>
          <a:noFill/>
        </p:spPr>
        <p:txBody>
          <a:bodyPr wrap="square" rtlCol="0">
            <a:spAutoFit/>
          </a:bodyPr>
          <a:lstStyle/>
          <a:p>
            <a:pPr algn="ctr"/>
            <a:r>
              <a:rPr lang="de-DE" sz="1200" dirty="0">
                <a:latin typeface="Calibri" pitchFamily="34" charset="0"/>
                <a:cs typeface="Calibri" pitchFamily="34" charset="0"/>
              </a:rPr>
              <a:t>agiles</a:t>
            </a:r>
            <a:br>
              <a:rPr lang="de-DE" sz="1200" dirty="0">
                <a:latin typeface="Calibri" pitchFamily="34" charset="0"/>
                <a:cs typeface="Calibri" pitchFamily="34" charset="0"/>
              </a:rPr>
            </a:br>
            <a:r>
              <a:rPr lang="de-DE" sz="1200" dirty="0">
                <a:latin typeface="Calibri" pitchFamily="34" charset="0"/>
                <a:cs typeface="Calibri" pitchFamily="34" charset="0"/>
              </a:rPr>
              <a:t>Unternehmen</a:t>
            </a:r>
          </a:p>
        </p:txBody>
      </p:sp>
      <p:sp>
        <p:nvSpPr>
          <p:cNvPr id="24" name="Textfeld 23">
            <a:extLst>
              <a:ext uri="{FF2B5EF4-FFF2-40B4-BE49-F238E27FC236}">
                <a16:creationId xmlns:a16="http://schemas.microsoft.com/office/drawing/2014/main" id="{C9706E9F-3B70-43C5-BF6E-C009F0D74EF6}"/>
              </a:ext>
            </a:extLst>
          </p:cNvPr>
          <p:cNvSpPr txBox="1"/>
          <p:nvPr/>
        </p:nvSpPr>
        <p:spPr>
          <a:xfrm>
            <a:off x="928821" y="2711581"/>
            <a:ext cx="2368499" cy="1492716"/>
          </a:xfrm>
          <a:prstGeom prst="rect">
            <a:avLst/>
          </a:prstGeom>
          <a:solidFill>
            <a:schemeClr val="bg1">
              <a:lumMod val="95000"/>
            </a:schemeClr>
          </a:solidFill>
        </p:spPr>
        <p:txBody>
          <a:bodyPr wrap="square" rtlCol="0">
            <a:spAutoFit/>
          </a:bodyPr>
          <a:lstStyle/>
          <a:p>
            <a:pPr>
              <a:spcAft>
                <a:spcPts val="600"/>
              </a:spcAft>
            </a:pPr>
            <a:r>
              <a:rPr lang="en-US" sz="1400" b="1" dirty="0">
                <a:latin typeface="Calibri" pitchFamily="34" charset="0"/>
                <a:cs typeface="Calibri" pitchFamily="34" charset="0"/>
              </a:rPr>
              <a:t>Scope und </a:t>
            </a:r>
            <a:r>
              <a:rPr lang="de-DE" sz="1400" b="1" dirty="0">
                <a:latin typeface="Calibri" pitchFamily="34" charset="0"/>
                <a:cs typeface="Calibri" pitchFamily="34" charset="0"/>
              </a:rPr>
              <a:t>Zielsetzung</a:t>
            </a:r>
            <a:r>
              <a:rPr lang="en-US" sz="1400" b="1" dirty="0">
                <a:latin typeface="Calibri" pitchFamily="34" charset="0"/>
                <a:cs typeface="Calibri" pitchFamily="34" charset="0"/>
              </a:rPr>
              <a:t>: </a:t>
            </a:r>
          </a:p>
          <a:p>
            <a:pPr marL="171450" indent="-171450">
              <a:buFont typeface="Arial" panose="020B0604020202020204" pitchFamily="34" charset="0"/>
              <a:buChar char="•"/>
            </a:pPr>
            <a:r>
              <a:rPr lang="de-DE" sz="1200" dirty="0">
                <a:latin typeface="Calibri" pitchFamily="34" charset="0"/>
                <a:cs typeface="Calibri" pitchFamily="34" charset="0"/>
              </a:rPr>
              <a:t>ausgesuchte Abteilungen</a:t>
            </a:r>
          </a:p>
          <a:p>
            <a:pPr marL="171450" indent="-171450">
              <a:buFont typeface="Arial" panose="020B0604020202020204" pitchFamily="34" charset="0"/>
              <a:buChar char="•"/>
            </a:pPr>
            <a:r>
              <a:rPr lang="de-DE" sz="1200" dirty="0">
                <a:latin typeface="Calibri" pitchFamily="34" charset="0"/>
                <a:cs typeface="Calibri" pitchFamily="34" charset="0"/>
              </a:rPr>
              <a:t>Projekte mit geringem Risiko</a:t>
            </a:r>
          </a:p>
          <a:p>
            <a:pPr marL="171450" indent="-171450">
              <a:buFont typeface="Arial" panose="020B0604020202020204" pitchFamily="34" charset="0"/>
              <a:buChar char="•"/>
            </a:pPr>
            <a:r>
              <a:rPr lang="de-DE" sz="1200" dirty="0">
                <a:latin typeface="Calibri" pitchFamily="34" charset="0"/>
                <a:cs typeface="Calibri" pitchFamily="34" charset="0"/>
              </a:rPr>
              <a:t>lernen, wie Agile in der Organisation funktionieren könnte</a:t>
            </a:r>
          </a:p>
          <a:p>
            <a:pPr marL="171450" indent="-171450">
              <a:buFont typeface="Arial" panose="020B0604020202020204" pitchFamily="34" charset="0"/>
              <a:buChar char="•"/>
            </a:pPr>
            <a:endParaRPr lang="de-DE" sz="1200" dirty="0">
              <a:latin typeface="Calibri" pitchFamily="34" charset="0"/>
              <a:cs typeface="Calibri" pitchFamily="34" charset="0"/>
            </a:endParaRPr>
          </a:p>
        </p:txBody>
      </p:sp>
      <p:sp>
        <p:nvSpPr>
          <p:cNvPr id="25" name="Textfeld 24">
            <a:extLst>
              <a:ext uri="{FF2B5EF4-FFF2-40B4-BE49-F238E27FC236}">
                <a16:creationId xmlns:a16="http://schemas.microsoft.com/office/drawing/2014/main" id="{B4DC168A-31DA-4CF7-B225-2F0077EC68EE}"/>
              </a:ext>
            </a:extLst>
          </p:cNvPr>
          <p:cNvSpPr txBox="1"/>
          <p:nvPr/>
        </p:nvSpPr>
        <p:spPr>
          <a:xfrm>
            <a:off x="3337057" y="2711581"/>
            <a:ext cx="3513013" cy="1492716"/>
          </a:xfrm>
          <a:prstGeom prst="rect">
            <a:avLst/>
          </a:prstGeom>
          <a:solidFill>
            <a:schemeClr val="bg1">
              <a:lumMod val="95000"/>
            </a:schemeClr>
          </a:solidFill>
        </p:spPr>
        <p:txBody>
          <a:bodyPr wrap="square" rtlCol="0">
            <a:spAutoFit/>
          </a:bodyPr>
          <a:lstStyle/>
          <a:p>
            <a:pPr>
              <a:spcAft>
                <a:spcPts val="600"/>
              </a:spcAft>
            </a:pPr>
            <a:r>
              <a:rPr lang="en-US" sz="1400" b="1" dirty="0">
                <a:latin typeface="Calibri" pitchFamily="34" charset="0"/>
                <a:cs typeface="Calibri" pitchFamily="34" charset="0"/>
              </a:rPr>
              <a:t>Scope und </a:t>
            </a:r>
            <a:r>
              <a:rPr lang="de-DE" sz="1400" b="1" dirty="0">
                <a:latin typeface="Calibri" pitchFamily="34" charset="0"/>
                <a:cs typeface="Calibri" pitchFamily="34" charset="0"/>
              </a:rPr>
              <a:t>Zielsetzung</a:t>
            </a:r>
            <a:r>
              <a:rPr lang="en-US" sz="1400" b="1" dirty="0">
                <a:latin typeface="Calibri" pitchFamily="34" charset="0"/>
                <a:cs typeface="Calibri" pitchFamily="34" charset="0"/>
              </a:rPr>
              <a:t>: </a:t>
            </a:r>
          </a:p>
          <a:p>
            <a:pPr marL="171450" indent="-171450">
              <a:buFont typeface="Arial" panose="020B0604020202020204" pitchFamily="34" charset="0"/>
              <a:buChar char="•"/>
            </a:pPr>
            <a:r>
              <a:rPr lang="de-DE" sz="1200" dirty="0">
                <a:latin typeface="Calibri" pitchFamily="34" charset="0"/>
                <a:cs typeface="Calibri" pitchFamily="34" charset="0"/>
              </a:rPr>
              <a:t>ausgesuchter vollständiger Bereich</a:t>
            </a:r>
          </a:p>
          <a:p>
            <a:pPr marL="171450" indent="-171450">
              <a:buFont typeface="Arial" panose="020B0604020202020204" pitchFamily="34" charset="0"/>
              <a:buChar char="•"/>
            </a:pPr>
            <a:r>
              <a:rPr lang="de-DE" sz="1200" dirty="0">
                <a:latin typeface="Calibri" pitchFamily="34" charset="0"/>
                <a:cs typeface="Calibri" pitchFamily="34" charset="0"/>
              </a:rPr>
              <a:t>alle Projekte</a:t>
            </a:r>
          </a:p>
          <a:p>
            <a:pPr marL="171450" indent="-171450">
              <a:buFont typeface="Arial" panose="020B0604020202020204" pitchFamily="34" charset="0"/>
              <a:buChar char="•"/>
            </a:pPr>
            <a:r>
              <a:rPr lang="de-DE" sz="1200" dirty="0">
                <a:latin typeface="Calibri" pitchFamily="34" charset="0"/>
                <a:cs typeface="Calibri" pitchFamily="34" charset="0"/>
              </a:rPr>
              <a:t>vollständige gegenseitige Anpassung von Methode und Organisation</a:t>
            </a:r>
          </a:p>
          <a:p>
            <a:pPr marL="171450" indent="-171450">
              <a:buFont typeface="Arial" panose="020B0604020202020204" pitchFamily="34" charset="0"/>
              <a:buChar char="•"/>
            </a:pPr>
            <a:r>
              <a:rPr lang="de-DE" sz="1200" dirty="0">
                <a:latin typeface="Calibri" pitchFamily="34" charset="0"/>
                <a:cs typeface="Calibri" pitchFamily="34" charset="0"/>
              </a:rPr>
              <a:t>Darstellen von unternehmensweit gültigen Leitlinien, Dokumenten und Tools</a:t>
            </a:r>
          </a:p>
        </p:txBody>
      </p:sp>
      <p:cxnSp>
        <p:nvCxnSpPr>
          <p:cNvPr id="26" name="Gerader Verbinder 25">
            <a:extLst>
              <a:ext uri="{FF2B5EF4-FFF2-40B4-BE49-F238E27FC236}">
                <a16:creationId xmlns:a16="http://schemas.microsoft.com/office/drawing/2014/main" id="{B21A77AC-6E8C-4E57-91C8-B5573303FCD7}"/>
              </a:ext>
            </a:extLst>
          </p:cNvPr>
          <p:cNvCxnSpPr/>
          <p:nvPr/>
        </p:nvCxnSpPr>
        <p:spPr bwMode="auto">
          <a:xfrm>
            <a:off x="3311166" y="1272347"/>
            <a:ext cx="0" cy="1095859"/>
          </a:xfrm>
          <a:prstGeom prst="line">
            <a:avLst/>
          </a:prstGeom>
          <a:solidFill>
            <a:schemeClr val="accent1"/>
          </a:solidFill>
          <a:ln w="12700" cap="sq" cmpd="sng" algn="ctr">
            <a:solidFill>
              <a:schemeClr val="accent1"/>
            </a:solidFill>
            <a:prstDash val="dash"/>
            <a:round/>
            <a:headEnd type="none" w="sm" len="sm"/>
            <a:tailEnd type="none" w="sm" len="sm"/>
          </a:ln>
          <a:effectLst/>
        </p:spPr>
      </p:cxnSp>
      <p:cxnSp>
        <p:nvCxnSpPr>
          <p:cNvPr id="27" name="Gerader Verbinder 26">
            <a:extLst>
              <a:ext uri="{FF2B5EF4-FFF2-40B4-BE49-F238E27FC236}">
                <a16:creationId xmlns:a16="http://schemas.microsoft.com/office/drawing/2014/main" id="{E10A46BE-4B41-48EA-9045-9A8B996ADDBD}"/>
              </a:ext>
            </a:extLst>
          </p:cNvPr>
          <p:cNvCxnSpPr/>
          <p:nvPr/>
        </p:nvCxnSpPr>
        <p:spPr bwMode="auto">
          <a:xfrm>
            <a:off x="6876398" y="1272347"/>
            <a:ext cx="0" cy="1095859"/>
          </a:xfrm>
          <a:prstGeom prst="line">
            <a:avLst/>
          </a:prstGeom>
          <a:solidFill>
            <a:schemeClr val="accent1"/>
          </a:solidFill>
          <a:ln w="12700" cap="sq" cmpd="sng" algn="ctr">
            <a:solidFill>
              <a:schemeClr val="accent1"/>
            </a:solidFill>
            <a:prstDash val="dash"/>
            <a:round/>
            <a:headEnd type="none" w="sm" len="sm"/>
            <a:tailEnd type="none" w="sm" len="sm"/>
          </a:ln>
          <a:effectLst/>
        </p:spPr>
      </p:cxnSp>
      <p:grpSp>
        <p:nvGrpSpPr>
          <p:cNvPr id="39" name="Gruppieren 38">
            <a:extLst>
              <a:ext uri="{FF2B5EF4-FFF2-40B4-BE49-F238E27FC236}">
                <a16:creationId xmlns:a16="http://schemas.microsoft.com/office/drawing/2014/main" id="{16844B28-5E4F-434F-B3A5-1E415CDC7B45}"/>
              </a:ext>
            </a:extLst>
          </p:cNvPr>
          <p:cNvGrpSpPr/>
          <p:nvPr/>
        </p:nvGrpSpPr>
        <p:grpSpPr>
          <a:xfrm>
            <a:off x="6985063" y="3003735"/>
            <a:ext cx="1008000" cy="1008000"/>
            <a:chOff x="7046276" y="2937019"/>
            <a:chExt cx="1008000" cy="1008000"/>
          </a:xfrm>
        </p:grpSpPr>
        <p:sp>
          <p:nvSpPr>
            <p:cNvPr id="35" name="Rechteck 34">
              <a:extLst>
                <a:ext uri="{FF2B5EF4-FFF2-40B4-BE49-F238E27FC236}">
                  <a16:creationId xmlns:a16="http://schemas.microsoft.com/office/drawing/2014/main" id="{5EDAB32F-F39C-4DF2-9A62-630344F00537}"/>
                </a:ext>
              </a:extLst>
            </p:cNvPr>
            <p:cNvSpPr/>
            <p:nvPr/>
          </p:nvSpPr>
          <p:spPr>
            <a:xfrm>
              <a:off x="7046276" y="2937019"/>
              <a:ext cx="1008000" cy="1008000"/>
            </a:xfrm>
            <a:prstGeom prst="rect">
              <a:avLst/>
            </a:prstGeom>
            <a:noFill/>
          </p:spPr>
          <p:txBody>
            <a:bodyPr wrap="none" lIns="91440" tIns="45720" rIns="91440" bIns="45720">
              <a:prstTxWarp prst="textCircle">
                <a:avLst>
                  <a:gd name="adj" fmla="val 146363"/>
                </a:avLst>
              </a:prstTxWarp>
              <a:spAutoFit/>
            </a:bodyPr>
            <a:lstStyle/>
            <a:p>
              <a:pPr algn="just"/>
              <a:endParaRPr lang="de-DE" sz="1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a:p>
              <a:pPr algn="just"/>
              <a:r>
                <a:rPr lang="de-DE" sz="16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de-DE" sz="16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Insp</a:t>
              </a:r>
              <a:r>
                <a:rPr lang="de-DE" sz="160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ect</a:t>
              </a:r>
              <a:r>
                <a:rPr lang="de-DE" sz="1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&amp; </a:t>
              </a:r>
              <a:r>
                <a:rPr lang="de-DE" sz="160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Adapt</a:t>
              </a:r>
              <a:r>
                <a:rPr lang="de-DE" sz="1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de-DE" sz="16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Inspect</a:t>
              </a:r>
              <a:r>
                <a:rPr lang="de-DE" sz="16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&amp; </a:t>
              </a:r>
              <a:r>
                <a:rPr lang="de-DE" sz="16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Adapt</a:t>
              </a:r>
              <a:endParaRPr lang="de-DE" sz="16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grpSp>
          <p:nvGrpSpPr>
            <p:cNvPr id="38" name="Gruppieren 37">
              <a:extLst>
                <a:ext uri="{FF2B5EF4-FFF2-40B4-BE49-F238E27FC236}">
                  <a16:creationId xmlns:a16="http://schemas.microsoft.com/office/drawing/2014/main" id="{F37720FE-08FA-4BD2-9DA6-EB00AE38A913}"/>
                </a:ext>
              </a:extLst>
            </p:cNvPr>
            <p:cNvGrpSpPr/>
            <p:nvPr/>
          </p:nvGrpSpPr>
          <p:grpSpPr>
            <a:xfrm>
              <a:off x="7190276" y="3071421"/>
              <a:ext cx="720001" cy="739196"/>
              <a:chOff x="7172899" y="3095020"/>
              <a:chExt cx="720001" cy="739196"/>
            </a:xfrm>
          </p:grpSpPr>
          <p:sp>
            <p:nvSpPr>
              <p:cNvPr id="36" name="Bogen 35">
                <a:extLst>
                  <a:ext uri="{FF2B5EF4-FFF2-40B4-BE49-F238E27FC236}">
                    <a16:creationId xmlns:a16="http://schemas.microsoft.com/office/drawing/2014/main" id="{4F618EA7-F52E-44A3-A7B4-DFE3FCC78741}"/>
                  </a:ext>
                </a:extLst>
              </p:cNvPr>
              <p:cNvSpPr/>
              <p:nvPr/>
            </p:nvSpPr>
            <p:spPr bwMode="auto">
              <a:xfrm>
                <a:off x="7172899" y="3114216"/>
                <a:ext cx="720000" cy="720000"/>
              </a:xfrm>
              <a:prstGeom prst="arc">
                <a:avLst>
                  <a:gd name="adj1" fmla="val 11793191"/>
                  <a:gd name="adj2" fmla="val 0"/>
                </a:avLst>
              </a:prstGeom>
              <a:noFill/>
              <a:ln w="28575" cap="sq" cmpd="sng" algn="ctr">
                <a:solidFill>
                  <a:schemeClr val="tx2"/>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37" name="Bogen 36">
                <a:extLst>
                  <a:ext uri="{FF2B5EF4-FFF2-40B4-BE49-F238E27FC236}">
                    <a16:creationId xmlns:a16="http://schemas.microsoft.com/office/drawing/2014/main" id="{E4517925-2A0E-439B-BF32-299C2B2FB7D4}"/>
                  </a:ext>
                </a:extLst>
              </p:cNvPr>
              <p:cNvSpPr/>
              <p:nvPr/>
            </p:nvSpPr>
            <p:spPr bwMode="auto">
              <a:xfrm rot="10800000">
                <a:off x="7172900" y="3095020"/>
                <a:ext cx="720000" cy="720000"/>
              </a:xfrm>
              <a:prstGeom prst="arc">
                <a:avLst>
                  <a:gd name="adj1" fmla="val 11793191"/>
                  <a:gd name="adj2" fmla="val 0"/>
                </a:avLst>
              </a:prstGeom>
              <a:noFill/>
              <a:ln w="28575" cap="sq" cmpd="sng" algn="ctr">
                <a:solidFill>
                  <a:schemeClr val="tx2"/>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grpSp>
    </p:spTree>
    <p:extLst>
      <p:ext uri="{BB962C8B-B14F-4D97-AF65-F5344CB8AC3E}">
        <p14:creationId xmlns:p14="http://schemas.microsoft.com/office/powerpoint/2010/main" val="33629149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C5C4E2E0-CB52-4894-809C-864AC4EBE3A8}"/>
              </a:ext>
            </a:extLst>
          </p:cNvPr>
          <p:cNvSpPr>
            <a:spLocks noGrp="1"/>
          </p:cNvSpPr>
          <p:nvPr>
            <p:ph type="body" sz="quarter" idx="11"/>
          </p:nvPr>
        </p:nvSpPr>
        <p:spPr/>
        <p:txBody>
          <a:bodyPr>
            <a:normAutofit fontScale="92500"/>
          </a:bodyPr>
          <a:lstStyle/>
          <a:p>
            <a:r>
              <a:rPr lang="de-DE" dirty="0"/>
              <a:t>Syl_ID_10</a:t>
            </a:r>
          </a:p>
        </p:txBody>
      </p:sp>
      <p:sp>
        <p:nvSpPr>
          <p:cNvPr id="2" name="Fußzeilenplatzhalter 1">
            <a:extLst>
              <a:ext uri="{FF2B5EF4-FFF2-40B4-BE49-F238E27FC236}">
                <a16:creationId xmlns:a16="http://schemas.microsoft.com/office/drawing/2014/main" id="{A03048C8-C3C5-4899-A373-780A1BE525B7}"/>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8FBAEF6E-5CCE-4E7B-A680-47EC6B9E5BBB}"/>
              </a:ext>
            </a:extLst>
          </p:cNvPr>
          <p:cNvSpPr>
            <a:spLocks noGrp="1"/>
          </p:cNvSpPr>
          <p:nvPr>
            <p:ph type="sldNum" sz="quarter" idx="4"/>
          </p:nvPr>
        </p:nvSpPr>
        <p:spPr/>
        <p:txBody>
          <a:bodyPr/>
          <a:lstStyle/>
          <a:p>
            <a:fld id="{BD587C3E-324D-4846-9F44-5C3ACF20A720}" type="slidenum">
              <a:rPr lang="de-DE" smtClean="0"/>
              <a:pPr/>
              <a:t>165</a:t>
            </a:fld>
            <a:endParaRPr lang="de-DE" dirty="0"/>
          </a:p>
        </p:txBody>
      </p:sp>
      <p:sp>
        <p:nvSpPr>
          <p:cNvPr id="10" name="Textplatzhalter 9">
            <a:extLst>
              <a:ext uri="{FF2B5EF4-FFF2-40B4-BE49-F238E27FC236}">
                <a16:creationId xmlns:a16="http://schemas.microsoft.com/office/drawing/2014/main" id="{934E4188-DD30-4246-9974-B4FC63E2D462}"/>
              </a:ext>
            </a:extLst>
          </p:cNvPr>
          <p:cNvSpPr>
            <a:spLocks noGrp="1"/>
          </p:cNvSpPr>
          <p:nvPr>
            <p:ph type="body" sz="quarter" idx="13"/>
          </p:nvPr>
        </p:nvSpPr>
        <p:spPr/>
        <p:txBody>
          <a:bodyPr/>
          <a:lstStyle/>
          <a:p>
            <a:r>
              <a:rPr lang="de-DE" dirty="0"/>
              <a:t>Die Einführung von </a:t>
            </a:r>
            <a:r>
              <a:rPr lang="de-DE" dirty="0" err="1"/>
              <a:t>Scrum</a:t>
            </a:r>
            <a:r>
              <a:rPr lang="de-DE" dirty="0"/>
              <a:t> sollte im Rahmen eines agilen Projektvorgehens erfolgen.</a:t>
            </a:r>
          </a:p>
          <a:p>
            <a:endParaRPr lang="de-DE" dirty="0"/>
          </a:p>
          <a:p>
            <a:r>
              <a:rPr lang="de-DE" dirty="0"/>
              <a:t>Pilotierung</a:t>
            </a:r>
          </a:p>
          <a:p>
            <a:pPr lvl="1"/>
            <a:r>
              <a:rPr lang="de-DE" b="1" dirty="0"/>
              <a:t>Ausbildung</a:t>
            </a:r>
            <a:r>
              <a:rPr lang="de-DE" dirty="0"/>
              <a:t> des Teams</a:t>
            </a:r>
          </a:p>
          <a:p>
            <a:pPr lvl="1"/>
            <a:r>
              <a:rPr lang="de-DE" b="1" dirty="0"/>
              <a:t>Coaching</a:t>
            </a:r>
            <a:r>
              <a:rPr lang="de-DE" dirty="0"/>
              <a:t> </a:t>
            </a:r>
            <a:r>
              <a:rPr lang="de-DE" b="1" dirty="0"/>
              <a:t>durch</a:t>
            </a:r>
            <a:r>
              <a:rPr lang="de-DE" dirty="0"/>
              <a:t> einen </a:t>
            </a:r>
            <a:r>
              <a:rPr lang="de-DE" b="1" dirty="0"/>
              <a:t>erfahrenen </a:t>
            </a:r>
            <a:r>
              <a:rPr lang="de-DE" b="1" dirty="0" err="1"/>
              <a:t>Scrum</a:t>
            </a:r>
            <a:r>
              <a:rPr lang="de-DE" b="1" dirty="0"/>
              <a:t> Master</a:t>
            </a:r>
          </a:p>
          <a:p>
            <a:pPr lvl="2"/>
            <a:r>
              <a:rPr lang="de-DE" dirty="0"/>
              <a:t>Klärung und Verteilung der Rollen</a:t>
            </a:r>
          </a:p>
          <a:p>
            <a:pPr lvl="2"/>
            <a:r>
              <a:rPr lang="de-DE" dirty="0"/>
              <a:t>Start mit einem ersten Projekt mit ersten positiven Ergebnissen (Quick </a:t>
            </a:r>
            <a:r>
              <a:rPr lang="de-DE" dirty="0" err="1"/>
              <a:t>Wins</a:t>
            </a:r>
            <a:r>
              <a:rPr lang="de-DE" dirty="0"/>
              <a:t>,</a:t>
            </a:r>
            <a:br>
              <a:rPr lang="de-DE" dirty="0"/>
            </a:br>
            <a:r>
              <a:rPr lang="de-DE" dirty="0"/>
              <a:t>Low </a:t>
            </a:r>
            <a:r>
              <a:rPr lang="de-DE" dirty="0" err="1"/>
              <a:t>Hanging</a:t>
            </a:r>
            <a:r>
              <a:rPr lang="de-DE" dirty="0"/>
              <a:t> </a:t>
            </a:r>
            <a:r>
              <a:rPr lang="de-DE" dirty="0" err="1"/>
              <a:t>Fruits</a:t>
            </a:r>
            <a:r>
              <a:rPr lang="de-DE" dirty="0"/>
              <a:t>)</a:t>
            </a:r>
          </a:p>
          <a:p>
            <a:pPr lvl="2"/>
            <a:r>
              <a:rPr lang="de-DE" dirty="0"/>
              <a:t>Schritt für Schritt: Anpassung und Änderung der Organisations- und Projektkultur</a:t>
            </a:r>
          </a:p>
        </p:txBody>
      </p:sp>
      <p:sp>
        <p:nvSpPr>
          <p:cNvPr id="7" name="Titel 6">
            <a:extLst>
              <a:ext uri="{FF2B5EF4-FFF2-40B4-BE49-F238E27FC236}">
                <a16:creationId xmlns:a16="http://schemas.microsoft.com/office/drawing/2014/main" id="{D7489B7A-4259-4218-AD63-B1C898042729}"/>
              </a:ext>
            </a:extLst>
          </p:cNvPr>
          <p:cNvSpPr>
            <a:spLocks noGrp="1"/>
          </p:cNvSpPr>
          <p:nvPr>
            <p:ph type="title"/>
          </p:nvPr>
        </p:nvSpPr>
        <p:spPr/>
        <p:txBody>
          <a:bodyPr/>
          <a:lstStyle/>
          <a:p>
            <a:r>
              <a:rPr lang="de-DE" dirty="0"/>
              <a:t>Grundlegendes Vorgehen bei der Einführung</a:t>
            </a:r>
          </a:p>
        </p:txBody>
      </p:sp>
      <p:sp>
        <p:nvSpPr>
          <p:cNvPr id="11" name="Textfeld 10">
            <a:extLst>
              <a:ext uri="{FF2B5EF4-FFF2-40B4-BE49-F238E27FC236}">
                <a16:creationId xmlns:a16="http://schemas.microsoft.com/office/drawing/2014/main" id="{C09970F6-7CF8-44C9-A82E-F9B00C6E18ED}"/>
              </a:ext>
            </a:extLst>
          </p:cNvPr>
          <p:cNvSpPr txBox="1"/>
          <p:nvPr/>
        </p:nvSpPr>
        <p:spPr>
          <a:xfrm rot="21053734">
            <a:off x="2998718" y="4301295"/>
            <a:ext cx="2766729" cy="1384995"/>
          </a:xfrm>
          <a:prstGeom prst="rect">
            <a:avLst/>
          </a:prstGeom>
          <a:solidFill>
            <a:schemeClr val="bg1">
              <a:lumMod val="95000"/>
            </a:schemeClr>
          </a:solidFill>
          <a:ln>
            <a:solidFill>
              <a:schemeClr val="accent1"/>
            </a:solidFill>
          </a:ln>
        </p:spPr>
        <p:txBody>
          <a:bodyPr wrap="square" rtlCol="0">
            <a:spAutoFit/>
          </a:bodyPr>
          <a:lstStyle/>
          <a:p>
            <a:pPr algn="ctr">
              <a:lnSpc>
                <a:spcPct val="150000"/>
              </a:lnSpc>
            </a:pPr>
            <a:r>
              <a:rPr lang="de-DE" sz="1400" dirty="0">
                <a:solidFill>
                  <a:srgbClr val="4D4D4D"/>
                </a:solidFill>
                <a:latin typeface="Calibri" panose="020F0502020204030204" pitchFamily="34" charset="0"/>
                <a:sym typeface="Wingdings" pitchFamily="2" charset="2"/>
              </a:rPr>
              <a:t>Vorsicht vor</a:t>
            </a:r>
          </a:p>
          <a:p>
            <a:pPr algn="ctr">
              <a:lnSpc>
                <a:spcPct val="150000"/>
              </a:lnSpc>
            </a:pPr>
            <a:r>
              <a:rPr lang="de-DE" sz="1400" b="1" dirty="0" err="1">
                <a:solidFill>
                  <a:schemeClr val="accent1"/>
                </a:solidFill>
                <a:latin typeface="Calibri" panose="020F0502020204030204" pitchFamily="34" charset="0"/>
                <a:sym typeface="Wingdings" pitchFamily="2" charset="2"/>
              </a:rPr>
              <a:t>Waterfallacies</a:t>
            </a:r>
            <a:r>
              <a:rPr lang="de-DE" sz="1400" dirty="0">
                <a:solidFill>
                  <a:srgbClr val="4D4D4D"/>
                </a:solidFill>
                <a:latin typeface="Calibri" panose="020F0502020204030204" pitchFamily="34" charset="0"/>
                <a:sym typeface="Wingdings" pitchFamily="2" charset="2"/>
              </a:rPr>
              <a:t> („</a:t>
            </a:r>
            <a:r>
              <a:rPr lang="de-DE" sz="1400" dirty="0" err="1">
                <a:solidFill>
                  <a:srgbClr val="4D4D4D"/>
                </a:solidFill>
                <a:latin typeface="Calibri" panose="020F0502020204030204" pitchFamily="34" charset="0"/>
                <a:sym typeface="Wingdings" pitchFamily="2" charset="2"/>
              </a:rPr>
              <a:t>Wasserfällern</a:t>
            </a:r>
            <a:r>
              <a:rPr lang="de-DE" sz="1400" dirty="0">
                <a:solidFill>
                  <a:srgbClr val="4D4D4D"/>
                </a:solidFill>
                <a:latin typeface="Calibri" panose="020F0502020204030204" pitchFamily="34" charset="0"/>
                <a:sym typeface="Wingdings" pitchFamily="2" charset="2"/>
              </a:rPr>
              <a:t>“)</a:t>
            </a:r>
          </a:p>
          <a:p>
            <a:pPr algn="ctr">
              <a:lnSpc>
                <a:spcPct val="150000"/>
              </a:lnSpc>
            </a:pPr>
            <a:r>
              <a:rPr lang="de-DE" sz="1400" dirty="0">
                <a:solidFill>
                  <a:srgbClr val="4D4D4D"/>
                </a:solidFill>
                <a:latin typeface="Calibri" panose="020F0502020204030204" pitchFamily="34" charset="0"/>
                <a:sym typeface="Wingdings" pitchFamily="2" charset="2"/>
              </a:rPr>
              <a:t>oder</a:t>
            </a:r>
          </a:p>
          <a:p>
            <a:pPr algn="ctr">
              <a:lnSpc>
                <a:spcPct val="150000"/>
              </a:lnSpc>
            </a:pPr>
            <a:r>
              <a:rPr lang="de-DE" sz="1400" b="1" dirty="0">
                <a:solidFill>
                  <a:schemeClr val="accent1"/>
                </a:solidFill>
                <a:latin typeface="Calibri" panose="020F0502020204030204" pitchFamily="34" charset="0"/>
                <a:sym typeface="Wingdings" pitchFamily="2" charset="2"/>
              </a:rPr>
              <a:t>Agile </a:t>
            </a:r>
            <a:r>
              <a:rPr lang="de-DE" sz="1400" b="1" dirty="0" err="1">
                <a:solidFill>
                  <a:schemeClr val="accent1"/>
                </a:solidFill>
                <a:latin typeface="Calibri" panose="020F0502020204030204" pitchFamily="34" charset="0"/>
                <a:sym typeface="Wingdings" pitchFamily="2" charset="2"/>
              </a:rPr>
              <a:t>Phobias</a:t>
            </a:r>
            <a:r>
              <a:rPr lang="de-DE" sz="1400" b="1" dirty="0">
                <a:solidFill>
                  <a:schemeClr val="accent1"/>
                </a:solidFill>
                <a:latin typeface="Calibri" panose="020F0502020204030204" pitchFamily="34" charset="0"/>
                <a:sym typeface="Wingdings" pitchFamily="2" charset="2"/>
              </a:rPr>
              <a:t> </a:t>
            </a:r>
            <a:r>
              <a:rPr lang="de-DE" sz="1400" dirty="0">
                <a:solidFill>
                  <a:srgbClr val="4D4D4D"/>
                </a:solidFill>
                <a:latin typeface="Calibri" panose="020F0502020204030204" pitchFamily="34" charset="0"/>
                <a:sym typeface="Wingdings" pitchFamily="2" charset="2"/>
              </a:rPr>
              <a:t>(</a:t>
            </a:r>
            <a:r>
              <a:rPr lang="de-DE" sz="1400" dirty="0" err="1">
                <a:solidFill>
                  <a:srgbClr val="4D4D4D"/>
                </a:solidFill>
                <a:latin typeface="Calibri" panose="020F0502020204030204" pitchFamily="34" charset="0"/>
                <a:sym typeface="Wingdings" pitchFamily="2" charset="2"/>
              </a:rPr>
              <a:t>Agilo-Phobikern</a:t>
            </a:r>
            <a:r>
              <a:rPr lang="de-DE" sz="1400" dirty="0">
                <a:solidFill>
                  <a:srgbClr val="4D4D4D"/>
                </a:solidFill>
                <a:latin typeface="Calibri" panose="020F0502020204030204" pitchFamily="34" charset="0"/>
                <a:sym typeface="Wingdings" pitchFamily="2" charset="2"/>
              </a:rPr>
              <a:t>)!</a:t>
            </a:r>
          </a:p>
        </p:txBody>
      </p:sp>
    </p:spTree>
    <p:extLst>
      <p:ext uri="{BB962C8B-B14F-4D97-AF65-F5344CB8AC3E}">
        <p14:creationId xmlns:p14="http://schemas.microsoft.com/office/powerpoint/2010/main" val="34565838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486BE61-DBB7-4868-8EDD-E57A8BE1F3A2}"/>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A6E35D2A-CA04-478C-8D1A-4783F1CDAEC5}"/>
              </a:ext>
            </a:extLst>
          </p:cNvPr>
          <p:cNvSpPr>
            <a:spLocks noGrp="1"/>
          </p:cNvSpPr>
          <p:nvPr>
            <p:ph type="sldNum" sz="quarter" idx="4"/>
          </p:nvPr>
        </p:nvSpPr>
        <p:spPr/>
        <p:txBody>
          <a:bodyPr/>
          <a:lstStyle/>
          <a:p>
            <a:fld id="{BD587C3E-324D-4846-9F44-5C3ACF20A720}" type="slidenum">
              <a:rPr lang="de-DE" smtClean="0"/>
              <a:pPr/>
              <a:t>166</a:t>
            </a:fld>
            <a:endParaRPr lang="de-DE" dirty="0"/>
          </a:p>
        </p:txBody>
      </p:sp>
      <p:sp>
        <p:nvSpPr>
          <p:cNvPr id="4" name="Titel 3">
            <a:extLst>
              <a:ext uri="{FF2B5EF4-FFF2-40B4-BE49-F238E27FC236}">
                <a16:creationId xmlns:a16="http://schemas.microsoft.com/office/drawing/2014/main" id="{82AC732F-6DEC-4B78-ACD4-4223C1A435C8}"/>
              </a:ext>
            </a:extLst>
          </p:cNvPr>
          <p:cNvSpPr>
            <a:spLocks noGrp="1"/>
          </p:cNvSpPr>
          <p:nvPr>
            <p:ph type="title"/>
          </p:nvPr>
        </p:nvSpPr>
        <p:spPr/>
        <p:txBody>
          <a:bodyPr/>
          <a:lstStyle/>
          <a:p>
            <a:r>
              <a:rPr lang="de-DE" dirty="0"/>
              <a:t>Enterprise Transition Community (ETC)</a:t>
            </a:r>
          </a:p>
        </p:txBody>
      </p:sp>
      <p:sp>
        <p:nvSpPr>
          <p:cNvPr id="5" name="Textplatzhalter 4">
            <a:extLst>
              <a:ext uri="{FF2B5EF4-FFF2-40B4-BE49-F238E27FC236}">
                <a16:creationId xmlns:a16="http://schemas.microsoft.com/office/drawing/2014/main" id="{E750DFC3-A74A-4EA8-ABB0-60B858F68D1B}"/>
              </a:ext>
            </a:extLst>
          </p:cNvPr>
          <p:cNvSpPr>
            <a:spLocks noGrp="1"/>
          </p:cNvSpPr>
          <p:nvPr>
            <p:ph type="body" sz="quarter" idx="11"/>
          </p:nvPr>
        </p:nvSpPr>
        <p:spPr/>
        <p:txBody>
          <a:bodyPr>
            <a:normAutofit fontScale="92500"/>
          </a:bodyPr>
          <a:lstStyle/>
          <a:p>
            <a:r>
              <a:rPr lang="de-DE" dirty="0"/>
              <a:t>Syl_ID_10.1 / Syl_ID_10.2</a:t>
            </a:r>
          </a:p>
        </p:txBody>
      </p:sp>
      <p:sp>
        <p:nvSpPr>
          <p:cNvPr id="7" name="Textfeld 6">
            <a:extLst>
              <a:ext uri="{FF2B5EF4-FFF2-40B4-BE49-F238E27FC236}">
                <a16:creationId xmlns:a16="http://schemas.microsoft.com/office/drawing/2014/main" id="{404B4CC6-D913-4B4D-83B0-F24C1E0C38FA}"/>
              </a:ext>
            </a:extLst>
          </p:cNvPr>
          <p:cNvSpPr txBox="1"/>
          <p:nvPr/>
        </p:nvSpPr>
        <p:spPr>
          <a:xfrm rot="21332148">
            <a:off x="704859" y="1353659"/>
            <a:ext cx="6621647" cy="1938992"/>
          </a:xfrm>
          <a:prstGeom prst="rect">
            <a:avLst/>
          </a:prstGeom>
          <a:solidFill>
            <a:schemeClr val="bg1">
              <a:lumMod val="95000"/>
            </a:schemeClr>
          </a:solidFill>
          <a:ln>
            <a:solidFill>
              <a:schemeClr val="accent1"/>
            </a:solidFill>
          </a:ln>
        </p:spPr>
        <p:txBody>
          <a:bodyPr wrap="square" rtlCol="0">
            <a:spAutoFit/>
          </a:bodyPr>
          <a:lstStyle/>
          <a:p>
            <a:pPr>
              <a:lnSpc>
                <a:spcPct val="150000"/>
              </a:lnSpc>
            </a:pPr>
            <a:r>
              <a:rPr lang="de-DE" sz="1600" b="1" dirty="0">
                <a:solidFill>
                  <a:schemeClr val="accent1"/>
                </a:solidFill>
                <a:latin typeface="Calibri" panose="020F0502020204030204" pitchFamily="34" charset="0"/>
                <a:sym typeface="Wingdings" pitchFamily="2" charset="2"/>
              </a:rPr>
              <a:t>Enterprise Transition Community (ETC)</a:t>
            </a:r>
            <a:endParaRPr lang="de-DE" sz="1600" dirty="0">
              <a:solidFill>
                <a:srgbClr val="4D4D4D"/>
              </a:solidFill>
              <a:latin typeface="Calibri" panose="020F0502020204030204" pitchFamily="34" charset="0"/>
              <a:sym typeface="Wingdings" pitchFamily="2" charset="2"/>
            </a:endParaRP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Scrum-Team, das die Transition hin zu agilem Vorgehen in einem Unternehmen durchführt</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Dieses Team arbeitet nach </a:t>
            </a:r>
            <a:r>
              <a:rPr lang="de-DE" sz="1600" dirty="0" err="1">
                <a:solidFill>
                  <a:srgbClr val="4D4D4D"/>
                </a:solidFill>
                <a:latin typeface="Calibri" panose="020F0502020204030204" pitchFamily="34" charset="0"/>
                <a:sym typeface="Wingdings" pitchFamily="2" charset="2"/>
              </a:rPr>
              <a:t>Scrum</a:t>
            </a:r>
            <a:r>
              <a:rPr lang="de-DE" sz="1600" dirty="0">
                <a:solidFill>
                  <a:srgbClr val="4D4D4D"/>
                </a:solidFill>
                <a:latin typeface="Calibri" panose="020F0502020204030204" pitchFamily="34" charset="0"/>
                <a:sym typeface="Wingdings" pitchFamily="2" charset="2"/>
              </a:rPr>
              <a:t>, produziert aber keine Software. Es liefert Organisationsveränderung in kleinen Schritten je Sprint.</a:t>
            </a:r>
          </a:p>
        </p:txBody>
      </p:sp>
      <p:sp>
        <p:nvSpPr>
          <p:cNvPr id="8" name="Textfeld 7">
            <a:extLst>
              <a:ext uri="{FF2B5EF4-FFF2-40B4-BE49-F238E27FC236}">
                <a16:creationId xmlns:a16="http://schemas.microsoft.com/office/drawing/2014/main" id="{0AEA2555-0571-4B0D-B237-ED3DBE315AE6}"/>
              </a:ext>
            </a:extLst>
          </p:cNvPr>
          <p:cNvSpPr txBox="1"/>
          <p:nvPr/>
        </p:nvSpPr>
        <p:spPr>
          <a:xfrm>
            <a:off x="853037" y="4376694"/>
            <a:ext cx="7607394" cy="523220"/>
          </a:xfrm>
          <a:prstGeom prst="rect">
            <a:avLst/>
          </a:prstGeom>
          <a:noFill/>
        </p:spPr>
        <p:txBody>
          <a:bodyPr wrap="square" rtlCol="0">
            <a:spAutoFit/>
          </a:bodyPr>
          <a:lstStyle/>
          <a:p>
            <a:pPr defTabSz="1074738"/>
            <a:r>
              <a:rPr lang="de-DE" sz="2800" b="1" dirty="0">
                <a:solidFill>
                  <a:schemeClr val="accent1"/>
                </a:solidFill>
                <a:latin typeface="Calibri" panose="020F0502020204030204" pitchFamily="34" charset="0"/>
                <a:sym typeface="Wingdings" pitchFamily="2" charset="2"/>
              </a:rPr>
              <a:t>A</a:t>
            </a:r>
            <a:r>
              <a:rPr lang="de-DE" sz="1400" b="1" dirty="0">
                <a:solidFill>
                  <a:schemeClr val="accent1"/>
                </a:solidFill>
                <a:latin typeface="Calibri" panose="020F0502020204030204" pitchFamily="34" charset="0"/>
                <a:sym typeface="Wingdings" pitchFamily="2" charset="2"/>
              </a:rPr>
              <a:t>wareness</a:t>
            </a:r>
            <a:r>
              <a:rPr lang="de-DE" sz="1200" dirty="0">
                <a:solidFill>
                  <a:srgbClr val="4D4D4D"/>
                </a:solidFill>
                <a:latin typeface="Calibri" panose="020F0502020204030204" pitchFamily="34" charset="0"/>
                <a:sym typeface="Wingdings" pitchFamily="2" charset="2"/>
              </a:rPr>
              <a:t>	Bewusstsein, dass die aktuelle Herangehensweise (die Prozesse) nicht akzeptable Ergebnisse liefert </a:t>
            </a:r>
          </a:p>
        </p:txBody>
      </p:sp>
      <p:sp>
        <p:nvSpPr>
          <p:cNvPr id="9" name="Textfeld 8">
            <a:extLst>
              <a:ext uri="{FF2B5EF4-FFF2-40B4-BE49-F238E27FC236}">
                <a16:creationId xmlns:a16="http://schemas.microsoft.com/office/drawing/2014/main" id="{E50178A1-6B46-4D5C-8102-AB7632711F39}"/>
              </a:ext>
            </a:extLst>
          </p:cNvPr>
          <p:cNvSpPr txBox="1"/>
          <p:nvPr/>
        </p:nvSpPr>
        <p:spPr>
          <a:xfrm>
            <a:off x="853037" y="4782105"/>
            <a:ext cx="7607394" cy="523220"/>
          </a:xfrm>
          <a:prstGeom prst="rect">
            <a:avLst/>
          </a:prstGeom>
          <a:noFill/>
        </p:spPr>
        <p:txBody>
          <a:bodyPr wrap="square" rtlCol="0">
            <a:spAutoFit/>
          </a:bodyPr>
          <a:lstStyle/>
          <a:p>
            <a:pPr defTabSz="1074738"/>
            <a:r>
              <a:rPr lang="de-DE" sz="2800" b="1" dirty="0" err="1">
                <a:solidFill>
                  <a:schemeClr val="accent1"/>
                </a:solidFill>
                <a:latin typeface="Calibri" panose="020F0502020204030204" pitchFamily="34" charset="0"/>
                <a:sym typeface="Wingdings" pitchFamily="2" charset="2"/>
              </a:rPr>
              <a:t>D</a:t>
            </a:r>
            <a:r>
              <a:rPr lang="de-DE" sz="1400" b="1" dirty="0" err="1">
                <a:solidFill>
                  <a:schemeClr val="accent1"/>
                </a:solidFill>
                <a:latin typeface="Calibri" panose="020F0502020204030204" pitchFamily="34" charset="0"/>
                <a:sym typeface="Wingdings" pitchFamily="2" charset="2"/>
              </a:rPr>
              <a:t>esire</a:t>
            </a:r>
            <a:r>
              <a:rPr lang="de-DE" sz="1200" dirty="0">
                <a:solidFill>
                  <a:srgbClr val="4D4D4D"/>
                </a:solidFill>
                <a:latin typeface="Calibri" panose="020F0502020204030204" pitchFamily="34" charset="0"/>
                <a:sym typeface="Wingdings" pitchFamily="2" charset="2"/>
              </a:rPr>
              <a:t>	Das Verlangen, mit Scrum die aktuellen Probleme zu lösen</a:t>
            </a:r>
          </a:p>
        </p:txBody>
      </p:sp>
      <p:sp>
        <p:nvSpPr>
          <p:cNvPr id="10" name="Textfeld 9">
            <a:extLst>
              <a:ext uri="{FF2B5EF4-FFF2-40B4-BE49-F238E27FC236}">
                <a16:creationId xmlns:a16="http://schemas.microsoft.com/office/drawing/2014/main" id="{F427D129-09F5-43E9-A97C-00AB04C37BC7}"/>
              </a:ext>
            </a:extLst>
          </p:cNvPr>
          <p:cNvSpPr txBox="1"/>
          <p:nvPr/>
        </p:nvSpPr>
        <p:spPr>
          <a:xfrm>
            <a:off x="853037" y="5187516"/>
            <a:ext cx="7607394" cy="523220"/>
          </a:xfrm>
          <a:prstGeom prst="rect">
            <a:avLst/>
          </a:prstGeom>
          <a:noFill/>
        </p:spPr>
        <p:txBody>
          <a:bodyPr wrap="square" rtlCol="0">
            <a:spAutoFit/>
          </a:bodyPr>
          <a:lstStyle/>
          <a:p>
            <a:pPr defTabSz="1074738"/>
            <a:r>
              <a:rPr lang="de-DE" sz="2800" b="1" dirty="0">
                <a:solidFill>
                  <a:schemeClr val="accent1"/>
                </a:solidFill>
                <a:latin typeface="Calibri" panose="020F0502020204030204" pitchFamily="34" charset="0"/>
                <a:sym typeface="Wingdings" pitchFamily="2" charset="2"/>
              </a:rPr>
              <a:t>A</a:t>
            </a:r>
            <a:r>
              <a:rPr lang="de-DE" sz="1400" b="1" dirty="0">
                <a:solidFill>
                  <a:schemeClr val="accent1"/>
                </a:solidFill>
                <a:latin typeface="Calibri" panose="020F0502020204030204" pitchFamily="34" charset="0"/>
                <a:sym typeface="Wingdings" pitchFamily="2" charset="2"/>
              </a:rPr>
              <a:t>bility</a:t>
            </a:r>
            <a:r>
              <a:rPr lang="de-DE" sz="1200" dirty="0">
                <a:solidFill>
                  <a:srgbClr val="4D4D4D"/>
                </a:solidFill>
                <a:latin typeface="Calibri" panose="020F0502020204030204" pitchFamily="34" charset="0"/>
                <a:sym typeface="Wingdings" pitchFamily="2" charset="2"/>
              </a:rPr>
              <a:t>	Die Fähigkeit, mit Scrum erfolgreich zu sein</a:t>
            </a:r>
          </a:p>
        </p:txBody>
      </p:sp>
      <p:sp>
        <p:nvSpPr>
          <p:cNvPr id="11" name="Textfeld 10">
            <a:extLst>
              <a:ext uri="{FF2B5EF4-FFF2-40B4-BE49-F238E27FC236}">
                <a16:creationId xmlns:a16="http://schemas.microsoft.com/office/drawing/2014/main" id="{2514A21D-C0BF-45FD-8833-55D56B81271B}"/>
              </a:ext>
            </a:extLst>
          </p:cNvPr>
          <p:cNvSpPr txBox="1"/>
          <p:nvPr/>
        </p:nvSpPr>
        <p:spPr>
          <a:xfrm>
            <a:off x="853037" y="5592927"/>
            <a:ext cx="7607394" cy="523220"/>
          </a:xfrm>
          <a:prstGeom prst="rect">
            <a:avLst/>
          </a:prstGeom>
          <a:noFill/>
        </p:spPr>
        <p:txBody>
          <a:bodyPr wrap="square" rtlCol="0">
            <a:spAutoFit/>
          </a:bodyPr>
          <a:lstStyle/>
          <a:p>
            <a:pPr defTabSz="1074738"/>
            <a:r>
              <a:rPr lang="de-DE" sz="2800" b="1" dirty="0">
                <a:solidFill>
                  <a:schemeClr val="accent1"/>
                </a:solidFill>
                <a:latin typeface="Calibri" panose="020F0502020204030204" pitchFamily="34" charset="0"/>
                <a:sym typeface="Wingdings" pitchFamily="2" charset="2"/>
              </a:rPr>
              <a:t>P</a:t>
            </a:r>
            <a:r>
              <a:rPr lang="de-DE" sz="1400" b="1" dirty="0">
                <a:solidFill>
                  <a:schemeClr val="accent1"/>
                </a:solidFill>
                <a:latin typeface="Calibri" panose="020F0502020204030204" pitchFamily="34" charset="0"/>
                <a:sym typeface="Wingdings" pitchFamily="2" charset="2"/>
              </a:rPr>
              <a:t>romotion</a:t>
            </a:r>
            <a:r>
              <a:rPr lang="de-DE" sz="1200" dirty="0">
                <a:solidFill>
                  <a:srgbClr val="4D4D4D"/>
                </a:solidFill>
                <a:latin typeface="Calibri" panose="020F0502020204030204" pitchFamily="34" charset="0"/>
                <a:sym typeface="Wingdings" pitchFamily="2" charset="2"/>
              </a:rPr>
              <a:t>	Bewerben von Scrum durch die Weitergabe von Erfahrungen, damit alle unsere Erfolge erkennen</a:t>
            </a:r>
          </a:p>
        </p:txBody>
      </p:sp>
      <p:sp>
        <p:nvSpPr>
          <p:cNvPr id="12" name="Textfeld 11">
            <a:extLst>
              <a:ext uri="{FF2B5EF4-FFF2-40B4-BE49-F238E27FC236}">
                <a16:creationId xmlns:a16="http://schemas.microsoft.com/office/drawing/2014/main" id="{C16C2938-E70C-42A0-9FC3-79B3BF19FC6D}"/>
              </a:ext>
            </a:extLst>
          </p:cNvPr>
          <p:cNvSpPr txBox="1"/>
          <p:nvPr/>
        </p:nvSpPr>
        <p:spPr>
          <a:xfrm>
            <a:off x="853037" y="5998338"/>
            <a:ext cx="7607394" cy="523220"/>
          </a:xfrm>
          <a:prstGeom prst="rect">
            <a:avLst/>
          </a:prstGeom>
          <a:noFill/>
        </p:spPr>
        <p:txBody>
          <a:bodyPr wrap="square" rtlCol="0">
            <a:spAutoFit/>
          </a:bodyPr>
          <a:lstStyle/>
          <a:p>
            <a:pPr defTabSz="1074738"/>
            <a:r>
              <a:rPr lang="de-DE" sz="2800" b="1" dirty="0">
                <a:solidFill>
                  <a:schemeClr val="accent1"/>
                </a:solidFill>
                <a:latin typeface="Calibri" panose="020F0502020204030204" pitchFamily="34" charset="0"/>
                <a:sym typeface="Wingdings" pitchFamily="2" charset="2"/>
              </a:rPr>
              <a:t>T</a:t>
            </a:r>
            <a:r>
              <a:rPr lang="de-DE" sz="1400" b="1" dirty="0">
                <a:solidFill>
                  <a:schemeClr val="accent1"/>
                </a:solidFill>
                <a:latin typeface="Calibri" panose="020F0502020204030204" pitchFamily="34" charset="0"/>
                <a:sym typeface="Wingdings" pitchFamily="2" charset="2"/>
              </a:rPr>
              <a:t>ransfer</a:t>
            </a:r>
            <a:r>
              <a:rPr lang="de-DE" sz="1200" dirty="0">
                <a:solidFill>
                  <a:srgbClr val="4D4D4D"/>
                </a:solidFill>
                <a:latin typeface="Calibri" panose="020F0502020204030204" pitchFamily="34" charset="0"/>
                <a:sym typeface="Wingdings" pitchFamily="2" charset="2"/>
              </a:rPr>
              <a:t>	Übertragung der Anwendungsmöglichkeiten von Scrum auf alle Bereiche des Unternehmens</a:t>
            </a:r>
          </a:p>
        </p:txBody>
      </p:sp>
      <p:grpSp>
        <p:nvGrpSpPr>
          <p:cNvPr id="13" name="Gruppieren 12">
            <a:extLst>
              <a:ext uri="{FF2B5EF4-FFF2-40B4-BE49-F238E27FC236}">
                <a16:creationId xmlns:a16="http://schemas.microsoft.com/office/drawing/2014/main" id="{BD06533A-2EBE-4BA4-9642-686DCFBC741E}"/>
              </a:ext>
            </a:extLst>
          </p:cNvPr>
          <p:cNvGrpSpPr/>
          <p:nvPr/>
        </p:nvGrpSpPr>
        <p:grpSpPr>
          <a:xfrm>
            <a:off x="6625063" y="2749389"/>
            <a:ext cx="1008000" cy="1008000"/>
            <a:chOff x="7046276" y="2937019"/>
            <a:chExt cx="1008000" cy="1008000"/>
          </a:xfrm>
        </p:grpSpPr>
        <p:sp>
          <p:nvSpPr>
            <p:cNvPr id="14" name="Rechteck 13">
              <a:extLst>
                <a:ext uri="{FF2B5EF4-FFF2-40B4-BE49-F238E27FC236}">
                  <a16:creationId xmlns:a16="http://schemas.microsoft.com/office/drawing/2014/main" id="{BA039295-709A-42E8-84B9-00B5429CD59F}"/>
                </a:ext>
              </a:extLst>
            </p:cNvPr>
            <p:cNvSpPr/>
            <p:nvPr/>
          </p:nvSpPr>
          <p:spPr>
            <a:xfrm>
              <a:off x="7046276" y="2937019"/>
              <a:ext cx="1008000" cy="1008000"/>
            </a:xfrm>
            <a:prstGeom prst="rect">
              <a:avLst/>
            </a:prstGeom>
            <a:noFill/>
          </p:spPr>
          <p:txBody>
            <a:bodyPr wrap="none" lIns="91440" tIns="45720" rIns="91440" bIns="45720">
              <a:prstTxWarp prst="textCircle">
                <a:avLst>
                  <a:gd name="adj" fmla="val 146363"/>
                </a:avLst>
              </a:prstTxWarp>
              <a:spAutoFit/>
            </a:bodyPr>
            <a:lstStyle/>
            <a:p>
              <a:pPr algn="just"/>
              <a:endParaRPr lang="de-DE" sz="1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a:p>
              <a:pPr algn="just"/>
              <a:r>
                <a:rPr lang="de-DE" sz="16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de-DE" sz="16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Insp</a:t>
              </a:r>
              <a:r>
                <a:rPr lang="de-DE" sz="160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ect</a:t>
              </a:r>
              <a:r>
                <a:rPr lang="de-DE" sz="1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&amp; </a:t>
              </a:r>
              <a:r>
                <a:rPr lang="de-DE" sz="160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Adapt</a:t>
              </a:r>
              <a:r>
                <a:rPr lang="de-DE" sz="16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de-DE" sz="16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Inspect</a:t>
              </a:r>
              <a:r>
                <a:rPr lang="de-DE" sz="16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&amp; </a:t>
              </a:r>
              <a:r>
                <a:rPr lang="de-DE" sz="1600" b="0"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Adapt</a:t>
              </a:r>
              <a:endParaRPr lang="de-DE" sz="16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grpSp>
          <p:nvGrpSpPr>
            <p:cNvPr id="15" name="Gruppieren 14">
              <a:extLst>
                <a:ext uri="{FF2B5EF4-FFF2-40B4-BE49-F238E27FC236}">
                  <a16:creationId xmlns:a16="http://schemas.microsoft.com/office/drawing/2014/main" id="{A053BA55-A334-4A01-BF89-C4CE4E73BD77}"/>
                </a:ext>
              </a:extLst>
            </p:cNvPr>
            <p:cNvGrpSpPr/>
            <p:nvPr/>
          </p:nvGrpSpPr>
          <p:grpSpPr>
            <a:xfrm>
              <a:off x="7190276" y="3071421"/>
              <a:ext cx="720001" cy="739196"/>
              <a:chOff x="7172899" y="3095020"/>
              <a:chExt cx="720001" cy="739196"/>
            </a:xfrm>
          </p:grpSpPr>
          <p:sp>
            <p:nvSpPr>
              <p:cNvPr id="16" name="Bogen 15">
                <a:extLst>
                  <a:ext uri="{FF2B5EF4-FFF2-40B4-BE49-F238E27FC236}">
                    <a16:creationId xmlns:a16="http://schemas.microsoft.com/office/drawing/2014/main" id="{BEC0754D-980A-4E4F-A756-E19C4F975112}"/>
                  </a:ext>
                </a:extLst>
              </p:cNvPr>
              <p:cNvSpPr/>
              <p:nvPr/>
            </p:nvSpPr>
            <p:spPr bwMode="auto">
              <a:xfrm>
                <a:off x="7172899" y="3114216"/>
                <a:ext cx="720000" cy="720000"/>
              </a:xfrm>
              <a:prstGeom prst="arc">
                <a:avLst>
                  <a:gd name="adj1" fmla="val 11793191"/>
                  <a:gd name="adj2" fmla="val 0"/>
                </a:avLst>
              </a:prstGeom>
              <a:noFill/>
              <a:ln w="28575" cap="sq" cmpd="sng" algn="ctr">
                <a:solidFill>
                  <a:schemeClr val="tx2"/>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17" name="Bogen 16">
                <a:extLst>
                  <a:ext uri="{FF2B5EF4-FFF2-40B4-BE49-F238E27FC236}">
                    <a16:creationId xmlns:a16="http://schemas.microsoft.com/office/drawing/2014/main" id="{6689E375-0566-4248-9112-27870738ADBD}"/>
                  </a:ext>
                </a:extLst>
              </p:cNvPr>
              <p:cNvSpPr/>
              <p:nvPr/>
            </p:nvSpPr>
            <p:spPr bwMode="auto">
              <a:xfrm rot="10800000">
                <a:off x="7172900" y="3095020"/>
                <a:ext cx="720000" cy="720000"/>
              </a:xfrm>
              <a:prstGeom prst="arc">
                <a:avLst>
                  <a:gd name="adj1" fmla="val 11793191"/>
                  <a:gd name="adj2" fmla="val 0"/>
                </a:avLst>
              </a:prstGeom>
              <a:noFill/>
              <a:ln w="28575" cap="sq" cmpd="sng" algn="ctr">
                <a:solidFill>
                  <a:schemeClr val="tx2"/>
                </a:solidFill>
                <a:prstDash val="solid"/>
                <a:round/>
                <a:headEnd type="none" w="med" len="med"/>
                <a:tailEnd type="triangle" w="lg" len="lg"/>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grpSp>
    </p:spTree>
    <p:extLst>
      <p:ext uri="{BB962C8B-B14F-4D97-AF65-F5344CB8AC3E}">
        <p14:creationId xmlns:p14="http://schemas.microsoft.com/office/powerpoint/2010/main" val="29814748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6644874-66C4-4B40-8913-0266730DC8EF}"/>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BBB55782-F15C-4954-ABDF-78B972B900CE}"/>
              </a:ext>
            </a:extLst>
          </p:cNvPr>
          <p:cNvSpPr>
            <a:spLocks noGrp="1"/>
          </p:cNvSpPr>
          <p:nvPr>
            <p:ph type="sldNum" sz="quarter" idx="4"/>
          </p:nvPr>
        </p:nvSpPr>
        <p:spPr/>
        <p:txBody>
          <a:bodyPr/>
          <a:lstStyle/>
          <a:p>
            <a:fld id="{BD587C3E-324D-4846-9F44-5C3ACF20A720}" type="slidenum">
              <a:rPr lang="de-DE" smtClean="0"/>
              <a:pPr/>
              <a:t>167</a:t>
            </a:fld>
            <a:endParaRPr lang="de-DE" dirty="0"/>
          </a:p>
        </p:txBody>
      </p:sp>
      <p:sp>
        <p:nvSpPr>
          <p:cNvPr id="4" name="Titel 3">
            <a:extLst>
              <a:ext uri="{FF2B5EF4-FFF2-40B4-BE49-F238E27FC236}">
                <a16:creationId xmlns:a16="http://schemas.microsoft.com/office/drawing/2014/main" id="{66678A09-654C-4ECE-B3EB-28BA67F3E296}"/>
              </a:ext>
            </a:extLst>
          </p:cNvPr>
          <p:cNvSpPr>
            <a:spLocks noGrp="1"/>
          </p:cNvSpPr>
          <p:nvPr>
            <p:ph type="title"/>
          </p:nvPr>
        </p:nvSpPr>
        <p:spPr/>
        <p:txBody>
          <a:bodyPr/>
          <a:lstStyle/>
          <a:p>
            <a:r>
              <a:rPr lang="de-DE" dirty="0"/>
              <a:t>Reaktion auf Änderungen</a:t>
            </a:r>
          </a:p>
        </p:txBody>
      </p:sp>
      <p:sp>
        <p:nvSpPr>
          <p:cNvPr id="5" name="Textplatzhalter 4">
            <a:extLst>
              <a:ext uri="{FF2B5EF4-FFF2-40B4-BE49-F238E27FC236}">
                <a16:creationId xmlns:a16="http://schemas.microsoft.com/office/drawing/2014/main" id="{D50E4429-2DA4-4769-A4A3-900D12C90567}"/>
              </a:ext>
            </a:extLst>
          </p:cNvPr>
          <p:cNvSpPr>
            <a:spLocks noGrp="1"/>
          </p:cNvSpPr>
          <p:nvPr>
            <p:ph type="body" sz="quarter" idx="11"/>
          </p:nvPr>
        </p:nvSpPr>
        <p:spPr/>
        <p:txBody>
          <a:bodyPr>
            <a:normAutofit fontScale="92500"/>
          </a:bodyPr>
          <a:lstStyle/>
          <a:p>
            <a:r>
              <a:rPr lang="de-DE" dirty="0"/>
              <a:t>Syl_ID_10.5</a:t>
            </a:r>
          </a:p>
        </p:txBody>
      </p:sp>
      <p:grpSp>
        <p:nvGrpSpPr>
          <p:cNvPr id="35" name="Gruppieren 34">
            <a:extLst>
              <a:ext uri="{FF2B5EF4-FFF2-40B4-BE49-F238E27FC236}">
                <a16:creationId xmlns:a16="http://schemas.microsoft.com/office/drawing/2014/main" id="{85FAA97A-5939-480F-9748-098CAD1C4819}"/>
              </a:ext>
            </a:extLst>
          </p:cNvPr>
          <p:cNvGrpSpPr/>
          <p:nvPr/>
        </p:nvGrpSpPr>
        <p:grpSpPr>
          <a:xfrm>
            <a:off x="908305" y="1449388"/>
            <a:ext cx="6990369" cy="3768186"/>
            <a:chOff x="908305" y="1449388"/>
            <a:chExt cx="6990369" cy="3768186"/>
          </a:xfrm>
        </p:grpSpPr>
        <p:sp>
          <p:nvSpPr>
            <p:cNvPr id="36" name="Rechteck 35">
              <a:extLst>
                <a:ext uri="{FF2B5EF4-FFF2-40B4-BE49-F238E27FC236}">
                  <a16:creationId xmlns:a16="http://schemas.microsoft.com/office/drawing/2014/main" id="{5703548F-3FC3-4A8B-AA1F-30EB626B9F77}"/>
                </a:ext>
              </a:extLst>
            </p:cNvPr>
            <p:cNvSpPr/>
            <p:nvPr/>
          </p:nvSpPr>
          <p:spPr>
            <a:xfrm>
              <a:off x="908305" y="4971353"/>
              <a:ext cx="5600650" cy="246221"/>
            </a:xfrm>
            <a:prstGeom prst="rect">
              <a:avLst/>
            </a:prstGeom>
          </p:spPr>
          <p:txBody>
            <a:bodyPr wrap="square">
              <a:spAutoFit/>
            </a:bodyPr>
            <a:lstStyle/>
            <a:p>
              <a:r>
                <a:rPr lang="de-DE" sz="1000" dirty="0">
                  <a:latin typeface="Calibri" panose="020F0502020204030204" pitchFamily="34" charset="0"/>
                  <a:cs typeface="Calibri" panose="020F0502020204030204" pitchFamily="34" charset="0"/>
                </a:rPr>
                <a:t>Quelle 13.02.2015 13:05: http://www.peterjohann-consulting.de/index.php?menu-id=change</a:t>
              </a:r>
            </a:p>
          </p:txBody>
        </p:sp>
        <p:grpSp>
          <p:nvGrpSpPr>
            <p:cNvPr id="37" name="Gruppieren 36">
              <a:extLst>
                <a:ext uri="{FF2B5EF4-FFF2-40B4-BE49-F238E27FC236}">
                  <a16:creationId xmlns:a16="http://schemas.microsoft.com/office/drawing/2014/main" id="{534480F6-5B3A-41ED-A5E1-F0C54E9A8A73}"/>
                </a:ext>
              </a:extLst>
            </p:cNvPr>
            <p:cNvGrpSpPr/>
            <p:nvPr/>
          </p:nvGrpSpPr>
          <p:grpSpPr>
            <a:xfrm>
              <a:off x="1010194" y="1449388"/>
              <a:ext cx="6888480" cy="3566749"/>
              <a:chOff x="1010194" y="1449388"/>
              <a:chExt cx="6888480" cy="3566749"/>
            </a:xfrm>
          </p:grpSpPr>
          <p:cxnSp>
            <p:nvCxnSpPr>
              <p:cNvPr id="38" name="Gerade Verbindung mit Pfeil 37">
                <a:extLst>
                  <a:ext uri="{FF2B5EF4-FFF2-40B4-BE49-F238E27FC236}">
                    <a16:creationId xmlns:a16="http://schemas.microsoft.com/office/drawing/2014/main" id="{5A3E1F49-8DA9-46BF-9583-45E33ECBB7AA}"/>
                  </a:ext>
                </a:extLst>
              </p:cNvPr>
              <p:cNvCxnSpPr/>
              <p:nvPr/>
            </p:nvCxnSpPr>
            <p:spPr bwMode="auto">
              <a:xfrm>
                <a:off x="1010194" y="5016137"/>
                <a:ext cx="6888480"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9" name="Gerade Verbindung mit Pfeil 38">
                <a:extLst>
                  <a:ext uri="{FF2B5EF4-FFF2-40B4-BE49-F238E27FC236}">
                    <a16:creationId xmlns:a16="http://schemas.microsoft.com/office/drawing/2014/main" id="{4E973270-C628-4C0B-A38C-FDA11DB2753D}"/>
                  </a:ext>
                </a:extLst>
              </p:cNvPr>
              <p:cNvCxnSpPr/>
              <p:nvPr/>
            </p:nvCxnSpPr>
            <p:spPr bwMode="auto">
              <a:xfrm flipV="1">
                <a:off x="1010194" y="1449388"/>
                <a:ext cx="0" cy="3566749"/>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grpSp>
      <p:sp>
        <p:nvSpPr>
          <p:cNvPr id="40" name="Textfeld 39">
            <a:extLst>
              <a:ext uri="{FF2B5EF4-FFF2-40B4-BE49-F238E27FC236}">
                <a16:creationId xmlns:a16="http://schemas.microsoft.com/office/drawing/2014/main" id="{C2990AF0-D19F-48F6-BA75-DFF0DDDEF677}"/>
              </a:ext>
            </a:extLst>
          </p:cNvPr>
          <p:cNvSpPr txBox="1"/>
          <p:nvPr/>
        </p:nvSpPr>
        <p:spPr>
          <a:xfrm>
            <a:off x="6862354" y="5034581"/>
            <a:ext cx="103632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Zeit</a:t>
            </a:r>
          </a:p>
        </p:txBody>
      </p:sp>
      <p:sp>
        <p:nvSpPr>
          <p:cNvPr id="41" name="Textfeld 40">
            <a:extLst>
              <a:ext uri="{FF2B5EF4-FFF2-40B4-BE49-F238E27FC236}">
                <a16:creationId xmlns:a16="http://schemas.microsoft.com/office/drawing/2014/main" id="{D0AF75E2-24CC-4A05-A26E-287A61CCD819}"/>
              </a:ext>
            </a:extLst>
          </p:cNvPr>
          <p:cNvSpPr txBox="1"/>
          <p:nvPr/>
        </p:nvSpPr>
        <p:spPr>
          <a:xfrm rot="16200000">
            <a:off x="79499" y="1995679"/>
            <a:ext cx="1399725" cy="461665"/>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wahrgenommene</a:t>
            </a:r>
          </a:p>
          <a:p>
            <a:pPr algn="r"/>
            <a:r>
              <a:rPr lang="de-DE" sz="1200" dirty="0">
                <a:solidFill>
                  <a:srgbClr val="4D4D4D"/>
                </a:solidFill>
                <a:latin typeface="Calibri" panose="020F0502020204030204" pitchFamily="34" charset="0"/>
                <a:sym typeface="Wingdings" pitchFamily="2" charset="2"/>
              </a:rPr>
              <a:t>eigene Kompetenz</a:t>
            </a:r>
          </a:p>
        </p:txBody>
      </p:sp>
      <p:sp>
        <p:nvSpPr>
          <p:cNvPr id="42" name="Freihandform: Form 41">
            <a:extLst>
              <a:ext uri="{FF2B5EF4-FFF2-40B4-BE49-F238E27FC236}">
                <a16:creationId xmlns:a16="http://schemas.microsoft.com/office/drawing/2014/main" id="{4D0351B1-6927-48D8-B95E-8B4710282BD0}"/>
              </a:ext>
            </a:extLst>
          </p:cNvPr>
          <p:cNvSpPr/>
          <p:nvPr/>
        </p:nvSpPr>
        <p:spPr>
          <a:xfrm>
            <a:off x="1018903" y="1602377"/>
            <a:ext cx="6087292" cy="2707241"/>
          </a:xfrm>
          <a:custGeom>
            <a:avLst/>
            <a:gdLst>
              <a:gd name="connsiteX0" fmla="*/ 0 w 6087292"/>
              <a:gd name="connsiteY0" fmla="*/ 1584960 h 2700740"/>
              <a:gd name="connsiteX1" fmla="*/ 714103 w 6087292"/>
              <a:gd name="connsiteY1" fmla="*/ 2246812 h 2700740"/>
              <a:gd name="connsiteX2" fmla="*/ 1541417 w 6087292"/>
              <a:gd name="connsiteY2" fmla="*/ 487680 h 2700740"/>
              <a:gd name="connsiteX3" fmla="*/ 2107475 w 6087292"/>
              <a:gd name="connsiteY3" fmla="*/ 1410789 h 2700740"/>
              <a:gd name="connsiteX4" fmla="*/ 2621280 w 6087292"/>
              <a:gd name="connsiteY4" fmla="*/ 2699657 h 2700740"/>
              <a:gd name="connsiteX5" fmla="*/ 3587932 w 6087292"/>
              <a:gd name="connsiteY5" fmla="*/ 1184366 h 2700740"/>
              <a:gd name="connsiteX6" fmla="*/ 4632960 w 6087292"/>
              <a:gd name="connsiteY6" fmla="*/ 409303 h 2700740"/>
              <a:gd name="connsiteX7" fmla="*/ 6087292 w 6087292"/>
              <a:gd name="connsiteY7" fmla="*/ 0 h 2700740"/>
              <a:gd name="connsiteX0" fmla="*/ 0 w 6087292"/>
              <a:gd name="connsiteY0" fmla="*/ 1584960 h 2707241"/>
              <a:gd name="connsiteX1" fmla="*/ 714103 w 6087292"/>
              <a:gd name="connsiteY1" fmla="*/ 2246812 h 2707241"/>
              <a:gd name="connsiteX2" fmla="*/ 1541417 w 6087292"/>
              <a:gd name="connsiteY2" fmla="*/ 487680 h 2707241"/>
              <a:gd name="connsiteX3" fmla="*/ 2621280 w 6087292"/>
              <a:gd name="connsiteY3" fmla="*/ 2699657 h 2707241"/>
              <a:gd name="connsiteX4" fmla="*/ 3587932 w 6087292"/>
              <a:gd name="connsiteY4" fmla="*/ 1184366 h 2707241"/>
              <a:gd name="connsiteX5" fmla="*/ 4632960 w 6087292"/>
              <a:gd name="connsiteY5" fmla="*/ 409303 h 2707241"/>
              <a:gd name="connsiteX6" fmla="*/ 6087292 w 6087292"/>
              <a:gd name="connsiteY6" fmla="*/ 0 h 270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292" h="2707241">
                <a:moveTo>
                  <a:pt x="0" y="1584960"/>
                </a:moveTo>
                <a:cubicBezTo>
                  <a:pt x="228600" y="2007326"/>
                  <a:pt x="457200" y="2429692"/>
                  <a:pt x="714103" y="2246812"/>
                </a:cubicBezTo>
                <a:cubicBezTo>
                  <a:pt x="971006" y="2063932"/>
                  <a:pt x="1223554" y="412206"/>
                  <a:pt x="1541417" y="487680"/>
                </a:cubicBezTo>
                <a:cubicBezTo>
                  <a:pt x="1859280" y="563154"/>
                  <a:pt x="2280194" y="2583543"/>
                  <a:pt x="2621280" y="2699657"/>
                </a:cubicBezTo>
                <a:cubicBezTo>
                  <a:pt x="2962366" y="2815771"/>
                  <a:pt x="3252652" y="1566092"/>
                  <a:pt x="3587932" y="1184366"/>
                </a:cubicBezTo>
                <a:cubicBezTo>
                  <a:pt x="3923212" y="802640"/>
                  <a:pt x="4216400" y="606697"/>
                  <a:pt x="4632960" y="409303"/>
                </a:cubicBezTo>
                <a:cubicBezTo>
                  <a:pt x="5049520" y="211909"/>
                  <a:pt x="5568406" y="105954"/>
                  <a:pt x="6087292" y="0"/>
                </a:cubicBezTo>
              </a:path>
            </a:pathLst>
          </a:custGeom>
          <a:noFill/>
          <a:ln w="38100">
            <a:solidFill>
              <a:schemeClr val="tx2">
                <a:lumMod val="60000"/>
                <a:lumOff val="40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nvGrpSpPr>
          <p:cNvPr id="43" name="Gruppieren 42">
            <a:extLst>
              <a:ext uri="{FF2B5EF4-FFF2-40B4-BE49-F238E27FC236}">
                <a16:creationId xmlns:a16="http://schemas.microsoft.com/office/drawing/2014/main" id="{432A4B45-7808-40ED-B304-45C7D1E7DDCF}"/>
              </a:ext>
            </a:extLst>
          </p:cNvPr>
          <p:cNvGrpSpPr/>
          <p:nvPr/>
        </p:nvGrpSpPr>
        <p:grpSpPr>
          <a:xfrm>
            <a:off x="2928550" y="828700"/>
            <a:ext cx="276999" cy="2326760"/>
            <a:chOff x="2957125" y="836612"/>
            <a:chExt cx="276999" cy="2326760"/>
          </a:xfrm>
        </p:grpSpPr>
        <p:sp>
          <p:nvSpPr>
            <p:cNvPr id="44" name="Textfeld 43">
              <a:extLst>
                <a:ext uri="{FF2B5EF4-FFF2-40B4-BE49-F238E27FC236}">
                  <a16:creationId xmlns:a16="http://schemas.microsoft.com/office/drawing/2014/main" id="{4D450E60-06DB-45DB-87A0-1FF525A7381F}"/>
                </a:ext>
              </a:extLst>
            </p:cNvPr>
            <p:cNvSpPr txBox="1"/>
            <p:nvPr/>
          </p:nvSpPr>
          <p:spPr>
            <a:xfrm rot="16200000">
              <a:off x="2006268" y="1787469"/>
              <a:ext cx="2178713" cy="276999"/>
            </a:xfrm>
            <a:prstGeom prst="rect">
              <a:avLst/>
            </a:prstGeom>
            <a:noFill/>
          </p:spPr>
          <p:txBody>
            <a:bodyPr wrap="square" rtlCol="0">
              <a:spAutoFit/>
            </a:bodyPr>
            <a:lstStyle/>
            <a:p>
              <a:r>
                <a:rPr lang="de-DE" sz="1200" b="1" dirty="0">
                  <a:solidFill>
                    <a:schemeClr val="accent1"/>
                  </a:solidFill>
                  <a:latin typeface="Calibri" panose="020F0502020204030204" pitchFamily="34" charset="0"/>
                  <a:sym typeface="Wingdings" pitchFamily="2" charset="2"/>
                </a:rPr>
                <a:t>3. rationale Einsicht</a:t>
              </a:r>
            </a:p>
          </p:txBody>
        </p:sp>
        <p:sp>
          <p:nvSpPr>
            <p:cNvPr id="45" name="Ellipse 44">
              <a:extLst>
                <a:ext uri="{FF2B5EF4-FFF2-40B4-BE49-F238E27FC236}">
                  <a16:creationId xmlns:a16="http://schemas.microsoft.com/office/drawing/2014/main" id="{04DB8191-7EFB-4EE4-96EE-0A8791577FEE}"/>
                </a:ext>
              </a:extLst>
            </p:cNvPr>
            <p:cNvSpPr/>
            <p:nvPr/>
          </p:nvSpPr>
          <p:spPr>
            <a:xfrm>
              <a:off x="3021601" y="3015326"/>
              <a:ext cx="148046" cy="148046"/>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46" name="Gruppieren 45">
            <a:extLst>
              <a:ext uri="{FF2B5EF4-FFF2-40B4-BE49-F238E27FC236}">
                <a16:creationId xmlns:a16="http://schemas.microsoft.com/office/drawing/2014/main" id="{6B287308-85B6-42F9-AB91-7A31F47ECC2C}"/>
              </a:ext>
            </a:extLst>
          </p:cNvPr>
          <p:cNvGrpSpPr/>
          <p:nvPr/>
        </p:nvGrpSpPr>
        <p:grpSpPr>
          <a:xfrm>
            <a:off x="1421432" y="1619837"/>
            <a:ext cx="276999" cy="2326760"/>
            <a:chOff x="2957125" y="836612"/>
            <a:chExt cx="276999" cy="2326760"/>
          </a:xfrm>
        </p:grpSpPr>
        <p:sp>
          <p:nvSpPr>
            <p:cNvPr id="47" name="Textfeld 46">
              <a:extLst>
                <a:ext uri="{FF2B5EF4-FFF2-40B4-BE49-F238E27FC236}">
                  <a16:creationId xmlns:a16="http://schemas.microsoft.com/office/drawing/2014/main" id="{29DD668E-87FC-4348-BA12-93E15249D37B}"/>
                </a:ext>
              </a:extLst>
            </p:cNvPr>
            <p:cNvSpPr txBox="1"/>
            <p:nvPr/>
          </p:nvSpPr>
          <p:spPr>
            <a:xfrm rot="16200000">
              <a:off x="2006268" y="1787469"/>
              <a:ext cx="2178713" cy="276999"/>
            </a:xfrm>
            <a:prstGeom prst="rect">
              <a:avLst/>
            </a:prstGeom>
            <a:noFill/>
          </p:spPr>
          <p:txBody>
            <a:bodyPr wrap="square" rtlCol="0">
              <a:spAutoFit/>
            </a:bodyPr>
            <a:lstStyle/>
            <a:p>
              <a:r>
                <a:rPr lang="de-DE" sz="1200" b="1" dirty="0">
                  <a:solidFill>
                    <a:schemeClr val="accent1"/>
                  </a:solidFill>
                  <a:latin typeface="Calibri" panose="020F0502020204030204" pitchFamily="34" charset="0"/>
                  <a:sym typeface="Wingdings" pitchFamily="2" charset="2"/>
                </a:rPr>
                <a:t>1. Schock</a:t>
              </a:r>
            </a:p>
          </p:txBody>
        </p:sp>
        <p:sp>
          <p:nvSpPr>
            <p:cNvPr id="48" name="Ellipse 47">
              <a:extLst>
                <a:ext uri="{FF2B5EF4-FFF2-40B4-BE49-F238E27FC236}">
                  <a16:creationId xmlns:a16="http://schemas.microsoft.com/office/drawing/2014/main" id="{AFDF7649-81BC-4DFE-A65E-EB294329A02D}"/>
                </a:ext>
              </a:extLst>
            </p:cNvPr>
            <p:cNvSpPr/>
            <p:nvPr/>
          </p:nvSpPr>
          <p:spPr>
            <a:xfrm>
              <a:off x="3021601" y="3015326"/>
              <a:ext cx="148046" cy="148046"/>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49" name="Gruppieren 48">
            <a:extLst>
              <a:ext uri="{FF2B5EF4-FFF2-40B4-BE49-F238E27FC236}">
                <a16:creationId xmlns:a16="http://schemas.microsoft.com/office/drawing/2014/main" id="{3590AAE2-C828-44BE-B11C-F5731C4091F3}"/>
              </a:ext>
            </a:extLst>
          </p:cNvPr>
          <p:cNvGrpSpPr/>
          <p:nvPr/>
        </p:nvGrpSpPr>
        <p:grpSpPr>
          <a:xfrm>
            <a:off x="2369591" y="989295"/>
            <a:ext cx="276999" cy="2178713"/>
            <a:chOff x="2938075" y="836612"/>
            <a:chExt cx="276999" cy="2178713"/>
          </a:xfrm>
        </p:grpSpPr>
        <p:sp>
          <p:nvSpPr>
            <p:cNvPr id="50" name="Textfeld 49">
              <a:extLst>
                <a:ext uri="{FF2B5EF4-FFF2-40B4-BE49-F238E27FC236}">
                  <a16:creationId xmlns:a16="http://schemas.microsoft.com/office/drawing/2014/main" id="{5616B477-1AED-4317-B5DB-B97B3E66D78E}"/>
                </a:ext>
              </a:extLst>
            </p:cNvPr>
            <p:cNvSpPr txBox="1"/>
            <p:nvPr/>
          </p:nvSpPr>
          <p:spPr>
            <a:xfrm rot="16200000">
              <a:off x="1987218" y="1787469"/>
              <a:ext cx="2178713" cy="276999"/>
            </a:xfrm>
            <a:prstGeom prst="rect">
              <a:avLst/>
            </a:prstGeom>
            <a:noFill/>
          </p:spPr>
          <p:txBody>
            <a:bodyPr wrap="square" rtlCol="0">
              <a:spAutoFit/>
            </a:bodyPr>
            <a:lstStyle/>
            <a:p>
              <a:r>
                <a:rPr lang="de-DE" sz="1200" b="1" dirty="0">
                  <a:solidFill>
                    <a:schemeClr val="accent1"/>
                  </a:solidFill>
                  <a:latin typeface="Calibri" panose="020F0502020204030204" pitchFamily="34" charset="0"/>
                  <a:sym typeface="Wingdings" pitchFamily="2" charset="2"/>
                </a:rPr>
                <a:t>2. Ablehnung</a:t>
              </a:r>
            </a:p>
          </p:txBody>
        </p:sp>
        <p:sp>
          <p:nvSpPr>
            <p:cNvPr id="51" name="Ellipse 50">
              <a:extLst>
                <a:ext uri="{FF2B5EF4-FFF2-40B4-BE49-F238E27FC236}">
                  <a16:creationId xmlns:a16="http://schemas.microsoft.com/office/drawing/2014/main" id="{EEA21257-0966-45DF-8E16-56E6F3D16BED}"/>
                </a:ext>
              </a:extLst>
            </p:cNvPr>
            <p:cNvSpPr/>
            <p:nvPr/>
          </p:nvSpPr>
          <p:spPr>
            <a:xfrm>
              <a:off x="3021601" y="1853276"/>
              <a:ext cx="148046" cy="148046"/>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52" name="Gruppieren 51">
            <a:extLst>
              <a:ext uri="{FF2B5EF4-FFF2-40B4-BE49-F238E27FC236}">
                <a16:creationId xmlns:a16="http://schemas.microsoft.com/office/drawing/2014/main" id="{0F28C4E3-8064-48BB-989F-CC770E58FC3A}"/>
              </a:ext>
            </a:extLst>
          </p:cNvPr>
          <p:cNvGrpSpPr/>
          <p:nvPr/>
        </p:nvGrpSpPr>
        <p:grpSpPr>
          <a:xfrm>
            <a:off x="3524294" y="2027642"/>
            <a:ext cx="276999" cy="2326760"/>
            <a:chOff x="2957125" y="836612"/>
            <a:chExt cx="276999" cy="2326760"/>
          </a:xfrm>
        </p:grpSpPr>
        <p:sp>
          <p:nvSpPr>
            <p:cNvPr id="53" name="Textfeld 52">
              <a:extLst>
                <a:ext uri="{FF2B5EF4-FFF2-40B4-BE49-F238E27FC236}">
                  <a16:creationId xmlns:a16="http://schemas.microsoft.com/office/drawing/2014/main" id="{C8BD48D9-9301-4CF6-91B8-8F1C90A36EA7}"/>
                </a:ext>
              </a:extLst>
            </p:cNvPr>
            <p:cNvSpPr txBox="1"/>
            <p:nvPr/>
          </p:nvSpPr>
          <p:spPr>
            <a:xfrm rot="16200000">
              <a:off x="2006268" y="1787469"/>
              <a:ext cx="2178713" cy="276999"/>
            </a:xfrm>
            <a:prstGeom prst="rect">
              <a:avLst/>
            </a:prstGeom>
            <a:noFill/>
          </p:spPr>
          <p:txBody>
            <a:bodyPr wrap="square" rtlCol="0">
              <a:spAutoFit/>
            </a:bodyPr>
            <a:lstStyle/>
            <a:p>
              <a:r>
                <a:rPr lang="de-DE" sz="1200" b="1" dirty="0">
                  <a:solidFill>
                    <a:schemeClr val="accent1"/>
                  </a:solidFill>
                  <a:latin typeface="Calibri" panose="020F0502020204030204" pitchFamily="34" charset="0"/>
                  <a:sym typeface="Wingdings" pitchFamily="2" charset="2"/>
                </a:rPr>
                <a:t>4. emotionale Akzeptanz</a:t>
              </a:r>
            </a:p>
          </p:txBody>
        </p:sp>
        <p:sp>
          <p:nvSpPr>
            <p:cNvPr id="54" name="Ellipse 53">
              <a:extLst>
                <a:ext uri="{FF2B5EF4-FFF2-40B4-BE49-F238E27FC236}">
                  <a16:creationId xmlns:a16="http://schemas.microsoft.com/office/drawing/2014/main" id="{8594B133-363B-43B2-B1BF-7E9906A46EB2}"/>
                </a:ext>
              </a:extLst>
            </p:cNvPr>
            <p:cNvSpPr/>
            <p:nvPr/>
          </p:nvSpPr>
          <p:spPr>
            <a:xfrm>
              <a:off x="3021601" y="3015326"/>
              <a:ext cx="148046" cy="148046"/>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55" name="Gruppieren 54">
            <a:extLst>
              <a:ext uri="{FF2B5EF4-FFF2-40B4-BE49-F238E27FC236}">
                <a16:creationId xmlns:a16="http://schemas.microsoft.com/office/drawing/2014/main" id="{8A2F6668-08D8-4A30-9963-4AD6490668F6}"/>
              </a:ext>
            </a:extLst>
          </p:cNvPr>
          <p:cNvGrpSpPr/>
          <p:nvPr/>
        </p:nvGrpSpPr>
        <p:grpSpPr>
          <a:xfrm>
            <a:off x="4274486" y="841870"/>
            <a:ext cx="276999" cy="2326760"/>
            <a:chOff x="2957125" y="836612"/>
            <a:chExt cx="276999" cy="2326760"/>
          </a:xfrm>
        </p:grpSpPr>
        <p:sp>
          <p:nvSpPr>
            <p:cNvPr id="56" name="Textfeld 55">
              <a:extLst>
                <a:ext uri="{FF2B5EF4-FFF2-40B4-BE49-F238E27FC236}">
                  <a16:creationId xmlns:a16="http://schemas.microsoft.com/office/drawing/2014/main" id="{F5DA4605-FFAE-4BDD-B69F-D4110487F5F9}"/>
                </a:ext>
              </a:extLst>
            </p:cNvPr>
            <p:cNvSpPr txBox="1"/>
            <p:nvPr/>
          </p:nvSpPr>
          <p:spPr>
            <a:xfrm rot="16200000">
              <a:off x="2006268" y="1787469"/>
              <a:ext cx="2178713" cy="276999"/>
            </a:xfrm>
            <a:prstGeom prst="rect">
              <a:avLst/>
            </a:prstGeom>
            <a:noFill/>
          </p:spPr>
          <p:txBody>
            <a:bodyPr wrap="square" rtlCol="0">
              <a:spAutoFit/>
            </a:bodyPr>
            <a:lstStyle/>
            <a:p>
              <a:r>
                <a:rPr lang="de-DE" sz="1200" b="1" dirty="0">
                  <a:solidFill>
                    <a:schemeClr val="accent1"/>
                  </a:solidFill>
                  <a:latin typeface="Calibri" panose="020F0502020204030204" pitchFamily="34" charset="0"/>
                  <a:sym typeface="Wingdings" pitchFamily="2" charset="2"/>
                </a:rPr>
                <a:t>5. Lernen</a:t>
              </a:r>
            </a:p>
          </p:txBody>
        </p:sp>
        <p:sp>
          <p:nvSpPr>
            <p:cNvPr id="57" name="Ellipse 56">
              <a:extLst>
                <a:ext uri="{FF2B5EF4-FFF2-40B4-BE49-F238E27FC236}">
                  <a16:creationId xmlns:a16="http://schemas.microsoft.com/office/drawing/2014/main" id="{5CCD5649-F650-4B4D-A16C-6DC2A81B72BD}"/>
                </a:ext>
              </a:extLst>
            </p:cNvPr>
            <p:cNvSpPr/>
            <p:nvPr/>
          </p:nvSpPr>
          <p:spPr>
            <a:xfrm>
              <a:off x="3021601" y="3015326"/>
              <a:ext cx="148046" cy="148046"/>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58" name="Gruppieren 57">
            <a:extLst>
              <a:ext uri="{FF2B5EF4-FFF2-40B4-BE49-F238E27FC236}">
                <a16:creationId xmlns:a16="http://schemas.microsoft.com/office/drawing/2014/main" id="{3D457539-25AE-4ACF-A008-6CA540F6D396}"/>
              </a:ext>
            </a:extLst>
          </p:cNvPr>
          <p:cNvGrpSpPr/>
          <p:nvPr/>
        </p:nvGrpSpPr>
        <p:grpSpPr>
          <a:xfrm>
            <a:off x="5042350" y="1090034"/>
            <a:ext cx="276999" cy="2178713"/>
            <a:chOff x="2947600" y="1931987"/>
            <a:chExt cx="276999" cy="2178713"/>
          </a:xfrm>
        </p:grpSpPr>
        <p:sp>
          <p:nvSpPr>
            <p:cNvPr id="59" name="Textfeld 58">
              <a:extLst>
                <a:ext uri="{FF2B5EF4-FFF2-40B4-BE49-F238E27FC236}">
                  <a16:creationId xmlns:a16="http://schemas.microsoft.com/office/drawing/2014/main" id="{0C1C19BA-D434-4585-817E-38B0B141688F}"/>
                </a:ext>
              </a:extLst>
            </p:cNvPr>
            <p:cNvSpPr txBox="1"/>
            <p:nvPr/>
          </p:nvSpPr>
          <p:spPr>
            <a:xfrm rot="16200000">
              <a:off x="1996743" y="2882844"/>
              <a:ext cx="2178713" cy="276999"/>
            </a:xfrm>
            <a:prstGeom prst="rect">
              <a:avLst/>
            </a:prstGeom>
            <a:noFill/>
          </p:spPr>
          <p:txBody>
            <a:bodyPr wrap="square" rtlCol="0">
              <a:spAutoFit/>
            </a:bodyPr>
            <a:lstStyle/>
            <a:p>
              <a:r>
                <a:rPr lang="de-DE" sz="1200" b="1" dirty="0">
                  <a:solidFill>
                    <a:schemeClr val="accent1"/>
                  </a:solidFill>
                  <a:latin typeface="Calibri" panose="020F0502020204030204" pitchFamily="34" charset="0"/>
                  <a:sym typeface="Wingdings" pitchFamily="2" charset="2"/>
                </a:rPr>
                <a:t>6. Erkenntnis</a:t>
              </a:r>
            </a:p>
          </p:txBody>
        </p:sp>
        <p:sp>
          <p:nvSpPr>
            <p:cNvPr id="60" name="Ellipse 59">
              <a:extLst>
                <a:ext uri="{FF2B5EF4-FFF2-40B4-BE49-F238E27FC236}">
                  <a16:creationId xmlns:a16="http://schemas.microsoft.com/office/drawing/2014/main" id="{1061EA8A-6028-4989-8C60-05B927EA7177}"/>
                </a:ext>
              </a:extLst>
            </p:cNvPr>
            <p:cNvSpPr/>
            <p:nvPr/>
          </p:nvSpPr>
          <p:spPr>
            <a:xfrm>
              <a:off x="3021601" y="3015326"/>
              <a:ext cx="148046" cy="148046"/>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61" name="Gruppieren 60">
            <a:extLst>
              <a:ext uri="{FF2B5EF4-FFF2-40B4-BE49-F238E27FC236}">
                <a16:creationId xmlns:a16="http://schemas.microsoft.com/office/drawing/2014/main" id="{7130BFE8-A98E-42C7-98F0-A14B0FF80D1A}"/>
              </a:ext>
            </a:extLst>
          </p:cNvPr>
          <p:cNvGrpSpPr/>
          <p:nvPr/>
        </p:nvGrpSpPr>
        <p:grpSpPr>
          <a:xfrm>
            <a:off x="6135393" y="649040"/>
            <a:ext cx="276999" cy="2178713"/>
            <a:chOff x="2938075" y="1970087"/>
            <a:chExt cx="276999" cy="2178713"/>
          </a:xfrm>
        </p:grpSpPr>
        <p:sp>
          <p:nvSpPr>
            <p:cNvPr id="62" name="Textfeld 61">
              <a:extLst>
                <a:ext uri="{FF2B5EF4-FFF2-40B4-BE49-F238E27FC236}">
                  <a16:creationId xmlns:a16="http://schemas.microsoft.com/office/drawing/2014/main" id="{62EC590B-2BBC-475A-B0AE-0F1F4C79CF84}"/>
                </a:ext>
              </a:extLst>
            </p:cNvPr>
            <p:cNvSpPr txBox="1"/>
            <p:nvPr/>
          </p:nvSpPr>
          <p:spPr>
            <a:xfrm rot="16200000">
              <a:off x="1987218" y="2920944"/>
              <a:ext cx="2178713" cy="276999"/>
            </a:xfrm>
            <a:prstGeom prst="rect">
              <a:avLst/>
            </a:prstGeom>
            <a:noFill/>
          </p:spPr>
          <p:txBody>
            <a:bodyPr wrap="square" rtlCol="0">
              <a:spAutoFit/>
            </a:bodyPr>
            <a:lstStyle/>
            <a:p>
              <a:r>
                <a:rPr lang="de-DE" sz="1200" b="1" dirty="0">
                  <a:solidFill>
                    <a:schemeClr val="accent1"/>
                  </a:solidFill>
                  <a:latin typeface="Calibri" panose="020F0502020204030204" pitchFamily="34" charset="0"/>
                  <a:sym typeface="Wingdings" pitchFamily="2" charset="2"/>
                </a:rPr>
                <a:t>7. Integration</a:t>
              </a:r>
            </a:p>
          </p:txBody>
        </p:sp>
        <p:sp>
          <p:nvSpPr>
            <p:cNvPr id="63" name="Ellipse 62">
              <a:extLst>
                <a:ext uri="{FF2B5EF4-FFF2-40B4-BE49-F238E27FC236}">
                  <a16:creationId xmlns:a16="http://schemas.microsoft.com/office/drawing/2014/main" id="{D8E9E63C-24B3-41EC-9853-DD3D1E1E558A}"/>
                </a:ext>
              </a:extLst>
            </p:cNvPr>
            <p:cNvSpPr/>
            <p:nvPr/>
          </p:nvSpPr>
          <p:spPr>
            <a:xfrm>
              <a:off x="3021601" y="3015326"/>
              <a:ext cx="148046" cy="148046"/>
            </a:xfrm>
            <a:prstGeom prst="ellipse">
              <a:avLst/>
            </a:prstGeom>
            <a:solidFill>
              <a:schemeClr val="accent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spTree>
    <p:extLst>
      <p:ext uri="{BB962C8B-B14F-4D97-AF65-F5344CB8AC3E}">
        <p14:creationId xmlns:p14="http://schemas.microsoft.com/office/powerpoint/2010/main" val="36805868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8550EB-3108-44DD-B350-00F030EB8C58}"/>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50849B5B-4F6A-4D62-82F5-8FFB4997C2DB}"/>
              </a:ext>
            </a:extLst>
          </p:cNvPr>
          <p:cNvSpPr>
            <a:spLocks noGrp="1"/>
          </p:cNvSpPr>
          <p:nvPr>
            <p:ph type="sldNum" sz="quarter" idx="4"/>
          </p:nvPr>
        </p:nvSpPr>
        <p:spPr/>
        <p:txBody>
          <a:bodyPr/>
          <a:lstStyle/>
          <a:p>
            <a:fld id="{BD587C3E-324D-4846-9F44-5C3ACF20A720}" type="slidenum">
              <a:rPr lang="de-DE" smtClean="0"/>
              <a:pPr/>
              <a:t>168</a:t>
            </a:fld>
            <a:endParaRPr lang="de-DE" dirty="0"/>
          </a:p>
        </p:txBody>
      </p:sp>
      <p:sp>
        <p:nvSpPr>
          <p:cNvPr id="4" name="Titel 3">
            <a:extLst>
              <a:ext uri="{FF2B5EF4-FFF2-40B4-BE49-F238E27FC236}">
                <a16:creationId xmlns:a16="http://schemas.microsoft.com/office/drawing/2014/main" id="{9ECE730D-301D-4E53-AD58-E1B404202915}"/>
              </a:ext>
            </a:extLst>
          </p:cNvPr>
          <p:cNvSpPr>
            <a:spLocks noGrp="1"/>
          </p:cNvSpPr>
          <p:nvPr>
            <p:ph type="title"/>
          </p:nvPr>
        </p:nvSpPr>
        <p:spPr/>
        <p:txBody>
          <a:bodyPr/>
          <a:lstStyle/>
          <a:p>
            <a:r>
              <a:rPr lang="de-DE" dirty="0"/>
              <a:t>Agile Praktiken einführen</a:t>
            </a:r>
          </a:p>
        </p:txBody>
      </p:sp>
      <p:sp>
        <p:nvSpPr>
          <p:cNvPr id="5" name="Textplatzhalter 4">
            <a:extLst>
              <a:ext uri="{FF2B5EF4-FFF2-40B4-BE49-F238E27FC236}">
                <a16:creationId xmlns:a16="http://schemas.microsoft.com/office/drawing/2014/main" id="{C11260F9-1DEF-4D10-AE37-43590B72AF57}"/>
              </a:ext>
            </a:extLst>
          </p:cNvPr>
          <p:cNvSpPr>
            <a:spLocks noGrp="1"/>
          </p:cNvSpPr>
          <p:nvPr>
            <p:ph type="body" sz="quarter" idx="11"/>
          </p:nvPr>
        </p:nvSpPr>
        <p:spPr/>
        <p:txBody>
          <a:bodyPr>
            <a:normAutofit fontScale="92500"/>
          </a:bodyPr>
          <a:lstStyle/>
          <a:p>
            <a:r>
              <a:rPr lang="de-DE" dirty="0"/>
              <a:t>Syl_ID_10</a:t>
            </a:r>
          </a:p>
        </p:txBody>
      </p:sp>
      <p:sp>
        <p:nvSpPr>
          <p:cNvPr id="9" name="Rechteck 8">
            <a:extLst>
              <a:ext uri="{FF2B5EF4-FFF2-40B4-BE49-F238E27FC236}">
                <a16:creationId xmlns:a16="http://schemas.microsoft.com/office/drawing/2014/main" id="{566968B8-D3A0-47BD-BFD4-22880019D461}"/>
              </a:ext>
            </a:extLst>
          </p:cNvPr>
          <p:cNvSpPr/>
          <p:nvPr/>
        </p:nvSpPr>
        <p:spPr>
          <a:xfrm rot="21195948">
            <a:off x="761998" y="1406208"/>
            <a:ext cx="6607175" cy="300082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Collective Code Ownership (</a:t>
            </a:r>
            <a:r>
              <a:rPr lang="de-DE" dirty="0">
                <a:latin typeface="Calibri" panose="020F0502020204030204" pitchFamily="34" charset="0"/>
                <a:cs typeface="Calibri" panose="020F0502020204030204" pitchFamily="34" charset="0"/>
              </a:rPr>
              <a:t>kollektives Eigentum am Code)</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Pair Programming</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Test-Driven Development</a:t>
            </a:r>
          </a:p>
          <a:p>
            <a:pPr marL="285750" indent="-285750">
              <a:lnSpc>
                <a:spcPct val="150000"/>
              </a:lnSpc>
              <a:buFont typeface="Arial" panose="020B0604020202020204" pitchFamily="34" charset="0"/>
              <a:buChar char="•"/>
            </a:pPr>
            <a:r>
              <a:rPr lang="de-DE" dirty="0">
                <a:latin typeface="Calibri" panose="020F0502020204030204" pitchFamily="34" charset="0"/>
                <a:cs typeface="Calibri" panose="020F0502020204030204" pitchFamily="34" charset="0"/>
              </a:rPr>
              <a:t>agiles </a:t>
            </a:r>
            <a:r>
              <a:rPr lang="en-US" dirty="0">
                <a:latin typeface="Calibri" panose="020F0502020204030204" pitchFamily="34" charset="0"/>
                <a:cs typeface="Calibri" panose="020F0502020204030204" pitchFamily="34" charset="0"/>
              </a:rPr>
              <a:t>Software-Configuration-Management (SCM)</a:t>
            </a:r>
          </a:p>
          <a:p>
            <a:pPr marL="742950" lvl="1" indent="-285750">
              <a:lnSpc>
                <a:spcPct val="150000"/>
              </a:lnSpc>
              <a:buFont typeface="Arial" panose="020B0604020202020204" pitchFamily="34" charset="0"/>
              <a:buChar char="•"/>
            </a:pPr>
            <a:r>
              <a:rPr lang="de-DE" dirty="0">
                <a:latin typeface="Calibri" panose="020F0502020204030204" pitchFamily="34" charset="0"/>
                <a:cs typeface="Calibri" panose="020F0502020204030204" pitchFamily="34" charset="0"/>
              </a:rPr>
              <a:t>kontinuierliche</a:t>
            </a:r>
            <a:r>
              <a:rPr lang="en-US" dirty="0">
                <a:latin typeface="Calibri" panose="020F0502020204030204" pitchFamily="34" charset="0"/>
                <a:cs typeface="Calibri" panose="020F0502020204030204" pitchFamily="34" charset="0"/>
              </a:rPr>
              <a:t> Code Integration (Continuous Integration)</a:t>
            </a:r>
          </a:p>
          <a:p>
            <a:pPr marL="285750" indent="-285750">
              <a:lnSpc>
                <a:spcPct val="150000"/>
              </a:lnSpc>
              <a:buFont typeface="Arial" panose="020B0604020202020204" pitchFamily="34" charset="0"/>
              <a:buChar char="•"/>
            </a:pPr>
            <a:r>
              <a:rPr lang="de-DE" dirty="0">
                <a:latin typeface="Calibri" panose="020F0502020204030204" pitchFamily="34" charset="0"/>
                <a:cs typeface="Calibri" panose="020F0502020204030204" pitchFamily="34" charset="0"/>
              </a:rPr>
              <a:t>kontinuierliches</a:t>
            </a:r>
            <a:r>
              <a:rPr lang="en-US" dirty="0">
                <a:latin typeface="Calibri" panose="020F0502020204030204" pitchFamily="34" charset="0"/>
                <a:cs typeface="Calibri" panose="020F0502020204030204" pitchFamily="34" charset="0"/>
              </a:rPr>
              <a:t> Refactoring (Continuous Refactoring)</a:t>
            </a:r>
          </a:p>
          <a:p>
            <a:pPr marL="285750" indent="-285750">
              <a:lnSpc>
                <a:spcPct val="150000"/>
              </a:lnSpc>
              <a:buFont typeface="Arial" panose="020B0604020202020204" pitchFamily="34" charset="0"/>
              <a:buChar char="•"/>
            </a:pPr>
            <a:r>
              <a:rPr lang="de-DE" dirty="0">
                <a:latin typeface="Calibri" panose="020F0502020204030204" pitchFamily="34" charset="0"/>
                <a:cs typeface="Calibri" panose="020F0502020204030204" pitchFamily="34" charset="0"/>
              </a:rPr>
              <a:t>nachhaltige Entwicklungsgeschwindigkeit </a:t>
            </a:r>
            <a:r>
              <a:rPr lang="en-US" dirty="0">
                <a:latin typeface="Calibri" panose="020F0502020204030204" pitchFamily="34" charset="0"/>
                <a:cs typeface="Calibri" panose="020F0502020204030204" pitchFamily="34" charset="0"/>
              </a:rPr>
              <a:t>(Sustainable Pace)</a:t>
            </a:r>
          </a:p>
        </p:txBody>
      </p:sp>
    </p:spTree>
    <p:extLst>
      <p:ext uri="{BB962C8B-B14F-4D97-AF65-F5344CB8AC3E}">
        <p14:creationId xmlns:p14="http://schemas.microsoft.com/office/powerpoint/2010/main" val="4170869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3ADBBA-2B3C-4747-8FD3-88E69676ED70}"/>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4147B78F-78A7-4854-8A72-479399F3EA00}"/>
              </a:ext>
            </a:extLst>
          </p:cNvPr>
          <p:cNvSpPr>
            <a:spLocks noGrp="1"/>
          </p:cNvSpPr>
          <p:nvPr>
            <p:ph type="sldNum" sz="quarter" idx="4"/>
          </p:nvPr>
        </p:nvSpPr>
        <p:spPr/>
        <p:txBody>
          <a:bodyPr/>
          <a:lstStyle/>
          <a:p>
            <a:fld id="{BD587C3E-324D-4846-9F44-5C3ACF20A720}" type="slidenum">
              <a:rPr lang="de-DE" smtClean="0"/>
              <a:pPr/>
              <a:t>169</a:t>
            </a:fld>
            <a:endParaRPr lang="de-DE" dirty="0"/>
          </a:p>
        </p:txBody>
      </p:sp>
      <p:sp>
        <p:nvSpPr>
          <p:cNvPr id="4" name="Titel 3">
            <a:extLst>
              <a:ext uri="{FF2B5EF4-FFF2-40B4-BE49-F238E27FC236}">
                <a16:creationId xmlns:a16="http://schemas.microsoft.com/office/drawing/2014/main" id="{C2FAC4AF-0A08-44B4-8DBD-44A7EE86A46E}"/>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Collective Code Ownership (</a:t>
            </a:r>
            <a:r>
              <a:rPr lang="de-DE" dirty="0">
                <a:latin typeface="Segoe UI" panose="020B0502040204020203" pitchFamily="34" charset="0"/>
                <a:cs typeface="Segoe UI" panose="020B0502040204020203" pitchFamily="34" charset="0"/>
              </a:rPr>
              <a:t>k</a:t>
            </a:r>
            <a:r>
              <a:rPr lang="de-DE" dirty="0"/>
              <a:t>ollektives Eigentum am Code)</a:t>
            </a:r>
          </a:p>
        </p:txBody>
      </p:sp>
      <p:sp>
        <p:nvSpPr>
          <p:cNvPr id="5" name="Textplatzhalter 4">
            <a:extLst>
              <a:ext uri="{FF2B5EF4-FFF2-40B4-BE49-F238E27FC236}">
                <a16:creationId xmlns:a16="http://schemas.microsoft.com/office/drawing/2014/main" id="{E696A50D-6C9C-48AF-BBFD-89112345D124}"/>
              </a:ext>
            </a:extLst>
          </p:cNvPr>
          <p:cNvSpPr>
            <a:spLocks noGrp="1"/>
          </p:cNvSpPr>
          <p:nvPr>
            <p:ph type="body" sz="quarter" idx="11"/>
          </p:nvPr>
        </p:nvSpPr>
        <p:spPr/>
        <p:txBody>
          <a:bodyPr>
            <a:normAutofit fontScale="92500"/>
          </a:bodyPr>
          <a:lstStyle/>
          <a:p>
            <a:r>
              <a:rPr lang="de-DE" dirty="0"/>
              <a:t>Syl_ID_10</a:t>
            </a:r>
          </a:p>
        </p:txBody>
      </p:sp>
      <p:sp>
        <p:nvSpPr>
          <p:cNvPr id="7" name="Rechteck 6">
            <a:extLst>
              <a:ext uri="{FF2B5EF4-FFF2-40B4-BE49-F238E27FC236}">
                <a16:creationId xmlns:a16="http://schemas.microsoft.com/office/drawing/2014/main" id="{8A91BBD4-1DB4-4AE6-95BC-43FFEF031F1C}"/>
              </a:ext>
            </a:extLst>
          </p:cNvPr>
          <p:cNvSpPr/>
          <p:nvPr/>
        </p:nvSpPr>
        <p:spPr>
          <a:xfrm>
            <a:off x="1435510" y="1751185"/>
            <a:ext cx="5530645" cy="2585323"/>
          </a:xfrm>
          <a:prstGeom prst="rect">
            <a:avLst/>
          </a:prstGeom>
        </p:spPr>
        <p:txBody>
          <a:bodyPr wrap="square">
            <a:spAutoFit/>
          </a:bodyPr>
          <a:lstStyle/>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Niemand ist „Eigentümer“ eines Stücks Codes.</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Die Verantwortung liegt beim gesamten Entwicklungsteam.</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Jeder kann jeden Code ändern.</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daraus folgt:</a:t>
            </a:r>
          </a:p>
          <a:p>
            <a:pPr marL="742950" lvl="1" indent="-285750">
              <a:buFont typeface="Arial" panose="020B0604020202020204" pitchFamily="34" charset="0"/>
              <a:buChar char="•"/>
            </a:pPr>
            <a:r>
              <a:rPr lang="de-DE" dirty="0">
                <a:latin typeface="Calibri" panose="020F0502020204030204" pitchFamily="34" charset="0"/>
                <a:cs typeface="Calibri" panose="020F0502020204030204" pitchFamily="34" charset="0"/>
              </a:rPr>
              <a:t>Stärkung der Zusammenarbeit im Team</a:t>
            </a:r>
          </a:p>
          <a:p>
            <a:pPr marL="742950" lvl="1" indent="-285750">
              <a:buFont typeface="Arial" panose="020B0604020202020204" pitchFamily="34" charset="0"/>
              <a:buChar char="•"/>
            </a:pPr>
            <a:r>
              <a:rPr lang="de-DE" dirty="0">
                <a:latin typeface="Calibri" panose="020F0502020204030204" pitchFamily="34" charset="0"/>
                <a:cs typeface="Calibri" panose="020F0502020204030204" pitchFamily="34" charset="0"/>
              </a:rPr>
              <a:t>Fokussierung auf das Produkt</a:t>
            </a:r>
          </a:p>
          <a:p>
            <a:pPr marL="742950" lvl="1" indent="-285750">
              <a:buFont typeface="Arial" panose="020B0604020202020204" pitchFamily="34" charset="0"/>
              <a:buChar char="•"/>
            </a:pPr>
            <a:r>
              <a:rPr lang="de-DE" dirty="0">
                <a:latin typeface="Calibri" panose="020F0502020204030204" pitchFamily="34" charset="0"/>
                <a:cs typeface="Calibri" panose="020F0502020204030204" pitchFamily="34" charset="0"/>
              </a:rPr>
              <a:t>bessere Code-Qualität (Verständlichkeit, „aus einem Guss“)</a:t>
            </a:r>
          </a:p>
        </p:txBody>
      </p:sp>
      <p:grpSp>
        <p:nvGrpSpPr>
          <p:cNvPr id="10" name="Gruppieren 9">
            <a:extLst>
              <a:ext uri="{FF2B5EF4-FFF2-40B4-BE49-F238E27FC236}">
                <a16:creationId xmlns:a16="http://schemas.microsoft.com/office/drawing/2014/main" id="{6A1FCAE3-1B3D-48FB-8186-7FE673EEE58A}"/>
              </a:ext>
            </a:extLst>
          </p:cNvPr>
          <p:cNvGrpSpPr/>
          <p:nvPr/>
        </p:nvGrpSpPr>
        <p:grpSpPr>
          <a:xfrm>
            <a:off x="4002691" y="4635419"/>
            <a:ext cx="2548273" cy="1515904"/>
            <a:chOff x="4002691" y="4635419"/>
            <a:chExt cx="2548273" cy="1515904"/>
          </a:xfrm>
        </p:grpSpPr>
        <p:sp>
          <p:nvSpPr>
            <p:cNvPr id="17" name="Textfeld 16">
              <a:extLst>
                <a:ext uri="{FF2B5EF4-FFF2-40B4-BE49-F238E27FC236}">
                  <a16:creationId xmlns:a16="http://schemas.microsoft.com/office/drawing/2014/main" id="{713D9207-2944-4626-B04F-08DD886EBECE}"/>
                </a:ext>
              </a:extLst>
            </p:cNvPr>
            <p:cNvSpPr txBox="1"/>
            <p:nvPr/>
          </p:nvSpPr>
          <p:spPr>
            <a:xfrm rot="311158">
              <a:off x="4002691" y="5320326"/>
              <a:ext cx="2376352" cy="830997"/>
            </a:xfrm>
            <a:prstGeom prst="rect">
              <a:avLst/>
            </a:prstGeom>
            <a:solidFill>
              <a:schemeClr val="bg1"/>
            </a:solidFill>
            <a:ln>
              <a:solidFill>
                <a:schemeClr val="accent2">
                  <a:lumMod val="75000"/>
                </a:schemeClr>
              </a:solidFill>
            </a:ln>
          </p:spPr>
          <p:txBody>
            <a:bodyPr wrap="square" lIns="0" rtlCol="0">
              <a:spAutoFit/>
            </a:bodyPr>
            <a:lstStyle/>
            <a:p>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get</a:t>
              </a:r>
              <a:r>
                <a:rPr lang="de-DE" sz="800" dirty="0">
                  <a:solidFill>
                    <a:srgbClr val="4D4D4D"/>
                  </a:solidFill>
                  <a:latin typeface="Calibri" panose="020F0502020204030204" pitchFamily="34" charset="0"/>
                  <a:sym typeface="Wingdings" pitchFamily="2" charset="2"/>
                </a:rPr>
                <a:t> all </a:t>
              </a:r>
              <a:r>
                <a:rPr lang="de-DE" sz="800" dirty="0" err="1">
                  <a:solidFill>
                    <a:srgbClr val="4D4D4D"/>
                  </a:solidFill>
                  <a:latin typeface="Calibri" panose="020F0502020204030204" pitchFamily="34" charset="0"/>
                  <a:sym typeface="Wingdings" pitchFamily="2" charset="2"/>
                </a:rPr>
                <a:t>text</a:t>
              </a:r>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from</a:t>
              </a:r>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current</a:t>
              </a:r>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slide</a:t>
              </a:r>
              <a:endParaRPr lang="de-DE" sz="800" dirty="0">
                <a:solidFill>
                  <a:srgbClr val="4D4D4D"/>
                </a:solidFill>
                <a:latin typeface="Calibri" panose="020F0502020204030204" pitchFamily="34" charset="0"/>
                <a:sym typeface="Wingdings" pitchFamily="2" charset="2"/>
              </a:endParaRPr>
            </a:p>
            <a:p>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allText</a:t>
              </a:r>
              <a:r>
                <a:rPr lang="de-DE" sz="800" dirty="0">
                  <a:solidFill>
                    <a:srgbClr val="4D4D4D"/>
                  </a:solidFill>
                  <a:latin typeface="Calibri" panose="020F0502020204030204" pitchFamily="34" charset="0"/>
                  <a:sym typeface="Wingdings" pitchFamily="2" charset="2"/>
                </a:rPr>
                <a:t> = </a:t>
              </a:r>
              <a:r>
                <a:rPr lang="de-DE" sz="800" dirty="0" err="1">
                  <a:solidFill>
                    <a:srgbClr val="4D4D4D"/>
                  </a:solidFill>
                  <a:latin typeface="Calibri" panose="020F0502020204030204" pitchFamily="34" charset="0"/>
                  <a:sym typeface="Wingdings" pitchFamily="2" charset="2"/>
                </a:rPr>
                <a:t>titleLine</a:t>
              </a:r>
              <a:endParaRPr lang="de-DE" sz="800" dirty="0">
                <a:solidFill>
                  <a:srgbClr val="4D4D4D"/>
                </a:solidFill>
                <a:latin typeface="Calibri" panose="020F0502020204030204" pitchFamily="34" charset="0"/>
                <a:sym typeface="Wingdings" pitchFamily="2" charset="2"/>
              </a:endParaRPr>
            </a:p>
            <a:p>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For</a:t>
              </a:r>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Each</a:t>
              </a:r>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textShape</a:t>
              </a:r>
              <a:r>
                <a:rPr lang="de-DE" sz="800" dirty="0">
                  <a:solidFill>
                    <a:srgbClr val="4D4D4D"/>
                  </a:solidFill>
                  <a:latin typeface="Calibri" panose="020F0502020204030204" pitchFamily="34" charset="0"/>
                  <a:sym typeface="Wingdings" pitchFamily="2" charset="2"/>
                </a:rPr>
                <a:t> In </a:t>
              </a:r>
              <a:r>
                <a:rPr lang="de-DE" sz="800" dirty="0" err="1">
                  <a:solidFill>
                    <a:srgbClr val="4D4D4D"/>
                  </a:solidFill>
                  <a:latin typeface="Calibri" panose="020F0502020204030204" pitchFamily="34" charset="0"/>
                  <a:sym typeface="Wingdings" pitchFamily="2" charset="2"/>
                </a:rPr>
                <a:t>s.Shapes</a:t>
              </a:r>
              <a:endParaRPr lang="de-DE" sz="800" dirty="0">
                <a:solidFill>
                  <a:srgbClr val="4D4D4D"/>
                </a:solidFill>
                <a:latin typeface="Calibri" panose="020F0502020204030204" pitchFamily="34" charset="0"/>
                <a:sym typeface="Wingdings" pitchFamily="2" charset="2"/>
              </a:endParaRPr>
            </a:p>
            <a:p>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If</a:t>
              </a:r>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textShape.HasTextFrame</a:t>
              </a:r>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Then</a:t>
              </a:r>
              <a:endParaRPr lang="de-DE" sz="800" dirty="0">
                <a:solidFill>
                  <a:srgbClr val="4D4D4D"/>
                </a:solidFill>
                <a:latin typeface="Calibri" panose="020F0502020204030204" pitchFamily="34" charset="0"/>
                <a:sym typeface="Wingdings" pitchFamily="2" charset="2"/>
              </a:endParaRPr>
            </a:p>
            <a:p>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allText</a:t>
              </a:r>
              <a:r>
                <a:rPr lang="de-DE" sz="800" dirty="0">
                  <a:solidFill>
                    <a:srgbClr val="4D4D4D"/>
                  </a:solidFill>
                  <a:latin typeface="Calibri" panose="020F0502020204030204" pitchFamily="34" charset="0"/>
                  <a:sym typeface="Wingdings" pitchFamily="2" charset="2"/>
                </a:rPr>
                <a:t> = </a:t>
              </a:r>
              <a:r>
                <a:rPr lang="de-DE" sz="800" dirty="0" err="1">
                  <a:solidFill>
                    <a:srgbClr val="4D4D4D"/>
                  </a:solidFill>
                  <a:latin typeface="Calibri" panose="020F0502020204030204" pitchFamily="34" charset="0"/>
                  <a:sym typeface="Wingdings" pitchFamily="2" charset="2"/>
                </a:rPr>
                <a:t>textShape.TextFrame.TextRange</a:t>
              </a:r>
              <a:endParaRPr lang="de-DE" sz="800" dirty="0">
                <a:solidFill>
                  <a:srgbClr val="4D4D4D"/>
                </a:solidFill>
                <a:latin typeface="Calibri" panose="020F0502020204030204" pitchFamily="34" charset="0"/>
                <a:sym typeface="Wingdings" pitchFamily="2" charset="2"/>
              </a:endParaRPr>
            </a:p>
            <a:p>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If</a:t>
              </a:r>
              <a:r>
                <a:rPr lang="de-DE" sz="800" dirty="0">
                  <a:solidFill>
                    <a:srgbClr val="4D4D4D"/>
                  </a:solidFill>
                  <a:latin typeface="Calibri" panose="020F0502020204030204" pitchFamily="34" charset="0"/>
                  <a:sym typeface="Wingdings" pitchFamily="2" charset="2"/>
                </a:rPr>
                <a:t> </a:t>
              </a:r>
              <a:r>
                <a:rPr lang="de-DE" sz="800" dirty="0" err="1">
                  <a:solidFill>
                    <a:srgbClr val="4D4D4D"/>
                  </a:solidFill>
                  <a:latin typeface="Calibri" panose="020F0502020204030204" pitchFamily="34" charset="0"/>
                  <a:sym typeface="Wingdings" pitchFamily="2" charset="2"/>
                </a:rPr>
                <a:t>InStr</a:t>
              </a:r>
              <a:r>
                <a:rPr lang="de-DE" sz="800" dirty="0">
                  <a:solidFill>
                    <a:srgbClr val="4D4D4D"/>
                  </a:solidFill>
                  <a:latin typeface="Calibri" panose="020F0502020204030204" pitchFamily="34" charset="0"/>
                  <a:sym typeface="Wingdings" pitchFamily="2" charset="2"/>
                </a:rPr>
                <a:t>(1, </a:t>
              </a:r>
              <a:r>
                <a:rPr lang="de-DE" sz="800" dirty="0" err="1">
                  <a:solidFill>
                    <a:srgbClr val="4D4D4D"/>
                  </a:solidFill>
                  <a:latin typeface="Calibri" panose="020F0502020204030204" pitchFamily="34" charset="0"/>
                  <a:sym typeface="Wingdings" pitchFamily="2" charset="2"/>
                </a:rPr>
                <a:t>textShape.TextFrame.TextRange</a:t>
              </a:r>
              <a:r>
                <a:rPr lang="de-DE" sz="800" dirty="0">
                  <a:solidFill>
                    <a:srgbClr val="4D4D4D"/>
                  </a:solidFill>
                  <a:latin typeface="Calibri" panose="020F0502020204030204" pitchFamily="34" charset="0"/>
                  <a:sym typeface="Wingdings" pitchFamily="2" charset="2"/>
                </a:rPr>
                <a:t>, </a:t>
              </a:r>
            </a:p>
          </p:txBody>
        </p:sp>
        <p:pic>
          <p:nvPicPr>
            <p:cNvPr id="9" name="Grafik 8">
              <a:extLst>
                <a:ext uri="{FF2B5EF4-FFF2-40B4-BE49-F238E27FC236}">
                  <a16:creationId xmlns:a16="http://schemas.microsoft.com/office/drawing/2014/main" id="{3D7799C0-9EFE-451D-91D1-6152293A3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00088">
              <a:off x="5337308" y="4635419"/>
              <a:ext cx="1213656" cy="1225326"/>
            </a:xfrm>
            <a:prstGeom prst="rect">
              <a:avLst/>
            </a:prstGeom>
          </p:spPr>
        </p:pic>
      </p:grpSp>
    </p:spTree>
    <p:extLst>
      <p:ext uri="{BB962C8B-B14F-4D97-AF65-F5344CB8AC3E}">
        <p14:creationId xmlns:p14="http://schemas.microsoft.com/office/powerpoint/2010/main" val="2496767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feil: nach rechts 1">
            <a:extLst>
              <a:ext uri="{FF2B5EF4-FFF2-40B4-BE49-F238E27FC236}">
                <a16:creationId xmlns:a16="http://schemas.microsoft.com/office/drawing/2014/main" id="{FB8EB9D0-609C-42A7-9291-0F73C511E961}"/>
              </a:ext>
            </a:extLst>
          </p:cNvPr>
          <p:cNvSpPr/>
          <p:nvPr/>
        </p:nvSpPr>
        <p:spPr>
          <a:xfrm>
            <a:off x="656359" y="2642016"/>
            <a:ext cx="3871529" cy="225777"/>
          </a:xfrm>
          <a:prstGeom prst="rightArrow">
            <a:avLst/>
          </a:prstGeom>
          <a:solidFill>
            <a:schemeClr val="accent4">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47" name="Pfeil: nach rechts 46">
            <a:extLst>
              <a:ext uri="{FF2B5EF4-FFF2-40B4-BE49-F238E27FC236}">
                <a16:creationId xmlns:a16="http://schemas.microsoft.com/office/drawing/2014/main" id="{4CC6C327-8ECE-4F28-8CEF-7C44A77177A8}"/>
              </a:ext>
            </a:extLst>
          </p:cNvPr>
          <p:cNvSpPr/>
          <p:nvPr/>
        </p:nvSpPr>
        <p:spPr>
          <a:xfrm>
            <a:off x="656359" y="3782856"/>
            <a:ext cx="3871529" cy="225777"/>
          </a:xfrm>
          <a:prstGeom prst="rightArrow">
            <a:avLst/>
          </a:prstGeom>
          <a:solidFill>
            <a:schemeClr val="accent4">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48" name="Pfeil: nach rechts 47">
            <a:extLst>
              <a:ext uri="{FF2B5EF4-FFF2-40B4-BE49-F238E27FC236}">
                <a16:creationId xmlns:a16="http://schemas.microsoft.com/office/drawing/2014/main" id="{8E0A76E8-670E-4AF1-9D8E-BB1DAE0C063F}"/>
              </a:ext>
            </a:extLst>
          </p:cNvPr>
          <p:cNvSpPr/>
          <p:nvPr/>
        </p:nvSpPr>
        <p:spPr>
          <a:xfrm>
            <a:off x="656359" y="3212436"/>
            <a:ext cx="3871529" cy="225777"/>
          </a:xfrm>
          <a:prstGeom prst="rightArrow">
            <a:avLst/>
          </a:prstGeom>
          <a:solidFill>
            <a:schemeClr val="accent4">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49" name="Pfeil: nach rechts 48">
            <a:extLst>
              <a:ext uri="{FF2B5EF4-FFF2-40B4-BE49-F238E27FC236}">
                <a16:creationId xmlns:a16="http://schemas.microsoft.com/office/drawing/2014/main" id="{4645F143-20D9-45BE-95E6-6D669B6CAEDB}"/>
              </a:ext>
            </a:extLst>
          </p:cNvPr>
          <p:cNvSpPr/>
          <p:nvPr/>
        </p:nvSpPr>
        <p:spPr>
          <a:xfrm>
            <a:off x="656359" y="4353276"/>
            <a:ext cx="3871529" cy="225777"/>
          </a:xfrm>
          <a:prstGeom prst="rightArrow">
            <a:avLst/>
          </a:prstGeom>
          <a:solidFill>
            <a:schemeClr val="accent4">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50" name="Pfeil: nach rechts 49">
            <a:extLst>
              <a:ext uri="{FF2B5EF4-FFF2-40B4-BE49-F238E27FC236}">
                <a16:creationId xmlns:a16="http://schemas.microsoft.com/office/drawing/2014/main" id="{20965E61-3340-4160-967E-250F9B4AD4FC}"/>
              </a:ext>
            </a:extLst>
          </p:cNvPr>
          <p:cNvSpPr/>
          <p:nvPr/>
        </p:nvSpPr>
        <p:spPr>
          <a:xfrm>
            <a:off x="656359" y="4923696"/>
            <a:ext cx="3871529" cy="225777"/>
          </a:xfrm>
          <a:prstGeom prst="rightArrow">
            <a:avLst/>
          </a:prstGeom>
          <a:solidFill>
            <a:schemeClr val="accent4">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 name="Fußzeilenplatzhalter 2">
            <a:extLst>
              <a:ext uri="{FF2B5EF4-FFF2-40B4-BE49-F238E27FC236}">
                <a16:creationId xmlns:a16="http://schemas.microsoft.com/office/drawing/2014/main" id="{E3AF06A5-8E34-45C0-9781-A742A59F15C8}"/>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FDCB13A-4DBA-422B-89A9-1BD4DC855655}"/>
              </a:ext>
            </a:extLst>
          </p:cNvPr>
          <p:cNvSpPr>
            <a:spLocks noGrp="1"/>
          </p:cNvSpPr>
          <p:nvPr>
            <p:ph type="sldNum" sz="quarter" idx="4"/>
          </p:nvPr>
        </p:nvSpPr>
        <p:spPr/>
        <p:txBody>
          <a:bodyPr/>
          <a:lstStyle/>
          <a:p>
            <a:fld id="{BD587C3E-324D-4846-9F44-5C3ACF20A720}" type="slidenum">
              <a:rPr lang="de-DE" smtClean="0"/>
              <a:pPr/>
              <a:t>17</a:t>
            </a:fld>
            <a:endParaRPr lang="de-DE" dirty="0"/>
          </a:p>
        </p:txBody>
      </p:sp>
      <p:sp>
        <p:nvSpPr>
          <p:cNvPr id="19" name="Titel 18">
            <a:extLst>
              <a:ext uri="{FF2B5EF4-FFF2-40B4-BE49-F238E27FC236}">
                <a16:creationId xmlns:a16="http://schemas.microsoft.com/office/drawing/2014/main" id="{4AB59970-CED7-4090-9E1C-A1A7892E6737}"/>
              </a:ext>
            </a:extLst>
          </p:cNvPr>
          <p:cNvSpPr>
            <a:spLocks noGrp="1"/>
          </p:cNvSpPr>
          <p:nvPr>
            <p:ph type="title"/>
          </p:nvPr>
        </p:nvSpPr>
        <p:spPr/>
        <p:txBody>
          <a:bodyPr/>
          <a:lstStyle/>
          <a:p>
            <a:r>
              <a:rPr lang="de-DE"/>
              <a:t>Scrum: Werte – Basis für Vertrauen</a:t>
            </a:r>
            <a:endParaRPr lang="de-DE" dirty="0"/>
          </a:p>
        </p:txBody>
      </p:sp>
      <p:sp>
        <p:nvSpPr>
          <p:cNvPr id="21" name="Textplatzhalter 20">
            <a:extLst>
              <a:ext uri="{FF2B5EF4-FFF2-40B4-BE49-F238E27FC236}">
                <a16:creationId xmlns:a16="http://schemas.microsoft.com/office/drawing/2014/main" id="{2202692C-6D06-4EA8-8E92-F9F21E38AD27}"/>
              </a:ext>
            </a:extLst>
          </p:cNvPr>
          <p:cNvSpPr>
            <a:spLocks noGrp="1"/>
          </p:cNvSpPr>
          <p:nvPr>
            <p:ph type="body" sz="quarter" idx="11"/>
          </p:nvPr>
        </p:nvSpPr>
        <p:spPr/>
        <p:txBody>
          <a:bodyPr>
            <a:normAutofit fontScale="92500"/>
          </a:bodyPr>
          <a:lstStyle/>
          <a:p>
            <a:r>
              <a:rPr lang="de-DE" dirty="0"/>
              <a:t>Syl_ID_1.6</a:t>
            </a:r>
          </a:p>
        </p:txBody>
      </p:sp>
      <p:sp>
        <p:nvSpPr>
          <p:cNvPr id="36" name="Textfeld 35">
            <a:extLst>
              <a:ext uri="{FF2B5EF4-FFF2-40B4-BE49-F238E27FC236}">
                <a16:creationId xmlns:a16="http://schemas.microsoft.com/office/drawing/2014/main" id="{EECAE480-0155-43D1-85A6-9FE1F4139117}"/>
              </a:ext>
            </a:extLst>
          </p:cNvPr>
          <p:cNvSpPr txBox="1"/>
          <p:nvPr/>
        </p:nvSpPr>
        <p:spPr>
          <a:xfrm>
            <a:off x="4526116" y="2144151"/>
            <a:ext cx="3036760" cy="3323987"/>
          </a:xfrm>
          <a:prstGeom prst="rect">
            <a:avLst/>
          </a:prstGeom>
          <a:solidFill>
            <a:schemeClr val="bg1"/>
          </a:solidFill>
        </p:spPr>
        <p:txBody>
          <a:bodyPr wrap="square" rtlCol="0">
            <a:spAutoFit/>
          </a:bodyPr>
          <a:lstStyle/>
          <a:p>
            <a:pPr>
              <a:spcAft>
                <a:spcPts val="1200"/>
              </a:spcAft>
            </a:pPr>
            <a:r>
              <a:rPr lang="de-DE" sz="2000" b="1" dirty="0">
                <a:solidFill>
                  <a:schemeClr val="accent1"/>
                </a:solidFill>
                <a:latin typeface="Calibri" panose="020F0502020204030204" pitchFamily="34" charset="0"/>
                <a:sym typeface="Wingdings" pitchFamily="2" charset="2"/>
              </a:rPr>
              <a:t>Scrum-Werte</a:t>
            </a:r>
          </a:p>
          <a:p>
            <a:pPr marL="285750" indent="-285750">
              <a:spcAft>
                <a:spcPts val="600"/>
              </a:spcAft>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Mut</a:t>
            </a:r>
            <a:r>
              <a:rPr lang="de-DE" sz="1600" dirty="0">
                <a:solidFill>
                  <a:srgbClr val="4D4D4D"/>
                </a:solidFill>
                <a:latin typeface="Calibri" panose="020F0502020204030204" pitchFamily="34" charset="0"/>
                <a:sym typeface="Wingdings" pitchFamily="2" charset="2"/>
              </a:rPr>
              <a:t>, das Richtige zu tun</a:t>
            </a:r>
            <a:br>
              <a:rPr lang="de-DE" sz="1600" dirty="0">
                <a:solidFill>
                  <a:srgbClr val="4D4D4D"/>
                </a:solidFill>
                <a:latin typeface="Calibri" panose="020F0502020204030204" pitchFamily="34" charset="0"/>
                <a:sym typeface="Wingdings" pitchFamily="2" charset="2"/>
              </a:rPr>
            </a:br>
            <a:endParaRPr lang="de-DE" sz="1600" dirty="0">
              <a:solidFill>
                <a:srgbClr val="4D4D4D"/>
              </a:solidFill>
              <a:latin typeface="Calibri" panose="020F0502020204030204" pitchFamily="34" charset="0"/>
              <a:sym typeface="Wingdings" pitchFamily="2" charset="2"/>
            </a:endParaRPr>
          </a:p>
          <a:p>
            <a:pPr marL="285750" indent="-285750">
              <a:spcAft>
                <a:spcPts val="600"/>
              </a:spcAft>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Fokussierung</a:t>
            </a:r>
            <a:r>
              <a:rPr lang="de-DE" sz="1600" dirty="0">
                <a:solidFill>
                  <a:srgbClr val="4D4D4D"/>
                </a:solidFill>
                <a:latin typeface="Calibri" panose="020F0502020204030204" pitchFamily="34" charset="0"/>
                <a:sym typeface="Wingdings" pitchFamily="2" charset="2"/>
              </a:rPr>
              <a:t> auf die Arbeit im Sprint</a:t>
            </a:r>
          </a:p>
          <a:p>
            <a:pPr marL="285750" indent="-285750">
              <a:spcAft>
                <a:spcPts val="600"/>
              </a:spcAft>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Offenheit</a:t>
            </a:r>
            <a:r>
              <a:rPr lang="de-DE" sz="1600" dirty="0">
                <a:solidFill>
                  <a:srgbClr val="4D4D4D"/>
                </a:solidFill>
                <a:latin typeface="Calibri" panose="020F0502020204030204" pitchFamily="34" charset="0"/>
                <a:sym typeface="Wingdings" pitchFamily="2" charset="2"/>
              </a:rPr>
              <a:t> im Umgang mit allen Belangen der Arbeit</a:t>
            </a:r>
          </a:p>
          <a:p>
            <a:pPr marL="285750" indent="-285750">
              <a:spcAft>
                <a:spcPts val="600"/>
              </a:spcAft>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Respekt</a:t>
            </a:r>
            <a:r>
              <a:rPr lang="de-DE" sz="1600" dirty="0">
                <a:solidFill>
                  <a:srgbClr val="4D4D4D"/>
                </a:solidFill>
                <a:latin typeface="Calibri" panose="020F0502020204030204" pitchFamily="34" charset="0"/>
                <a:sym typeface="Wingdings" pitchFamily="2" charset="2"/>
              </a:rPr>
              <a:t> im Umgang miteinander</a:t>
            </a:r>
          </a:p>
          <a:p>
            <a:pPr marL="285750" indent="-285750">
              <a:spcAft>
                <a:spcPts val="600"/>
              </a:spcAft>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Selbstverpflichtung</a:t>
            </a:r>
            <a:r>
              <a:rPr lang="de-DE" sz="1600" dirty="0">
                <a:solidFill>
                  <a:srgbClr val="4D4D4D"/>
                </a:solidFill>
                <a:latin typeface="Calibri" panose="020F0502020204030204" pitchFamily="34" charset="0"/>
                <a:sym typeface="Wingdings" pitchFamily="2" charset="2"/>
              </a:rPr>
              <a:t>, die Ziele des Scrum-Teams zu erreichen</a:t>
            </a:r>
          </a:p>
        </p:txBody>
      </p:sp>
      <p:sp>
        <p:nvSpPr>
          <p:cNvPr id="28" name="Textfeld 27">
            <a:extLst>
              <a:ext uri="{FF2B5EF4-FFF2-40B4-BE49-F238E27FC236}">
                <a16:creationId xmlns:a16="http://schemas.microsoft.com/office/drawing/2014/main" id="{FFF4971C-5053-42EA-88F7-8A308AA2B1E0}"/>
              </a:ext>
            </a:extLst>
          </p:cNvPr>
          <p:cNvSpPr txBox="1"/>
          <p:nvPr/>
        </p:nvSpPr>
        <p:spPr>
          <a:xfrm rot="16200000">
            <a:off x="-280901" y="3580656"/>
            <a:ext cx="2700670" cy="553998"/>
          </a:xfrm>
          <a:prstGeom prst="rect">
            <a:avLst/>
          </a:prstGeom>
          <a:solidFill>
            <a:srgbClr val="FFFFFF">
              <a:alpha val="69804"/>
            </a:srgbClr>
          </a:solidFill>
          <a:ln>
            <a:solidFill>
              <a:schemeClr val="accent1"/>
            </a:solidFill>
          </a:ln>
        </p:spPr>
        <p:txBody>
          <a:bodyPr wrap="square" rtlCol="0">
            <a:spAutoFit/>
          </a:bodyPr>
          <a:lstStyle/>
          <a:p>
            <a:pPr algn="ctr"/>
            <a:r>
              <a:rPr lang="de-DE" dirty="0">
                <a:solidFill>
                  <a:schemeClr val="tx2">
                    <a:lumMod val="50000"/>
                  </a:schemeClr>
                </a:solidFill>
                <a:latin typeface="Calibri" panose="020F0502020204030204" pitchFamily="34" charset="0"/>
                <a:sym typeface="Wingdings" pitchFamily="2" charset="2"/>
              </a:rPr>
              <a:t>Transparenz</a:t>
            </a:r>
            <a:endParaRPr lang="de-DE" sz="1200" dirty="0">
              <a:solidFill>
                <a:schemeClr val="tx2">
                  <a:lumMod val="50000"/>
                </a:schemeClr>
              </a:solidFill>
              <a:latin typeface="Calibri" panose="020F0502020204030204" pitchFamily="34" charset="0"/>
              <a:sym typeface="Wingdings" pitchFamily="2" charset="2"/>
            </a:endParaRPr>
          </a:p>
          <a:p>
            <a:pPr algn="ctr"/>
            <a:r>
              <a:rPr lang="de-DE" sz="1200" dirty="0">
                <a:solidFill>
                  <a:schemeClr val="tx2">
                    <a:lumMod val="50000"/>
                  </a:schemeClr>
                </a:solidFill>
                <a:latin typeface="Calibri" panose="020F0502020204030204" pitchFamily="34" charset="0"/>
                <a:sym typeface="Wingdings" pitchFamily="2" charset="2"/>
              </a:rPr>
              <a:t>(</a:t>
            </a:r>
            <a:r>
              <a:rPr lang="en-US" sz="1200" dirty="0">
                <a:solidFill>
                  <a:schemeClr val="tx2">
                    <a:lumMod val="50000"/>
                  </a:schemeClr>
                </a:solidFill>
                <a:latin typeface="Calibri" panose="020F0502020204030204" pitchFamily="34" charset="0"/>
                <a:sym typeface="Wingdings" pitchFamily="2" charset="2"/>
              </a:rPr>
              <a:t>Transparency</a:t>
            </a:r>
            <a:r>
              <a:rPr lang="de-DE" sz="1200" dirty="0">
                <a:solidFill>
                  <a:schemeClr val="tx2">
                    <a:lumMod val="50000"/>
                  </a:schemeClr>
                </a:solidFill>
                <a:latin typeface="Calibri" panose="020F0502020204030204" pitchFamily="34" charset="0"/>
                <a:sym typeface="Wingdings" pitchFamily="2" charset="2"/>
              </a:rPr>
              <a:t>)</a:t>
            </a:r>
          </a:p>
        </p:txBody>
      </p:sp>
      <p:sp>
        <p:nvSpPr>
          <p:cNvPr id="35" name="Textfeld 34">
            <a:extLst>
              <a:ext uri="{FF2B5EF4-FFF2-40B4-BE49-F238E27FC236}">
                <a16:creationId xmlns:a16="http://schemas.microsoft.com/office/drawing/2014/main" id="{7F8F9C49-132D-4D8C-A83B-7BE8B15E2195}"/>
              </a:ext>
            </a:extLst>
          </p:cNvPr>
          <p:cNvSpPr txBox="1"/>
          <p:nvPr/>
        </p:nvSpPr>
        <p:spPr>
          <a:xfrm rot="16200000">
            <a:off x="1187756" y="3580656"/>
            <a:ext cx="2700670" cy="553998"/>
          </a:xfrm>
          <a:prstGeom prst="rect">
            <a:avLst/>
          </a:prstGeom>
          <a:solidFill>
            <a:srgbClr val="FFFFFF">
              <a:alpha val="69804"/>
            </a:srgbClr>
          </a:solidFill>
          <a:ln>
            <a:solidFill>
              <a:schemeClr val="accent1"/>
            </a:solidFill>
          </a:ln>
        </p:spPr>
        <p:txBody>
          <a:bodyPr wrap="square" rtlCol="0">
            <a:spAutoFit/>
          </a:bodyPr>
          <a:lstStyle/>
          <a:p>
            <a:pPr algn="ctr"/>
            <a:r>
              <a:rPr lang="de-DE" dirty="0">
                <a:solidFill>
                  <a:schemeClr val="tx2">
                    <a:lumMod val="50000"/>
                  </a:schemeClr>
                </a:solidFill>
                <a:latin typeface="Calibri" panose="020F0502020204030204" pitchFamily="34" charset="0"/>
                <a:sym typeface="Wingdings" pitchFamily="2" charset="2"/>
              </a:rPr>
              <a:t>Überprüfung</a:t>
            </a:r>
            <a:endParaRPr lang="de-DE" sz="1200" dirty="0">
              <a:solidFill>
                <a:schemeClr val="tx2">
                  <a:lumMod val="50000"/>
                </a:schemeClr>
              </a:solidFill>
              <a:latin typeface="Calibri" panose="020F0502020204030204" pitchFamily="34" charset="0"/>
              <a:sym typeface="Wingdings" pitchFamily="2" charset="2"/>
            </a:endParaRPr>
          </a:p>
          <a:p>
            <a:pPr algn="ctr"/>
            <a:r>
              <a:rPr lang="de-DE" sz="1200" dirty="0">
                <a:solidFill>
                  <a:schemeClr val="tx2">
                    <a:lumMod val="50000"/>
                  </a:schemeClr>
                </a:solidFill>
                <a:latin typeface="Calibri" panose="020F0502020204030204" pitchFamily="34" charset="0"/>
                <a:sym typeface="Wingdings" pitchFamily="2" charset="2"/>
              </a:rPr>
              <a:t>(</a:t>
            </a:r>
            <a:r>
              <a:rPr lang="en-US" sz="1200" dirty="0">
                <a:solidFill>
                  <a:schemeClr val="tx2">
                    <a:lumMod val="50000"/>
                  </a:schemeClr>
                </a:solidFill>
                <a:latin typeface="Calibri" panose="020F0502020204030204" pitchFamily="34" charset="0"/>
                <a:sym typeface="Wingdings" pitchFamily="2" charset="2"/>
              </a:rPr>
              <a:t>Inspection</a:t>
            </a:r>
            <a:r>
              <a:rPr lang="de-DE" sz="1200" dirty="0">
                <a:solidFill>
                  <a:schemeClr val="tx2">
                    <a:lumMod val="50000"/>
                  </a:schemeClr>
                </a:solidFill>
                <a:latin typeface="Calibri" panose="020F0502020204030204" pitchFamily="34" charset="0"/>
                <a:sym typeface="Wingdings" pitchFamily="2" charset="2"/>
              </a:rPr>
              <a:t>)</a:t>
            </a:r>
          </a:p>
        </p:txBody>
      </p:sp>
      <p:sp>
        <p:nvSpPr>
          <p:cNvPr id="40" name="Textfeld 39">
            <a:extLst>
              <a:ext uri="{FF2B5EF4-FFF2-40B4-BE49-F238E27FC236}">
                <a16:creationId xmlns:a16="http://schemas.microsoft.com/office/drawing/2014/main" id="{41AEDC95-1423-481A-A8F8-F46A0E6BFD10}"/>
              </a:ext>
            </a:extLst>
          </p:cNvPr>
          <p:cNvSpPr txBox="1"/>
          <p:nvPr/>
        </p:nvSpPr>
        <p:spPr>
          <a:xfrm rot="16200000">
            <a:off x="2656412" y="3580655"/>
            <a:ext cx="2700670" cy="553998"/>
          </a:xfrm>
          <a:prstGeom prst="rect">
            <a:avLst/>
          </a:prstGeom>
          <a:solidFill>
            <a:srgbClr val="FFFFFF">
              <a:alpha val="69804"/>
            </a:srgbClr>
          </a:solidFill>
          <a:ln>
            <a:solidFill>
              <a:schemeClr val="accent1"/>
            </a:solidFill>
          </a:ln>
        </p:spPr>
        <p:txBody>
          <a:bodyPr wrap="square" rtlCol="0">
            <a:spAutoFit/>
          </a:bodyPr>
          <a:lstStyle/>
          <a:p>
            <a:pPr algn="ctr"/>
            <a:r>
              <a:rPr lang="de-DE" dirty="0">
                <a:solidFill>
                  <a:schemeClr val="tx2">
                    <a:lumMod val="50000"/>
                  </a:schemeClr>
                </a:solidFill>
                <a:latin typeface="Calibri" panose="020F0502020204030204" pitchFamily="34" charset="0"/>
                <a:sym typeface="Wingdings" pitchFamily="2" charset="2"/>
              </a:rPr>
              <a:t>Anpassung</a:t>
            </a:r>
            <a:endParaRPr lang="de-DE" sz="1200" dirty="0">
              <a:solidFill>
                <a:schemeClr val="tx2">
                  <a:lumMod val="50000"/>
                </a:schemeClr>
              </a:solidFill>
              <a:latin typeface="Calibri" panose="020F0502020204030204" pitchFamily="34" charset="0"/>
              <a:sym typeface="Wingdings" pitchFamily="2" charset="2"/>
            </a:endParaRPr>
          </a:p>
          <a:p>
            <a:pPr algn="ctr"/>
            <a:r>
              <a:rPr lang="de-DE" sz="1200" dirty="0">
                <a:solidFill>
                  <a:schemeClr val="tx2">
                    <a:lumMod val="50000"/>
                  </a:schemeClr>
                </a:solidFill>
                <a:latin typeface="Calibri" panose="020F0502020204030204" pitchFamily="34" charset="0"/>
                <a:sym typeface="Wingdings" pitchFamily="2" charset="2"/>
              </a:rPr>
              <a:t>(Adaptation)</a:t>
            </a:r>
          </a:p>
        </p:txBody>
      </p:sp>
      <p:sp>
        <p:nvSpPr>
          <p:cNvPr id="41" name="Rechteck 40">
            <a:extLst>
              <a:ext uri="{FF2B5EF4-FFF2-40B4-BE49-F238E27FC236}">
                <a16:creationId xmlns:a16="http://schemas.microsoft.com/office/drawing/2014/main" id="{98E9549E-6880-49BE-A194-871DC56D5586}"/>
              </a:ext>
            </a:extLst>
          </p:cNvPr>
          <p:cNvSpPr/>
          <p:nvPr/>
        </p:nvSpPr>
        <p:spPr>
          <a:xfrm>
            <a:off x="620902" y="5207989"/>
            <a:ext cx="3906986" cy="118275"/>
          </a:xfrm>
          <a:prstGeom prst="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2" name="Rechteck 41">
            <a:extLst>
              <a:ext uri="{FF2B5EF4-FFF2-40B4-BE49-F238E27FC236}">
                <a16:creationId xmlns:a16="http://schemas.microsoft.com/office/drawing/2014/main" id="{F59A339B-2AB8-40F1-81AD-FC212073E302}"/>
              </a:ext>
            </a:extLst>
          </p:cNvPr>
          <p:cNvSpPr/>
          <p:nvPr/>
        </p:nvSpPr>
        <p:spPr>
          <a:xfrm>
            <a:off x="508562" y="5320324"/>
            <a:ext cx="4131667" cy="118275"/>
          </a:xfrm>
          <a:prstGeom prst="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3" name="Rechteck 42">
            <a:extLst>
              <a:ext uri="{FF2B5EF4-FFF2-40B4-BE49-F238E27FC236}">
                <a16:creationId xmlns:a16="http://schemas.microsoft.com/office/drawing/2014/main" id="{0B6B8D92-D27A-436A-B57D-D9BD1D6C8DE1}"/>
              </a:ext>
            </a:extLst>
          </p:cNvPr>
          <p:cNvSpPr/>
          <p:nvPr/>
        </p:nvSpPr>
        <p:spPr>
          <a:xfrm>
            <a:off x="407567" y="5435009"/>
            <a:ext cx="4333655" cy="118275"/>
          </a:xfrm>
          <a:prstGeom prst="rect">
            <a:avLst/>
          </a:prstGeom>
          <a:solidFill>
            <a:schemeClr val="bg1">
              <a:lumMod val="9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44" name="Gruppieren 43">
            <a:extLst>
              <a:ext uri="{FF2B5EF4-FFF2-40B4-BE49-F238E27FC236}">
                <a16:creationId xmlns:a16="http://schemas.microsoft.com/office/drawing/2014/main" id="{D2533951-DFFB-4D9E-9119-1949494ED551}"/>
              </a:ext>
            </a:extLst>
          </p:cNvPr>
          <p:cNvGrpSpPr/>
          <p:nvPr/>
        </p:nvGrpSpPr>
        <p:grpSpPr>
          <a:xfrm>
            <a:off x="486591" y="1030214"/>
            <a:ext cx="4055436" cy="1477106"/>
            <a:chOff x="1819943" y="808074"/>
            <a:chExt cx="5317384" cy="1477106"/>
          </a:xfrm>
        </p:grpSpPr>
        <p:sp>
          <p:nvSpPr>
            <p:cNvPr id="45" name="Gleichschenkliges Dreieck 44">
              <a:extLst>
                <a:ext uri="{FF2B5EF4-FFF2-40B4-BE49-F238E27FC236}">
                  <a16:creationId xmlns:a16="http://schemas.microsoft.com/office/drawing/2014/main" id="{4D263073-5790-406A-B5A9-EE346091AA02}"/>
                </a:ext>
              </a:extLst>
            </p:cNvPr>
            <p:cNvSpPr/>
            <p:nvPr/>
          </p:nvSpPr>
          <p:spPr>
            <a:xfrm>
              <a:off x="1819943" y="808074"/>
              <a:ext cx="5317384" cy="1477106"/>
            </a:xfrm>
            <a:prstGeom prst="triangle">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6" name="Textfeld 45">
              <a:extLst>
                <a:ext uri="{FF2B5EF4-FFF2-40B4-BE49-F238E27FC236}">
                  <a16:creationId xmlns:a16="http://schemas.microsoft.com/office/drawing/2014/main" id="{4984904D-0ADC-4797-82FD-A3D80829C69B}"/>
                </a:ext>
              </a:extLst>
            </p:cNvPr>
            <p:cNvSpPr txBox="1"/>
            <p:nvPr/>
          </p:nvSpPr>
          <p:spPr>
            <a:xfrm>
              <a:off x="1984127" y="1268413"/>
              <a:ext cx="4750760" cy="646331"/>
            </a:xfrm>
            <a:prstGeom prst="rect">
              <a:avLst/>
            </a:prstGeom>
            <a:noFill/>
          </p:spPr>
          <p:txBody>
            <a:bodyPr wrap="square" rtlCol="0">
              <a:spAutoFit/>
            </a:bodyPr>
            <a:lstStyle/>
            <a:p>
              <a:pPr algn="ctr"/>
              <a:r>
                <a:rPr lang="de-DE" dirty="0">
                  <a:solidFill>
                    <a:schemeClr val="tx2">
                      <a:lumMod val="50000"/>
                    </a:schemeClr>
                  </a:solidFill>
                  <a:latin typeface="Calibri" panose="020F0502020204030204" pitchFamily="34" charset="0"/>
                  <a:sym typeface="Wingdings" pitchFamily="2" charset="2"/>
                </a:rPr>
                <a:t>Empirische</a:t>
              </a:r>
            </a:p>
            <a:p>
              <a:pPr algn="ctr"/>
              <a:r>
                <a:rPr lang="de-DE" dirty="0">
                  <a:solidFill>
                    <a:schemeClr val="tx2">
                      <a:lumMod val="50000"/>
                    </a:schemeClr>
                  </a:solidFill>
                  <a:latin typeface="Calibri" panose="020F0502020204030204" pitchFamily="34" charset="0"/>
                  <a:sym typeface="Wingdings" pitchFamily="2" charset="2"/>
                </a:rPr>
                <a:t>Prozesssteuerung</a:t>
              </a:r>
              <a:endParaRPr lang="de-DE" sz="600" dirty="0">
                <a:solidFill>
                  <a:schemeClr val="tx2">
                    <a:lumMod val="50000"/>
                  </a:schemeClr>
                </a:solidFill>
                <a:latin typeface="Calibri" panose="020F0502020204030204" pitchFamily="34" charset="0"/>
                <a:sym typeface="Wingdings" pitchFamily="2" charset="2"/>
              </a:endParaRPr>
            </a:p>
          </p:txBody>
        </p:sp>
      </p:grpSp>
      <p:grpSp>
        <p:nvGrpSpPr>
          <p:cNvPr id="7" name="Gruppieren 6">
            <a:extLst>
              <a:ext uri="{FF2B5EF4-FFF2-40B4-BE49-F238E27FC236}">
                <a16:creationId xmlns:a16="http://schemas.microsoft.com/office/drawing/2014/main" id="{2E38EAEA-F4C5-4D8C-8187-4A0F8B4A94D2}"/>
              </a:ext>
            </a:extLst>
          </p:cNvPr>
          <p:cNvGrpSpPr/>
          <p:nvPr/>
        </p:nvGrpSpPr>
        <p:grpSpPr>
          <a:xfrm>
            <a:off x="7516905" y="2144151"/>
            <a:ext cx="978115" cy="3416320"/>
            <a:chOff x="7516905" y="2144151"/>
            <a:chExt cx="978115" cy="3416320"/>
          </a:xfrm>
        </p:grpSpPr>
        <p:sp>
          <p:nvSpPr>
            <p:cNvPr id="5" name="Textfeld 4">
              <a:extLst>
                <a:ext uri="{FF2B5EF4-FFF2-40B4-BE49-F238E27FC236}">
                  <a16:creationId xmlns:a16="http://schemas.microsoft.com/office/drawing/2014/main" id="{3CEDFE48-6C68-4A76-B66C-579B10500372}"/>
                </a:ext>
              </a:extLst>
            </p:cNvPr>
            <p:cNvSpPr txBox="1"/>
            <p:nvPr/>
          </p:nvSpPr>
          <p:spPr>
            <a:xfrm>
              <a:off x="7805246" y="2144151"/>
              <a:ext cx="689774" cy="3416320"/>
            </a:xfrm>
            <a:prstGeom prst="rect">
              <a:avLst/>
            </a:prstGeom>
            <a:noFill/>
          </p:spPr>
          <p:txBody>
            <a:bodyPr wrap="square" rtlCol="0">
              <a:spAutoFit/>
            </a:bodyPr>
            <a:lstStyle/>
            <a:p>
              <a:pPr algn="ctr"/>
              <a:r>
                <a:rPr lang="de-DE" sz="2400" b="1" dirty="0">
                  <a:solidFill>
                    <a:schemeClr val="accent1"/>
                  </a:solidFill>
                  <a:latin typeface="Kristen ITC" panose="03050502040202030202" pitchFamily="66" charset="0"/>
                  <a:sym typeface="Wingdings" pitchFamily="2" charset="2"/>
                </a:rPr>
                <a:t>V</a:t>
              </a:r>
            </a:p>
            <a:p>
              <a:pPr algn="ctr"/>
              <a:r>
                <a:rPr lang="de-DE" sz="2400" b="1" dirty="0">
                  <a:solidFill>
                    <a:schemeClr val="accent1"/>
                  </a:solidFill>
                  <a:latin typeface="Kristen ITC" panose="03050502040202030202" pitchFamily="66" charset="0"/>
                  <a:sym typeface="Wingdings" pitchFamily="2" charset="2"/>
                </a:rPr>
                <a:t>E</a:t>
              </a:r>
            </a:p>
            <a:p>
              <a:pPr algn="ctr"/>
              <a:r>
                <a:rPr lang="de-DE" sz="2400" b="1" dirty="0">
                  <a:solidFill>
                    <a:schemeClr val="accent1"/>
                  </a:solidFill>
                  <a:latin typeface="Kristen ITC" panose="03050502040202030202" pitchFamily="66" charset="0"/>
                  <a:sym typeface="Wingdings" pitchFamily="2" charset="2"/>
                </a:rPr>
                <a:t>R</a:t>
              </a:r>
            </a:p>
            <a:p>
              <a:pPr algn="ctr"/>
              <a:r>
                <a:rPr lang="de-DE" sz="2400" b="1" dirty="0">
                  <a:solidFill>
                    <a:schemeClr val="accent1"/>
                  </a:solidFill>
                  <a:latin typeface="Kristen ITC" panose="03050502040202030202" pitchFamily="66" charset="0"/>
                  <a:sym typeface="Wingdings" pitchFamily="2" charset="2"/>
                </a:rPr>
                <a:t>T</a:t>
              </a:r>
            </a:p>
            <a:p>
              <a:pPr algn="ctr"/>
              <a:r>
                <a:rPr lang="de-DE" sz="2400" b="1" dirty="0">
                  <a:solidFill>
                    <a:schemeClr val="accent1"/>
                  </a:solidFill>
                  <a:latin typeface="Kristen ITC" panose="03050502040202030202" pitchFamily="66" charset="0"/>
                  <a:sym typeface="Wingdings" pitchFamily="2" charset="2"/>
                </a:rPr>
                <a:t>R</a:t>
              </a:r>
            </a:p>
            <a:p>
              <a:pPr algn="ctr"/>
              <a:r>
                <a:rPr lang="de-DE" sz="2400" b="1" dirty="0">
                  <a:solidFill>
                    <a:schemeClr val="accent1"/>
                  </a:solidFill>
                  <a:latin typeface="Kristen ITC" panose="03050502040202030202" pitchFamily="66" charset="0"/>
                  <a:sym typeface="Wingdings" pitchFamily="2" charset="2"/>
                </a:rPr>
                <a:t>A</a:t>
              </a:r>
            </a:p>
            <a:p>
              <a:pPr algn="ctr"/>
              <a:r>
                <a:rPr lang="de-DE" sz="2400" b="1" dirty="0">
                  <a:solidFill>
                    <a:schemeClr val="accent1"/>
                  </a:solidFill>
                  <a:latin typeface="Kristen ITC" panose="03050502040202030202" pitchFamily="66" charset="0"/>
                  <a:sym typeface="Wingdings" pitchFamily="2" charset="2"/>
                </a:rPr>
                <a:t>U</a:t>
              </a:r>
            </a:p>
            <a:p>
              <a:pPr algn="ctr"/>
              <a:r>
                <a:rPr lang="de-DE" sz="2400" b="1" dirty="0">
                  <a:solidFill>
                    <a:schemeClr val="accent1"/>
                  </a:solidFill>
                  <a:latin typeface="Kristen ITC" panose="03050502040202030202" pitchFamily="66" charset="0"/>
                  <a:sym typeface="Wingdings" pitchFamily="2" charset="2"/>
                </a:rPr>
                <a:t>E</a:t>
              </a:r>
            </a:p>
            <a:p>
              <a:pPr algn="ctr"/>
              <a:r>
                <a:rPr lang="de-DE" sz="2400" b="1" dirty="0">
                  <a:solidFill>
                    <a:schemeClr val="accent1"/>
                  </a:solidFill>
                  <a:latin typeface="Kristen ITC" panose="03050502040202030202" pitchFamily="66" charset="0"/>
                  <a:sym typeface="Wingdings" pitchFamily="2" charset="2"/>
                </a:rPr>
                <a:t>N</a:t>
              </a:r>
            </a:p>
          </p:txBody>
        </p:sp>
        <p:sp>
          <p:nvSpPr>
            <p:cNvPr id="6" name="Geschweifte Klammer rechts 5">
              <a:extLst>
                <a:ext uri="{FF2B5EF4-FFF2-40B4-BE49-F238E27FC236}">
                  <a16:creationId xmlns:a16="http://schemas.microsoft.com/office/drawing/2014/main" id="{539DAC29-8AFA-429C-B065-A39C4FF0FBC5}"/>
                </a:ext>
              </a:extLst>
            </p:cNvPr>
            <p:cNvSpPr/>
            <p:nvPr/>
          </p:nvSpPr>
          <p:spPr bwMode="auto">
            <a:xfrm>
              <a:off x="7516905" y="2323355"/>
              <a:ext cx="190666" cy="3057911"/>
            </a:xfrm>
            <a:prstGeom prst="rightBrace">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0560671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3ADBBA-2B3C-4747-8FD3-88E69676ED70}"/>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4147B78F-78A7-4854-8A72-479399F3EA00}"/>
              </a:ext>
            </a:extLst>
          </p:cNvPr>
          <p:cNvSpPr>
            <a:spLocks noGrp="1"/>
          </p:cNvSpPr>
          <p:nvPr>
            <p:ph type="sldNum" sz="quarter" idx="4"/>
          </p:nvPr>
        </p:nvSpPr>
        <p:spPr/>
        <p:txBody>
          <a:bodyPr/>
          <a:lstStyle/>
          <a:p>
            <a:fld id="{BD587C3E-324D-4846-9F44-5C3ACF20A720}" type="slidenum">
              <a:rPr lang="de-DE" smtClean="0"/>
              <a:pPr/>
              <a:t>170</a:t>
            </a:fld>
            <a:endParaRPr lang="de-DE" dirty="0"/>
          </a:p>
        </p:txBody>
      </p:sp>
      <p:sp>
        <p:nvSpPr>
          <p:cNvPr id="4" name="Titel 3">
            <a:extLst>
              <a:ext uri="{FF2B5EF4-FFF2-40B4-BE49-F238E27FC236}">
                <a16:creationId xmlns:a16="http://schemas.microsoft.com/office/drawing/2014/main" id="{C2FAC4AF-0A08-44B4-8DBD-44A7EE86A46E}"/>
              </a:ext>
            </a:extLst>
          </p:cNvPr>
          <p:cNvSpPr>
            <a:spLocks noGrp="1"/>
          </p:cNvSpPr>
          <p:nvPr>
            <p:ph type="title"/>
          </p:nvPr>
        </p:nvSpPr>
        <p:spPr/>
        <p:txBody>
          <a:bodyPr/>
          <a:lstStyle/>
          <a:p>
            <a:r>
              <a:rPr lang="de-DE" dirty="0"/>
              <a:t>Pair </a:t>
            </a:r>
            <a:r>
              <a:rPr lang="de-DE" dirty="0" err="1"/>
              <a:t>Programming</a:t>
            </a:r>
            <a:endParaRPr lang="de-DE" dirty="0"/>
          </a:p>
        </p:txBody>
      </p:sp>
      <p:sp>
        <p:nvSpPr>
          <p:cNvPr id="5" name="Textplatzhalter 4">
            <a:extLst>
              <a:ext uri="{FF2B5EF4-FFF2-40B4-BE49-F238E27FC236}">
                <a16:creationId xmlns:a16="http://schemas.microsoft.com/office/drawing/2014/main" id="{E696A50D-6C9C-48AF-BBFD-89112345D124}"/>
              </a:ext>
            </a:extLst>
          </p:cNvPr>
          <p:cNvSpPr>
            <a:spLocks noGrp="1"/>
          </p:cNvSpPr>
          <p:nvPr>
            <p:ph type="body" sz="quarter" idx="11"/>
          </p:nvPr>
        </p:nvSpPr>
        <p:spPr/>
        <p:txBody>
          <a:bodyPr>
            <a:normAutofit fontScale="92500"/>
          </a:bodyPr>
          <a:lstStyle/>
          <a:p>
            <a:r>
              <a:rPr lang="de-DE" dirty="0"/>
              <a:t>Syl_ID_10</a:t>
            </a:r>
          </a:p>
        </p:txBody>
      </p:sp>
      <p:sp>
        <p:nvSpPr>
          <p:cNvPr id="7" name="Rechteck 6">
            <a:extLst>
              <a:ext uri="{FF2B5EF4-FFF2-40B4-BE49-F238E27FC236}">
                <a16:creationId xmlns:a16="http://schemas.microsoft.com/office/drawing/2014/main" id="{8A91BBD4-1DB4-4AE6-95BC-43FFEF031F1C}"/>
              </a:ext>
            </a:extLst>
          </p:cNvPr>
          <p:cNvSpPr/>
          <p:nvPr/>
        </p:nvSpPr>
        <p:spPr>
          <a:xfrm>
            <a:off x="246063" y="961942"/>
            <a:ext cx="6764593" cy="1200329"/>
          </a:xfrm>
          <a:prstGeom prst="rect">
            <a:avLst/>
          </a:prstGeom>
        </p:spPr>
        <p:txBody>
          <a:bodyPr wrap="square">
            <a:spAutoFit/>
          </a:bodyPr>
          <a:lstStyle/>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Zwei Entwickler arbeiten gemeinsam am Code (ein Bildschirm,</a:t>
            </a:r>
            <a:br>
              <a:rPr lang="de-DE" dirty="0">
                <a:latin typeface="Calibri" panose="020F0502020204030204" pitchFamily="34" charset="0"/>
                <a:cs typeface="Calibri" panose="020F0502020204030204" pitchFamily="34" charset="0"/>
              </a:rPr>
            </a:br>
            <a:r>
              <a:rPr lang="de-DE" dirty="0">
                <a:latin typeface="Calibri" panose="020F0502020204030204" pitchFamily="34" charset="0"/>
                <a:cs typeface="Calibri" panose="020F0502020204030204" pitchFamily="34" charset="0"/>
              </a:rPr>
              <a:t>eine Tastatur).</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Die Lösung wird diskutiert und gemeinsam entworfen.</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Variante: Wer eine Idee hat, gibt die Tastatur ab.</a:t>
            </a:r>
          </a:p>
        </p:txBody>
      </p:sp>
      <p:sp>
        <p:nvSpPr>
          <p:cNvPr id="8" name="Rechteck 7">
            <a:extLst>
              <a:ext uri="{FF2B5EF4-FFF2-40B4-BE49-F238E27FC236}">
                <a16:creationId xmlns:a16="http://schemas.microsoft.com/office/drawing/2014/main" id="{3F632A19-AA74-43BE-AFA5-ADE0C9FD6C8E}"/>
              </a:ext>
            </a:extLst>
          </p:cNvPr>
          <p:cNvSpPr/>
          <p:nvPr/>
        </p:nvSpPr>
        <p:spPr>
          <a:xfrm rot="21290760">
            <a:off x="1267354" y="2408247"/>
            <a:ext cx="6041923" cy="2031325"/>
          </a:xfrm>
          <a:prstGeom prst="rect">
            <a:avLst/>
          </a:prstGeom>
        </p:spPr>
        <p:txBody>
          <a:bodyPr wrap="square">
            <a:spAutoFit/>
          </a:bodyPr>
          <a:lstStyle/>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führt zu weniger Fehlern und zu höherer Qualität</a:t>
            </a:r>
            <a:br>
              <a:rPr lang="de-DE" dirty="0">
                <a:latin typeface="Calibri" panose="020F0502020204030204" pitchFamily="34" charset="0"/>
                <a:cs typeface="Calibri" panose="020F0502020204030204" pitchFamily="34" charset="0"/>
              </a:rPr>
            </a:br>
            <a:r>
              <a:rPr lang="de-DE" dirty="0">
                <a:latin typeface="Calibri" panose="020F0502020204030204" pitchFamily="34" charset="0"/>
                <a:cs typeface="Calibri" panose="020F0502020204030204" pitchFamily="34" charset="0"/>
              </a:rPr>
              <a:t>(4-Augen-Prinzip)</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fördert die Teambildung (und durch wechselnde Paare die „Collective Code Ownership“)</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erhöht die Motivation</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unterstützt das Lernen</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wichtig für: </a:t>
            </a:r>
            <a:r>
              <a:rPr lang="de-DE" dirty="0" err="1">
                <a:latin typeface="Calibri" panose="020F0502020204030204" pitchFamily="34" charset="0"/>
                <a:cs typeface="Calibri" panose="020F0502020204030204" pitchFamily="34" charset="0"/>
              </a:rPr>
              <a:t>Successor</a:t>
            </a:r>
            <a:r>
              <a:rPr lang="de-DE" dirty="0">
                <a:latin typeface="Calibri" panose="020F0502020204030204" pitchFamily="34" charset="0"/>
                <a:cs typeface="Calibri" panose="020F0502020204030204" pitchFamily="34" charset="0"/>
              </a:rPr>
              <a:t>-Planung („Bus-Faktor“)</a:t>
            </a:r>
          </a:p>
        </p:txBody>
      </p:sp>
      <p:sp>
        <p:nvSpPr>
          <p:cNvPr id="14" name="Textfeld 13">
            <a:extLst>
              <a:ext uri="{FF2B5EF4-FFF2-40B4-BE49-F238E27FC236}">
                <a16:creationId xmlns:a16="http://schemas.microsoft.com/office/drawing/2014/main" id="{BA343864-09FD-4AF5-A2E5-EA27361CA740}"/>
              </a:ext>
            </a:extLst>
          </p:cNvPr>
          <p:cNvSpPr txBox="1"/>
          <p:nvPr/>
        </p:nvSpPr>
        <p:spPr>
          <a:xfrm rot="374789">
            <a:off x="5079409" y="4603235"/>
            <a:ext cx="3345084" cy="1338828"/>
          </a:xfrm>
          <a:prstGeom prst="rect">
            <a:avLst/>
          </a:prstGeom>
          <a:solidFill>
            <a:schemeClr val="bg1">
              <a:lumMod val="95000"/>
            </a:schemeClr>
          </a:solidFill>
          <a:ln>
            <a:solidFill>
              <a:schemeClr val="accent1"/>
            </a:solidFill>
          </a:ln>
        </p:spPr>
        <p:txBody>
          <a:bodyPr wrap="square" rtlCol="0">
            <a:spAutoFit/>
          </a:bodyPr>
          <a:lstStyle/>
          <a:p>
            <a:pPr algn="ctr">
              <a:spcAft>
                <a:spcPts val="600"/>
              </a:spcAft>
            </a:pPr>
            <a:r>
              <a:rPr lang="de-DE" sz="2000" dirty="0">
                <a:solidFill>
                  <a:schemeClr val="accent1"/>
                </a:solidFill>
                <a:latin typeface="Calibri Light" panose="020F0302020204030204" pitchFamily="34" charset="0"/>
                <a:cs typeface="Calibri Light" panose="020F0302020204030204" pitchFamily="34" charset="0"/>
                <a:sym typeface="Wingdings" pitchFamily="2" charset="2"/>
              </a:rPr>
              <a:t>Problem:</a:t>
            </a:r>
          </a:p>
          <a:p>
            <a:pPr algn="ctr"/>
            <a:r>
              <a:rPr lang="de-DE" sz="1400" b="1" dirty="0">
                <a:solidFill>
                  <a:schemeClr val="accent1"/>
                </a:solidFill>
                <a:latin typeface="Calibri" panose="020F0502020204030204" pitchFamily="34" charset="0"/>
                <a:sym typeface="Wingdings" pitchFamily="2" charset="2"/>
              </a:rPr>
              <a:t>„Watch-</a:t>
            </a:r>
            <a:r>
              <a:rPr lang="de-DE" sz="1400" b="1" dirty="0" err="1">
                <a:solidFill>
                  <a:schemeClr val="accent1"/>
                </a:solidFill>
                <a:latin typeface="Calibri" panose="020F0502020204030204" pitchFamily="34" charset="0"/>
                <a:sym typeface="Wingdings" pitchFamily="2" charset="2"/>
              </a:rPr>
              <a:t>the</a:t>
            </a:r>
            <a:r>
              <a:rPr lang="de-DE" sz="1400" b="1" dirty="0">
                <a:solidFill>
                  <a:schemeClr val="accent1"/>
                </a:solidFill>
                <a:latin typeface="Calibri" panose="020F0502020204030204" pitchFamily="34" charset="0"/>
                <a:sym typeface="Wingdings" pitchFamily="2" charset="2"/>
              </a:rPr>
              <a:t>-Master“-Phänomen</a:t>
            </a:r>
          </a:p>
          <a:p>
            <a:pPr algn="ctr"/>
            <a:r>
              <a:rPr lang="de-DE" sz="1400" dirty="0">
                <a:solidFill>
                  <a:srgbClr val="4D4D4D"/>
                </a:solidFill>
                <a:latin typeface="Calibri" panose="020F0502020204030204" pitchFamily="34" charset="0"/>
                <a:sym typeface="Wingdings" pitchFamily="2" charset="2"/>
              </a:rPr>
              <a:t>Ein potenziell auftretender Effekt, dass nur einer arbeitet, der andere nur zuschaut und KEIN Wissenstransfer stattfindet.</a:t>
            </a:r>
          </a:p>
        </p:txBody>
      </p:sp>
      <p:pic>
        <p:nvPicPr>
          <p:cNvPr id="16" name="Grafik 15">
            <a:extLst>
              <a:ext uri="{FF2B5EF4-FFF2-40B4-BE49-F238E27FC236}">
                <a16:creationId xmlns:a16="http://schemas.microsoft.com/office/drawing/2014/main" id="{7E2FD32A-982D-4C30-92DC-B4ED07C30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815" y="4540313"/>
            <a:ext cx="1795523" cy="1948334"/>
          </a:xfrm>
          <a:prstGeom prst="rect">
            <a:avLst/>
          </a:prstGeom>
        </p:spPr>
      </p:pic>
    </p:spTree>
    <p:extLst>
      <p:ext uri="{BB962C8B-B14F-4D97-AF65-F5344CB8AC3E}">
        <p14:creationId xmlns:p14="http://schemas.microsoft.com/office/powerpoint/2010/main" val="7235678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C614F70-3A12-4E44-B9F0-B474279828E6}"/>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96148B5-4738-4D07-82EC-C3310B740F16}"/>
              </a:ext>
            </a:extLst>
          </p:cNvPr>
          <p:cNvSpPr>
            <a:spLocks noGrp="1"/>
          </p:cNvSpPr>
          <p:nvPr>
            <p:ph type="sldNum" sz="quarter" idx="4"/>
          </p:nvPr>
        </p:nvSpPr>
        <p:spPr/>
        <p:txBody>
          <a:bodyPr/>
          <a:lstStyle/>
          <a:p>
            <a:fld id="{BD587C3E-324D-4846-9F44-5C3ACF20A720}" type="slidenum">
              <a:rPr lang="de-DE" smtClean="0"/>
              <a:pPr/>
              <a:t>171</a:t>
            </a:fld>
            <a:endParaRPr lang="de-DE" dirty="0"/>
          </a:p>
        </p:txBody>
      </p:sp>
      <p:sp>
        <p:nvSpPr>
          <p:cNvPr id="10" name="Textplatzhalter 9">
            <a:extLst>
              <a:ext uri="{FF2B5EF4-FFF2-40B4-BE49-F238E27FC236}">
                <a16:creationId xmlns:a16="http://schemas.microsoft.com/office/drawing/2014/main" id="{882A9E0D-CE19-449A-BB2A-E58B02123B9E}"/>
              </a:ext>
            </a:extLst>
          </p:cNvPr>
          <p:cNvSpPr>
            <a:spLocks noGrp="1"/>
          </p:cNvSpPr>
          <p:nvPr>
            <p:ph type="body" sz="quarter" idx="13"/>
          </p:nvPr>
        </p:nvSpPr>
        <p:spPr/>
        <p:txBody>
          <a:bodyPr>
            <a:normAutofit fontScale="92500"/>
          </a:bodyPr>
          <a:lstStyle/>
          <a:p>
            <a:pPr>
              <a:lnSpc>
                <a:spcPct val="150000"/>
              </a:lnSpc>
            </a:pPr>
            <a:r>
              <a:rPr lang="de-DE" dirty="0"/>
              <a:t>TDD-Vorgehensweise: </a:t>
            </a:r>
            <a:r>
              <a:rPr lang="de-DE" b="1" dirty="0"/>
              <a:t>Programmierung erfolgt in Mikroiterationen</a:t>
            </a:r>
          </a:p>
          <a:p>
            <a:pPr>
              <a:lnSpc>
                <a:spcPct val="150000"/>
              </a:lnSpc>
            </a:pPr>
            <a:r>
              <a:rPr lang="de-DE" dirty="0"/>
              <a:t>TDD ist KEIN Testprozess, sondern eine </a:t>
            </a:r>
            <a:r>
              <a:rPr lang="de-DE" b="1" dirty="0"/>
              <a:t>Entwicklungsmethode</a:t>
            </a:r>
          </a:p>
          <a:p>
            <a:pPr lvl="1">
              <a:lnSpc>
                <a:spcPct val="150000"/>
              </a:lnSpc>
            </a:pPr>
            <a:r>
              <a:rPr lang="de-DE" dirty="0"/>
              <a:t>Verständnis des Tests fördert Verständnis der zu erstellenden Funktion</a:t>
            </a:r>
          </a:p>
          <a:p>
            <a:pPr>
              <a:lnSpc>
                <a:spcPct val="150000"/>
              </a:lnSpc>
            </a:pPr>
            <a:r>
              <a:rPr lang="de-DE" dirty="0"/>
              <a:t>kontinuierliches Testen und Verbessern</a:t>
            </a:r>
          </a:p>
          <a:p>
            <a:pPr lvl="1">
              <a:lnSpc>
                <a:spcPct val="150000"/>
              </a:lnSpc>
            </a:pPr>
            <a:r>
              <a:rPr lang="de-DE" dirty="0"/>
              <a:t>hoher Grad der Automatisierung und der Testabdeckung</a:t>
            </a:r>
            <a:endParaRPr lang="en-US" dirty="0"/>
          </a:p>
          <a:p>
            <a:pPr lvl="1">
              <a:lnSpc>
                <a:spcPct val="150000"/>
              </a:lnSpc>
            </a:pPr>
            <a:r>
              <a:rPr lang="de-DE" dirty="0"/>
              <a:t>Einbeziehung des Kunden</a:t>
            </a:r>
          </a:p>
        </p:txBody>
      </p:sp>
      <p:sp>
        <p:nvSpPr>
          <p:cNvPr id="7" name="Titel 6">
            <a:extLst>
              <a:ext uri="{FF2B5EF4-FFF2-40B4-BE49-F238E27FC236}">
                <a16:creationId xmlns:a16="http://schemas.microsoft.com/office/drawing/2014/main" id="{AFCAF9CC-D215-42B0-B1C3-8B29013A48CA}"/>
              </a:ext>
            </a:extLst>
          </p:cNvPr>
          <p:cNvSpPr>
            <a:spLocks noGrp="1"/>
          </p:cNvSpPr>
          <p:nvPr>
            <p:ph type="title"/>
          </p:nvPr>
        </p:nvSpPr>
        <p:spPr/>
        <p:txBody>
          <a:bodyPr/>
          <a:lstStyle/>
          <a:p>
            <a:r>
              <a:rPr lang="en-US" dirty="0"/>
              <a:t>Test-Driven Development (TDD</a:t>
            </a:r>
            <a:r>
              <a:rPr lang="de-DE" dirty="0"/>
              <a:t>)</a:t>
            </a:r>
          </a:p>
        </p:txBody>
      </p:sp>
      <p:sp>
        <p:nvSpPr>
          <p:cNvPr id="9" name="Textplatzhalter 8">
            <a:extLst>
              <a:ext uri="{FF2B5EF4-FFF2-40B4-BE49-F238E27FC236}">
                <a16:creationId xmlns:a16="http://schemas.microsoft.com/office/drawing/2014/main" id="{815544F6-A280-456E-AF92-73B2F99E43ED}"/>
              </a:ext>
            </a:extLst>
          </p:cNvPr>
          <p:cNvSpPr>
            <a:spLocks noGrp="1"/>
          </p:cNvSpPr>
          <p:nvPr>
            <p:ph type="body" sz="quarter" idx="11"/>
          </p:nvPr>
        </p:nvSpPr>
        <p:spPr/>
        <p:txBody>
          <a:bodyPr>
            <a:normAutofit fontScale="92500"/>
          </a:bodyPr>
          <a:lstStyle/>
          <a:p>
            <a:r>
              <a:rPr lang="de-DE" dirty="0"/>
              <a:t>Syl_ID_10</a:t>
            </a:r>
          </a:p>
        </p:txBody>
      </p:sp>
      <p:grpSp>
        <p:nvGrpSpPr>
          <p:cNvPr id="11" name="Gruppieren 10">
            <a:extLst>
              <a:ext uri="{FF2B5EF4-FFF2-40B4-BE49-F238E27FC236}">
                <a16:creationId xmlns:a16="http://schemas.microsoft.com/office/drawing/2014/main" id="{8A35B9E6-FAF2-4DA0-934A-AF3A7F5DDCDE}"/>
              </a:ext>
            </a:extLst>
          </p:cNvPr>
          <p:cNvGrpSpPr/>
          <p:nvPr/>
        </p:nvGrpSpPr>
        <p:grpSpPr>
          <a:xfrm>
            <a:off x="5939966" y="1398027"/>
            <a:ext cx="2196000" cy="4070677"/>
            <a:chOff x="6264431" y="915706"/>
            <a:chExt cx="2196000" cy="4070677"/>
          </a:xfrm>
        </p:grpSpPr>
        <p:sp>
          <p:nvSpPr>
            <p:cNvPr id="12" name="Ellipse 11">
              <a:extLst>
                <a:ext uri="{FF2B5EF4-FFF2-40B4-BE49-F238E27FC236}">
                  <a16:creationId xmlns:a16="http://schemas.microsoft.com/office/drawing/2014/main" id="{2F6C76CD-503A-4781-A6FE-9C3F27461486}"/>
                </a:ext>
              </a:extLst>
            </p:cNvPr>
            <p:cNvSpPr/>
            <p:nvPr/>
          </p:nvSpPr>
          <p:spPr>
            <a:xfrm>
              <a:off x="6926758" y="915706"/>
              <a:ext cx="871346" cy="482321"/>
            </a:xfrm>
            <a:prstGeom prst="ellipse">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dirty="0">
                  <a:solidFill>
                    <a:schemeClr val="tx2">
                      <a:lumMod val="50000"/>
                    </a:schemeClr>
                  </a:solidFill>
                  <a:latin typeface="Calibri" panose="020F0502020204030204" pitchFamily="34" charset="0"/>
                </a:rPr>
                <a:t>Start</a:t>
              </a:r>
            </a:p>
          </p:txBody>
        </p:sp>
        <p:sp>
          <p:nvSpPr>
            <p:cNvPr id="13" name="Rechteck 12">
              <a:extLst>
                <a:ext uri="{FF2B5EF4-FFF2-40B4-BE49-F238E27FC236}">
                  <a16:creationId xmlns:a16="http://schemas.microsoft.com/office/drawing/2014/main" id="{9B73813F-55BE-4122-BD5F-E36F1B1F3A43}"/>
                </a:ext>
              </a:extLst>
            </p:cNvPr>
            <p:cNvSpPr/>
            <p:nvPr/>
          </p:nvSpPr>
          <p:spPr>
            <a:xfrm>
              <a:off x="6264431" y="1661536"/>
              <a:ext cx="2196000" cy="684000"/>
            </a:xfrm>
            <a:prstGeom prst="rect">
              <a:avLst/>
            </a:prstGeom>
            <a:solidFill>
              <a:schemeClr val="bg1">
                <a:lumMod val="95000"/>
              </a:schemeClr>
            </a:solidFill>
            <a:ln>
              <a:solidFill>
                <a:schemeClr val="tx1"/>
              </a:solidFill>
            </a:ln>
          </p:spPr>
          <p:txBody>
            <a:bodyPr wrap="square" lIns="0" tIns="0" rIns="0" bIns="0" anchor="ctr">
              <a:spAutoFit/>
            </a:bodyPr>
            <a:lstStyle/>
            <a:p>
              <a:pPr algn="ctr"/>
              <a:r>
                <a:rPr lang="de-DE" sz="1400" dirty="0">
                  <a:latin typeface="+mn-lt"/>
                </a:rPr>
                <a:t>Schreibe Test!</a:t>
              </a:r>
            </a:p>
          </p:txBody>
        </p:sp>
        <p:sp>
          <p:nvSpPr>
            <p:cNvPr id="14" name="Rechteck 13">
              <a:extLst>
                <a:ext uri="{FF2B5EF4-FFF2-40B4-BE49-F238E27FC236}">
                  <a16:creationId xmlns:a16="http://schemas.microsoft.com/office/drawing/2014/main" id="{E0F4F42A-72AC-4666-9CD5-CF8101F1CBE8}"/>
                </a:ext>
              </a:extLst>
            </p:cNvPr>
            <p:cNvSpPr/>
            <p:nvPr/>
          </p:nvSpPr>
          <p:spPr>
            <a:xfrm>
              <a:off x="6264431" y="2609045"/>
              <a:ext cx="2196000" cy="684000"/>
            </a:xfrm>
            <a:prstGeom prst="rect">
              <a:avLst/>
            </a:prstGeom>
            <a:solidFill>
              <a:schemeClr val="bg1">
                <a:lumMod val="95000"/>
              </a:schemeClr>
            </a:solidFill>
            <a:ln>
              <a:solidFill>
                <a:schemeClr val="tx1"/>
              </a:solidFill>
            </a:ln>
          </p:spPr>
          <p:txBody>
            <a:bodyPr wrap="square" lIns="0" tIns="0" rIns="0" bIns="0" anchor="ctr">
              <a:spAutoFit/>
            </a:bodyPr>
            <a:lstStyle/>
            <a:p>
              <a:pPr algn="ctr"/>
              <a:r>
                <a:rPr lang="de-DE" sz="1400" dirty="0">
                  <a:latin typeface="+mn-lt"/>
                </a:rPr>
                <a:t>Schreibe/ändere den Programmcode, bis der Test bestanden wird!</a:t>
              </a:r>
            </a:p>
          </p:txBody>
        </p:sp>
        <p:sp>
          <p:nvSpPr>
            <p:cNvPr id="15" name="Rechteck 14">
              <a:extLst>
                <a:ext uri="{FF2B5EF4-FFF2-40B4-BE49-F238E27FC236}">
                  <a16:creationId xmlns:a16="http://schemas.microsoft.com/office/drawing/2014/main" id="{26189BE2-D220-4A31-9511-B292ED169788}"/>
                </a:ext>
              </a:extLst>
            </p:cNvPr>
            <p:cNvSpPr/>
            <p:nvPr/>
          </p:nvSpPr>
          <p:spPr>
            <a:xfrm>
              <a:off x="6264431" y="3556554"/>
              <a:ext cx="2196000" cy="684000"/>
            </a:xfrm>
            <a:prstGeom prst="rect">
              <a:avLst/>
            </a:prstGeom>
            <a:solidFill>
              <a:schemeClr val="bg1">
                <a:lumMod val="95000"/>
              </a:schemeClr>
            </a:solidFill>
            <a:ln>
              <a:solidFill>
                <a:schemeClr val="tx1"/>
              </a:solidFill>
            </a:ln>
          </p:spPr>
          <p:txBody>
            <a:bodyPr wrap="square" lIns="0" tIns="0" rIns="0" bIns="0" anchor="ctr">
              <a:spAutoFit/>
            </a:bodyPr>
            <a:lstStyle/>
            <a:p>
              <a:pPr algn="ctr"/>
              <a:r>
                <a:rPr lang="de-DE" sz="1400" dirty="0">
                  <a:latin typeface="+mn-lt"/>
                </a:rPr>
                <a:t>Räume den Code auf (</a:t>
              </a:r>
              <a:r>
                <a:rPr lang="en-US" sz="1400" dirty="0">
                  <a:latin typeface="+mn-lt"/>
                </a:rPr>
                <a:t>Refactoring</a:t>
              </a:r>
              <a:r>
                <a:rPr lang="de-DE" sz="1400" dirty="0">
                  <a:latin typeface="+mn-lt"/>
                </a:rPr>
                <a:t>)!</a:t>
              </a:r>
            </a:p>
          </p:txBody>
        </p:sp>
        <p:sp>
          <p:nvSpPr>
            <p:cNvPr id="16" name="Ellipse 15">
              <a:extLst>
                <a:ext uri="{FF2B5EF4-FFF2-40B4-BE49-F238E27FC236}">
                  <a16:creationId xmlns:a16="http://schemas.microsoft.com/office/drawing/2014/main" id="{5ADEF9DC-7EDD-4E8C-97C2-514BF3EB148D}"/>
                </a:ext>
              </a:extLst>
            </p:cNvPr>
            <p:cNvSpPr/>
            <p:nvPr/>
          </p:nvSpPr>
          <p:spPr>
            <a:xfrm>
              <a:off x="6926758" y="4504062"/>
              <a:ext cx="871346" cy="482321"/>
            </a:xfrm>
            <a:prstGeom prst="ellipse">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dirty="0">
                  <a:solidFill>
                    <a:schemeClr val="tx2">
                      <a:lumMod val="50000"/>
                    </a:schemeClr>
                  </a:solidFill>
                  <a:latin typeface="Calibri" panose="020F0502020204030204" pitchFamily="34" charset="0"/>
                </a:rPr>
                <a:t>Ende</a:t>
              </a:r>
            </a:p>
          </p:txBody>
        </p:sp>
        <p:cxnSp>
          <p:nvCxnSpPr>
            <p:cNvPr id="17" name="Gerade Verbindung mit Pfeil 16">
              <a:extLst>
                <a:ext uri="{FF2B5EF4-FFF2-40B4-BE49-F238E27FC236}">
                  <a16:creationId xmlns:a16="http://schemas.microsoft.com/office/drawing/2014/main" id="{0C998208-E8A8-48DB-9CFD-92B48669262C}"/>
                </a:ext>
              </a:extLst>
            </p:cNvPr>
            <p:cNvCxnSpPr>
              <a:stCxn id="12" idx="4"/>
              <a:endCxn id="13" idx="0"/>
            </p:cNvCxnSpPr>
            <p:nvPr/>
          </p:nvCxnSpPr>
          <p:spPr bwMode="auto">
            <a:xfrm>
              <a:off x="7362431" y="1398027"/>
              <a:ext cx="0" cy="263509"/>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8" name="Gerade Verbindung mit Pfeil 17">
              <a:extLst>
                <a:ext uri="{FF2B5EF4-FFF2-40B4-BE49-F238E27FC236}">
                  <a16:creationId xmlns:a16="http://schemas.microsoft.com/office/drawing/2014/main" id="{49C417C9-D130-4B07-8BED-667EA1B0C38F}"/>
                </a:ext>
              </a:extLst>
            </p:cNvPr>
            <p:cNvCxnSpPr>
              <a:stCxn id="13" idx="2"/>
              <a:endCxn id="14" idx="0"/>
            </p:cNvCxnSpPr>
            <p:nvPr/>
          </p:nvCxnSpPr>
          <p:spPr bwMode="auto">
            <a:xfrm>
              <a:off x="7362431" y="2345536"/>
              <a:ext cx="0" cy="263509"/>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9" name="Gerade Verbindung mit Pfeil 18">
              <a:extLst>
                <a:ext uri="{FF2B5EF4-FFF2-40B4-BE49-F238E27FC236}">
                  <a16:creationId xmlns:a16="http://schemas.microsoft.com/office/drawing/2014/main" id="{2166A9D0-6040-4F5B-A999-7A244C3D80DB}"/>
                </a:ext>
              </a:extLst>
            </p:cNvPr>
            <p:cNvCxnSpPr>
              <a:stCxn id="14" idx="2"/>
              <a:endCxn id="15" idx="0"/>
            </p:cNvCxnSpPr>
            <p:nvPr/>
          </p:nvCxnSpPr>
          <p:spPr bwMode="auto">
            <a:xfrm>
              <a:off x="7362431" y="3293045"/>
              <a:ext cx="0" cy="263509"/>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0" name="Gerade Verbindung mit Pfeil 19">
              <a:extLst>
                <a:ext uri="{FF2B5EF4-FFF2-40B4-BE49-F238E27FC236}">
                  <a16:creationId xmlns:a16="http://schemas.microsoft.com/office/drawing/2014/main" id="{CF12B5F6-0873-4C82-AFF6-44DE7B62856F}"/>
                </a:ext>
              </a:extLst>
            </p:cNvPr>
            <p:cNvCxnSpPr>
              <a:stCxn id="15" idx="2"/>
              <a:endCxn id="16" idx="0"/>
            </p:cNvCxnSpPr>
            <p:nvPr/>
          </p:nvCxnSpPr>
          <p:spPr bwMode="auto">
            <a:xfrm>
              <a:off x="7362431" y="4240554"/>
              <a:ext cx="0" cy="263508"/>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spTree>
    <p:extLst>
      <p:ext uri="{BB962C8B-B14F-4D97-AF65-F5344CB8AC3E}">
        <p14:creationId xmlns:p14="http://schemas.microsoft.com/office/powerpoint/2010/main" val="9044089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92BCFC7-D9E5-4C46-97D8-3EBD27986084}"/>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D965FDAA-573C-40B3-A41B-B91E2D084DF7}"/>
              </a:ext>
            </a:extLst>
          </p:cNvPr>
          <p:cNvSpPr>
            <a:spLocks noGrp="1"/>
          </p:cNvSpPr>
          <p:nvPr>
            <p:ph type="sldNum" sz="quarter" idx="4"/>
          </p:nvPr>
        </p:nvSpPr>
        <p:spPr/>
        <p:txBody>
          <a:bodyPr/>
          <a:lstStyle/>
          <a:p>
            <a:fld id="{BD587C3E-324D-4846-9F44-5C3ACF20A720}" type="slidenum">
              <a:rPr lang="de-DE" smtClean="0"/>
              <a:pPr/>
              <a:t>172</a:t>
            </a:fld>
            <a:endParaRPr lang="de-DE" dirty="0"/>
          </a:p>
        </p:txBody>
      </p:sp>
      <p:sp>
        <p:nvSpPr>
          <p:cNvPr id="8" name="Titel 7">
            <a:extLst>
              <a:ext uri="{FF2B5EF4-FFF2-40B4-BE49-F238E27FC236}">
                <a16:creationId xmlns:a16="http://schemas.microsoft.com/office/drawing/2014/main" id="{BA3E9200-FF27-4AFE-ADE6-5E33E78C191B}"/>
              </a:ext>
            </a:extLst>
          </p:cNvPr>
          <p:cNvSpPr>
            <a:spLocks noGrp="1"/>
          </p:cNvSpPr>
          <p:nvPr>
            <p:ph type="title"/>
          </p:nvPr>
        </p:nvSpPr>
        <p:spPr/>
        <p:txBody>
          <a:bodyPr/>
          <a:lstStyle/>
          <a:p>
            <a:r>
              <a:rPr lang="en-US" dirty="0"/>
              <a:t>Software Configuration Management (SCM)</a:t>
            </a:r>
            <a:endParaRPr lang="de-DE" dirty="0"/>
          </a:p>
        </p:txBody>
      </p:sp>
      <p:sp>
        <p:nvSpPr>
          <p:cNvPr id="10" name="Textplatzhalter 9">
            <a:extLst>
              <a:ext uri="{FF2B5EF4-FFF2-40B4-BE49-F238E27FC236}">
                <a16:creationId xmlns:a16="http://schemas.microsoft.com/office/drawing/2014/main" id="{D34BF613-FFF6-4989-B720-3CE16FD33E09}"/>
              </a:ext>
            </a:extLst>
          </p:cNvPr>
          <p:cNvSpPr>
            <a:spLocks noGrp="1"/>
          </p:cNvSpPr>
          <p:nvPr>
            <p:ph type="body" sz="quarter" idx="11"/>
          </p:nvPr>
        </p:nvSpPr>
        <p:spPr/>
        <p:txBody>
          <a:bodyPr>
            <a:normAutofit fontScale="92500"/>
          </a:bodyPr>
          <a:lstStyle/>
          <a:p>
            <a:r>
              <a:rPr lang="de-DE" dirty="0"/>
              <a:t>Syl_ID_10</a:t>
            </a:r>
          </a:p>
        </p:txBody>
      </p:sp>
      <p:sp>
        <p:nvSpPr>
          <p:cNvPr id="13" name="Rechteck 12">
            <a:extLst>
              <a:ext uri="{FF2B5EF4-FFF2-40B4-BE49-F238E27FC236}">
                <a16:creationId xmlns:a16="http://schemas.microsoft.com/office/drawing/2014/main" id="{05B7661B-FABD-426C-A885-B52BCAC15B79}"/>
              </a:ext>
            </a:extLst>
          </p:cNvPr>
          <p:cNvSpPr/>
          <p:nvPr/>
        </p:nvSpPr>
        <p:spPr>
          <a:xfrm rot="21250021">
            <a:off x="633091" y="1278445"/>
            <a:ext cx="5343832" cy="923330"/>
          </a:xfrm>
          <a:prstGeom prst="rect">
            <a:avLst/>
          </a:prstGeom>
        </p:spPr>
        <p:txBody>
          <a:bodyPr wrap="square">
            <a:spAutoFit/>
          </a:bodyPr>
          <a:lstStyle/>
          <a:p>
            <a:pPr marL="0" indent="0">
              <a:buNone/>
            </a:pPr>
            <a:r>
              <a:rPr lang="de-DE" b="1" dirty="0">
                <a:latin typeface="Calibri" panose="020F0502020204030204" pitchFamily="34" charset="0"/>
                <a:cs typeface="Calibri" panose="020F0502020204030204" pitchFamily="34" charset="0"/>
              </a:rPr>
              <a:t>Zielsetzung</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Sicherstellen der Integrität eines Produktes</a:t>
            </a:r>
          </a:p>
          <a:p>
            <a:pPr marL="285750" indent="-285750">
              <a:buFont typeface="Arial" panose="020B0604020202020204" pitchFamily="34" charset="0"/>
              <a:buChar char="•"/>
            </a:pPr>
            <a:r>
              <a:rPr lang="de-DE" dirty="0">
                <a:latin typeface="Calibri" panose="020F0502020204030204" pitchFamily="34" charset="0"/>
                <a:cs typeface="Calibri" panose="020F0502020204030204" pitchFamily="34" charset="0"/>
              </a:rPr>
              <a:t>Erkennen und Beherrschen von Änderungen</a:t>
            </a:r>
          </a:p>
        </p:txBody>
      </p:sp>
      <p:sp>
        <p:nvSpPr>
          <p:cNvPr id="14" name="Textfeld 13">
            <a:extLst>
              <a:ext uri="{FF2B5EF4-FFF2-40B4-BE49-F238E27FC236}">
                <a16:creationId xmlns:a16="http://schemas.microsoft.com/office/drawing/2014/main" id="{3C84E3EA-4DFA-4368-94BF-83020E49B5E5}"/>
              </a:ext>
            </a:extLst>
          </p:cNvPr>
          <p:cNvSpPr txBox="1"/>
          <p:nvPr/>
        </p:nvSpPr>
        <p:spPr>
          <a:xfrm rot="21381615">
            <a:off x="1272110" y="5063040"/>
            <a:ext cx="5168537" cy="1077218"/>
          </a:xfrm>
          <a:prstGeom prst="rect">
            <a:avLst/>
          </a:prstGeom>
          <a:solidFill>
            <a:schemeClr val="bg1">
              <a:lumMod val="95000"/>
            </a:schemeClr>
          </a:solidFill>
          <a:ln>
            <a:solidFill>
              <a:schemeClr val="accent1"/>
            </a:solidFill>
          </a:ln>
        </p:spPr>
        <p:txBody>
          <a:bodyPr wrap="square" rtlCol="0">
            <a:spAutoFit/>
          </a:bodyPr>
          <a:lstStyle/>
          <a:p>
            <a:r>
              <a:rPr lang="de-DE" sz="1600" b="1" dirty="0">
                <a:solidFill>
                  <a:srgbClr val="4D4D4D"/>
                </a:solidFill>
                <a:latin typeface="Calibri" panose="020F0502020204030204" pitchFamily="34" charset="0"/>
                <a:sym typeface="Wingdings" pitchFamily="2" charset="2"/>
              </a:rPr>
              <a:t>Empfehlung:</a:t>
            </a:r>
          </a:p>
          <a:p>
            <a:pPr marL="171450" indent="-1714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Check-in am Ende jedes Tages!</a:t>
            </a:r>
          </a:p>
          <a:p>
            <a:pPr marL="171450" indent="-1714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Nimm Probleme ernst und behandle sie im Team!</a:t>
            </a:r>
          </a:p>
          <a:p>
            <a:pPr marL="171450" indent="-1714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Führe so oft wie möglich zusammen!</a:t>
            </a:r>
          </a:p>
        </p:txBody>
      </p:sp>
      <p:grpSp>
        <p:nvGrpSpPr>
          <p:cNvPr id="63" name="Gruppieren 62">
            <a:extLst>
              <a:ext uri="{FF2B5EF4-FFF2-40B4-BE49-F238E27FC236}">
                <a16:creationId xmlns:a16="http://schemas.microsoft.com/office/drawing/2014/main" id="{589AF57B-804E-4DD2-8947-4BB4DDE28ED5}"/>
              </a:ext>
            </a:extLst>
          </p:cNvPr>
          <p:cNvGrpSpPr/>
          <p:nvPr/>
        </p:nvGrpSpPr>
        <p:grpSpPr>
          <a:xfrm>
            <a:off x="409311" y="2850469"/>
            <a:ext cx="8323919" cy="1573787"/>
            <a:chOff x="409311" y="2850469"/>
            <a:chExt cx="8323919" cy="1573787"/>
          </a:xfrm>
        </p:grpSpPr>
        <p:grpSp>
          <p:nvGrpSpPr>
            <p:cNvPr id="55" name="Gruppieren 54">
              <a:extLst>
                <a:ext uri="{FF2B5EF4-FFF2-40B4-BE49-F238E27FC236}">
                  <a16:creationId xmlns:a16="http://schemas.microsoft.com/office/drawing/2014/main" id="{386CA9C0-0543-41BA-92F6-DC87A5FAE67C}"/>
                </a:ext>
              </a:extLst>
            </p:cNvPr>
            <p:cNvGrpSpPr/>
            <p:nvPr/>
          </p:nvGrpSpPr>
          <p:grpSpPr>
            <a:xfrm>
              <a:off x="409311" y="2850469"/>
              <a:ext cx="8323919" cy="1573787"/>
              <a:chOff x="806245" y="2967708"/>
              <a:chExt cx="8323919" cy="1573787"/>
            </a:xfrm>
          </p:grpSpPr>
          <p:grpSp>
            <p:nvGrpSpPr>
              <p:cNvPr id="22" name="Gruppieren 21">
                <a:extLst>
                  <a:ext uri="{FF2B5EF4-FFF2-40B4-BE49-F238E27FC236}">
                    <a16:creationId xmlns:a16="http://schemas.microsoft.com/office/drawing/2014/main" id="{2BCACD60-B348-47DF-AB6A-ADBA188BEF87}"/>
                  </a:ext>
                </a:extLst>
              </p:cNvPr>
              <p:cNvGrpSpPr/>
              <p:nvPr/>
            </p:nvGrpSpPr>
            <p:grpSpPr>
              <a:xfrm>
                <a:off x="806245" y="3462642"/>
                <a:ext cx="5663381" cy="589936"/>
                <a:chOff x="806245" y="3441952"/>
                <a:chExt cx="5663381" cy="589936"/>
              </a:xfrm>
            </p:grpSpPr>
            <p:grpSp>
              <p:nvGrpSpPr>
                <p:cNvPr id="17" name="Gruppieren 16">
                  <a:extLst>
                    <a:ext uri="{FF2B5EF4-FFF2-40B4-BE49-F238E27FC236}">
                      <a16:creationId xmlns:a16="http://schemas.microsoft.com/office/drawing/2014/main" id="{4E1BD85A-9B3C-4216-BF00-72B5CB6D3FC2}"/>
                    </a:ext>
                  </a:extLst>
                </p:cNvPr>
                <p:cNvGrpSpPr/>
                <p:nvPr/>
              </p:nvGrpSpPr>
              <p:grpSpPr>
                <a:xfrm>
                  <a:off x="806245" y="3441952"/>
                  <a:ext cx="1130709" cy="589936"/>
                  <a:chOff x="1042220" y="3293806"/>
                  <a:chExt cx="1130709" cy="589936"/>
                </a:xfrm>
              </p:grpSpPr>
              <p:sp>
                <p:nvSpPr>
                  <p:cNvPr id="15" name="Zylinder 14">
                    <a:extLst>
                      <a:ext uri="{FF2B5EF4-FFF2-40B4-BE49-F238E27FC236}">
                        <a16:creationId xmlns:a16="http://schemas.microsoft.com/office/drawing/2014/main" id="{D71430DA-1F6E-489B-952D-A6A92E47AB05}"/>
                      </a:ext>
                    </a:extLst>
                  </p:cNvPr>
                  <p:cNvSpPr/>
                  <p:nvPr/>
                </p:nvSpPr>
                <p:spPr>
                  <a:xfrm>
                    <a:off x="1091381" y="3293806"/>
                    <a:ext cx="1071716" cy="589936"/>
                  </a:xfrm>
                  <a:prstGeom prst="can">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6" name="Textfeld 15">
                    <a:extLst>
                      <a:ext uri="{FF2B5EF4-FFF2-40B4-BE49-F238E27FC236}">
                        <a16:creationId xmlns:a16="http://schemas.microsoft.com/office/drawing/2014/main" id="{FFF65E65-AFAC-45D3-AA2A-9528FAEB224B}"/>
                      </a:ext>
                    </a:extLst>
                  </p:cNvPr>
                  <p:cNvSpPr txBox="1"/>
                  <p:nvPr/>
                </p:nvSpPr>
                <p:spPr>
                  <a:xfrm>
                    <a:off x="1042220" y="3404392"/>
                    <a:ext cx="1130709" cy="461665"/>
                  </a:xfrm>
                  <a:prstGeom prst="rect">
                    <a:avLst/>
                  </a:prstGeom>
                  <a:noFill/>
                </p:spPr>
                <p:txBody>
                  <a:bodyPr wrap="square" rtlCol="0">
                    <a:spAutoFit/>
                  </a:bodyPr>
                  <a:lstStyle/>
                  <a:p>
                    <a:pPr algn="ctr"/>
                    <a:r>
                      <a:rPr lang="de-DE" sz="1200" b="1" dirty="0">
                        <a:solidFill>
                          <a:srgbClr val="4D4D4D"/>
                        </a:solidFill>
                        <a:latin typeface="Calibri" panose="020F0502020204030204" pitchFamily="34" charset="0"/>
                        <a:sym typeface="Wingdings" pitchFamily="2" charset="2"/>
                      </a:rPr>
                      <a:t>Code</a:t>
                    </a:r>
                  </a:p>
                  <a:p>
                    <a:pPr algn="ctr"/>
                    <a:r>
                      <a:rPr lang="de-DE" sz="1200" b="1" dirty="0">
                        <a:solidFill>
                          <a:srgbClr val="4D4D4D"/>
                        </a:solidFill>
                        <a:latin typeface="Calibri" panose="020F0502020204030204" pitchFamily="34" charset="0"/>
                        <a:sym typeface="Wingdings" pitchFamily="2" charset="2"/>
                      </a:rPr>
                      <a:t>Repository</a:t>
                    </a:r>
                  </a:p>
                </p:txBody>
              </p:sp>
            </p:grpSp>
            <p:cxnSp>
              <p:nvCxnSpPr>
                <p:cNvPr id="19" name="Gerader Verbinder 18">
                  <a:extLst>
                    <a:ext uri="{FF2B5EF4-FFF2-40B4-BE49-F238E27FC236}">
                      <a16:creationId xmlns:a16="http://schemas.microsoft.com/office/drawing/2014/main" id="{44D19F43-8E74-4510-BB67-1DBABAC79C29}"/>
                    </a:ext>
                  </a:extLst>
                </p:cNvPr>
                <p:cNvCxnSpPr/>
                <p:nvPr/>
              </p:nvCxnSpPr>
              <p:spPr bwMode="auto">
                <a:xfrm>
                  <a:off x="2202426" y="3736920"/>
                  <a:ext cx="4267200" cy="0"/>
                </a:xfrm>
                <a:prstGeom prst="line">
                  <a:avLst/>
                </a:prstGeom>
                <a:solidFill>
                  <a:schemeClr val="accent1"/>
                </a:solidFill>
                <a:ln w="12700" cap="sq" cmpd="sng" algn="ctr">
                  <a:solidFill>
                    <a:schemeClr val="tx1"/>
                  </a:solidFill>
                  <a:prstDash val="dash"/>
                  <a:round/>
                  <a:headEnd type="none" w="sm" len="sm"/>
                  <a:tailEnd type="none" w="sm" len="sm"/>
                </a:ln>
                <a:effectLst/>
              </p:spPr>
            </p:cxnSp>
          </p:grpSp>
          <p:cxnSp>
            <p:nvCxnSpPr>
              <p:cNvPr id="20" name="Gerader Verbinder 19">
                <a:extLst>
                  <a:ext uri="{FF2B5EF4-FFF2-40B4-BE49-F238E27FC236}">
                    <a16:creationId xmlns:a16="http://schemas.microsoft.com/office/drawing/2014/main" id="{46347BC3-325D-408F-93ED-E2D71C3EAB17}"/>
                  </a:ext>
                </a:extLst>
              </p:cNvPr>
              <p:cNvCxnSpPr/>
              <p:nvPr/>
            </p:nvCxnSpPr>
            <p:spPr bwMode="auto">
              <a:xfrm>
                <a:off x="2202426" y="3161578"/>
                <a:ext cx="4267200" cy="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1" name="Gerader Verbinder 20">
                <a:extLst>
                  <a:ext uri="{FF2B5EF4-FFF2-40B4-BE49-F238E27FC236}">
                    <a16:creationId xmlns:a16="http://schemas.microsoft.com/office/drawing/2014/main" id="{8763D148-706E-4984-9F40-46D4026FC9C2}"/>
                  </a:ext>
                </a:extLst>
              </p:cNvPr>
              <p:cNvCxnSpPr/>
              <p:nvPr/>
            </p:nvCxnSpPr>
            <p:spPr bwMode="auto">
              <a:xfrm>
                <a:off x="2202426" y="4353641"/>
                <a:ext cx="4267200" cy="0"/>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23" name="Textfeld 22">
                <a:extLst>
                  <a:ext uri="{FF2B5EF4-FFF2-40B4-BE49-F238E27FC236}">
                    <a16:creationId xmlns:a16="http://schemas.microsoft.com/office/drawing/2014/main" id="{BBB71945-10B9-4342-B11B-0839DB74121E}"/>
                  </a:ext>
                </a:extLst>
              </p:cNvPr>
              <p:cNvSpPr txBox="1"/>
              <p:nvPr/>
            </p:nvSpPr>
            <p:spPr>
              <a:xfrm>
                <a:off x="6499122" y="3023078"/>
                <a:ext cx="1563329" cy="276999"/>
              </a:xfrm>
              <a:prstGeom prst="rect">
                <a:avLst/>
              </a:prstGeom>
              <a:noFill/>
            </p:spPr>
            <p:txBody>
              <a:bodyPr wrap="square" rtlCol="0">
                <a:spAutoFit/>
              </a:bodyPr>
              <a:lstStyle/>
              <a:p>
                <a:r>
                  <a:rPr lang="de-DE" sz="1200" b="1" dirty="0">
                    <a:solidFill>
                      <a:srgbClr val="4D4D4D"/>
                    </a:solidFill>
                    <a:latin typeface="Calibri" panose="020F0502020204030204" pitchFamily="34" charset="0"/>
                    <a:sym typeface="Wingdings" pitchFamily="2" charset="2"/>
                  </a:rPr>
                  <a:t>Entwickler 1</a:t>
                </a:r>
              </a:p>
            </p:txBody>
          </p:sp>
          <p:sp>
            <p:nvSpPr>
              <p:cNvPr id="24" name="Textfeld 23">
                <a:extLst>
                  <a:ext uri="{FF2B5EF4-FFF2-40B4-BE49-F238E27FC236}">
                    <a16:creationId xmlns:a16="http://schemas.microsoft.com/office/drawing/2014/main" id="{D02F0F53-04F8-4955-BC68-B8DF607BD04F}"/>
                  </a:ext>
                </a:extLst>
              </p:cNvPr>
              <p:cNvSpPr txBox="1"/>
              <p:nvPr/>
            </p:nvSpPr>
            <p:spPr>
              <a:xfrm>
                <a:off x="6499122" y="4215141"/>
                <a:ext cx="1563329" cy="276999"/>
              </a:xfrm>
              <a:prstGeom prst="rect">
                <a:avLst/>
              </a:prstGeom>
              <a:noFill/>
            </p:spPr>
            <p:txBody>
              <a:bodyPr wrap="square" rtlCol="0">
                <a:spAutoFit/>
              </a:bodyPr>
              <a:lstStyle/>
              <a:p>
                <a:r>
                  <a:rPr lang="de-DE" sz="1200" b="1" dirty="0">
                    <a:solidFill>
                      <a:srgbClr val="4D4D4D"/>
                    </a:solidFill>
                    <a:latin typeface="Calibri" panose="020F0502020204030204" pitchFamily="34" charset="0"/>
                    <a:sym typeface="Wingdings" pitchFamily="2" charset="2"/>
                  </a:rPr>
                  <a:t>Entwickler 2</a:t>
                </a:r>
              </a:p>
            </p:txBody>
          </p:sp>
          <p:sp>
            <p:nvSpPr>
              <p:cNvPr id="25" name="Pfeil: nach rechts 24">
                <a:extLst>
                  <a:ext uri="{FF2B5EF4-FFF2-40B4-BE49-F238E27FC236}">
                    <a16:creationId xmlns:a16="http://schemas.microsoft.com/office/drawing/2014/main" id="{7CC0DFF5-0292-4B16-A839-B2D33E33C91E}"/>
                  </a:ext>
                </a:extLst>
              </p:cNvPr>
              <p:cNvSpPr/>
              <p:nvPr/>
            </p:nvSpPr>
            <p:spPr>
              <a:xfrm>
                <a:off x="1873045" y="3637363"/>
                <a:ext cx="393291" cy="21631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6" name="Pfeil: nach rechts 25">
                <a:extLst>
                  <a:ext uri="{FF2B5EF4-FFF2-40B4-BE49-F238E27FC236}">
                    <a16:creationId xmlns:a16="http://schemas.microsoft.com/office/drawing/2014/main" id="{FC9CD336-98BF-4D3A-83E8-C8AEE6F4B74A}"/>
                  </a:ext>
                </a:extLst>
              </p:cNvPr>
              <p:cNvSpPr/>
              <p:nvPr/>
            </p:nvSpPr>
            <p:spPr>
              <a:xfrm rot="4335164">
                <a:off x="2092561" y="3973968"/>
                <a:ext cx="612000" cy="21600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7" name="Pfeil: nach rechts 26">
                <a:extLst>
                  <a:ext uri="{FF2B5EF4-FFF2-40B4-BE49-F238E27FC236}">
                    <a16:creationId xmlns:a16="http://schemas.microsoft.com/office/drawing/2014/main" id="{EC9B0BA1-E453-4DD9-992C-6C5C24F68DF2}"/>
                  </a:ext>
                </a:extLst>
              </p:cNvPr>
              <p:cNvSpPr/>
              <p:nvPr/>
            </p:nvSpPr>
            <p:spPr>
              <a:xfrm>
                <a:off x="2540619" y="4238048"/>
                <a:ext cx="324000" cy="21631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8" name="Pfeil: nach rechts 27">
                <a:extLst>
                  <a:ext uri="{FF2B5EF4-FFF2-40B4-BE49-F238E27FC236}">
                    <a16:creationId xmlns:a16="http://schemas.microsoft.com/office/drawing/2014/main" id="{4D37DCB3-B8B9-4781-BF1E-95C1C8EA804A}"/>
                  </a:ext>
                </a:extLst>
              </p:cNvPr>
              <p:cNvSpPr/>
              <p:nvPr/>
            </p:nvSpPr>
            <p:spPr>
              <a:xfrm rot="17264836" flipV="1">
                <a:off x="2703390" y="3946292"/>
                <a:ext cx="612000" cy="21600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9" name="Pfeil: nach rechts 28">
                <a:extLst>
                  <a:ext uri="{FF2B5EF4-FFF2-40B4-BE49-F238E27FC236}">
                    <a16:creationId xmlns:a16="http://schemas.microsoft.com/office/drawing/2014/main" id="{551E7CE6-B210-466A-8211-54F74370E475}"/>
                  </a:ext>
                </a:extLst>
              </p:cNvPr>
              <p:cNvSpPr/>
              <p:nvPr/>
            </p:nvSpPr>
            <p:spPr>
              <a:xfrm>
                <a:off x="3141615" y="3658760"/>
                <a:ext cx="393291" cy="21631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0" name="Pfeil: nach rechts 29">
                <a:extLst>
                  <a:ext uri="{FF2B5EF4-FFF2-40B4-BE49-F238E27FC236}">
                    <a16:creationId xmlns:a16="http://schemas.microsoft.com/office/drawing/2014/main" id="{89E45E13-F203-4508-AAE2-5BD51211D417}"/>
                  </a:ext>
                </a:extLst>
              </p:cNvPr>
              <p:cNvSpPr/>
              <p:nvPr/>
            </p:nvSpPr>
            <p:spPr>
              <a:xfrm rot="17264836" flipV="1">
                <a:off x="3409366" y="3332020"/>
                <a:ext cx="612000" cy="21600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1" name="Pfeil: nach rechts 30">
                <a:extLst>
                  <a:ext uri="{FF2B5EF4-FFF2-40B4-BE49-F238E27FC236}">
                    <a16:creationId xmlns:a16="http://schemas.microsoft.com/office/drawing/2014/main" id="{71DB9589-E56D-4654-88E4-6DDB79A4EADD}"/>
                  </a:ext>
                </a:extLst>
              </p:cNvPr>
              <p:cNvSpPr/>
              <p:nvPr/>
            </p:nvSpPr>
            <p:spPr>
              <a:xfrm>
                <a:off x="3864759" y="3053423"/>
                <a:ext cx="2700000" cy="21631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2" name="Pfeil: nach rechts 31">
                <a:extLst>
                  <a:ext uri="{FF2B5EF4-FFF2-40B4-BE49-F238E27FC236}">
                    <a16:creationId xmlns:a16="http://schemas.microsoft.com/office/drawing/2014/main" id="{18CFFF2F-7BA0-40E6-AFAC-38432DC55F86}"/>
                  </a:ext>
                </a:extLst>
              </p:cNvPr>
              <p:cNvSpPr/>
              <p:nvPr/>
            </p:nvSpPr>
            <p:spPr>
              <a:xfrm rot="4335164">
                <a:off x="4169879" y="3357640"/>
                <a:ext cx="612000" cy="21600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3" name="Pfeil: nach rechts 32">
                <a:extLst>
                  <a:ext uri="{FF2B5EF4-FFF2-40B4-BE49-F238E27FC236}">
                    <a16:creationId xmlns:a16="http://schemas.microsoft.com/office/drawing/2014/main" id="{4E54BCAC-3FA5-4BAC-9568-F8C7C0FE478B}"/>
                  </a:ext>
                </a:extLst>
              </p:cNvPr>
              <p:cNvSpPr/>
              <p:nvPr/>
            </p:nvSpPr>
            <p:spPr>
              <a:xfrm>
                <a:off x="4642514" y="3636704"/>
                <a:ext cx="1836000" cy="21631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4" name="Pfeil: nach rechts 33">
                <a:extLst>
                  <a:ext uri="{FF2B5EF4-FFF2-40B4-BE49-F238E27FC236}">
                    <a16:creationId xmlns:a16="http://schemas.microsoft.com/office/drawing/2014/main" id="{D325BEA9-643A-4986-8723-AD95F924078E}"/>
                  </a:ext>
                </a:extLst>
              </p:cNvPr>
              <p:cNvSpPr/>
              <p:nvPr/>
            </p:nvSpPr>
            <p:spPr>
              <a:xfrm rot="4335164">
                <a:off x="4662261" y="3960470"/>
                <a:ext cx="612000" cy="21600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5" name="Pfeil: nach rechts 34">
                <a:extLst>
                  <a:ext uri="{FF2B5EF4-FFF2-40B4-BE49-F238E27FC236}">
                    <a16:creationId xmlns:a16="http://schemas.microsoft.com/office/drawing/2014/main" id="{8E2C985E-A46C-46D2-878D-275BC4861E26}"/>
                  </a:ext>
                </a:extLst>
              </p:cNvPr>
              <p:cNvSpPr/>
              <p:nvPr/>
            </p:nvSpPr>
            <p:spPr>
              <a:xfrm>
                <a:off x="5106632" y="4232703"/>
                <a:ext cx="324000" cy="21631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6" name="Pfeil: nach rechts 35">
                <a:extLst>
                  <a:ext uri="{FF2B5EF4-FFF2-40B4-BE49-F238E27FC236}">
                    <a16:creationId xmlns:a16="http://schemas.microsoft.com/office/drawing/2014/main" id="{BD3C2D84-AF69-45DC-B4D5-FA2E0514FD60}"/>
                  </a:ext>
                </a:extLst>
              </p:cNvPr>
              <p:cNvSpPr/>
              <p:nvPr/>
            </p:nvSpPr>
            <p:spPr>
              <a:xfrm rot="17264836" flipV="1">
                <a:off x="5269403" y="3940947"/>
                <a:ext cx="612000" cy="21600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7" name="Pfeil: nach rechts 36">
                <a:extLst>
                  <a:ext uri="{FF2B5EF4-FFF2-40B4-BE49-F238E27FC236}">
                    <a16:creationId xmlns:a16="http://schemas.microsoft.com/office/drawing/2014/main" id="{B6126B88-02D8-42BC-87D5-CF43C8ABA4B8}"/>
                  </a:ext>
                </a:extLst>
              </p:cNvPr>
              <p:cNvSpPr/>
              <p:nvPr/>
            </p:nvSpPr>
            <p:spPr>
              <a:xfrm rot="17264836" flipV="1">
                <a:off x="5680411" y="3346612"/>
                <a:ext cx="612000" cy="216000"/>
              </a:xfrm>
              <a:prstGeom prst="rightArrow">
                <a:avLst/>
              </a:prstGeom>
              <a:solidFill>
                <a:schemeClr val="accent2">
                  <a:lumMod val="20000"/>
                  <a:lumOff val="8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8" name="Textfeld 37">
                <a:extLst>
                  <a:ext uri="{FF2B5EF4-FFF2-40B4-BE49-F238E27FC236}">
                    <a16:creationId xmlns:a16="http://schemas.microsoft.com/office/drawing/2014/main" id="{252A2FFE-F153-4CB4-9E4B-1D003920E728}"/>
                  </a:ext>
                </a:extLst>
              </p:cNvPr>
              <p:cNvSpPr txBox="1"/>
              <p:nvPr/>
            </p:nvSpPr>
            <p:spPr>
              <a:xfrm>
                <a:off x="3795253" y="2967708"/>
                <a:ext cx="520475" cy="400110"/>
              </a:xfrm>
              <a:prstGeom prst="rect">
                <a:avLst/>
              </a:prstGeom>
              <a:noFill/>
            </p:spPr>
            <p:txBody>
              <a:bodyPr wrap="square" rtlCol="0">
                <a:spAutoFit/>
              </a:bodyPr>
              <a:lstStyle/>
              <a:p>
                <a:pPr algn="ctr"/>
                <a:r>
                  <a:rPr lang="de-DE" sz="2000" b="1" dirty="0">
                    <a:solidFill>
                      <a:srgbClr val="0070C0"/>
                    </a:solidFill>
                    <a:latin typeface="Calibri" panose="020F0502020204030204" pitchFamily="34" charset="0"/>
                    <a:sym typeface="Wingdings" pitchFamily="2" charset="2"/>
                  </a:rPr>
                  <a:t>X</a:t>
                </a:r>
                <a:endParaRPr lang="de-DE" sz="1100" b="1" dirty="0">
                  <a:solidFill>
                    <a:srgbClr val="0070C0"/>
                  </a:solidFill>
                  <a:latin typeface="Calibri" panose="020F0502020204030204" pitchFamily="34" charset="0"/>
                  <a:sym typeface="Wingdings" pitchFamily="2" charset="2"/>
                </a:endParaRPr>
              </a:p>
            </p:txBody>
          </p:sp>
          <p:sp>
            <p:nvSpPr>
              <p:cNvPr id="39" name="Textfeld 38">
                <a:extLst>
                  <a:ext uri="{FF2B5EF4-FFF2-40B4-BE49-F238E27FC236}">
                    <a16:creationId xmlns:a16="http://schemas.microsoft.com/office/drawing/2014/main" id="{AB500985-7888-4070-A9B1-B8061684A58B}"/>
                  </a:ext>
                </a:extLst>
              </p:cNvPr>
              <p:cNvSpPr txBox="1"/>
              <p:nvPr/>
            </p:nvSpPr>
            <p:spPr>
              <a:xfrm>
                <a:off x="4517778" y="2972956"/>
                <a:ext cx="520475" cy="400110"/>
              </a:xfrm>
              <a:prstGeom prst="rect">
                <a:avLst/>
              </a:prstGeom>
              <a:noFill/>
            </p:spPr>
            <p:txBody>
              <a:bodyPr wrap="square" rtlCol="0">
                <a:spAutoFit/>
              </a:bodyPr>
              <a:lstStyle/>
              <a:p>
                <a:pPr algn="ctr"/>
                <a:r>
                  <a:rPr lang="de-DE" sz="2000" b="1" dirty="0">
                    <a:solidFill>
                      <a:srgbClr val="0070C0"/>
                    </a:solidFill>
                    <a:latin typeface="Calibri" panose="020F0502020204030204" pitchFamily="34" charset="0"/>
                    <a:sym typeface="Wingdings" pitchFamily="2" charset="2"/>
                  </a:rPr>
                  <a:t>X</a:t>
                </a:r>
                <a:endParaRPr lang="de-DE" sz="1100" b="1" dirty="0">
                  <a:solidFill>
                    <a:srgbClr val="0070C0"/>
                  </a:solidFill>
                  <a:latin typeface="Calibri" panose="020F0502020204030204" pitchFamily="34" charset="0"/>
                  <a:sym typeface="Wingdings" pitchFamily="2" charset="2"/>
                </a:endParaRPr>
              </a:p>
            </p:txBody>
          </p:sp>
          <p:sp>
            <p:nvSpPr>
              <p:cNvPr id="40" name="Textfeld 39">
                <a:extLst>
                  <a:ext uri="{FF2B5EF4-FFF2-40B4-BE49-F238E27FC236}">
                    <a16:creationId xmlns:a16="http://schemas.microsoft.com/office/drawing/2014/main" id="{4434281A-15C6-4332-B5D7-EB2E14668E19}"/>
                  </a:ext>
                </a:extLst>
              </p:cNvPr>
              <p:cNvSpPr txBox="1"/>
              <p:nvPr/>
            </p:nvSpPr>
            <p:spPr>
              <a:xfrm>
                <a:off x="5221567" y="2983659"/>
                <a:ext cx="520475" cy="400110"/>
              </a:xfrm>
              <a:prstGeom prst="rect">
                <a:avLst/>
              </a:prstGeom>
              <a:noFill/>
            </p:spPr>
            <p:txBody>
              <a:bodyPr wrap="square" rtlCol="0">
                <a:spAutoFit/>
              </a:bodyPr>
              <a:lstStyle/>
              <a:p>
                <a:pPr algn="ctr"/>
                <a:r>
                  <a:rPr lang="de-DE" sz="2000" b="1" dirty="0">
                    <a:solidFill>
                      <a:srgbClr val="0070C0"/>
                    </a:solidFill>
                    <a:latin typeface="Calibri" panose="020F0502020204030204" pitchFamily="34" charset="0"/>
                    <a:sym typeface="Wingdings" pitchFamily="2" charset="2"/>
                  </a:rPr>
                  <a:t>X</a:t>
                </a:r>
                <a:endParaRPr lang="de-DE" sz="1100" b="1" dirty="0">
                  <a:solidFill>
                    <a:srgbClr val="0070C0"/>
                  </a:solidFill>
                  <a:latin typeface="Calibri" panose="020F0502020204030204" pitchFamily="34" charset="0"/>
                  <a:sym typeface="Wingdings" pitchFamily="2" charset="2"/>
                </a:endParaRPr>
              </a:p>
            </p:txBody>
          </p:sp>
          <p:sp>
            <p:nvSpPr>
              <p:cNvPr id="41" name="Textfeld 40">
                <a:extLst>
                  <a:ext uri="{FF2B5EF4-FFF2-40B4-BE49-F238E27FC236}">
                    <a16:creationId xmlns:a16="http://schemas.microsoft.com/office/drawing/2014/main" id="{4CBFA5AD-A926-4ED2-96D1-474BA4D887CC}"/>
                  </a:ext>
                </a:extLst>
              </p:cNvPr>
              <p:cNvSpPr txBox="1"/>
              <p:nvPr/>
            </p:nvSpPr>
            <p:spPr>
              <a:xfrm>
                <a:off x="2379231" y="4141385"/>
                <a:ext cx="520475" cy="400110"/>
              </a:xfrm>
              <a:prstGeom prst="rect">
                <a:avLst/>
              </a:prstGeom>
              <a:noFill/>
            </p:spPr>
            <p:txBody>
              <a:bodyPr wrap="square" rtlCol="0">
                <a:spAutoFit/>
              </a:bodyPr>
              <a:lstStyle/>
              <a:p>
                <a:pPr algn="ctr"/>
                <a:r>
                  <a:rPr lang="de-DE" sz="2000" b="1" dirty="0">
                    <a:solidFill>
                      <a:srgbClr val="0070C0"/>
                    </a:solidFill>
                    <a:latin typeface="Calibri" panose="020F0502020204030204" pitchFamily="34" charset="0"/>
                    <a:sym typeface="Wingdings" pitchFamily="2" charset="2"/>
                  </a:rPr>
                  <a:t>X</a:t>
                </a:r>
                <a:endParaRPr lang="de-DE" sz="1100" b="1" dirty="0">
                  <a:solidFill>
                    <a:srgbClr val="0070C0"/>
                  </a:solidFill>
                  <a:latin typeface="Calibri" panose="020F0502020204030204" pitchFamily="34" charset="0"/>
                  <a:sym typeface="Wingdings" pitchFamily="2" charset="2"/>
                </a:endParaRPr>
              </a:p>
            </p:txBody>
          </p:sp>
          <p:sp>
            <p:nvSpPr>
              <p:cNvPr id="42" name="Textfeld 41">
                <a:extLst>
                  <a:ext uri="{FF2B5EF4-FFF2-40B4-BE49-F238E27FC236}">
                    <a16:creationId xmlns:a16="http://schemas.microsoft.com/office/drawing/2014/main" id="{F5919B3E-9978-4610-BFCE-7AFC54D673E8}"/>
                  </a:ext>
                </a:extLst>
              </p:cNvPr>
              <p:cNvSpPr txBox="1"/>
              <p:nvPr/>
            </p:nvSpPr>
            <p:spPr>
              <a:xfrm>
                <a:off x="4961329" y="4132725"/>
                <a:ext cx="520475" cy="400110"/>
              </a:xfrm>
              <a:prstGeom prst="rect">
                <a:avLst/>
              </a:prstGeom>
              <a:noFill/>
            </p:spPr>
            <p:txBody>
              <a:bodyPr wrap="square" rtlCol="0">
                <a:spAutoFit/>
              </a:bodyPr>
              <a:lstStyle/>
              <a:p>
                <a:pPr algn="ctr"/>
                <a:r>
                  <a:rPr lang="de-DE" sz="2000" b="1" dirty="0">
                    <a:solidFill>
                      <a:srgbClr val="0070C0"/>
                    </a:solidFill>
                    <a:latin typeface="Calibri" panose="020F0502020204030204" pitchFamily="34" charset="0"/>
                    <a:sym typeface="Wingdings" pitchFamily="2" charset="2"/>
                  </a:rPr>
                  <a:t>X</a:t>
                </a:r>
                <a:endParaRPr lang="de-DE" sz="1100" b="1" dirty="0">
                  <a:solidFill>
                    <a:srgbClr val="0070C0"/>
                  </a:solidFill>
                  <a:latin typeface="Calibri" panose="020F0502020204030204" pitchFamily="34" charset="0"/>
                  <a:sym typeface="Wingdings" pitchFamily="2" charset="2"/>
                </a:endParaRPr>
              </a:p>
            </p:txBody>
          </p:sp>
          <p:sp>
            <p:nvSpPr>
              <p:cNvPr id="45" name="Ellipse 44">
                <a:extLst>
                  <a:ext uri="{FF2B5EF4-FFF2-40B4-BE49-F238E27FC236}">
                    <a16:creationId xmlns:a16="http://schemas.microsoft.com/office/drawing/2014/main" id="{B46A699D-C1B9-4355-85AA-F99E2D9AC477}"/>
                  </a:ext>
                </a:extLst>
              </p:cNvPr>
              <p:cNvSpPr/>
              <p:nvPr/>
            </p:nvSpPr>
            <p:spPr>
              <a:xfrm>
                <a:off x="5562241" y="3693619"/>
                <a:ext cx="144000" cy="144000"/>
              </a:xfrm>
              <a:prstGeom prst="ellipse">
                <a:avLst/>
              </a:prstGeom>
              <a:gradFill flip="none" rotWithShape="1">
                <a:gsLst>
                  <a:gs pos="92000">
                    <a:srgbClr val="FF0000"/>
                  </a:gs>
                  <a:gs pos="10000">
                    <a:srgbClr val="FF0000"/>
                  </a:gs>
                  <a:gs pos="57000">
                    <a:schemeClr val="accent1">
                      <a:lumMod val="20000"/>
                      <a:lumOff val="80000"/>
                    </a:schemeClr>
                  </a:gs>
                </a:gsLst>
                <a:path path="circle">
                  <a:fillToRect l="50000" t="50000" r="50000" b="50000"/>
                </a:path>
                <a:tileRect/>
              </a:gradFill>
              <a:ln>
                <a:solidFill>
                  <a:schemeClr val="accent1">
                    <a:lumMod val="20000"/>
                    <a:lumOff val="8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46" name="Ellipse 45">
                <a:extLst>
                  <a:ext uri="{FF2B5EF4-FFF2-40B4-BE49-F238E27FC236}">
                    <a16:creationId xmlns:a16="http://schemas.microsoft.com/office/drawing/2014/main" id="{5E037519-E5D3-42DB-9754-235BA1111359}"/>
                  </a:ext>
                </a:extLst>
              </p:cNvPr>
              <p:cNvSpPr/>
              <p:nvPr/>
            </p:nvSpPr>
            <p:spPr>
              <a:xfrm>
                <a:off x="5976582" y="3117565"/>
                <a:ext cx="144000" cy="144000"/>
              </a:xfrm>
              <a:prstGeom prst="ellipse">
                <a:avLst/>
              </a:prstGeom>
              <a:gradFill flip="none" rotWithShape="1">
                <a:gsLst>
                  <a:gs pos="92000">
                    <a:srgbClr val="FF0000"/>
                  </a:gs>
                  <a:gs pos="10000">
                    <a:srgbClr val="FF0000"/>
                  </a:gs>
                  <a:gs pos="57000">
                    <a:schemeClr val="accent1">
                      <a:lumMod val="20000"/>
                      <a:lumOff val="80000"/>
                    </a:schemeClr>
                  </a:gs>
                </a:gsLst>
                <a:path path="circle">
                  <a:fillToRect l="50000" t="50000" r="50000" b="50000"/>
                </a:path>
                <a:tileRect/>
              </a:gradFill>
              <a:ln>
                <a:solidFill>
                  <a:schemeClr val="accent1">
                    <a:lumMod val="20000"/>
                    <a:lumOff val="8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nvGrpSpPr>
              <p:cNvPr id="54" name="Gruppieren 53">
                <a:extLst>
                  <a:ext uri="{FF2B5EF4-FFF2-40B4-BE49-F238E27FC236}">
                    <a16:creationId xmlns:a16="http://schemas.microsoft.com/office/drawing/2014/main" id="{2A91162C-AAE4-4E5F-91B6-21B5010D7144}"/>
                  </a:ext>
                </a:extLst>
              </p:cNvPr>
              <p:cNvGrpSpPr/>
              <p:nvPr/>
            </p:nvGrpSpPr>
            <p:grpSpPr>
              <a:xfrm>
                <a:off x="7016545" y="3372393"/>
                <a:ext cx="2113619" cy="830997"/>
                <a:chOff x="1229348" y="4688209"/>
                <a:chExt cx="2113619" cy="830997"/>
              </a:xfrm>
            </p:grpSpPr>
            <p:sp>
              <p:nvSpPr>
                <p:cNvPr id="53" name="Textfeld 52">
                  <a:extLst>
                    <a:ext uri="{FF2B5EF4-FFF2-40B4-BE49-F238E27FC236}">
                      <a16:creationId xmlns:a16="http://schemas.microsoft.com/office/drawing/2014/main" id="{A3129953-F8AC-4E4B-9E49-64704EC49228}"/>
                    </a:ext>
                  </a:extLst>
                </p:cNvPr>
                <p:cNvSpPr txBox="1"/>
                <p:nvPr/>
              </p:nvSpPr>
              <p:spPr>
                <a:xfrm>
                  <a:off x="1609868" y="4688209"/>
                  <a:ext cx="1733099" cy="830997"/>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Code zusammengeführt</a:t>
                  </a:r>
                </a:p>
                <a:p>
                  <a:r>
                    <a:rPr lang="de-DE" sz="1200" dirty="0">
                      <a:solidFill>
                        <a:srgbClr val="4D4D4D"/>
                      </a:solidFill>
                      <a:latin typeface="Calibri" panose="020F0502020204030204" pitchFamily="34" charset="0"/>
                      <a:sym typeface="Wingdings" pitchFamily="2" charset="2"/>
                    </a:rPr>
                    <a:t>Code geändert</a:t>
                  </a:r>
                </a:p>
                <a:p>
                  <a:r>
                    <a:rPr lang="de-DE" sz="1200" dirty="0">
                      <a:solidFill>
                        <a:srgbClr val="4D4D4D"/>
                      </a:solidFill>
                      <a:latin typeface="Calibri" panose="020F0502020204030204" pitchFamily="34" charset="0"/>
                      <a:sym typeface="Wingdings" pitchFamily="2" charset="2"/>
                    </a:rPr>
                    <a:t>Code gesperrt</a:t>
                  </a:r>
                </a:p>
                <a:p>
                  <a:r>
                    <a:rPr lang="de-DE" sz="1200" dirty="0">
                      <a:solidFill>
                        <a:srgbClr val="4D4D4D"/>
                      </a:solidFill>
                      <a:latin typeface="Calibri" panose="020F0502020204030204" pitchFamily="34" charset="0"/>
                      <a:sym typeface="Wingdings" pitchFamily="2" charset="2"/>
                    </a:rPr>
                    <a:t>Code nicht gesperrt</a:t>
                  </a:r>
                </a:p>
              </p:txBody>
            </p:sp>
            <p:sp>
              <p:nvSpPr>
                <p:cNvPr id="48" name="Ellipse 47">
                  <a:extLst>
                    <a:ext uri="{FF2B5EF4-FFF2-40B4-BE49-F238E27FC236}">
                      <a16:creationId xmlns:a16="http://schemas.microsoft.com/office/drawing/2014/main" id="{0BBFF24B-D4E1-431C-97CD-3CE8A2D7031D}"/>
                    </a:ext>
                  </a:extLst>
                </p:cNvPr>
                <p:cNvSpPr/>
                <p:nvPr/>
              </p:nvSpPr>
              <p:spPr>
                <a:xfrm>
                  <a:off x="1417585" y="4743182"/>
                  <a:ext cx="144000" cy="144000"/>
                </a:xfrm>
                <a:prstGeom prst="ellipse">
                  <a:avLst/>
                </a:prstGeom>
                <a:gradFill flip="none" rotWithShape="1">
                  <a:gsLst>
                    <a:gs pos="92000">
                      <a:srgbClr val="FF0000"/>
                    </a:gs>
                    <a:gs pos="10000">
                      <a:srgbClr val="FF0000"/>
                    </a:gs>
                    <a:gs pos="57000">
                      <a:schemeClr val="accent1">
                        <a:lumMod val="20000"/>
                        <a:lumOff val="80000"/>
                      </a:schemeClr>
                    </a:gs>
                  </a:gsLst>
                  <a:path path="circle">
                    <a:fillToRect l="50000" t="50000" r="50000" b="50000"/>
                  </a:path>
                  <a:tileRect/>
                </a:gradFill>
                <a:ln>
                  <a:solidFill>
                    <a:schemeClr val="accent1">
                      <a:lumMod val="20000"/>
                      <a:lumOff val="8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49" name="Textfeld 48">
                  <a:extLst>
                    <a:ext uri="{FF2B5EF4-FFF2-40B4-BE49-F238E27FC236}">
                      <a16:creationId xmlns:a16="http://schemas.microsoft.com/office/drawing/2014/main" id="{941CF986-90CC-4A77-AC6B-1E75E7606003}"/>
                    </a:ext>
                  </a:extLst>
                </p:cNvPr>
                <p:cNvSpPr txBox="1"/>
                <p:nvPr/>
              </p:nvSpPr>
              <p:spPr>
                <a:xfrm>
                  <a:off x="1229348" y="4814740"/>
                  <a:ext cx="520475" cy="400110"/>
                </a:xfrm>
                <a:prstGeom prst="rect">
                  <a:avLst/>
                </a:prstGeom>
                <a:noFill/>
              </p:spPr>
              <p:txBody>
                <a:bodyPr wrap="square" rtlCol="0">
                  <a:spAutoFit/>
                </a:bodyPr>
                <a:lstStyle/>
                <a:p>
                  <a:pPr algn="ctr"/>
                  <a:r>
                    <a:rPr lang="de-DE" sz="2000" b="1" dirty="0">
                      <a:solidFill>
                        <a:srgbClr val="0070C0"/>
                      </a:solidFill>
                      <a:latin typeface="Calibri" panose="020F0502020204030204" pitchFamily="34" charset="0"/>
                      <a:sym typeface="Wingdings" pitchFamily="2" charset="2"/>
                    </a:rPr>
                    <a:t>X</a:t>
                  </a:r>
                  <a:endParaRPr lang="de-DE" sz="1100" b="1" dirty="0">
                    <a:solidFill>
                      <a:srgbClr val="0070C0"/>
                    </a:solidFill>
                    <a:latin typeface="Calibri" panose="020F0502020204030204" pitchFamily="34" charset="0"/>
                    <a:sym typeface="Wingdings" pitchFamily="2" charset="2"/>
                  </a:endParaRPr>
                </a:p>
              </p:txBody>
            </p:sp>
            <p:cxnSp>
              <p:nvCxnSpPr>
                <p:cNvPr id="51" name="Gerader Verbinder 50">
                  <a:extLst>
                    <a:ext uri="{FF2B5EF4-FFF2-40B4-BE49-F238E27FC236}">
                      <a16:creationId xmlns:a16="http://schemas.microsoft.com/office/drawing/2014/main" id="{949F7E44-2490-40B0-81E0-38F69AD6B50B}"/>
                    </a:ext>
                  </a:extLst>
                </p:cNvPr>
                <p:cNvCxnSpPr/>
                <p:nvPr/>
              </p:nvCxnSpPr>
              <p:spPr bwMode="auto">
                <a:xfrm>
                  <a:off x="1349634" y="5220935"/>
                  <a:ext cx="279902" cy="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2" name="Gerader Verbinder 51">
                  <a:extLst>
                    <a:ext uri="{FF2B5EF4-FFF2-40B4-BE49-F238E27FC236}">
                      <a16:creationId xmlns:a16="http://schemas.microsoft.com/office/drawing/2014/main" id="{913BA670-CED4-4B6D-AE5E-C529059C8A47}"/>
                    </a:ext>
                  </a:extLst>
                </p:cNvPr>
                <p:cNvCxnSpPr/>
                <p:nvPr/>
              </p:nvCxnSpPr>
              <p:spPr bwMode="auto">
                <a:xfrm>
                  <a:off x="1349634" y="5372165"/>
                  <a:ext cx="279902" cy="0"/>
                </a:xfrm>
                <a:prstGeom prst="line">
                  <a:avLst/>
                </a:prstGeom>
                <a:solidFill>
                  <a:schemeClr val="accent1"/>
                </a:solidFill>
                <a:ln w="12700" cap="sq" cmpd="sng" algn="ctr">
                  <a:solidFill>
                    <a:schemeClr val="tx1"/>
                  </a:solidFill>
                  <a:prstDash val="dash"/>
                  <a:round/>
                  <a:headEnd type="none" w="sm" len="sm"/>
                  <a:tailEnd type="none" w="sm" len="sm"/>
                </a:ln>
                <a:effectLst/>
              </p:spPr>
            </p:cxnSp>
          </p:grpSp>
        </p:grpSp>
        <p:sp>
          <p:nvSpPr>
            <p:cNvPr id="56" name="Textfeld 55">
              <a:extLst>
                <a:ext uri="{FF2B5EF4-FFF2-40B4-BE49-F238E27FC236}">
                  <a16:creationId xmlns:a16="http://schemas.microsoft.com/office/drawing/2014/main" id="{7AF8F24E-88FF-4A99-B8F7-15701B8CD205}"/>
                </a:ext>
              </a:extLst>
            </p:cNvPr>
            <p:cNvSpPr txBox="1"/>
            <p:nvPr/>
          </p:nvSpPr>
          <p:spPr>
            <a:xfrm>
              <a:off x="1297032" y="3814884"/>
              <a:ext cx="703916" cy="461665"/>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Check- out</a:t>
              </a:r>
            </a:p>
          </p:txBody>
        </p:sp>
        <p:sp>
          <p:nvSpPr>
            <p:cNvPr id="57" name="Textfeld 56">
              <a:extLst>
                <a:ext uri="{FF2B5EF4-FFF2-40B4-BE49-F238E27FC236}">
                  <a16:creationId xmlns:a16="http://schemas.microsoft.com/office/drawing/2014/main" id="{707D979D-269B-4657-866E-7E2FA6842F4D}"/>
                </a:ext>
              </a:extLst>
            </p:cNvPr>
            <p:cNvSpPr txBox="1"/>
            <p:nvPr/>
          </p:nvSpPr>
          <p:spPr>
            <a:xfrm>
              <a:off x="3390951" y="3140873"/>
              <a:ext cx="650370" cy="461665"/>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Check- in</a:t>
              </a:r>
            </a:p>
          </p:txBody>
        </p:sp>
        <p:sp>
          <p:nvSpPr>
            <p:cNvPr id="59" name="Textfeld 58">
              <a:extLst>
                <a:ext uri="{FF2B5EF4-FFF2-40B4-BE49-F238E27FC236}">
                  <a16:creationId xmlns:a16="http://schemas.microsoft.com/office/drawing/2014/main" id="{647F7360-69FA-42F9-AC27-549F405548EF}"/>
                </a:ext>
              </a:extLst>
            </p:cNvPr>
            <p:cNvSpPr txBox="1"/>
            <p:nvPr/>
          </p:nvSpPr>
          <p:spPr>
            <a:xfrm>
              <a:off x="2587025" y="3079294"/>
              <a:ext cx="703916" cy="461665"/>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Check- out</a:t>
              </a:r>
            </a:p>
          </p:txBody>
        </p:sp>
        <p:sp>
          <p:nvSpPr>
            <p:cNvPr id="60" name="Textfeld 59">
              <a:extLst>
                <a:ext uri="{FF2B5EF4-FFF2-40B4-BE49-F238E27FC236}">
                  <a16:creationId xmlns:a16="http://schemas.microsoft.com/office/drawing/2014/main" id="{7875DAFA-D648-4400-93C4-3491CBD79621}"/>
                </a:ext>
              </a:extLst>
            </p:cNvPr>
            <p:cNvSpPr txBox="1"/>
            <p:nvPr/>
          </p:nvSpPr>
          <p:spPr>
            <a:xfrm>
              <a:off x="3809307" y="3746583"/>
              <a:ext cx="703916" cy="461665"/>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Check- out</a:t>
              </a:r>
            </a:p>
          </p:txBody>
        </p:sp>
        <p:sp>
          <p:nvSpPr>
            <p:cNvPr id="61" name="Textfeld 60">
              <a:extLst>
                <a:ext uri="{FF2B5EF4-FFF2-40B4-BE49-F238E27FC236}">
                  <a16:creationId xmlns:a16="http://schemas.microsoft.com/office/drawing/2014/main" id="{576730DF-CB64-451D-AA0C-EF5A01C2A256}"/>
                </a:ext>
              </a:extLst>
            </p:cNvPr>
            <p:cNvSpPr txBox="1"/>
            <p:nvPr/>
          </p:nvSpPr>
          <p:spPr>
            <a:xfrm>
              <a:off x="2640259" y="3787927"/>
              <a:ext cx="650370" cy="461665"/>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Check- in</a:t>
              </a:r>
            </a:p>
          </p:txBody>
        </p:sp>
        <p:sp>
          <p:nvSpPr>
            <p:cNvPr id="62" name="Textfeld 61">
              <a:extLst>
                <a:ext uri="{FF2B5EF4-FFF2-40B4-BE49-F238E27FC236}">
                  <a16:creationId xmlns:a16="http://schemas.microsoft.com/office/drawing/2014/main" id="{CE5C0E3C-1C33-4F47-AA9B-F33ED8DF3D30}"/>
                </a:ext>
              </a:extLst>
            </p:cNvPr>
            <p:cNvSpPr txBox="1"/>
            <p:nvPr/>
          </p:nvSpPr>
          <p:spPr>
            <a:xfrm>
              <a:off x="5216973" y="3778237"/>
              <a:ext cx="650370" cy="461665"/>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Check-in</a:t>
              </a:r>
            </a:p>
          </p:txBody>
        </p:sp>
      </p:grpSp>
    </p:spTree>
    <p:extLst>
      <p:ext uri="{BB962C8B-B14F-4D97-AF65-F5344CB8AC3E}">
        <p14:creationId xmlns:p14="http://schemas.microsoft.com/office/powerpoint/2010/main" val="2301878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76D91366-2C5C-4844-9246-B969EB31A05F}"/>
              </a:ext>
            </a:extLst>
          </p:cNvPr>
          <p:cNvSpPr>
            <a:spLocks noGrp="1"/>
          </p:cNvSpPr>
          <p:nvPr>
            <p:ph type="body" sz="quarter" idx="11"/>
          </p:nvPr>
        </p:nvSpPr>
        <p:spPr/>
        <p:txBody>
          <a:bodyPr>
            <a:normAutofit fontScale="92500"/>
          </a:bodyPr>
          <a:lstStyle/>
          <a:p>
            <a:r>
              <a:rPr lang="de-DE" dirty="0"/>
              <a:t>Syl_ID_10</a:t>
            </a:r>
          </a:p>
        </p:txBody>
      </p:sp>
      <p:sp>
        <p:nvSpPr>
          <p:cNvPr id="2" name="Fußzeilenplatzhalter 1">
            <a:extLst>
              <a:ext uri="{FF2B5EF4-FFF2-40B4-BE49-F238E27FC236}">
                <a16:creationId xmlns:a16="http://schemas.microsoft.com/office/drawing/2014/main" id="{222F67EA-6BBA-424B-92A7-7756B43D36C5}"/>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6590EA46-14EE-40D7-A43C-F8DFB57B2C3C}"/>
              </a:ext>
            </a:extLst>
          </p:cNvPr>
          <p:cNvSpPr>
            <a:spLocks noGrp="1"/>
          </p:cNvSpPr>
          <p:nvPr>
            <p:ph type="sldNum" sz="quarter" idx="4"/>
          </p:nvPr>
        </p:nvSpPr>
        <p:spPr/>
        <p:txBody>
          <a:bodyPr/>
          <a:lstStyle/>
          <a:p>
            <a:fld id="{BD587C3E-324D-4846-9F44-5C3ACF20A720}" type="slidenum">
              <a:rPr lang="de-DE" smtClean="0"/>
              <a:pPr/>
              <a:t>173</a:t>
            </a:fld>
            <a:endParaRPr lang="de-DE" dirty="0"/>
          </a:p>
        </p:txBody>
      </p:sp>
      <p:sp>
        <p:nvSpPr>
          <p:cNvPr id="8" name="Textplatzhalter 7">
            <a:extLst>
              <a:ext uri="{FF2B5EF4-FFF2-40B4-BE49-F238E27FC236}">
                <a16:creationId xmlns:a16="http://schemas.microsoft.com/office/drawing/2014/main" id="{5041A965-A473-4DD9-9778-099C5E9A2E41}"/>
              </a:ext>
            </a:extLst>
          </p:cNvPr>
          <p:cNvSpPr>
            <a:spLocks noGrp="1"/>
          </p:cNvSpPr>
          <p:nvPr>
            <p:ph type="body" sz="quarter" idx="13"/>
          </p:nvPr>
        </p:nvSpPr>
        <p:spPr/>
        <p:txBody>
          <a:bodyPr>
            <a:normAutofit fontScale="85000" lnSpcReduction="20000"/>
          </a:bodyPr>
          <a:lstStyle/>
          <a:p>
            <a:pPr marL="0" indent="0">
              <a:buNone/>
            </a:pPr>
            <a:r>
              <a:rPr lang="de-DE" b="1" dirty="0"/>
              <a:t>Zielsetzung</a:t>
            </a:r>
          </a:p>
          <a:p>
            <a:r>
              <a:rPr lang="de-DE" dirty="0"/>
              <a:t>kontinuierliche Steigerung der Softwarequalität</a:t>
            </a:r>
          </a:p>
          <a:p>
            <a:r>
              <a:rPr lang="de-DE" dirty="0"/>
              <a:t>ständige Verfügbarkeit eines lauffähigen Standes für Demo-, Test- oder Vertriebszwecke</a:t>
            </a:r>
          </a:p>
          <a:p>
            <a:endParaRPr lang="de-DE" dirty="0"/>
          </a:p>
          <a:p>
            <a:pPr marL="0" indent="0">
              <a:buNone/>
            </a:pPr>
            <a:r>
              <a:rPr lang="de-DE" b="1" dirty="0"/>
              <a:t>Vorgehen</a:t>
            </a:r>
          </a:p>
          <a:p>
            <a:r>
              <a:rPr lang="de-DE" dirty="0"/>
              <a:t>Codeänderungen werden möglichst früh und einfach in Codebasis übernommen.</a:t>
            </a:r>
          </a:p>
          <a:p>
            <a:r>
              <a:rPr lang="de-DE" dirty="0"/>
              <a:t>Generierung, Test und </a:t>
            </a:r>
            <a:r>
              <a:rPr lang="de-DE" dirty="0" err="1"/>
              <a:t>Deployment</a:t>
            </a:r>
            <a:r>
              <a:rPr lang="de-DE" dirty="0"/>
              <a:t> werden weitgehend automatisiert.</a:t>
            </a:r>
          </a:p>
          <a:p>
            <a:r>
              <a:rPr lang="de-DE" dirty="0"/>
              <a:t>Schnelle und einfache Bereitstellung neuer Programmversionen z. B. durch „</a:t>
            </a:r>
            <a:r>
              <a:rPr lang="de-DE" dirty="0" err="1"/>
              <a:t>nightly</a:t>
            </a:r>
            <a:r>
              <a:rPr lang="de-DE" dirty="0"/>
              <a:t> </a:t>
            </a:r>
            <a:r>
              <a:rPr lang="de-DE" dirty="0" err="1"/>
              <a:t>builds</a:t>
            </a:r>
            <a:r>
              <a:rPr lang="de-DE" dirty="0"/>
              <a:t>“.</a:t>
            </a:r>
          </a:p>
          <a:p>
            <a:endParaRPr lang="de-DE" dirty="0"/>
          </a:p>
          <a:p>
            <a:pPr marL="0" indent="0">
              <a:buNone/>
            </a:pPr>
            <a:r>
              <a:rPr lang="de-DE" b="1" dirty="0"/>
              <a:t>Vorteile</a:t>
            </a:r>
          </a:p>
          <a:p>
            <a:r>
              <a:rPr lang="de-DE" dirty="0"/>
              <a:t>Integrationsprobleme werden laufend entdeckt und behoben – nicht erst kurz vor einem Meilenstein.</a:t>
            </a:r>
          </a:p>
          <a:p>
            <a:r>
              <a:rPr lang="de-DE" dirty="0"/>
              <a:t>Inkompatibilitäten werden früh erkannt und können zeitnah beseitigt werden.</a:t>
            </a:r>
          </a:p>
          <a:p>
            <a:r>
              <a:rPr lang="de-DE" dirty="0"/>
              <a:t>Die sofortige Reaktion des Systems auf das Einchecken eines fehlerhaften oder unvollständigen Codes „erzieht“ die Entwickler im positiven Sinne zu einem verantwortlicheren Umgang und kürzeren </a:t>
            </a:r>
            <a:r>
              <a:rPr lang="en-US" dirty="0"/>
              <a:t>Check-in</a:t>
            </a:r>
            <a:r>
              <a:rPr lang="de-DE" dirty="0"/>
              <a:t>-Intervallen. Empfehlung: mindestens täglich.</a:t>
            </a:r>
          </a:p>
          <a:p>
            <a:r>
              <a:rPr lang="de-DE" dirty="0"/>
              <a:t>Geringer </a:t>
            </a:r>
            <a:r>
              <a:rPr lang="en-US" dirty="0"/>
              <a:t>Merge</a:t>
            </a:r>
            <a:r>
              <a:rPr lang="de-DE" dirty="0"/>
              <a:t>-Aufwand, da der </a:t>
            </a:r>
            <a:r>
              <a:rPr lang="en-US" dirty="0"/>
              <a:t>Merge</a:t>
            </a:r>
            <a:r>
              <a:rPr lang="de-DE" dirty="0"/>
              <a:t>-Aufwand größer wird, je länger man mit der Integration wartet.</a:t>
            </a:r>
          </a:p>
        </p:txBody>
      </p:sp>
      <p:sp>
        <p:nvSpPr>
          <p:cNvPr id="4" name="Titel 3">
            <a:extLst>
              <a:ext uri="{FF2B5EF4-FFF2-40B4-BE49-F238E27FC236}">
                <a16:creationId xmlns:a16="http://schemas.microsoft.com/office/drawing/2014/main" id="{CF831CDE-DAF1-4955-ACB5-566E3CE6E483}"/>
              </a:ext>
            </a:extLst>
          </p:cNvPr>
          <p:cNvSpPr>
            <a:spLocks noGrp="1"/>
          </p:cNvSpPr>
          <p:nvPr>
            <p:ph type="title"/>
          </p:nvPr>
        </p:nvSpPr>
        <p:spPr/>
        <p:txBody>
          <a:bodyPr/>
          <a:lstStyle/>
          <a:p>
            <a:r>
              <a:rPr lang="de-DE" dirty="0"/>
              <a:t>Kontinuierliche Code Integration</a:t>
            </a:r>
          </a:p>
        </p:txBody>
      </p:sp>
      <p:pic>
        <p:nvPicPr>
          <p:cNvPr id="9" name="Grafik 8">
            <a:extLst>
              <a:ext uri="{FF2B5EF4-FFF2-40B4-BE49-F238E27FC236}">
                <a16:creationId xmlns:a16="http://schemas.microsoft.com/office/drawing/2014/main" id="{D6D1B744-3042-4B61-9714-4CFC459061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00971">
            <a:off x="7442287" y="746912"/>
            <a:ext cx="1450888" cy="967259"/>
          </a:xfrm>
          <a:prstGeom prst="rect">
            <a:avLst/>
          </a:prstGeom>
        </p:spPr>
      </p:pic>
    </p:spTree>
    <p:extLst>
      <p:ext uri="{BB962C8B-B14F-4D97-AF65-F5344CB8AC3E}">
        <p14:creationId xmlns:p14="http://schemas.microsoft.com/office/powerpoint/2010/main" val="40270149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8174AD2-F3AB-499C-BAD7-A37B628666FE}"/>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DB04F6E-AA05-41B8-9C79-FFBB55FC4DA8}"/>
              </a:ext>
            </a:extLst>
          </p:cNvPr>
          <p:cNvSpPr>
            <a:spLocks noGrp="1"/>
          </p:cNvSpPr>
          <p:nvPr>
            <p:ph type="sldNum" sz="quarter" idx="4"/>
          </p:nvPr>
        </p:nvSpPr>
        <p:spPr/>
        <p:txBody>
          <a:bodyPr/>
          <a:lstStyle/>
          <a:p>
            <a:fld id="{BD587C3E-324D-4846-9F44-5C3ACF20A720}" type="slidenum">
              <a:rPr lang="de-DE" smtClean="0"/>
              <a:pPr/>
              <a:t>174</a:t>
            </a:fld>
            <a:endParaRPr lang="de-DE" dirty="0"/>
          </a:p>
        </p:txBody>
      </p:sp>
      <p:sp>
        <p:nvSpPr>
          <p:cNvPr id="8" name="Titel 7">
            <a:extLst>
              <a:ext uri="{FF2B5EF4-FFF2-40B4-BE49-F238E27FC236}">
                <a16:creationId xmlns:a16="http://schemas.microsoft.com/office/drawing/2014/main" id="{4FAD070C-4482-44A5-A9C1-D9BB2457AA34}"/>
              </a:ext>
            </a:extLst>
          </p:cNvPr>
          <p:cNvSpPr>
            <a:spLocks noGrp="1"/>
          </p:cNvSpPr>
          <p:nvPr>
            <p:ph type="title"/>
          </p:nvPr>
        </p:nvSpPr>
        <p:spPr/>
        <p:txBody>
          <a:bodyPr/>
          <a:lstStyle/>
          <a:p>
            <a:r>
              <a:rPr lang="de-DE" dirty="0"/>
              <a:t>Kontinuierliches</a:t>
            </a:r>
            <a:r>
              <a:rPr lang="en-US" dirty="0"/>
              <a:t> Refactoring</a:t>
            </a:r>
            <a:endParaRPr lang="de-DE" dirty="0"/>
          </a:p>
        </p:txBody>
      </p:sp>
      <p:sp>
        <p:nvSpPr>
          <p:cNvPr id="15" name="Textplatzhalter 14">
            <a:extLst>
              <a:ext uri="{FF2B5EF4-FFF2-40B4-BE49-F238E27FC236}">
                <a16:creationId xmlns:a16="http://schemas.microsoft.com/office/drawing/2014/main" id="{BB824CEE-5171-4649-BA1E-92299D2505BA}"/>
              </a:ext>
            </a:extLst>
          </p:cNvPr>
          <p:cNvSpPr>
            <a:spLocks noGrp="1"/>
          </p:cNvSpPr>
          <p:nvPr>
            <p:ph type="body" sz="quarter" idx="11"/>
          </p:nvPr>
        </p:nvSpPr>
        <p:spPr/>
        <p:txBody>
          <a:bodyPr>
            <a:normAutofit fontScale="92500"/>
          </a:bodyPr>
          <a:lstStyle/>
          <a:p>
            <a:r>
              <a:rPr lang="de-DE" dirty="0"/>
              <a:t>Syl_ID_10</a:t>
            </a:r>
          </a:p>
        </p:txBody>
      </p:sp>
      <p:sp>
        <p:nvSpPr>
          <p:cNvPr id="16" name="Rechteck 15">
            <a:extLst>
              <a:ext uri="{FF2B5EF4-FFF2-40B4-BE49-F238E27FC236}">
                <a16:creationId xmlns:a16="http://schemas.microsoft.com/office/drawing/2014/main" id="{2B7263D0-FC12-4440-9DCE-A7D51B953463}"/>
              </a:ext>
            </a:extLst>
          </p:cNvPr>
          <p:cNvSpPr/>
          <p:nvPr/>
        </p:nvSpPr>
        <p:spPr>
          <a:xfrm>
            <a:off x="422574" y="966482"/>
            <a:ext cx="8336778" cy="830997"/>
          </a:xfrm>
          <a:prstGeom prst="rect">
            <a:avLst/>
          </a:prstGeom>
          <a:solidFill>
            <a:schemeClr val="bg1">
              <a:lumMod val="95000"/>
            </a:schemeClr>
          </a:solidFill>
        </p:spPr>
        <p:txBody>
          <a:bodyPr wrap="square">
            <a:spAutoFit/>
          </a:bodyPr>
          <a:lstStyle/>
          <a:p>
            <a:pPr marL="0" indent="0" algn="ctr">
              <a:lnSpc>
                <a:spcPct val="150000"/>
              </a:lnSpc>
              <a:buNone/>
            </a:pPr>
            <a:r>
              <a:rPr lang="de-DE" sz="1600" dirty="0">
                <a:latin typeface="Calibri" panose="020F0502020204030204" pitchFamily="34" charset="0"/>
                <a:cs typeface="Calibri" panose="020F0502020204030204" pitchFamily="34" charset="0"/>
              </a:rPr>
              <a:t>Beim </a:t>
            </a:r>
            <a:r>
              <a:rPr lang="en-US" sz="1600" dirty="0">
                <a:latin typeface="Calibri" panose="020F0502020204030204" pitchFamily="34" charset="0"/>
                <a:cs typeface="Calibri" panose="020F0502020204030204" pitchFamily="34" charset="0"/>
              </a:rPr>
              <a:t>Refactoring</a:t>
            </a:r>
            <a:r>
              <a:rPr lang="de-DE" sz="1600" dirty="0">
                <a:latin typeface="Calibri" panose="020F0502020204030204" pitchFamily="34" charset="0"/>
                <a:cs typeface="Calibri" panose="020F0502020204030204" pitchFamily="34" charset="0"/>
              </a:rPr>
              <a:t> geht es um die </a:t>
            </a:r>
            <a:r>
              <a:rPr lang="de-DE" sz="1600" b="1" dirty="0">
                <a:latin typeface="Calibri" panose="020F0502020204030204" pitchFamily="34" charset="0"/>
                <a:cs typeface="Calibri" panose="020F0502020204030204" pitchFamily="34" charset="0"/>
              </a:rPr>
              <a:t>Verbesserung der nichtfunktionalen Eigenschaften des Codes</a:t>
            </a:r>
            <a:r>
              <a:rPr lang="de-DE" sz="1600" dirty="0">
                <a:latin typeface="Calibri" panose="020F0502020204030204" pitchFamily="34" charset="0"/>
                <a:cs typeface="Calibri" panose="020F0502020204030204" pitchFamily="34" charset="0"/>
              </a:rPr>
              <a:t>, also der internen Struktur und Eigenschaften ohne Änderung von Funktion oder Außenverhalten.</a:t>
            </a:r>
          </a:p>
        </p:txBody>
      </p:sp>
      <p:grpSp>
        <p:nvGrpSpPr>
          <p:cNvPr id="32" name="Gruppieren 31">
            <a:extLst>
              <a:ext uri="{FF2B5EF4-FFF2-40B4-BE49-F238E27FC236}">
                <a16:creationId xmlns:a16="http://schemas.microsoft.com/office/drawing/2014/main" id="{4983B7D4-AE87-4E58-AC82-B4C9712B9940}"/>
              </a:ext>
            </a:extLst>
          </p:cNvPr>
          <p:cNvGrpSpPr/>
          <p:nvPr/>
        </p:nvGrpSpPr>
        <p:grpSpPr>
          <a:xfrm>
            <a:off x="1042220" y="2189221"/>
            <a:ext cx="1071716" cy="1533832"/>
            <a:chOff x="1042220" y="2698597"/>
            <a:chExt cx="1071716" cy="1533832"/>
          </a:xfrm>
        </p:grpSpPr>
        <p:sp>
          <p:nvSpPr>
            <p:cNvPr id="17" name="Rechteck 16">
              <a:extLst>
                <a:ext uri="{FF2B5EF4-FFF2-40B4-BE49-F238E27FC236}">
                  <a16:creationId xmlns:a16="http://schemas.microsoft.com/office/drawing/2014/main" id="{52E4B6D0-2D05-499D-9E04-91978D25B809}"/>
                </a:ext>
              </a:extLst>
            </p:cNvPr>
            <p:cNvSpPr/>
            <p:nvPr/>
          </p:nvSpPr>
          <p:spPr>
            <a:xfrm>
              <a:off x="1042220" y="2698597"/>
              <a:ext cx="1071716" cy="1533832"/>
            </a:xfrm>
            <a:prstGeom prst="rect">
              <a:avLst/>
            </a:prstGeom>
            <a:pattFill prst="wdDnDiag">
              <a:fgClr>
                <a:schemeClr val="accent1">
                  <a:lumMod val="40000"/>
                  <a:lumOff val="60000"/>
                </a:schemeClr>
              </a:fgClr>
              <a:bgClr>
                <a:schemeClr val="bg1"/>
              </a:bgClr>
            </a:patt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0" name="Freihandform: Form 19">
              <a:extLst>
                <a:ext uri="{FF2B5EF4-FFF2-40B4-BE49-F238E27FC236}">
                  <a16:creationId xmlns:a16="http://schemas.microsoft.com/office/drawing/2014/main" id="{27D3F3BC-A387-46D0-90AF-83D5921162D5}"/>
                </a:ext>
              </a:extLst>
            </p:cNvPr>
            <p:cNvSpPr/>
            <p:nvPr/>
          </p:nvSpPr>
          <p:spPr>
            <a:xfrm>
              <a:off x="1053208" y="3366087"/>
              <a:ext cx="1037967" cy="864973"/>
            </a:xfrm>
            <a:custGeom>
              <a:avLst/>
              <a:gdLst>
                <a:gd name="connsiteX0" fmla="*/ 0 w 1037967"/>
                <a:gd name="connsiteY0" fmla="*/ 0 h 864973"/>
                <a:gd name="connsiteX1" fmla="*/ 457200 w 1037967"/>
                <a:gd name="connsiteY1" fmla="*/ 172995 h 864973"/>
                <a:gd name="connsiteX2" fmla="*/ 296562 w 1037967"/>
                <a:gd name="connsiteY2" fmla="*/ 580768 h 864973"/>
                <a:gd name="connsiteX3" fmla="*/ 753762 w 1037967"/>
                <a:gd name="connsiteY3" fmla="*/ 568411 h 864973"/>
                <a:gd name="connsiteX4" fmla="*/ 1037967 w 1037967"/>
                <a:gd name="connsiteY4" fmla="*/ 864973 h 864973"/>
                <a:gd name="connsiteX5" fmla="*/ 0 w 1037967"/>
                <a:gd name="connsiteY5" fmla="*/ 864973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967" h="864973">
                  <a:moveTo>
                    <a:pt x="0" y="0"/>
                  </a:moveTo>
                  <a:lnTo>
                    <a:pt x="457200" y="172995"/>
                  </a:lnTo>
                  <a:lnTo>
                    <a:pt x="296562" y="580768"/>
                  </a:lnTo>
                  <a:lnTo>
                    <a:pt x="753762" y="568411"/>
                  </a:lnTo>
                  <a:lnTo>
                    <a:pt x="1037967" y="864973"/>
                  </a:lnTo>
                  <a:lnTo>
                    <a:pt x="0" y="864973"/>
                  </a:lnTo>
                </a:path>
              </a:pathLst>
            </a:custGeom>
            <a:solidFill>
              <a:srgbClr val="FFFF00"/>
            </a:solidFill>
            <a:ln>
              <a:solidFill>
                <a:schemeClr val="tx2">
                  <a:lumMod val="50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1" name="Ellipse 20">
              <a:extLst>
                <a:ext uri="{FF2B5EF4-FFF2-40B4-BE49-F238E27FC236}">
                  <a16:creationId xmlns:a16="http://schemas.microsoft.com/office/drawing/2014/main" id="{A0C79ABC-AA3C-4878-B0EB-BE7389CEFE1B}"/>
                </a:ext>
              </a:extLst>
            </p:cNvPr>
            <p:cNvSpPr/>
            <p:nvPr/>
          </p:nvSpPr>
          <p:spPr>
            <a:xfrm>
              <a:off x="1161535" y="3163330"/>
              <a:ext cx="952401" cy="302183"/>
            </a:xfrm>
            <a:prstGeom prst="ellipse">
              <a:avLst/>
            </a:prstGeom>
            <a:solidFill>
              <a:schemeClr val="accent3">
                <a:lumMod val="40000"/>
                <a:lumOff val="6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2" name="Gleichschenkliges Dreieck 21">
              <a:extLst>
                <a:ext uri="{FF2B5EF4-FFF2-40B4-BE49-F238E27FC236}">
                  <a16:creationId xmlns:a16="http://schemas.microsoft.com/office/drawing/2014/main" id="{48158DE5-F9FF-4590-8966-E7510CD5AB74}"/>
                </a:ext>
              </a:extLst>
            </p:cNvPr>
            <p:cNvSpPr/>
            <p:nvPr/>
          </p:nvSpPr>
          <p:spPr>
            <a:xfrm>
              <a:off x="1482811" y="3583459"/>
              <a:ext cx="407773" cy="332724"/>
            </a:xfrm>
            <a:prstGeom prst="triangle">
              <a:avLst/>
            </a:prstGeom>
            <a:solidFill>
              <a:schemeClr val="accent5">
                <a:lumMod val="5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33" name="Gruppieren 32">
            <a:extLst>
              <a:ext uri="{FF2B5EF4-FFF2-40B4-BE49-F238E27FC236}">
                <a16:creationId xmlns:a16="http://schemas.microsoft.com/office/drawing/2014/main" id="{F65E939C-C0AB-4932-9826-A0B9D3A8B132}"/>
              </a:ext>
            </a:extLst>
          </p:cNvPr>
          <p:cNvGrpSpPr/>
          <p:nvPr/>
        </p:nvGrpSpPr>
        <p:grpSpPr>
          <a:xfrm>
            <a:off x="2113936" y="2189221"/>
            <a:ext cx="1071716" cy="1533832"/>
            <a:chOff x="2113936" y="2698597"/>
            <a:chExt cx="1071716" cy="1533832"/>
          </a:xfrm>
        </p:grpSpPr>
        <p:sp>
          <p:nvSpPr>
            <p:cNvPr id="19" name="Rechteck 18">
              <a:extLst>
                <a:ext uri="{FF2B5EF4-FFF2-40B4-BE49-F238E27FC236}">
                  <a16:creationId xmlns:a16="http://schemas.microsoft.com/office/drawing/2014/main" id="{EF89D640-94E6-44C1-8B76-3EC31BB8DB34}"/>
                </a:ext>
              </a:extLst>
            </p:cNvPr>
            <p:cNvSpPr/>
            <p:nvPr/>
          </p:nvSpPr>
          <p:spPr>
            <a:xfrm>
              <a:off x="2113936" y="2698597"/>
              <a:ext cx="1071716" cy="1533832"/>
            </a:xfrm>
            <a:prstGeom prst="rect">
              <a:avLst/>
            </a:prstGeom>
            <a:pattFill prst="wdUpDiag">
              <a:fgClr>
                <a:schemeClr val="accent1">
                  <a:lumMod val="40000"/>
                  <a:lumOff val="60000"/>
                </a:schemeClr>
              </a:fgClr>
              <a:bgClr>
                <a:schemeClr val="bg1"/>
              </a:bgClr>
            </a:patt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3" name="Freihandform: Form 22">
              <a:extLst>
                <a:ext uri="{FF2B5EF4-FFF2-40B4-BE49-F238E27FC236}">
                  <a16:creationId xmlns:a16="http://schemas.microsoft.com/office/drawing/2014/main" id="{878C846C-568E-435C-BA9C-942FA0C28E97}"/>
                </a:ext>
              </a:extLst>
            </p:cNvPr>
            <p:cNvSpPr/>
            <p:nvPr/>
          </p:nvSpPr>
          <p:spPr>
            <a:xfrm rot="5400000">
              <a:off x="2029300" y="2786363"/>
              <a:ext cx="1037967" cy="864973"/>
            </a:xfrm>
            <a:custGeom>
              <a:avLst/>
              <a:gdLst>
                <a:gd name="connsiteX0" fmla="*/ 0 w 1037967"/>
                <a:gd name="connsiteY0" fmla="*/ 0 h 864973"/>
                <a:gd name="connsiteX1" fmla="*/ 457200 w 1037967"/>
                <a:gd name="connsiteY1" fmla="*/ 172995 h 864973"/>
                <a:gd name="connsiteX2" fmla="*/ 296562 w 1037967"/>
                <a:gd name="connsiteY2" fmla="*/ 580768 h 864973"/>
                <a:gd name="connsiteX3" fmla="*/ 753762 w 1037967"/>
                <a:gd name="connsiteY3" fmla="*/ 568411 h 864973"/>
                <a:gd name="connsiteX4" fmla="*/ 1037967 w 1037967"/>
                <a:gd name="connsiteY4" fmla="*/ 864973 h 864973"/>
                <a:gd name="connsiteX5" fmla="*/ 0 w 1037967"/>
                <a:gd name="connsiteY5" fmla="*/ 864973 h 864973"/>
                <a:gd name="connsiteX0" fmla="*/ 0 w 1037967"/>
                <a:gd name="connsiteY0" fmla="*/ 0 h 864973"/>
                <a:gd name="connsiteX1" fmla="*/ 457200 w 1037967"/>
                <a:gd name="connsiteY1" fmla="*/ 172995 h 864973"/>
                <a:gd name="connsiteX2" fmla="*/ 864972 w 1037967"/>
                <a:gd name="connsiteY2" fmla="*/ 172995 h 864973"/>
                <a:gd name="connsiteX3" fmla="*/ 753762 w 1037967"/>
                <a:gd name="connsiteY3" fmla="*/ 568411 h 864973"/>
                <a:gd name="connsiteX4" fmla="*/ 1037967 w 1037967"/>
                <a:gd name="connsiteY4" fmla="*/ 864973 h 864973"/>
                <a:gd name="connsiteX5" fmla="*/ 0 w 1037967"/>
                <a:gd name="connsiteY5" fmla="*/ 864973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967" h="864973">
                  <a:moveTo>
                    <a:pt x="0" y="0"/>
                  </a:moveTo>
                  <a:lnTo>
                    <a:pt x="457200" y="172995"/>
                  </a:lnTo>
                  <a:lnTo>
                    <a:pt x="864972" y="172995"/>
                  </a:lnTo>
                  <a:lnTo>
                    <a:pt x="753762" y="568411"/>
                  </a:lnTo>
                  <a:lnTo>
                    <a:pt x="1037967" y="864973"/>
                  </a:lnTo>
                  <a:lnTo>
                    <a:pt x="0" y="864973"/>
                  </a:lnTo>
                </a:path>
              </a:pathLst>
            </a:custGeom>
            <a:solidFill>
              <a:srgbClr val="FFFF00"/>
            </a:solidFill>
            <a:ln>
              <a:solidFill>
                <a:schemeClr val="tx2">
                  <a:lumMod val="50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4" name="Ellipse 23">
              <a:extLst>
                <a:ext uri="{FF2B5EF4-FFF2-40B4-BE49-F238E27FC236}">
                  <a16:creationId xmlns:a16="http://schemas.microsoft.com/office/drawing/2014/main" id="{6ED26C7C-8701-4A68-AC49-AEB88A8543C8}"/>
                </a:ext>
              </a:extLst>
            </p:cNvPr>
            <p:cNvSpPr/>
            <p:nvPr/>
          </p:nvSpPr>
          <p:spPr>
            <a:xfrm>
              <a:off x="2139538" y="3746590"/>
              <a:ext cx="952402" cy="461842"/>
            </a:xfrm>
            <a:custGeom>
              <a:avLst/>
              <a:gdLst>
                <a:gd name="connsiteX0" fmla="*/ 0 w 952401"/>
                <a:gd name="connsiteY0" fmla="*/ 151092 h 302183"/>
                <a:gd name="connsiteX1" fmla="*/ 476201 w 952401"/>
                <a:gd name="connsiteY1" fmla="*/ 0 h 302183"/>
                <a:gd name="connsiteX2" fmla="*/ 952402 w 952401"/>
                <a:gd name="connsiteY2" fmla="*/ 151092 h 302183"/>
                <a:gd name="connsiteX3" fmla="*/ 476201 w 952401"/>
                <a:gd name="connsiteY3" fmla="*/ 302184 h 302183"/>
                <a:gd name="connsiteX4" fmla="*/ 0 w 952401"/>
                <a:gd name="connsiteY4" fmla="*/ 151092 h 302183"/>
                <a:gd name="connsiteX0" fmla="*/ 0 w 952402"/>
                <a:gd name="connsiteY0" fmla="*/ 151092 h 425752"/>
                <a:gd name="connsiteX1" fmla="*/ 476201 w 952402"/>
                <a:gd name="connsiteY1" fmla="*/ 0 h 425752"/>
                <a:gd name="connsiteX2" fmla="*/ 952402 w 952402"/>
                <a:gd name="connsiteY2" fmla="*/ 151092 h 425752"/>
                <a:gd name="connsiteX3" fmla="*/ 476201 w 952402"/>
                <a:gd name="connsiteY3" fmla="*/ 425752 h 425752"/>
                <a:gd name="connsiteX4" fmla="*/ 0 w 952402"/>
                <a:gd name="connsiteY4" fmla="*/ 151092 h 425752"/>
                <a:gd name="connsiteX0" fmla="*/ 0 w 952402"/>
                <a:gd name="connsiteY0" fmla="*/ 151092 h 461842"/>
                <a:gd name="connsiteX1" fmla="*/ 476201 w 952402"/>
                <a:gd name="connsiteY1" fmla="*/ 0 h 461842"/>
                <a:gd name="connsiteX2" fmla="*/ 952402 w 952402"/>
                <a:gd name="connsiteY2" fmla="*/ 151092 h 461842"/>
                <a:gd name="connsiteX3" fmla="*/ 476201 w 952402"/>
                <a:gd name="connsiteY3" fmla="*/ 425752 h 461842"/>
                <a:gd name="connsiteX4" fmla="*/ 0 w 952402"/>
                <a:gd name="connsiteY4" fmla="*/ 151092 h 461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402" h="461842">
                  <a:moveTo>
                    <a:pt x="0" y="151092"/>
                  </a:moveTo>
                  <a:cubicBezTo>
                    <a:pt x="0" y="80133"/>
                    <a:pt x="213202" y="0"/>
                    <a:pt x="476201" y="0"/>
                  </a:cubicBezTo>
                  <a:cubicBezTo>
                    <a:pt x="739200" y="0"/>
                    <a:pt x="952402" y="67646"/>
                    <a:pt x="952402" y="151092"/>
                  </a:cubicBezTo>
                  <a:cubicBezTo>
                    <a:pt x="952402" y="234538"/>
                    <a:pt x="627989" y="277471"/>
                    <a:pt x="476201" y="425752"/>
                  </a:cubicBezTo>
                  <a:cubicBezTo>
                    <a:pt x="324413" y="574033"/>
                    <a:pt x="0" y="222051"/>
                    <a:pt x="0" y="151092"/>
                  </a:cubicBezTo>
                  <a:close/>
                </a:path>
              </a:pathLst>
            </a:custGeom>
            <a:solidFill>
              <a:schemeClr val="accent3">
                <a:lumMod val="40000"/>
                <a:lumOff val="6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5" name="Gleichschenkliges Dreieck 24">
              <a:extLst>
                <a:ext uri="{FF2B5EF4-FFF2-40B4-BE49-F238E27FC236}">
                  <a16:creationId xmlns:a16="http://schemas.microsoft.com/office/drawing/2014/main" id="{229EA27A-D76D-4F44-923A-2A540764D31E}"/>
                </a:ext>
              </a:extLst>
            </p:cNvPr>
            <p:cNvSpPr/>
            <p:nvPr/>
          </p:nvSpPr>
          <p:spPr>
            <a:xfrm>
              <a:off x="2777879" y="3324621"/>
              <a:ext cx="407773" cy="332724"/>
            </a:xfrm>
            <a:custGeom>
              <a:avLst/>
              <a:gdLst>
                <a:gd name="connsiteX0" fmla="*/ 0 w 407773"/>
                <a:gd name="connsiteY0" fmla="*/ 332724 h 332724"/>
                <a:gd name="connsiteX1" fmla="*/ 203887 w 407773"/>
                <a:gd name="connsiteY1" fmla="*/ 0 h 332724"/>
                <a:gd name="connsiteX2" fmla="*/ 407773 w 407773"/>
                <a:gd name="connsiteY2" fmla="*/ 332724 h 332724"/>
                <a:gd name="connsiteX3" fmla="*/ 0 w 407773"/>
                <a:gd name="connsiteY3" fmla="*/ 332724 h 332724"/>
                <a:gd name="connsiteX0" fmla="*/ 0 w 407773"/>
                <a:gd name="connsiteY0" fmla="*/ 332724 h 332724"/>
                <a:gd name="connsiteX1" fmla="*/ 203887 w 407773"/>
                <a:gd name="connsiteY1" fmla="*/ 0 h 332724"/>
                <a:gd name="connsiteX2" fmla="*/ 407773 w 407773"/>
                <a:gd name="connsiteY2" fmla="*/ 332724 h 332724"/>
                <a:gd name="connsiteX3" fmla="*/ 0 w 407773"/>
                <a:gd name="connsiteY3" fmla="*/ 332724 h 332724"/>
              </a:gdLst>
              <a:ahLst/>
              <a:cxnLst>
                <a:cxn ang="0">
                  <a:pos x="connsiteX0" y="connsiteY0"/>
                </a:cxn>
                <a:cxn ang="0">
                  <a:pos x="connsiteX1" y="connsiteY1"/>
                </a:cxn>
                <a:cxn ang="0">
                  <a:pos x="connsiteX2" y="connsiteY2"/>
                </a:cxn>
                <a:cxn ang="0">
                  <a:pos x="connsiteX3" y="connsiteY3"/>
                </a:cxn>
              </a:cxnLst>
              <a:rect l="l" t="t" r="r" b="b"/>
              <a:pathLst>
                <a:path w="407773" h="332724">
                  <a:moveTo>
                    <a:pt x="0" y="332724"/>
                  </a:moveTo>
                  <a:cubicBezTo>
                    <a:pt x="67962" y="221816"/>
                    <a:pt x="210065" y="209762"/>
                    <a:pt x="203887" y="0"/>
                  </a:cubicBezTo>
                  <a:lnTo>
                    <a:pt x="407773" y="332724"/>
                  </a:lnTo>
                  <a:lnTo>
                    <a:pt x="0" y="332724"/>
                  </a:lnTo>
                  <a:close/>
                </a:path>
              </a:pathLst>
            </a:custGeom>
            <a:solidFill>
              <a:schemeClr val="accent5">
                <a:lumMod val="5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38" name="Gruppieren 37">
            <a:extLst>
              <a:ext uri="{FF2B5EF4-FFF2-40B4-BE49-F238E27FC236}">
                <a16:creationId xmlns:a16="http://schemas.microsoft.com/office/drawing/2014/main" id="{F8C0522A-3D2B-488C-9A92-7D11C12697CD}"/>
              </a:ext>
            </a:extLst>
          </p:cNvPr>
          <p:cNvGrpSpPr/>
          <p:nvPr/>
        </p:nvGrpSpPr>
        <p:grpSpPr>
          <a:xfrm>
            <a:off x="3530292" y="2181976"/>
            <a:ext cx="3888506" cy="1548323"/>
            <a:chOff x="3530292" y="2683422"/>
            <a:chExt cx="3888506" cy="1548323"/>
          </a:xfrm>
        </p:grpSpPr>
        <p:grpSp>
          <p:nvGrpSpPr>
            <p:cNvPr id="34" name="Gruppieren 33">
              <a:extLst>
                <a:ext uri="{FF2B5EF4-FFF2-40B4-BE49-F238E27FC236}">
                  <a16:creationId xmlns:a16="http://schemas.microsoft.com/office/drawing/2014/main" id="{7BCB9F93-48C8-4874-B6A3-8DCFAE19EFB9}"/>
                </a:ext>
              </a:extLst>
            </p:cNvPr>
            <p:cNvGrpSpPr/>
            <p:nvPr/>
          </p:nvGrpSpPr>
          <p:grpSpPr>
            <a:xfrm>
              <a:off x="5271114" y="2683422"/>
              <a:ext cx="2147684" cy="1548323"/>
              <a:chOff x="3290608" y="2698597"/>
              <a:chExt cx="2147684" cy="1548323"/>
            </a:xfrm>
          </p:grpSpPr>
          <p:sp>
            <p:nvSpPr>
              <p:cNvPr id="27" name="Rechteck 26">
                <a:extLst>
                  <a:ext uri="{FF2B5EF4-FFF2-40B4-BE49-F238E27FC236}">
                    <a16:creationId xmlns:a16="http://schemas.microsoft.com/office/drawing/2014/main" id="{B781CAC0-424B-4001-A067-C7D6DA17FD8E}"/>
                  </a:ext>
                </a:extLst>
              </p:cNvPr>
              <p:cNvSpPr/>
              <p:nvPr/>
            </p:nvSpPr>
            <p:spPr>
              <a:xfrm>
                <a:off x="3290608" y="3742920"/>
                <a:ext cx="2147684" cy="504000"/>
              </a:xfrm>
              <a:prstGeom prst="rect">
                <a:avLst/>
              </a:prstGeom>
              <a:pattFill prst="wdDnDiag">
                <a:fgClr>
                  <a:schemeClr val="accent1">
                    <a:lumMod val="40000"/>
                    <a:lumOff val="60000"/>
                  </a:schemeClr>
                </a:fgClr>
                <a:bgClr>
                  <a:schemeClr val="bg1"/>
                </a:bgClr>
              </a:patt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8" name="Rechteck 27">
                <a:extLst>
                  <a:ext uri="{FF2B5EF4-FFF2-40B4-BE49-F238E27FC236}">
                    <a16:creationId xmlns:a16="http://schemas.microsoft.com/office/drawing/2014/main" id="{CED55B7C-BBDD-4029-9807-8C95DD50A1AC}"/>
                  </a:ext>
                </a:extLst>
              </p:cNvPr>
              <p:cNvSpPr/>
              <p:nvPr/>
            </p:nvSpPr>
            <p:spPr>
              <a:xfrm>
                <a:off x="3290608" y="2698597"/>
                <a:ext cx="2147684" cy="360000"/>
              </a:xfrm>
              <a:prstGeom prst="rect">
                <a:avLst/>
              </a:prstGeom>
              <a:pattFill prst="wdUpDiag">
                <a:fgClr>
                  <a:schemeClr val="accent1">
                    <a:lumMod val="40000"/>
                    <a:lumOff val="60000"/>
                  </a:schemeClr>
                </a:fgClr>
                <a:bgClr>
                  <a:schemeClr val="bg1"/>
                </a:bgClr>
              </a:patt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9" name="Rechteck 28">
                <a:extLst>
                  <a:ext uri="{FF2B5EF4-FFF2-40B4-BE49-F238E27FC236}">
                    <a16:creationId xmlns:a16="http://schemas.microsoft.com/office/drawing/2014/main" id="{3ADFAE07-559B-40B0-9419-747923953F18}"/>
                  </a:ext>
                </a:extLst>
              </p:cNvPr>
              <p:cNvSpPr/>
              <p:nvPr/>
            </p:nvSpPr>
            <p:spPr>
              <a:xfrm>
                <a:off x="3290608" y="3057984"/>
                <a:ext cx="2147684" cy="288000"/>
              </a:xfrm>
              <a:prstGeom prst="rect">
                <a:avLst/>
              </a:prstGeom>
              <a:solidFill>
                <a:srgbClr val="FFFF00"/>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0" name="Rechteck 29">
                <a:extLst>
                  <a:ext uri="{FF2B5EF4-FFF2-40B4-BE49-F238E27FC236}">
                    <a16:creationId xmlns:a16="http://schemas.microsoft.com/office/drawing/2014/main" id="{745EF0D5-6C0F-47D6-8BAE-46AF06EDC120}"/>
                  </a:ext>
                </a:extLst>
              </p:cNvPr>
              <p:cNvSpPr/>
              <p:nvPr/>
            </p:nvSpPr>
            <p:spPr>
              <a:xfrm>
                <a:off x="3290608" y="3593274"/>
                <a:ext cx="2147684" cy="144000"/>
              </a:xfrm>
              <a:prstGeom prst="rect">
                <a:avLst/>
              </a:prstGeom>
              <a:solidFill>
                <a:schemeClr val="accent3">
                  <a:lumMod val="5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1" name="Rechteck 30">
                <a:extLst>
                  <a:ext uri="{FF2B5EF4-FFF2-40B4-BE49-F238E27FC236}">
                    <a16:creationId xmlns:a16="http://schemas.microsoft.com/office/drawing/2014/main" id="{9D34CA42-F7CE-4DA9-9377-9A3C70F69666}"/>
                  </a:ext>
                </a:extLst>
              </p:cNvPr>
              <p:cNvSpPr/>
              <p:nvPr/>
            </p:nvSpPr>
            <p:spPr>
              <a:xfrm>
                <a:off x="3290608" y="3347037"/>
                <a:ext cx="2147684" cy="252000"/>
              </a:xfrm>
              <a:prstGeom prst="rect">
                <a:avLst/>
              </a:prstGeom>
              <a:solidFill>
                <a:schemeClr val="accent3">
                  <a:lumMod val="40000"/>
                  <a:lumOff val="60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37" name="Gruppieren 36">
              <a:extLst>
                <a:ext uri="{FF2B5EF4-FFF2-40B4-BE49-F238E27FC236}">
                  <a16:creationId xmlns:a16="http://schemas.microsoft.com/office/drawing/2014/main" id="{E5039B31-3993-49DC-B72C-4D964A382D6D}"/>
                </a:ext>
              </a:extLst>
            </p:cNvPr>
            <p:cNvGrpSpPr/>
            <p:nvPr/>
          </p:nvGrpSpPr>
          <p:grpSpPr>
            <a:xfrm>
              <a:off x="3530292" y="3146561"/>
              <a:ext cx="1396181" cy="644082"/>
              <a:chOff x="3736258" y="3827148"/>
              <a:chExt cx="1396181" cy="644082"/>
            </a:xfrm>
          </p:grpSpPr>
          <p:sp>
            <p:nvSpPr>
              <p:cNvPr id="35" name="Textfeld 34">
                <a:extLst>
                  <a:ext uri="{FF2B5EF4-FFF2-40B4-BE49-F238E27FC236}">
                    <a16:creationId xmlns:a16="http://schemas.microsoft.com/office/drawing/2014/main" id="{C5047621-5CAD-4AF3-A669-31769624C213}"/>
                  </a:ext>
                </a:extLst>
              </p:cNvPr>
              <p:cNvSpPr txBox="1"/>
              <p:nvPr/>
            </p:nvSpPr>
            <p:spPr>
              <a:xfrm>
                <a:off x="3736258" y="3979745"/>
                <a:ext cx="1396181" cy="338554"/>
              </a:xfrm>
              <a:prstGeom prst="rect">
                <a:avLst/>
              </a:prstGeom>
              <a:noFill/>
            </p:spPr>
            <p:txBody>
              <a:bodyPr wrap="square" rtlCol="0">
                <a:spAutoFit/>
              </a:bodyPr>
              <a:lstStyle/>
              <a:p>
                <a:r>
                  <a:rPr lang="de-DE" sz="1600" dirty="0" err="1">
                    <a:solidFill>
                      <a:srgbClr val="4D4D4D"/>
                    </a:solidFill>
                    <a:latin typeface="Calibri" panose="020F0502020204030204" pitchFamily="34" charset="0"/>
                    <a:sym typeface="Wingdings" pitchFamily="2" charset="2"/>
                  </a:rPr>
                  <a:t>Refactoring</a:t>
                </a:r>
                <a:r>
                  <a:rPr lang="de-DE" sz="1600" dirty="0">
                    <a:solidFill>
                      <a:srgbClr val="4D4D4D"/>
                    </a:solidFill>
                    <a:latin typeface="Calibri" panose="020F0502020204030204" pitchFamily="34" charset="0"/>
                    <a:sym typeface="Wingdings" pitchFamily="2" charset="2"/>
                  </a:rPr>
                  <a:t> </a:t>
                </a:r>
              </a:p>
            </p:txBody>
          </p:sp>
          <p:sp>
            <p:nvSpPr>
              <p:cNvPr id="36" name="Pfeil: nach rechts 35">
                <a:extLst>
                  <a:ext uri="{FF2B5EF4-FFF2-40B4-BE49-F238E27FC236}">
                    <a16:creationId xmlns:a16="http://schemas.microsoft.com/office/drawing/2014/main" id="{B354A4E2-036D-4FA0-824B-98F4F4C1F828}"/>
                  </a:ext>
                </a:extLst>
              </p:cNvPr>
              <p:cNvSpPr/>
              <p:nvPr/>
            </p:nvSpPr>
            <p:spPr>
              <a:xfrm>
                <a:off x="3777122" y="3827148"/>
                <a:ext cx="1355317" cy="644082"/>
              </a:xfrm>
              <a:prstGeom prst="rightArrow">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sp>
        <p:nvSpPr>
          <p:cNvPr id="39" name="Rechteck 38">
            <a:extLst>
              <a:ext uri="{FF2B5EF4-FFF2-40B4-BE49-F238E27FC236}">
                <a16:creationId xmlns:a16="http://schemas.microsoft.com/office/drawing/2014/main" id="{3D82A533-8838-4A94-AA0C-86A4CD4E2429}"/>
              </a:ext>
            </a:extLst>
          </p:cNvPr>
          <p:cNvSpPr/>
          <p:nvPr/>
        </p:nvSpPr>
        <p:spPr>
          <a:xfrm>
            <a:off x="4917151" y="3795136"/>
            <a:ext cx="3823280" cy="1077218"/>
          </a:xfrm>
          <a:prstGeom prst="rect">
            <a:avLst/>
          </a:prstGeom>
        </p:spPr>
        <p:txBody>
          <a:bodyPr wrap="square">
            <a:spAutoFit/>
          </a:bodyPr>
          <a:lstStyle/>
          <a:p>
            <a:pPr marL="285750" indent="-285750">
              <a:buFont typeface="Arial" panose="020B0604020202020204" pitchFamily="34" charset="0"/>
              <a:buChar char="•"/>
            </a:pPr>
            <a:r>
              <a:rPr lang="de-DE" sz="1600" dirty="0">
                <a:solidFill>
                  <a:schemeClr val="tx2">
                    <a:lumMod val="50000"/>
                  </a:schemeClr>
                </a:solidFill>
                <a:latin typeface="Calibri" panose="020F0502020204030204" pitchFamily="34" charset="0"/>
                <a:cs typeface="Calibri" panose="020F0502020204030204" pitchFamily="34" charset="0"/>
              </a:rPr>
              <a:t>Erhöhung der Lesbarkeit</a:t>
            </a:r>
          </a:p>
          <a:p>
            <a:pPr marL="285750" indent="-285750">
              <a:buFont typeface="Arial" panose="020B0604020202020204" pitchFamily="34" charset="0"/>
              <a:buChar char="•"/>
            </a:pPr>
            <a:r>
              <a:rPr lang="de-DE" sz="1600" dirty="0">
                <a:solidFill>
                  <a:schemeClr val="tx2">
                    <a:lumMod val="50000"/>
                  </a:schemeClr>
                </a:solidFill>
                <a:latin typeface="Calibri" panose="020F0502020204030204" pitchFamily="34" charset="0"/>
                <a:cs typeface="Calibri" panose="020F0502020204030204" pitchFamily="34" charset="0"/>
              </a:rPr>
              <a:t>Reduzierung von Komplexität</a:t>
            </a:r>
          </a:p>
          <a:p>
            <a:pPr marL="285750" indent="-285750">
              <a:buFont typeface="Arial" panose="020B0604020202020204" pitchFamily="34" charset="0"/>
              <a:buChar char="•"/>
            </a:pPr>
            <a:r>
              <a:rPr lang="de-DE" sz="1600" dirty="0">
                <a:solidFill>
                  <a:schemeClr val="tx2">
                    <a:lumMod val="50000"/>
                  </a:schemeClr>
                </a:solidFill>
                <a:latin typeface="Calibri" panose="020F0502020204030204" pitchFamily="34" charset="0"/>
                <a:cs typeface="Calibri" panose="020F0502020204030204" pitchFamily="34" charset="0"/>
              </a:rPr>
              <a:t>Verbesserung der Wartbarkeit</a:t>
            </a:r>
          </a:p>
          <a:p>
            <a:pPr marL="285750" indent="-285750">
              <a:buFont typeface="Arial" panose="020B0604020202020204" pitchFamily="34" charset="0"/>
              <a:buChar char="•"/>
            </a:pPr>
            <a:r>
              <a:rPr lang="de-DE" sz="1600" dirty="0">
                <a:solidFill>
                  <a:schemeClr val="tx2">
                    <a:lumMod val="50000"/>
                  </a:schemeClr>
                </a:solidFill>
                <a:latin typeface="Calibri" panose="020F0502020204030204" pitchFamily="34" charset="0"/>
                <a:cs typeface="Calibri" panose="020F0502020204030204" pitchFamily="34" charset="0"/>
              </a:rPr>
              <a:t>Verbesserung der Ausbaubarkeit</a:t>
            </a:r>
          </a:p>
        </p:txBody>
      </p:sp>
      <p:sp>
        <p:nvSpPr>
          <p:cNvPr id="40" name="Rechteck 39">
            <a:extLst>
              <a:ext uri="{FF2B5EF4-FFF2-40B4-BE49-F238E27FC236}">
                <a16:creationId xmlns:a16="http://schemas.microsoft.com/office/drawing/2014/main" id="{1E5F11EB-6D7B-41A9-B6BE-A816A015AF77}"/>
              </a:ext>
            </a:extLst>
          </p:cNvPr>
          <p:cNvSpPr/>
          <p:nvPr/>
        </p:nvSpPr>
        <p:spPr>
          <a:xfrm rot="20713737">
            <a:off x="363794" y="4530453"/>
            <a:ext cx="4572000" cy="923330"/>
          </a:xfrm>
          <a:prstGeom prst="rect">
            <a:avLst/>
          </a:prstGeom>
        </p:spPr>
        <p:txBody>
          <a:bodyPr>
            <a:spAutoFit/>
          </a:bodyPr>
          <a:lstStyle/>
          <a:p>
            <a:pPr algn="ctr">
              <a:lnSpc>
                <a:spcPct val="150000"/>
              </a:lnSpc>
            </a:pPr>
            <a:r>
              <a:rPr lang="de-DE" b="1" dirty="0">
                <a:solidFill>
                  <a:schemeClr val="tx2">
                    <a:lumMod val="50000"/>
                  </a:schemeClr>
                </a:solidFill>
                <a:latin typeface="Lucida Handwriting" panose="03010101010101010101" pitchFamily="66" charset="0"/>
                <a:cs typeface="Calibri" panose="020F0502020204030204" pitchFamily="34" charset="0"/>
              </a:rPr>
              <a:t>Verbessere kontinuierlich!</a:t>
            </a:r>
          </a:p>
          <a:p>
            <a:pPr algn="ctr">
              <a:lnSpc>
                <a:spcPct val="150000"/>
              </a:lnSpc>
            </a:pPr>
            <a:r>
              <a:rPr lang="de-DE" b="1" dirty="0">
                <a:solidFill>
                  <a:schemeClr val="tx2">
                    <a:lumMod val="50000"/>
                  </a:schemeClr>
                </a:solidFill>
                <a:latin typeface="Lucida Handwriting" panose="03010101010101010101" pitchFamily="66" charset="0"/>
                <a:cs typeface="Calibri" panose="020F0502020204030204" pitchFamily="34" charset="0"/>
              </a:rPr>
              <a:t>Je früher, desto besser!</a:t>
            </a:r>
            <a:endParaRPr lang="de-DE" b="1" dirty="0">
              <a:latin typeface="Lucida Handwriting" panose="03010101010101010101" pitchFamily="66" charset="0"/>
            </a:endParaRPr>
          </a:p>
        </p:txBody>
      </p:sp>
    </p:spTree>
    <p:extLst>
      <p:ext uri="{BB962C8B-B14F-4D97-AF65-F5344CB8AC3E}">
        <p14:creationId xmlns:p14="http://schemas.microsoft.com/office/powerpoint/2010/main" val="17202676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734E152-DB2C-41C8-BDF1-9323FACAA042}"/>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BC95927E-F546-403F-B5BD-71317EF071A6}"/>
              </a:ext>
            </a:extLst>
          </p:cNvPr>
          <p:cNvSpPr>
            <a:spLocks noGrp="1"/>
          </p:cNvSpPr>
          <p:nvPr>
            <p:ph type="sldNum" sz="quarter" idx="4"/>
          </p:nvPr>
        </p:nvSpPr>
        <p:spPr/>
        <p:txBody>
          <a:bodyPr/>
          <a:lstStyle/>
          <a:p>
            <a:fld id="{BD587C3E-324D-4846-9F44-5C3ACF20A720}" type="slidenum">
              <a:rPr lang="de-DE" smtClean="0"/>
              <a:pPr/>
              <a:t>175</a:t>
            </a:fld>
            <a:endParaRPr lang="de-DE" dirty="0"/>
          </a:p>
        </p:txBody>
      </p:sp>
      <p:sp>
        <p:nvSpPr>
          <p:cNvPr id="4" name="Titel 3">
            <a:extLst>
              <a:ext uri="{FF2B5EF4-FFF2-40B4-BE49-F238E27FC236}">
                <a16:creationId xmlns:a16="http://schemas.microsoft.com/office/drawing/2014/main" id="{B6A12716-6FD9-41AB-9129-423E1CCB408A}"/>
              </a:ext>
            </a:extLst>
          </p:cNvPr>
          <p:cNvSpPr>
            <a:spLocks noGrp="1"/>
          </p:cNvSpPr>
          <p:nvPr>
            <p:ph type="title"/>
          </p:nvPr>
        </p:nvSpPr>
        <p:spPr/>
        <p:txBody>
          <a:bodyPr/>
          <a:lstStyle/>
          <a:p>
            <a:r>
              <a:rPr lang="de-DE" dirty="0">
                <a:latin typeface="Segoe UI" panose="020B0502040204020203" pitchFamily="34" charset="0"/>
                <a:cs typeface="Segoe UI" panose="020B0502040204020203" pitchFamily="34" charset="0"/>
              </a:rPr>
              <a:t>Nachhaltige Entwicklungsgeschwindigkeit </a:t>
            </a:r>
            <a:endParaRPr lang="de-DE" dirty="0"/>
          </a:p>
        </p:txBody>
      </p:sp>
      <p:sp>
        <p:nvSpPr>
          <p:cNvPr id="5" name="Textplatzhalter 4">
            <a:extLst>
              <a:ext uri="{FF2B5EF4-FFF2-40B4-BE49-F238E27FC236}">
                <a16:creationId xmlns:a16="http://schemas.microsoft.com/office/drawing/2014/main" id="{442C5C76-C193-434A-B6B1-5630F2C0A47F}"/>
              </a:ext>
            </a:extLst>
          </p:cNvPr>
          <p:cNvSpPr>
            <a:spLocks noGrp="1"/>
          </p:cNvSpPr>
          <p:nvPr>
            <p:ph type="body" sz="quarter" idx="11"/>
          </p:nvPr>
        </p:nvSpPr>
        <p:spPr/>
        <p:txBody>
          <a:bodyPr>
            <a:normAutofit fontScale="92500"/>
          </a:bodyPr>
          <a:lstStyle/>
          <a:p>
            <a:r>
              <a:rPr lang="de-DE" dirty="0"/>
              <a:t>Syl_ID_10</a:t>
            </a:r>
          </a:p>
        </p:txBody>
      </p:sp>
      <p:sp>
        <p:nvSpPr>
          <p:cNvPr id="9" name="Textfeld 8">
            <a:extLst>
              <a:ext uri="{FF2B5EF4-FFF2-40B4-BE49-F238E27FC236}">
                <a16:creationId xmlns:a16="http://schemas.microsoft.com/office/drawing/2014/main" id="{BF05FC53-A26E-42FE-A88E-D1A36FC62067}"/>
              </a:ext>
            </a:extLst>
          </p:cNvPr>
          <p:cNvSpPr txBox="1"/>
          <p:nvPr/>
        </p:nvSpPr>
        <p:spPr>
          <a:xfrm rot="21169825">
            <a:off x="2315789" y="4105167"/>
            <a:ext cx="4040141" cy="792781"/>
          </a:xfrm>
          <a:prstGeom prst="rect">
            <a:avLst/>
          </a:prstGeom>
          <a:noFill/>
        </p:spPr>
        <p:txBody>
          <a:bodyPr wrap="square" rtlCol="0" anchor="ctr">
            <a:spAutoFit/>
          </a:bodyPr>
          <a:lstStyle/>
          <a:p>
            <a:pPr algn="ctr">
              <a:lnSpc>
                <a:spcPct val="150000"/>
              </a:lnSpc>
            </a:pPr>
            <a:r>
              <a:rPr lang="de-DE" sz="1600" b="1" dirty="0">
                <a:solidFill>
                  <a:schemeClr val="accent1"/>
                </a:solidFill>
                <a:latin typeface="Calibri" panose="020F0502020204030204" pitchFamily="34" charset="0"/>
                <a:sym typeface="Wingdings" pitchFamily="2" charset="2"/>
              </a:rPr>
              <a:t>nachhaltige Entwicklungsgeschwindigkeit = keine Überlastung des Teams</a:t>
            </a:r>
          </a:p>
        </p:txBody>
      </p:sp>
      <p:sp>
        <p:nvSpPr>
          <p:cNvPr id="10" name="Textfeld 9">
            <a:extLst>
              <a:ext uri="{FF2B5EF4-FFF2-40B4-BE49-F238E27FC236}">
                <a16:creationId xmlns:a16="http://schemas.microsoft.com/office/drawing/2014/main" id="{7C688593-C30D-440E-9B7E-563A2E6E11A7}"/>
              </a:ext>
            </a:extLst>
          </p:cNvPr>
          <p:cNvSpPr txBox="1"/>
          <p:nvPr/>
        </p:nvSpPr>
        <p:spPr>
          <a:xfrm>
            <a:off x="175265" y="1128959"/>
            <a:ext cx="7383769" cy="2600712"/>
          </a:xfrm>
          <a:prstGeom prst="rect">
            <a:avLst/>
          </a:prstGeom>
          <a:noFill/>
        </p:spPr>
        <p:txBody>
          <a:bodyPr wrap="square" rtlCol="0">
            <a:spAutoFit/>
          </a:bodyPr>
          <a:lstStyle/>
          <a:p>
            <a:pPr marL="0" indent="0">
              <a:buNone/>
            </a:pPr>
            <a:r>
              <a:rPr lang="de-DE" sz="1600" dirty="0">
                <a:latin typeface="Calibri" panose="020F0502020204030204" pitchFamily="34" charset="0"/>
                <a:cs typeface="Calibri" panose="020F0502020204030204" pitchFamily="34" charset="0"/>
                <a:sym typeface="Wingdings" pitchFamily="2" charset="2"/>
              </a:rPr>
              <a:t>Die </a:t>
            </a:r>
            <a:r>
              <a:rPr lang="de-DE" sz="1600" b="1" dirty="0">
                <a:latin typeface="Calibri" panose="020F0502020204030204" pitchFamily="34" charset="0"/>
                <a:cs typeface="Calibri" panose="020F0502020204030204" pitchFamily="34" charset="0"/>
                <a:sym typeface="Wingdings" pitchFamily="2" charset="2"/>
              </a:rPr>
              <a:t>Entwicklungsgeschwindigkeit</a:t>
            </a:r>
            <a:r>
              <a:rPr lang="de-DE" sz="1600" dirty="0">
                <a:latin typeface="Calibri" panose="020F0502020204030204" pitchFamily="34" charset="0"/>
                <a:cs typeface="Calibri" panose="020F0502020204030204" pitchFamily="34" charset="0"/>
                <a:sym typeface="Wingdings" pitchFamily="2" charset="2"/>
              </a:rPr>
              <a:t> soll sich auf einem </a:t>
            </a:r>
            <a:r>
              <a:rPr lang="de-DE" sz="1600" b="1" dirty="0">
                <a:latin typeface="Calibri" panose="020F0502020204030204" pitchFamily="34" charset="0"/>
                <a:cs typeface="Calibri" panose="020F0502020204030204" pitchFamily="34" charset="0"/>
                <a:sym typeface="Wingdings" pitchFamily="2" charset="2"/>
              </a:rPr>
              <a:t>nachhaltigen Niveau </a:t>
            </a:r>
            <a:r>
              <a:rPr lang="de-DE" sz="1600" dirty="0">
                <a:latin typeface="Calibri" panose="020F0502020204030204" pitchFamily="34" charset="0"/>
                <a:cs typeface="Calibri" panose="020F0502020204030204" pitchFamily="34" charset="0"/>
                <a:sym typeface="Wingdings" pitchFamily="2" charset="2"/>
              </a:rPr>
              <a:t>einpendeln.</a:t>
            </a:r>
          </a:p>
          <a:p>
            <a:pPr marL="0" indent="0">
              <a:buNone/>
            </a:pPr>
            <a:endParaRPr lang="de-DE" sz="1600" dirty="0">
              <a:latin typeface="Calibri" panose="020F0502020204030204" pitchFamily="34" charset="0"/>
              <a:cs typeface="Calibri" panose="020F0502020204030204" pitchFamily="34" charset="0"/>
              <a:sym typeface="Wingdings" pitchFamily="2" charset="2"/>
            </a:endParaRPr>
          </a:p>
          <a:p>
            <a:pPr marL="0" indent="0">
              <a:spcAft>
                <a:spcPts val="600"/>
              </a:spcAft>
              <a:buNone/>
            </a:pPr>
            <a:r>
              <a:rPr lang="de-DE" sz="1600" dirty="0">
                <a:latin typeface="Calibri" panose="020F0502020204030204" pitchFamily="34" charset="0"/>
                <a:cs typeface="Calibri" panose="020F0502020204030204" pitchFamily="34" charset="0"/>
                <a:sym typeface="Wingdings" pitchFamily="2" charset="2"/>
              </a:rPr>
              <a:t>Unter der Voraussetzung stabiler Teams und vergleichbarer Aufgaben …</a:t>
            </a:r>
          </a:p>
          <a:p>
            <a:pPr marL="627063" lvl="1" indent="-169863">
              <a:buFont typeface="Calibri" panose="020F0502020204030204" pitchFamily="34" charset="0"/>
              <a:buChar char="…"/>
            </a:pPr>
            <a:r>
              <a:rPr lang="de-DE" sz="1600" dirty="0">
                <a:latin typeface="Calibri" panose="020F0502020204030204" pitchFamily="34" charset="0"/>
                <a:cs typeface="Calibri" panose="020F0502020204030204" pitchFamily="34" charset="0"/>
                <a:sym typeface="Wingdings" pitchFamily="2" charset="2"/>
              </a:rPr>
              <a:t>kann die </a:t>
            </a:r>
            <a:r>
              <a:rPr lang="de-DE" sz="1600" b="1" dirty="0">
                <a:latin typeface="Calibri" panose="020F0502020204030204" pitchFamily="34" charset="0"/>
                <a:cs typeface="Calibri" panose="020F0502020204030204" pitchFamily="34" charset="0"/>
                <a:sym typeface="Wingdings" pitchFamily="2" charset="2"/>
              </a:rPr>
              <a:t>Entwicklungsgeschwindigkeit </a:t>
            </a:r>
            <a:r>
              <a:rPr lang="de-DE" sz="1600" dirty="0">
                <a:latin typeface="Calibri" panose="020F0502020204030204" pitchFamily="34" charset="0"/>
                <a:cs typeface="Calibri" panose="020F0502020204030204" pitchFamily="34" charset="0"/>
                <a:sym typeface="Wingdings" pitchFamily="2" charset="2"/>
              </a:rPr>
              <a:t>vom Team über </a:t>
            </a:r>
            <a:r>
              <a:rPr lang="de-DE" sz="1600" b="1" dirty="0">
                <a:latin typeface="Calibri" panose="020F0502020204030204" pitchFamily="34" charset="0"/>
                <a:cs typeface="Calibri" panose="020F0502020204030204" pitchFamily="34" charset="0"/>
                <a:sym typeface="Wingdings" pitchFamily="2" charset="2"/>
              </a:rPr>
              <a:t>lange Zeit ohne Überforderung gehalten </a:t>
            </a:r>
            <a:r>
              <a:rPr lang="de-DE" sz="1600" dirty="0">
                <a:latin typeface="Calibri" panose="020F0502020204030204" pitchFamily="34" charset="0"/>
                <a:cs typeface="Calibri" panose="020F0502020204030204" pitchFamily="34" charset="0"/>
                <a:sym typeface="Wingdings" pitchFamily="2" charset="2"/>
              </a:rPr>
              <a:t>werden (Zielerreichung z. B. ohne Überstunden).</a:t>
            </a:r>
          </a:p>
          <a:p>
            <a:pPr marL="627063" lvl="1" indent="-169863">
              <a:buFont typeface="Calibri" panose="020F0502020204030204" pitchFamily="34" charset="0"/>
              <a:buChar char="…"/>
            </a:pPr>
            <a:r>
              <a:rPr lang="de-DE" sz="1600" dirty="0">
                <a:latin typeface="Calibri" panose="020F0502020204030204" pitchFamily="34" charset="0"/>
                <a:cs typeface="Calibri" panose="020F0502020204030204" pitchFamily="34" charset="0"/>
                <a:sym typeface="Wingdings" pitchFamily="2" charset="2"/>
              </a:rPr>
              <a:t>ist die </a:t>
            </a:r>
            <a:r>
              <a:rPr lang="de-DE" sz="1600" b="1" dirty="0">
                <a:latin typeface="Calibri" panose="020F0502020204030204" pitchFamily="34" charset="0"/>
                <a:cs typeface="Calibri" panose="020F0502020204030204" pitchFamily="34" charset="0"/>
                <a:sym typeface="Wingdings" pitchFamily="2" charset="2"/>
              </a:rPr>
              <a:t>Entwicklungsgeschwindigkeit</a:t>
            </a:r>
            <a:r>
              <a:rPr lang="de-DE" sz="1600" dirty="0">
                <a:latin typeface="Calibri" panose="020F0502020204030204" pitchFamily="34" charset="0"/>
                <a:cs typeface="Calibri" panose="020F0502020204030204" pitchFamily="34" charset="0"/>
                <a:sym typeface="Wingdings" pitchFamily="2" charset="2"/>
              </a:rPr>
              <a:t> </a:t>
            </a:r>
            <a:r>
              <a:rPr lang="de-DE" sz="1600" b="1" dirty="0">
                <a:latin typeface="Calibri" panose="020F0502020204030204" pitchFamily="34" charset="0"/>
                <a:cs typeface="Calibri" panose="020F0502020204030204" pitchFamily="34" charset="0"/>
                <a:sym typeface="Wingdings" pitchFamily="2" charset="2"/>
              </a:rPr>
              <a:t>stabil </a:t>
            </a:r>
            <a:r>
              <a:rPr lang="de-DE" sz="1600" dirty="0">
                <a:latin typeface="Calibri" panose="020F0502020204030204" pitchFamily="34" charset="0"/>
                <a:cs typeface="Calibri" panose="020F0502020204030204" pitchFamily="34" charset="0"/>
                <a:sym typeface="Wingdings" pitchFamily="2" charset="2"/>
              </a:rPr>
              <a:t> gute Planbarkeit.</a:t>
            </a:r>
          </a:p>
          <a:p>
            <a:pPr marL="627063" lvl="1" indent="-169863">
              <a:buFont typeface="Calibri" panose="020F0502020204030204" pitchFamily="34" charset="0"/>
              <a:buChar char="…"/>
            </a:pPr>
            <a:r>
              <a:rPr lang="de-DE" sz="1600" dirty="0">
                <a:latin typeface="Calibri" panose="020F0502020204030204" pitchFamily="34" charset="0"/>
                <a:cs typeface="Calibri" panose="020F0502020204030204" pitchFamily="34" charset="0"/>
                <a:sym typeface="Wingdings" pitchFamily="2" charset="2"/>
              </a:rPr>
              <a:t>ist gewährleistet, dass alle </a:t>
            </a:r>
            <a:r>
              <a:rPr lang="de-DE" sz="1600" b="1" dirty="0">
                <a:latin typeface="Calibri" panose="020F0502020204030204" pitchFamily="34" charset="0"/>
                <a:cs typeface="Calibri" panose="020F0502020204030204" pitchFamily="34" charset="0"/>
                <a:sym typeface="Wingdings" pitchFamily="2" charset="2"/>
              </a:rPr>
              <a:t>Prozesse</a:t>
            </a:r>
            <a:r>
              <a:rPr lang="de-DE" sz="1600" dirty="0">
                <a:latin typeface="Calibri" panose="020F0502020204030204" pitchFamily="34" charset="0"/>
                <a:cs typeface="Calibri" panose="020F0502020204030204" pitchFamily="34" charset="0"/>
                <a:sym typeface="Wingdings" pitchFamily="2" charset="2"/>
              </a:rPr>
              <a:t> etabliert sind und </a:t>
            </a:r>
            <a:r>
              <a:rPr lang="de-DE" sz="1600" b="1" dirty="0">
                <a:latin typeface="Calibri" panose="020F0502020204030204" pitchFamily="34" charset="0"/>
                <a:cs typeface="Calibri" panose="020F0502020204030204" pitchFamily="34" charset="0"/>
                <a:sym typeface="Wingdings" pitchFamily="2" charset="2"/>
              </a:rPr>
              <a:t>reibungslos laufen</a:t>
            </a:r>
            <a:r>
              <a:rPr lang="de-DE" sz="1600" dirty="0">
                <a:latin typeface="Calibri" panose="020F0502020204030204" pitchFamily="34" charset="0"/>
                <a:cs typeface="Calibri" panose="020F0502020204030204" pitchFamily="34" charset="0"/>
                <a:sym typeface="Wingdings" pitchFamily="2" charset="2"/>
              </a:rPr>
              <a:t>.</a:t>
            </a:r>
          </a:p>
          <a:p>
            <a:pPr marL="627063" lvl="1" indent="-169863">
              <a:buFont typeface="Calibri" panose="020F0502020204030204" pitchFamily="34" charset="0"/>
              <a:buChar char="…"/>
            </a:pPr>
            <a:r>
              <a:rPr lang="de-DE" sz="1600" dirty="0">
                <a:latin typeface="Calibri" panose="020F0502020204030204" pitchFamily="34" charset="0"/>
                <a:cs typeface="Calibri" panose="020F0502020204030204" pitchFamily="34" charset="0"/>
                <a:sym typeface="Wingdings" pitchFamily="2" charset="2"/>
              </a:rPr>
              <a:t>liegt die </a:t>
            </a:r>
            <a:r>
              <a:rPr lang="de-DE" sz="1600" b="1" dirty="0">
                <a:latin typeface="Calibri" panose="020F0502020204030204" pitchFamily="34" charset="0"/>
                <a:cs typeface="Calibri" panose="020F0502020204030204" pitchFamily="34" charset="0"/>
                <a:sym typeface="Wingdings" pitchFamily="2" charset="2"/>
              </a:rPr>
              <a:t>Produktivität </a:t>
            </a:r>
            <a:r>
              <a:rPr lang="de-DE" sz="1600" dirty="0">
                <a:latin typeface="Calibri" panose="020F0502020204030204" pitchFamily="34" charset="0"/>
                <a:cs typeface="Calibri" panose="020F0502020204030204" pitchFamily="34" charset="0"/>
                <a:sym typeface="Wingdings" pitchFamily="2" charset="2"/>
              </a:rPr>
              <a:t>auf einem </a:t>
            </a:r>
            <a:r>
              <a:rPr lang="de-DE" sz="1600" b="1" dirty="0">
                <a:latin typeface="Calibri" panose="020F0502020204030204" pitchFamily="34" charset="0"/>
                <a:cs typeface="Calibri" panose="020F0502020204030204" pitchFamily="34" charset="0"/>
                <a:sym typeface="Wingdings" pitchFamily="2" charset="2"/>
              </a:rPr>
              <a:t>hohen Niveau </a:t>
            </a:r>
            <a:r>
              <a:rPr lang="de-DE" sz="1600" dirty="0">
                <a:latin typeface="Calibri" panose="020F0502020204030204" pitchFamily="34" charset="0"/>
                <a:cs typeface="Calibri" panose="020F0502020204030204" pitchFamily="34" charset="0"/>
                <a:sym typeface="Wingdings" pitchFamily="2" charset="2"/>
              </a:rPr>
              <a:t>(besser als vor/während der Einführung der agilen Methoden).</a:t>
            </a:r>
          </a:p>
          <a:p>
            <a:endParaRPr lang="de-DE" sz="1400" dirty="0" err="1">
              <a:solidFill>
                <a:srgbClr val="4D4D4D"/>
              </a:solidFill>
              <a:latin typeface="Calibri" panose="020F0502020204030204" pitchFamily="34" charset="0"/>
              <a:cs typeface="Calibri" panose="020F0502020204030204" pitchFamily="34" charset="0"/>
              <a:sym typeface="Wingdings" pitchFamily="2" charset="2"/>
            </a:endParaRPr>
          </a:p>
        </p:txBody>
      </p:sp>
      <p:pic>
        <p:nvPicPr>
          <p:cNvPr id="11" name="Grafik 10">
            <a:extLst>
              <a:ext uri="{FF2B5EF4-FFF2-40B4-BE49-F238E27FC236}">
                <a16:creationId xmlns:a16="http://schemas.microsoft.com/office/drawing/2014/main" id="{FE0DCEB5-01AB-4900-899A-002E1DAC7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342" y="4368443"/>
            <a:ext cx="914528" cy="905001"/>
          </a:xfrm>
          <a:prstGeom prst="rect">
            <a:avLst/>
          </a:prstGeom>
        </p:spPr>
      </p:pic>
    </p:spTree>
    <p:extLst>
      <p:ext uri="{BB962C8B-B14F-4D97-AF65-F5344CB8AC3E}">
        <p14:creationId xmlns:p14="http://schemas.microsoft.com/office/powerpoint/2010/main" val="40052289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6EEEC07-69E0-4A72-A2B2-C81879BE7BF3}"/>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5DCE9D76-3695-4AAA-99DE-4B805933324D}"/>
              </a:ext>
            </a:extLst>
          </p:cNvPr>
          <p:cNvSpPr>
            <a:spLocks noGrp="1"/>
          </p:cNvSpPr>
          <p:nvPr>
            <p:ph type="sldNum" sz="quarter" idx="4"/>
          </p:nvPr>
        </p:nvSpPr>
        <p:spPr/>
        <p:txBody>
          <a:bodyPr/>
          <a:lstStyle/>
          <a:p>
            <a:fld id="{BD587C3E-324D-4846-9F44-5C3ACF20A720}" type="slidenum">
              <a:rPr lang="de-DE" smtClean="0"/>
              <a:pPr/>
              <a:t>176</a:t>
            </a:fld>
            <a:endParaRPr lang="de-DE" dirty="0"/>
          </a:p>
        </p:txBody>
      </p:sp>
      <p:sp>
        <p:nvSpPr>
          <p:cNvPr id="4" name="Titel 3">
            <a:extLst>
              <a:ext uri="{FF2B5EF4-FFF2-40B4-BE49-F238E27FC236}">
                <a16:creationId xmlns:a16="http://schemas.microsoft.com/office/drawing/2014/main" id="{1CB7D9D9-C4A1-46D5-A340-AAA68AA8EDF1}"/>
              </a:ext>
            </a:extLst>
          </p:cNvPr>
          <p:cNvSpPr>
            <a:spLocks noGrp="1"/>
          </p:cNvSpPr>
          <p:nvPr>
            <p:ph type="title"/>
          </p:nvPr>
        </p:nvSpPr>
        <p:spPr/>
        <p:txBody>
          <a:bodyPr/>
          <a:lstStyle/>
          <a:p>
            <a:r>
              <a:rPr lang="de-DE" dirty="0"/>
              <a:t>Coaching</a:t>
            </a:r>
          </a:p>
        </p:txBody>
      </p:sp>
      <p:sp>
        <p:nvSpPr>
          <p:cNvPr id="5" name="Textplatzhalter 4">
            <a:extLst>
              <a:ext uri="{FF2B5EF4-FFF2-40B4-BE49-F238E27FC236}">
                <a16:creationId xmlns:a16="http://schemas.microsoft.com/office/drawing/2014/main" id="{C9186B74-A4FE-41D0-B6A2-BEE56FEA0AB4}"/>
              </a:ext>
            </a:extLst>
          </p:cNvPr>
          <p:cNvSpPr>
            <a:spLocks noGrp="1"/>
          </p:cNvSpPr>
          <p:nvPr>
            <p:ph type="body" sz="quarter" idx="11"/>
          </p:nvPr>
        </p:nvSpPr>
        <p:spPr/>
        <p:txBody>
          <a:bodyPr>
            <a:normAutofit fontScale="92500"/>
          </a:bodyPr>
          <a:lstStyle/>
          <a:p>
            <a:r>
              <a:rPr lang="de-DE" dirty="0"/>
              <a:t>Syl_ID_10.5</a:t>
            </a:r>
          </a:p>
        </p:txBody>
      </p:sp>
      <p:sp>
        <p:nvSpPr>
          <p:cNvPr id="7" name="Pfeil: Chevron 6">
            <a:extLst>
              <a:ext uri="{FF2B5EF4-FFF2-40B4-BE49-F238E27FC236}">
                <a16:creationId xmlns:a16="http://schemas.microsoft.com/office/drawing/2014/main" id="{58B099F4-D9F5-4E31-B5DD-AD2951760BBF}"/>
              </a:ext>
            </a:extLst>
          </p:cNvPr>
          <p:cNvSpPr/>
          <p:nvPr/>
        </p:nvSpPr>
        <p:spPr>
          <a:xfrm>
            <a:off x="1450355" y="1088284"/>
            <a:ext cx="1912222" cy="972000"/>
          </a:xfrm>
          <a:prstGeom prst="chevron">
            <a:avLst/>
          </a:prstGeom>
          <a:solidFill>
            <a:schemeClr val="bg1">
              <a:lumMod val="8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b="1" dirty="0">
                <a:solidFill>
                  <a:schemeClr val="accent1"/>
                </a:solidFill>
                <a:latin typeface="Calibri" panose="020F0502020204030204" pitchFamily="34" charset="0"/>
              </a:rPr>
              <a:t>Abholung</a:t>
            </a:r>
          </a:p>
        </p:txBody>
      </p:sp>
      <p:sp>
        <p:nvSpPr>
          <p:cNvPr id="8" name="Ellipse 7">
            <a:extLst>
              <a:ext uri="{FF2B5EF4-FFF2-40B4-BE49-F238E27FC236}">
                <a16:creationId xmlns:a16="http://schemas.microsoft.com/office/drawing/2014/main" id="{D94B53FF-EC02-48B2-94E7-B2B39C54DF6C}"/>
              </a:ext>
            </a:extLst>
          </p:cNvPr>
          <p:cNvSpPr/>
          <p:nvPr/>
        </p:nvSpPr>
        <p:spPr>
          <a:xfrm>
            <a:off x="321547" y="1107629"/>
            <a:ext cx="936000" cy="936000"/>
          </a:xfrm>
          <a:prstGeom prst="ellipse">
            <a:avLst/>
          </a:prstGeom>
          <a:solidFill>
            <a:schemeClr val="bg1">
              <a:lumMod val="8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b="1" dirty="0">
                <a:solidFill>
                  <a:schemeClr val="accent1"/>
                </a:solidFill>
                <a:latin typeface="Calibri" panose="020F0502020204030204" pitchFamily="34" charset="0"/>
              </a:rPr>
              <a:t>Ziel­setzung</a:t>
            </a:r>
            <a:endParaRPr lang="de-DE" sz="1200" b="1" dirty="0">
              <a:solidFill>
                <a:schemeClr val="accent1"/>
              </a:solidFill>
              <a:latin typeface="Calibri" panose="020F0502020204030204" pitchFamily="34" charset="0"/>
            </a:endParaRPr>
          </a:p>
        </p:txBody>
      </p:sp>
      <p:sp>
        <p:nvSpPr>
          <p:cNvPr id="9" name="Pfeil: Chevron 8">
            <a:extLst>
              <a:ext uri="{FF2B5EF4-FFF2-40B4-BE49-F238E27FC236}">
                <a16:creationId xmlns:a16="http://schemas.microsoft.com/office/drawing/2014/main" id="{57DF9267-0F7C-4413-B2DF-9A9D9A73127C}"/>
              </a:ext>
            </a:extLst>
          </p:cNvPr>
          <p:cNvSpPr/>
          <p:nvPr/>
        </p:nvSpPr>
        <p:spPr>
          <a:xfrm>
            <a:off x="3126671" y="1088284"/>
            <a:ext cx="1912222" cy="972000"/>
          </a:xfrm>
          <a:prstGeom prst="chevron">
            <a:avLst/>
          </a:prstGeom>
          <a:solidFill>
            <a:schemeClr val="bg1">
              <a:lumMod val="85000"/>
            </a:schemeClr>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b="1" dirty="0">
                <a:solidFill>
                  <a:schemeClr val="accent1"/>
                </a:solidFill>
                <a:latin typeface="Calibri" panose="020F0502020204030204" pitchFamily="34" charset="0"/>
              </a:rPr>
              <a:t>Training</a:t>
            </a:r>
          </a:p>
        </p:txBody>
      </p:sp>
      <p:sp>
        <p:nvSpPr>
          <p:cNvPr id="10" name="Textfeld 9">
            <a:extLst>
              <a:ext uri="{FF2B5EF4-FFF2-40B4-BE49-F238E27FC236}">
                <a16:creationId xmlns:a16="http://schemas.microsoft.com/office/drawing/2014/main" id="{7DAC838C-7539-483E-8A77-2570B6DDC94C}"/>
              </a:ext>
            </a:extLst>
          </p:cNvPr>
          <p:cNvSpPr txBox="1"/>
          <p:nvPr/>
        </p:nvSpPr>
        <p:spPr>
          <a:xfrm>
            <a:off x="275505" y="2326170"/>
            <a:ext cx="982042" cy="646331"/>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Klärung der Ziele der Organisation</a:t>
            </a:r>
          </a:p>
        </p:txBody>
      </p:sp>
      <p:sp>
        <p:nvSpPr>
          <p:cNvPr id="11" name="Textfeld 10">
            <a:extLst>
              <a:ext uri="{FF2B5EF4-FFF2-40B4-BE49-F238E27FC236}">
                <a16:creationId xmlns:a16="http://schemas.microsoft.com/office/drawing/2014/main" id="{69964311-E438-437F-9DE9-8CCE3587F050}"/>
              </a:ext>
            </a:extLst>
          </p:cNvPr>
          <p:cNvSpPr txBox="1"/>
          <p:nvPr/>
        </p:nvSpPr>
        <p:spPr>
          <a:xfrm>
            <a:off x="1450356" y="2326170"/>
            <a:ext cx="1429370" cy="1200329"/>
          </a:xfrm>
          <a:prstGeom prst="rect">
            <a:avLst/>
          </a:prstGeom>
          <a:noFill/>
        </p:spPr>
        <p:txBody>
          <a:bodyPr wrap="square" rtlCol="0">
            <a:spAutoFit/>
          </a:bodyPr>
          <a:lstStyle/>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Abholung und Motivation des Teams</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Feststellung des (ersten) Trainingsbedarfs</a:t>
            </a:r>
          </a:p>
        </p:txBody>
      </p:sp>
      <p:sp>
        <p:nvSpPr>
          <p:cNvPr id="12" name="Textfeld 11">
            <a:extLst>
              <a:ext uri="{FF2B5EF4-FFF2-40B4-BE49-F238E27FC236}">
                <a16:creationId xmlns:a16="http://schemas.microsoft.com/office/drawing/2014/main" id="{0625823A-9772-4476-8CA1-5377F91C273E}"/>
              </a:ext>
            </a:extLst>
          </p:cNvPr>
          <p:cNvSpPr txBox="1"/>
          <p:nvPr/>
        </p:nvSpPr>
        <p:spPr>
          <a:xfrm>
            <a:off x="3121105" y="2326170"/>
            <a:ext cx="1829586" cy="3046988"/>
          </a:xfrm>
          <a:prstGeom prst="rect">
            <a:avLst/>
          </a:prstGeom>
          <a:noFill/>
        </p:spPr>
        <p:txBody>
          <a:bodyPr wrap="square" rtlCol="0">
            <a:spAutoFit/>
          </a:bodyPr>
          <a:lstStyle/>
          <a:p>
            <a:r>
              <a:rPr lang="de-DE" sz="1200" b="1" dirty="0">
                <a:solidFill>
                  <a:srgbClr val="4D4D4D"/>
                </a:solidFill>
                <a:latin typeface="Calibri" panose="020F0502020204030204" pitchFamily="34" charset="0"/>
                <a:sym typeface="Wingdings" pitchFamily="2" charset="2"/>
              </a:rPr>
              <a:t>Training des Teams </a:t>
            </a:r>
            <a:r>
              <a:rPr lang="de-DE" sz="1200" dirty="0">
                <a:solidFill>
                  <a:srgbClr val="4D4D4D"/>
                </a:solidFill>
                <a:latin typeface="Calibri" panose="020F0502020204030204" pitchFamily="34" charset="0"/>
                <a:sym typeface="Wingdings" pitchFamily="2" charset="2"/>
              </a:rPr>
              <a:t>(Grundlagen und rollenspezifisches Training)</a:t>
            </a:r>
          </a:p>
          <a:p>
            <a:endParaRPr lang="de-DE" sz="1200" dirty="0">
              <a:solidFill>
                <a:srgbClr val="4D4D4D"/>
              </a:solidFill>
              <a:latin typeface="Calibri" panose="020F0502020204030204" pitchFamily="34" charset="0"/>
              <a:sym typeface="Wingdings" pitchFamily="2" charset="2"/>
            </a:endParaRPr>
          </a:p>
          <a:p>
            <a:r>
              <a:rPr lang="de-DE" sz="1200" b="1" dirty="0">
                <a:solidFill>
                  <a:srgbClr val="4D4D4D"/>
                </a:solidFill>
                <a:latin typeface="Calibri" panose="020F0502020204030204" pitchFamily="34" charset="0"/>
                <a:sym typeface="Wingdings" pitchFamily="2" charset="2"/>
              </a:rPr>
              <a:t>Teambildung</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Teamgeist, Kommunikation und Motivation</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die Fähigkeit zur konstruktiven Diskussion</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Arbeitsklima</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Produktivität (Effizienz und Effektivität)</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Teamrollen</a:t>
            </a:r>
          </a:p>
        </p:txBody>
      </p:sp>
      <p:sp>
        <p:nvSpPr>
          <p:cNvPr id="13" name="Textfeld 12">
            <a:extLst>
              <a:ext uri="{FF2B5EF4-FFF2-40B4-BE49-F238E27FC236}">
                <a16:creationId xmlns:a16="http://schemas.microsoft.com/office/drawing/2014/main" id="{6C520AA4-389B-4D48-BF26-D6BDA119536D}"/>
              </a:ext>
            </a:extLst>
          </p:cNvPr>
          <p:cNvSpPr txBox="1"/>
          <p:nvPr/>
        </p:nvSpPr>
        <p:spPr>
          <a:xfrm>
            <a:off x="4802987" y="2326170"/>
            <a:ext cx="3657444" cy="646331"/>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Begleitung bei Umsetzung und Einübung (Kommunikation, konstruktive Diskussion, Arbeitsklima, Teamrollen), Problem- und Konfliktlösungen</a:t>
            </a:r>
          </a:p>
        </p:txBody>
      </p:sp>
      <p:grpSp>
        <p:nvGrpSpPr>
          <p:cNvPr id="14" name="Gruppieren 13">
            <a:extLst>
              <a:ext uri="{FF2B5EF4-FFF2-40B4-BE49-F238E27FC236}">
                <a16:creationId xmlns:a16="http://schemas.microsoft.com/office/drawing/2014/main" id="{536E076B-001D-4083-B753-3C01DA883C77}"/>
              </a:ext>
            </a:extLst>
          </p:cNvPr>
          <p:cNvGrpSpPr/>
          <p:nvPr/>
        </p:nvGrpSpPr>
        <p:grpSpPr>
          <a:xfrm>
            <a:off x="4802987" y="1084375"/>
            <a:ext cx="3722310" cy="982800"/>
            <a:chOff x="4802987" y="1532482"/>
            <a:chExt cx="3722310" cy="982800"/>
          </a:xfrm>
        </p:grpSpPr>
        <p:sp>
          <p:nvSpPr>
            <p:cNvPr id="15" name="Pfeil: Chevron 14">
              <a:extLst>
                <a:ext uri="{FF2B5EF4-FFF2-40B4-BE49-F238E27FC236}">
                  <a16:creationId xmlns:a16="http://schemas.microsoft.com/office/drawing/2014/main" id="{1C2194CC-0A3B-4899-AB03-35125DF4F589}"/>
                </a:ext>
              </a:extLst>
            </p:cNvPr>
            <p:cNvSpPr/>
            <p:nvPr/>
          </p:nvSpPr>
          <p:spPr>
            <a:xfrm>
              <a:off x="4802987" y="1536391"/>
              <a:ext cx="3657444" cy="972000"/>
            </a:xfrm>
            <a:prstGeom prst="chevron">
              <a:avLst/>
            </a:prstGeom>
            <a:gradFill flip="none" rotWithShape="1">
              <a:gsLst>
                <a:gs pos="12000">
                  <a:schemeClr val="tx2">
                    <a:lumMod val="40000"/>
                    <a:lumOff val="60000"/>
                  </a:schemeClr>
                </a:gs>
                <a:gs pos="62000">
                  <a:schemeClr val="bg1"/>
                </a:gs>
              </a:gsLst>
              <a:lin ang="0" scaled="1"/>
              <a:tileRect/>
            </a:gra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b="1" dirty="0">
                <a:solidFill>
                  <a:schemeClr val="accent1"/>
                </a:solidFill>
                <a:latin typeface="Calibri" panose="020F0502020204030204" pitchFamily="34" charset="0"/>
              </a:endParaRPr>
            </a:p>
          </p:txBody>
        </p:sp>
        <p:sp>
          <p:nvSpPr>
            <p:cNvPr id="16" name="Rechteck 15">
              <a:extLst>
                <a:ext uri="{FF2B5EF4-FFF2-40B4-BE49-F238E27FC236}">
                  <a16:creationId xmlns:a16="http://schemas.microsoft.com/office/drawing/2014/main" id="{BE1A365C-4D07-4BBF-AF59-1F8744027DED}"/>
                </a:ext>
              </a:extLst>
            </p:cNvPr>
            <p:cNvSpPr/>
            <p:nvPr/>
          </p:nvSpPr>
          <p:spPr>
            <a:xfrm>
              <a:off x="5427412" y="1839070"/>
              <a:ext cx="861133" cy="307777"/>
            </a:xfrm>
            <a:prstGeom prst="rect">
              <a:avLst/>
            </a:prstGeom>
          </p:spPr>
          <p:txBody>
            <a:bodyPr wrap="none">
              <a:spAutoFit/>
            </a:bodyPr>
            <a:lstStyle/>
            <a:p>
              <a:r>
                <a:rPr lang="de-DE" sz="1400" b="1" dirty="0">
                  <a:solidFill>
                    <a:schemeClr val="accent1"/>
                  </a:solidFill>
                  <a:latin typeface="Calibri" panose="020F0502020204030204" pitchFamily="34" charset="0"/>
                </a:rPr>
                <a:t>Coaching</a:t>
              </a:r>
              <a:endParaRPr lang="de-DE" sz="1400" dirty="0"/>
            </a:p>
          </p:txBody>
        </p:sp>
        <p:sp>
          <p:nvSpPr>
            <p:cNvPr id="17" name="Pfeil: Chevron 22">
              <a:extLst>
                <a:ext uri="{FF2B5EF4-FFF2-40B4-BE49-F238E27FC236}">
                  <a16:creationId xmlns:a16="http://schemas.microsoft.com/office/drawing/2014/main" id="{66D29205-AFFF-4A8E-9E23-1B321406B30B}"/>
                </a:ext>
              </a:extLst>
            </p:cNvPr>
            <p:cNvSpPr/>
            <p:nvPr/>
          </p:nvSpPr>
          <p:spPr>
            <a:xfrm>
              <a:off x="7049297" y="1532482"/>
              <a:ext cx="1476000" cy="982800"/>
            </a:xfrm>
            <a:custGeom>
              <a:avLst/>
              <a:gdLst>
                <a:gd name="connsiteX0" fmla="*/ 0 w 3657444"/>
                <a:gd name="connsiteY0" fmla="*/ 0 h 974690"/>
                <a:gd name="connsiteX1" fmla="*/ 3170099 w 3657444"/>
                <a:gd name="connsiteY1" fmla="*/ 0 h 974690"/>
                <a:gd name="connsiteX2" fmla="*/ 3657444 w 3657444"/>
                <a:gd name="connsiteY2" fmla="*/ 487345 h 974690"/>
                <a:gd name="connsiteX3" fmla="*/ 3170099 w 3657444"/>
                <a:gd name="connsiteY3" fmla="*/ 974690 h 974690"/>
                <a:gd name="connsiteX4" fmla="*/ 0 w 3657444"/>
                <a:gd name="connsiteY4" fmla="*/ 974690 h 974690"/>
                <a:gd name="connsiteX5" fmla="*/ 487345 w 3657444"/>
                <a:gd name="connsiteY5" fmla="*/ 487345 h 974690"/>
                <a:gd name="connsiteX6" fmla="*/ 0 w 3657444"/>
                <a:gd name="connsiteY6" fmla="*/ 0 h 974690"/>
                <a:gd name="connsiteX0" fmla="*/ 487345 w 3657444"/>
                <a:gd name="connsiteY0" fmla="*/ 487345 h 974690"/>
                <a:gd name="connsiteX1" fmla="*/ 0 w 3657444"/>
                <a:gd name="connsiteY1" fmla="*/ 0 h 974690"/>
                <a:gd name="connsiteX2" fmla="*/ 3170099 w 3657444"/>
                <a:gd name="connsiteY2" fmla="*/ 0 h 974690"/>
                <a:gd name="connsiteX3" fmla="*/ 3657444 w 3657444"/>
                <a:gd name="connsiteY3" fmla="*/ 487345 h 974690"/>
                <a:gd name="connsiteX4" fmla="*/ 3170099 w 3657444"/>
                <a:gd name="connsiteY4" fmla="*/ 974690 h 974690"/>
                <a:gd name="connsiteX5" fmla="*/ 0 w 3657444"/>
                <a:gd name="connsiteY5" fmla="*/ 974690 h 974690"/>
                <a:gd name="connsiteX6" fmla="*/ 578785 w 3657444"/>
                <a:gd name="connsiteY6" fmla="*/ 578785 h 974690"/>
                <a:gd name="connsiteX0" fmla="*/ 487345 w 3657444"/>
                <a:gd name="connsiteY0" fmla="*/ 487345 h 974690"/>
                <a:gd name="connsiteX1" fmla="*/ 0 w 3657444"/>
                <a:gd name="connsiteY1" fmla="*/ 0 h 974690"/>
                <a:gd name="connsiteX2" fmla="*/ 3170099 w 3657444"/>
                <a:gd name="connsiteY2" fmla="*/ 0 h 974690"/>
                <a:gd name="connsiteX3" fmla="*/ 3657444 w 3657444"/>
                <a:gd name="connsiteY3" fmla="*/ 487345 h 974690"/>
                <a:gd name="connsiteX4" fmla="*/ 3170099 w 3657444"/>
                <a:gd name="connsiteY4" fmla="*/ 974690 h 974690"/>
                <a:gd name="connsiteX5" fmla="*/ 0 w 3657444"/>
                <a:gd name="connsiteY5" fmla="*/ 974690 h 974690"/>
                <a:gd name="connsiteX0" fmla="*/ 0 w 3657444"/>
                <a:gd name="connsiteY0" fmla="*/ 0 h 974690"/>
                <a:gd name="connsiteX1" fmla="*/ 3170099 w 3657444"/>
                <a:gd name="connsiteY1" fmla="*/ 0 h 974690"/>
                <a:gd name="connsiteX2" fmla="*/ 3657444 w 3657444"/>
                <a:gd name="connsiteY2" fmla="*/ 487345 h 974690"/>
                <a:gd name="connsiteX3" fmla="*/ 3170099 w 3657444"/>
                <a:gd name="connsiteY3" fmla="*/ 974690 h 974690"/>
                <a:gd name="connsiteX4" fmla="*/ 0 w 3657444"/>
                <a:gd name="connsiteY4" fmla="*/ 974690 h 974690"/>
                <a:gd name="connsiteX0" fmla="*/ 0 w 3657444"/>
                <a:gd name="connsiteY0" fmla="*/ 0 h 974690"/>
                <a:gd name="connsiteX1" fmla="*/ 2426454 w 3657444"/>
                <a:gd name="connsiteY1" fmla="*/ 0 h 974690"/>
                <a:gd name="connsiteX2" fmla="*/ 3657444 w 3657444"/>
                <a:gd name="connsiteY2" fmla="*/ 487345 h 974690"/>
                <a:gd name="connsiteX3" fmla="*/ 3170099 w 3657444"/>
                <a:gd name="connsiteY3" fmla="*/ 974690 h 974690"/>
                <a:gd name="connsiteX4" fmla="*/ 0 w 3657444"/>
                <a:gd name="connsiteY4" fmla="*/ 974690 h 974690"/>
                <a:gd name="connsiteX0" fmla="*/ 0 w 3657444"/>
                <a:gd name="connsiteY0" fmla="*/ 0 h 974690"/>
                <a:gd name="connsiteX1" fmla="*/ 2426454 w 3657444"/>
                <a:gd name="connsiteY1" fmla="*/ 0 h 974690"/>
                <a:gd name="connsiteX2" fmla="*/ 3657444 w 3657444"/>
                <a:gd name="connsiteY2" fmla="*/ 487345 h 974690"/>
                <a:gd name="connsiteX3" fmla="*/ 2316285 w 3657444"/>
                <a:gd name="connsiteY3" fmla="*/ 974690 h 974690"/>
                <a:gd name="connsiteX4" fmla="*/ 0 w 3657444"/>
                <a:gd name="connsiteY4" fmla="*/ 974690 h 974690"/>
                <a:gd name="connsiteX0" fmla="*/ 0 w 3657444"/>
                <a:gd name="connsiteY0" fmla="*/ 0 h 985323"/>
                <a:gd name="connsiteX1" fmla="*/ 2426454 w 3657444"/>
                <a:gd name="connsiteY1" fmla="*/ 0 h 985323"/>
                <a:gd name="connsiteX2" fmla="*/ 3657444 w 3657444"/>
                <a:gd name="connsiteY2" fmla="*/ 487345 h 985323"/>
                <a:gd name="connsiteX3" fmla="*/ 2398914 w 3657444"/>
                <a:gd name="connsiteY3" fmla="*/ 985323 h 985323"/>
                <a:gd name="connsiteX4" fmla="*/ 0 w 3657444"/>
                <a:gd name="connsiteY4" fmla="*/ 974690 h 985323"/>
                <a:gd name="connsiteX0" fmla="*/ 55085 w 3712529"/>
                <a:gd name="connsiteY0" fmla="*/ 0 h 985469"/>
                <a:gd name="connsiteX1" fmla="*/ 2481539 w 3712529"/>
                <a:gd name="connsiteY1" fmla="*/ 0 h 985469"/>
                <a:gd name="connsiteX2" fmla="*/ 3712529 w 3712529"/>
                <a:gd name="connsiteY2" fmla="*/ 487345 h 985469"/>
                <a:gd name="connsiteX3" fmla="*/ 2453999 w 3712529"/>
                <a:gd name="connsiteY3" fmla="*/ 985323 h 985469"/>
                <a:gd name="connsiteX4" fmla="*/ 0 w 3712529"/>
                <a:gd name="connsiteY4" fmla="*/ 985469 h 985469"/>
                <a:gd name="connsiteX0" fmla="*/ 55085 w 3712529"/>
                <a:gd name="connsiteY0" fmla="*/ 0 h 997056"/>
                <a:gd name="connsiteX1" fmla="*/ 2481539 w 3712529"/>
                <a:gd name="connsiteY1" fmla="*/ 0 h 997056"/>
                <a:gd name="connsiteX2" fmla="*/ 3712529 w 3712529"/>
                <a:gd name="connsiteY2" fmla="*/ 487345 h 997056"/>
                <a:gd name="connsiteX3" fmla="*/ 2453999 w 3712529"/>
                <a:gd name="connsiteY3" fmla="*/ 985323 h 997056"/>
                <a:gd name="connsiteX4" fmla="*/ 0 w 3712529"/>
                <a:gd name="connsiteY4" fmla="*/ 997056 h 997056"/>
                <a:gd name="connsiteX0" fmla="*/ 60020 w 3717464"/>
                <a:gd name="connsiteY0" fmla="*/ 0 h 993194"/>
                <a:gd name="connsiteX1" fmla="*/ 2486474 w 3717464"/>
                <a:gd name="connsiteY1" fmla="*/ 0 h 993194"/>
                <a:gd name="connsiteX2" fmla="*/ 3717464 w 3717464"/>
                <a:gd name="connsiteY2" fmla="*/ 487345 h 993194"/>
                <a:gd name="connsiteX3" fmla="*/ 2458934 w 3717464"/>
                <a:gd name="connsiteY3" fmla="*/ 985323 h 993194"/>
                <a:gd name="connsiteX4" fmla="*/ 0 w 3717464"/>
                <a:gd name="connsiteY4" fmla="*/ 993194 h 993194"/>
                <a:gd name="connsiteX0" fmla="*/ 60020 w 3717464"/>
                <a:gd name="connsiteY0" fmla="*/ 0 h 994978"/>
                <a:gd name="connsiteX1" fmla="*/ 2486474 w 3717464"/>
                <a:gd name="connsiteY1" fmla="*/ 0 h 994978"/>
                <a:gd name="connsiteX2" fmla="*/ 3717464 w 3717464"/>
                <a:gd name="connsiteY2" fmla="*/ 487345 h 994978"/>
                <a:gd name="connsiteX3" fmla="*/ 2463868 w 3717464"/>
                <a:gd name="connsiteY3" fmla="*/ 994978 h 994978"/>
                <a:gd name="connsiteX4" fmla="*/ 0 w 3717464"/>
                <a:gd name="connsiteY4" fmla="*/ 993194 h 994978"/>
                <a:gd name="connsiteX0" fmla="*/ 60019 w 3717464"/>
                <a:gd name="connsiteY0" fmla="*/ 13518 h 994978"/>
                <a:gd name="connsiteX1" fmla="*/ 2486474 w 3717464"/>
                <a:gd name="connsiteY1" fmla="*/ 0 h 994978"/>
                <a:gd name="connsiteX2" fmla="*/ 3717464 w 3717464"/>
                <a:gd name="connsiteY2" fmla="*/ 487345 h 994978"/>
                <a:gd name="connsiteX3" fmla="*/ 2463868 w 3717464"/>
                <a:gd name="connsiteY3" fmla="*/ 994978 h 994978"/>
                <a:gd name="connsiteX4" fmla="*/ 0 w 3717464"/>
                <a:gd name="connsiteY4" fmla="*/ 993194 h 994978"/>
                <a:gd name="connsiteX0" fmla="*/ 60019 w 3717464"/>
                <a:gd name="connsiteY0" fmla="*/ 0 h 981460"/>
                <a:gd name="connsiteX1" fmla="*/ 2481540 w 3717464"/>
                <a:gd name="connsiteY1" fmla="*/ 1931 h 981460"/>
                <a:gd name="connsiteX2" fmla="*/ 3717464 w 3717464"/>
                <a:gd name="connsiteY2" fmla="*/ 473827 h 981460"/>
                <a:gd name="connsiteX3" fmla="*/ 2463868 w 3717464"/>
                <a:gd name="connsiteY3" fmla="*/ 981460 h 981460"/>
                <a:gd name="connsiteX4" fmla="*/ 0 w 3717464"/>
                <a:gd name="connsiteY4" fmla="*/ 979676 h 981460"/>
                <a:gd name="connsiteX0" fmla="*/ 60019 w 3717464"/>
                <a:gd name="connsiteY0" fmla="*/ 5793 h 987253"/>
                <a:gd name="connsiteX1" fmla="*/ 2427258 w 3717464"/>
                <a:gd name="connsiteY1" fmla="*/ 0 h 987253"/>
                <a:gd name="connsiteX2" fmla="*/ 3717464 w 3717464"/>
                <a:gd name="connsiteY2" fmla="*/ 479620 h 987253"/>
                <a:gd name="connsiteX3" fmla="*/ 2463868 w 3717464"/>
                <a:gd name="connsiteY3" fmla="*/ 987253 h 987253"/>
                <a:gd name="connsiteX4" fmla="*/ 0 w 3717464"/>
                <a:gd name="connsiteY4" fmla="*/ 985469 h 987253"/>
                <a:gd name="connsiteX0" fmla="*/ 60019 w 3717464"/>
                <a:gd name="connsiteY0" fmla="*/ 3862 h 987253"/>
                <a:gd name="connsiteX1" fmla="*/ 2427258 w 3717464"/>
                <a:gd name="connsiteY1" fmla="*/ 0 h 987253"/>
                <a:gd name="connsiteX2" fmla="*/ 3717464 w 3717464"/>
                <a:gd name="connsiteY2" fmla="*/ 479620 h 987253"/>
                <a:gd name="connsiteX3" fmla="*/ 2463868 w 3717464"/>
                <a:gd name="connsiteY3" fmla="*/ 987253 h 987253"/>
                <a:gd name="connsiteX4" fmla="*/ 0 w 3717464"/>
                <a:gd name="connsiteY4" fmla="*/ 985469 h 987253"/>
                <a:gd name="connsiteX0" fmla="*/ 60019 w 3717464"/>
                <a:gd name="connsiteY0" fmla="*/ 0 h 987253"/>
                <a:gd name="connsiteX1" fmla="*/ 2427258 w 3717464"/>
                <a:gd name="connsiteY1" fmla="*/ 0 h 987253"/>
                <a:gd name="connsiteX2" fmla="*/ 3717464 w 3717464"/>
                <a:gd name="connsiteY2" fmla="*/ 479620 h 987253"/>
                <a:gd name="connsiteX3" fmla="*/ 2463868 w 3717464"/>
                <a:gd name="connsiteY3" fmla="*/ 987253 h 987253"/>
                <a:gd name="connsiteX4" fmla="*/ 0 w 3717464"/>
                <a:gd name="connsiteY4" fmla="*/ 985469 h 987253"/>
                <a:gd name="connsiteX0" fmla="*/ 60019 w 3717464"/>
                <a:gd name="connsiteY0" fmla="*/ 0 h 989331"/>
                <a:gd name="connsiteX1" fmla="*/ 2427258 w 3717464"/>
                <a:gd name="connsiteY1" fmla="*/ 0 h 989331"/>
                <a:gd name="connsiteX2" fmla="*/ 3717464 w 3717464"/>
                <a:gd name="connsiteY2" fmla="*/ 479620 h 989331"/>
                <a:gd name="connsiteX3" fmla="*/ 2463868 w 3717464"/>
                <a:gd name="connsiteY3" fmla="*/ 987253 h 989331"/>
                <a:gd name="connsiteX4" fmla="*/ 0 w 3717464"/>
                <a:gd name="connsiteY4" fmla="*/ 989331 h 98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7464" h="989331">
                  <a:moveTo>
                    <a:pt x="60019" y="0"/>
                  </a:moveTo>
                  <a:lnTo>
                    <a:pt x="2427258" y="0"/>
                  </a:lnTo>
                  <a:lnTo>
                    <a:pt x="3717464" y="479620"/>
                  </a:lnTo>
                  <a:lnTo>
                    <a:pt x="2463868" y="987253"/>
                  </a:lnTo>
                  <a:lnTo>
                    <a:pt x="0" y="989331"/>
                  </a:lnTo>
                </a:path>
              </a:pathLst>
            </a:custGeom>
            <a:solidFill>
              <a:schemeClr val="bg1"/>
            </a:solidFill>
            <a:ln>
              <a:solidFill>
                <a:schemeClr val="accent1"/>
              </a:solidFill>
              <a:prstDash val="dash"/>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400" b="1" dirty="0">
                <a:solidFill>
                  <a:schemeClr val="accent1"/>
                </a:solidFill>
                <a:latin typeface="Calibri" panose="020F0502020204030204" pitchFamily="34" charset="0"/>
              </a:endParaRPr>
            </a:p>
          </p:txBody>
        </p:sp>
        <p:sp>
          <p:nvSpPr>
            <p:cNvPr id="18" name="Rechteck 17">
              <a:extLst>
                <a:ext uri="{FF2B5EF4-FFF2-40B4-BE49-F238E27FC236}">
                  <a16:creationId xmlns:a16="http://schemas.microsoft.com/office/drawing/2014/main" id="{13C07DF1-BA98-4672-85BA-F8EF68DD4A4B}"/>
                </a:ext>
              </a:extLst>
            </p:cNvPr>
            <p:cNvSpPr/>
            <p:nvPr/>
          </p:nvSpPr>
          <p:spPr>
            <a:xfrm>
              <a:off x="7194479" y="1733898"/>
              <a:ext cx="1019317" cy="523220"/>
            </a:xfrm>
            <a:prstGeom prst="rect">
              <a:avLst/>
            </a:prstGeom>
          </p:spPr>
          <p:txBody>
            <a:bodyPr wrap="none">
              <a:spAutoFit/>
            </a:bodyPr>
            <a:lstStyle/>
            <a:p>
              <a:pPr algn="ctr">
                <a:tabLst>
                  <a:tab pos="174625" algn="l"/>
                </a:tabLst>
              </a:pPr>
              <a:r>
                <a:rPr lang="de-DE" sz="1400" b="1" dirty="0">
                  <a:solidFill>
                    <a:schemeClr val="tx2">
                      <a:lumMod val="50000"/>
                    </a:schemeClr>
                  </a:solidFill>
                  <a:latin typeface="Calibri" panose="020F0502020204030204" pitchFamily="34" charset="0"/>
                </a:rPr>
                <a:t>autarke</a:t>
              </a:r>
            </a:p>
            <a:p>
              <a:pPr algn="ctr">
                <a:tabLst>
                  <a:tab pos="174625" algn="l"/>
                </a:tabLst>
              </a:pPr>
              <a:r>
                <a:rPr lang="de-DE" sz="1400" b="1" dirty="0">
                  <a:solidFill>
                    <a:schemeClr val="tx2">
                      <a:lumMod val="50000"/>
                    </a:schemeClr>
                  </a:solidFill>
                  <a:latin typeface="Calibri" panose="020F0502020204030204" pitchFamily="34" charset="0"/>
                </a:rPr>
                <a:t>Umsetzung</a:t>
              </a:r>
            </a:p>
          </p:txBody>
        </p:sp>
      </p:grpSp>
      <p:sp>
        <p:nvSpPr>
          <p:cNvPr id="19" name="Textfeld 18">
            <a:extLst>
              <a:ext uri="{FF2B5EF4-FFF2-40B4-BE49-F238E27FC236}">
                <a16:creationId xmlns:a16="http://schemas.microsoft.com/office/drawing/2014/main" id="{12E4F37D-290C-4A51-862C-38D5108FADEB}"/>
              </a:ext>
            </a:extLst>
          </p:cNvPr>
          <p:cNvSpPr txBox="1"/>
          <p:nvPr/>
        </p:nvSpPr>
        <p:spPr>
          <a:xfrm rot="218687">
            <a:off x="4941377" y="3397751"/>
            <a:ext cx="3731491" cy="3108543"/>
          </a:xfrm>
          <a:prstGeom prst="rect">
            <a:avLst/>
          </a:prstGeom>
          <a:solidFill>
            <a:schemeClr val="bg1">
              <a:lumMod val="95000"/>
            </a:schemeClr>
          </a:solidFill>
        </p:spPr>
        <p:txBody>
          <a:bodyPr wrap="square" rtlCol="0">
            <a:spAutoFit/>
          </a:bodyPr>
          <a:lstStyle/>
          <a:p>
            <a:r>
              <a:rPr lang="de-DE" sz="1400" b="1" dirty="0">
                <a:solidFill>
                  <a:schemeClr val="accent1"/>
                </a:solidFill>
                <a:latin typeface="Calibri" panose="020F0502020204030204" pitchFamily="34" charset="0"/>
                <a:sym typeface="Wingdings" pitchFamily="2" charset="2"/>
              </a:rPr>
              <a:t>Zu erwartender Widerstand gegen Änderungen</a:t>
            </a:r>
          </a:p>
          <a:p>
            <a:endParaRPr lang="de-DE" sz="1400" b="1" dirty="0">
              <a:solidFill>
                <a:schemeClr val="accent1"/>
              </a:solidFill>
              <a:latin typeface="Calibri" panose="020F0502020204030204" pitchFamily="34" charset="0"/>
              <a:sym typeface="Wingdings" pitchFamily="2" charset="2"/>
            </a:endParaRPr>
          </a:p>
          <a:p>
            <a:pPr marL="171450" indent="-171450">
              <a:buFont typeface="Arial" panose="020B0604020202020204" pitchFamily="34" charset="0"/>
              <a:buChar char="•"/>
            </a:pPr>
            <a:r>
              <a:rPr lang="de-DE" sz="1200" b="1" dirty="0">
                <a:solidFill>
                  <a:schemeClr val="accent1"/>
                </a:solidFill>
                <a:latin typeface="Calibri" panose="020F0502020204030204" pitchFamily="34" charset="0"/>
                <a:sym typeface="Wingdings" pitchFamily="2" charset="2"/>
              </a:rPr>
              <a:t>Bewahrer (</a:t>
            </a:r>
            <a:r>
              <a:rPr lang="en-US" sz="1200" b="1" dirty="0">
                <a:solidFill>
                  <a:schemeClr val="accent1"/>
                </a:solidFill>
                <a:latin typeface="Calibri" panose="020F0502020204030204" pitchFamily="34" charset="0"/>
                <a:sym typeface="Wingdings" pitchFamily="2" charset="2"/>
              </a:rPr>
              <a:t>Conservers</a:t>
            </a:r>
            <a:r>
              <a:rPr lang="de-DE" sz="1200" b="1" dirty="0">
                <a:solidFill>
                  <a:schemeClr val="accent1"/>
                </a:solidFill>
                <a:latin typeface="Calibri" panose="020F0502020204030204" pitchFamily="34" charset="0"/>
                <a:sym typeface="Wingdings" pitchFamily="2" charset="2"/>
              </a:rPr>
              <a:t>) 25%</a:t>
            </a:r>
          </a:p>
          <a:p>
            <a:pPr marL="360363" lvl="1" indent="-171450">
              <a:buFont typeface="Arial" panose="020B0604020202020204" pitchFamily="34" charset="0"/>
              <a:buChar char="•"/>
            </a:pPr>
            <a:r>
              <a:rPr lang="de-DE" sz="1200" dirty="0">
                <a:solidFill>
                  <a:schemeClr val="tx2">
                    <a:lumMod val="50000"/>
                  </a:schemeClr>
                </a:solidFill>
                <a:latin typeface="Calibri" panose="020F0502020204030204" pitchFamily="34" charset="0"/>
                <a:sym typeface="Wingdings" pitchFamily="2" charset="2"/>
              </a:rPr>
              <a:t>bevorzugen Änderungen ohne Strukturänderungen</a:t>
            </a:r>
          </a:p>
          <a:p>
            <a:pPr marL="360363" lvl="1" indent="-171450">
              <a:buFont typeface="Arial" panose="020B0604020202020204" pitchFamily="34" charset="0"/>
              <a:buChar char="•"/>
            </a:pPr>
            <a:r>
              <a:rPr lang="de-DE" sz="1200" dirty="0">
                <a:solidFill>
                  <a:schemeClr val="tx2">
                    <a:lumMod val="50000"/>
                  </a:schemeClr>
                </a:solidFill>
                <a:latin typeface="Calibri" panose="020F0502020204030204" pitchFamily="34" charset="0"/>
                <a:sym typeface="Wingdings" pitchFamily="2" charset="2"/>
              </a:rPr>
              <a:t>wollen Sicherheit/Vorhersagbarkeit</a:t>
            </a:r>
          </a:p>
          <a:p>
            <a:pPr marL="360363" lvl="1" indent="-171450">
              <a:buFont typeface="Arial" panose="020B0604020202020204" pitchFamily="34" charset="0"/>
              <a:buChar char="•"/>
            </a:pPr>
            <a:r>
              <a:rPr lang="de-DE" sz="1200" dirty="0">
                <a:solidFill>
                  <a:schemeClr val="tx2">
                    <a:lumMod val="50000"/>
                  </a:schemeClr>
                </a:solidFill>
                <a:latin typeface="Calibri" panose="020F0502020204030204" pitchFamily="34" charset="0"/>
                <a:sym typeface="Wingdings" pitchFamily="2" charset="2"/>
              </a:rPr>
              <a:t>honorieren Traditionen und eingeführte Praktiken</a:t>
            </a:r>
          </a:p>
          <a:p>
            <a:pPr marL="171450" indent="-171450">
              <a:buFont typeface="Arial" panose="020B0604020202020204" pitchFamily="34" charset="0"/>
              <a:buChar char="•"/>
            </a:pPr>
            <a:r>
              <a:rPr lang="de-DE" sz="1200" b="1" dirty="0">
                <a:solidFill>
                  <a:schemeClr val="accent1"/>
                </a:solidFill>
                <a:latin typeface="Calibri" panose="020F0502020204030204" pitchFamily="34" charset="0"/>
                <a:sym typeface="Wingdings" pitchFamily="2" charset="2"/>
              </a:rPr>
              <a:t>Pragmatiker (</a:t>
            </a:r>
            <a:r>
              <a:rPr lang="en-US" sz="1200" b="1" dirty="0">
                <a:solidFill>
                  <a:schemeClr val="accent1"/>
                </a:solidFill>
                <a:latin typeface="Calibri" panose="020F0502020204030204" pitchFamily="34" charset="0"/>
                <a:sym typeface="Wingdings" pitchFamily="2" charset="2"/>
              </a:rPr>
              <a:t>Pragmatists</a:t>
            </a:r>
            <a:r>
              <a:rPr lang="de-DE" sz="1200" b="1" dirty="0">
                <a:solidFill>
                  <a:schemeClr val="accent1"/>
                </a:solidFill>
                <a:latin typeface="Calibri" panose="020F0502020204030204" pitchFamily="34" charset="0"/>
                <a:sym typeface="Wingdings" pitchFamily="2" charset="2"/>
              </a:rPr>
              <a:t>) 50%</a:t>
            </a:r>
          </a:p>
          <a:p>
            <a:pPr marL="360363" lvl="1" indent="-171450">
              <a:buFont typeface="Arial" panose="020B0604020202020204" pitchFamily="34" charset="0"/>
              <a:buChar char="•"/>
            </a:pPr>
            <a:r>
              <a:rPr lang="de-DE" sz="1200" dirty="0">
                <a:solidFill>
                  <a:schemeClr val="tx2">
                    <a:lumMod val="50000"/>
                  </a:schemeClr>
                </a:solidFill>
                <a:latin typeface="Calibri" panose="020F0502020204030204" pitchFamily="34" charset="0"/>
                <a:sym typeface="Wingdings" pitchFamily="2" charset="2"/>
              </a:rPr>
              <a:t>bevorzugen praktische Änderungen</a:t>
            </a:r>
          </a:p>
          <a:p>
            <a:pPr marL="360363" lvl="1" indent="-171450">
              <a:buFont typeface="Arial" panose="020B0604020202020204" pitchFamily="34" charset="0"/>
              <a:buChar char="•"/>
            </a:pPr>
            <a:r>
              <a:rPr lang="de-DE" sz="1200" dirty="0">
                <a:solidFill>
                  <a:schemeClr val="tx2">
                    <a:lumMod val="50000"/>
                  </a:schemeClr>
                </a:solidFill>
                <a:latin typeface="Calibri" panose="020F0502020204030204" pitchFamily="34" charset="0"/>
                <a:sym typeface="Wingdings" pitchFamily="2" charset="2"/>
              </a:rPr>
              <a:t>sind offen für beide Seiten eines Arguments</a:t>
            </a:r>
          </a:p>
          <a:p>
            <a:pPr marL="360363" lvl="1" indent="-171450">
              <a:buFont typeface="Arial" panose="020B0604020202020204" pitchFamily="34" charset="0"/>
              <a:buChar char="•"/>
            </a:pPr>
            <a:r>
              <a:rPr lang="de-DE" sz="1200" dirty="0">
                <a:solidFill>
                  <a:schemeClr val="tx2">
                    <a:lumMod val="50000"/>
                  </a:schemeClr>
                </a:solidFill>
                <a:latin typeface="Calibri" panose="020F0502020204030204" pitchFamily="34" charset="0"/>
                <a:sym typeface="Wingdings" pitchFamily="2" charset="2"/>
              </a:rPr>
              <a:t>mehr fokussiert auf Ergebnisse als auf Strukturen</a:t>
            </a:r>
          </a:p>
          <a:p>
            <a:pPr marL="171450" indent="-171450">
              <a:buFont typeface="Arial" panose="020B0604020202020204" pitchFamily="34" charset="0"/>
              <a:buChar char="•"/>
            </a:pPr>
            <a:r>
              <a:rPr lang="de-DE" sz="1200" b="1" dirty="0">
                <a:solidFill>
                  <a:schemeClr val="accent1"/>
                </a:solidFill>
                <a:latin typeface="Calibri" panose="020F0502020204030204" pitchFamily="34" charset="0"/>
                <a:sym typeface="Wingdings" pitchFamily="2" charset="2"/>
              </a:rPr>
              <a:t>Erschaffer/Macher (</a:t>
            </a:r>
            <a:r>
              <a:rPr lang="en-US" sz="1200" b="1" dirty="0">
                <a:solidFill>
                  <a:schemeClr val="accent1"/>
                </a:solidFill>
                <a:latin typeface="Calibri" panose="020F0502020204030204" pitchFamily="34" charset="0"/>
                <a:sym typeface="Wingdings" pitchFamily="2" charset="2"/>
              </a:rPr>
              <a:t>Originators</a:t>
            </a:r>
            <a:r>
              <a:rPr lang="de-DE" sz="1200" b="1" dirty="0">
                <a:solidFill>
                  <a:schemeClr val="accent1"/>
                </a:solidFill>
                <a:latin typeface="Calibri" panose="020F0502020204030204" pitchFamily="34" charset="0"/>
                <a:sym typeface="Wingdings" pitchFamily="2" charset="2"/>
              </a:rPr>
              <a:t>) 25%</a:t>
            </a:r>
          </a:p>
          <a:p>
            <a:pPr marL="360363" lvl="1" indent="-171450">
              <a:buFont typeface="Arial" panose="020B0604020202020204" pitchFamily="34" charset="0"/>
              <a:buChar char="•"/>
            </a:pPr>
            <a:r>
              <a:rPr lang="de-DE" sz="1200" dirty="0">
                <a:solidFill>
                  <a:schemeClr val="tx2">
                    <a:lumMod val="50000"/>
                  </a:schemeClr>
                </a:solidFill>
                <a:latin typeface="Calibri" panose="020F0502020204030204" pitchFamily="34" charset="0"/>
                <a:sym typeface="Wingdings" pitchFamily="2" charset="2"/>
              </a:rPr>
              <a:t>bevorzugen Änderungen, die aktuelle Strukturen infrage stellen</a:t>
            </a:r>
          </a:p>
          <a:p>
            <a:pPr marL="360363" lvl="1" indent="-171450">
              <a:buFont typeface="Arial" panose="020B0604020202020204" pitchFamily="34" charset="0"/>
              <a:buChar char="•"/>
            </a:pPr>
            <a:r>
              <a:rPr lang="de-DE" sz="1200" dirty="0">
                <a:solidFill>
                  <a:schemeClr val="tx2">
                    <a:lumMod val="50000"/>
                  </a:schemeClr>
                </a:solidFill>
                <a:latin typeface="Calibri" panose="020F0502020204030204" pitchFamily="34" charset="0"/>
                <a:sym typeface="Wingdings" pitchFamily="2" charset="2"/>
              </a:rPr>
              <a:t>stellen akzeptierte Annahmen infrage</a:t>
            </a:r>
          </a:p>
          <a:p>
            <a:pPr marL="360363" lvl="1" indent="-171450">
              <a:buFont typeface="Arial" panose="020B0604020202020204" pitchFamily="34" charset="0"/>
              <a:buChar char="•"/>
            </a:pPr>
            <a:r>
              <a:rPr lang="de-DE" sz="1200" dirty="0">
                <a:solidFill>
                  <a:schemeClr val="tx2">
                    <a:lumMod val="50000"/>
                  </a:schemeClr>
                </a:solidFill>
                <a:latin typeface="Calibri" panose="020F0502020204030204" pitchFamily="34" charset="0"/>
                <a:sym typeface="Wingdings" pitchFamily="2" charset="2"/>
              </a:rPr>
              <a:t>nehmen wenig Rücksicht auf akzeptierte Vereinbarungen</a:t>
            </a:r>
          </a:p>
        </p:txBody>
      </p:sp>
    </p:spTree>
    <p:extLst>
      <p:ext uri="{BB962C8B-B14F-4D97-AF65-F5344CB8AC3E}">
        <p14:creationId xmlns:p14="http://schemas.microsoft.com/office/powerpoint/2010/main" val="42101871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182D36A-F355-48AA-A345-E6B300DACE22}"/>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96B8FFFA-0FA3-440D-B92D-DEC8332BAA27}"/>
              </a:ext>
            </a:extLst>
          </p:cNvPr>
          <p:cNvSpPr>
            <a:spLocks noGrp="1"/>
          </p:cNvSpPr>
          <p:nvPr>
            <p:ph type="sldNum" sz="quarter" idx="4"/>
          </p:nvPr>
        </p:nvSpPr>
        <p:spPr/>
        <p:txBody>
          <a:bodyPr/>
          <a:lstStyle/>
          <a:p>
            <a:fld id="{BD587C3E-324D-4846-9F44-5C3ACF20A720}" type="slidenum">
              <a:rPr lang="de-DE" smtClean="0"/>
              <a:pPr/>
              <a:t>177</a:t>
            </a:fld>
            <a:endParaRPr lang="de-DE" dirty="0"/>
          </a:p>
        </p:txBody>
      </p:sp>
      <p:sp>
        <p:nvSpPr>
          <p:cNvPr id="4" name="Titel 3">
            <a:extLst>
              <a:ext uri="{FF2B5EF4-FFF2-40B4-BE49-F238E27FC236}">
                <a16:creationId xmlns:a16="http://schemas.microsoft.com/office/drawing/2014/main" id="{681F47DB-AA0E-4B12-B05C-C0EAED82E5F1}"/>
              </a:ext>
            </a:extLst>
          </p:cNvPr>
          <p:cNvSpPr>
            <a:spLocks noGrp="1"/>
          </p:cNvSpPr>
          <p:nvPr>
            <p:ph type="title"/>
          </p:nvPr>
        </p:nvSpPr>
        <p:spPr/>
        <p:txBody>
          <a:bodyPr/>
          <a:lstStyle/>
          <a:p>
            <a:r>
              <a:rPr lang="de-DE" dirty="0"/>
              <a:t>Teamdynamik</a:t>
            </a:r>
          </a:p>
        </p:txBody>
      </p:sp>
      <p:sp>
        <p:nvSpPr>
          <p:cNvPr id="5" name="Textplatzhalter 4">
            <a:extLst>
              <a:ext uri="{FF2B5EF4-FFF2-40B4-BE49-F238E27FC236}">
                <a16:creationId xmlns:a16="http://schemas.microsoft.com/office/drawing/2014/main" id="{147311F2-C9B9-4C5B-91D1-982063350E5E}"/>
              </a:ext>
            </a:extLst>
          </p:cNvPr>
          <p:cNvSpPr>
            <a:spLocks noGrp="1"/>
          </p:cNvSpPr>
          <p:nvPr>
            <p:ph type="body" sz="quarter" idx="11"/>
          </p:nvPr>
        </p:nvSpPr>
        <p:spPr/>
        <p:txBody>
          <a:bodyPr>
            <a:normAutofit fontScale="92500"/>
          </a:bodyPr>
          <a:lstStyle/>
          <a:p>
            <a:endParaRPr lang="de-DE"/>
          </a:p>
        </p:txBody>
      </p:sp>
      <p:sp>
        <p:nvSpPr>
          <p:cNvPr id="7" name="Rechteck 6">
            <a:extLst>
              <a:ext uri="{FF2B5EF4-FFF2-40B4-BE49-F238E27FC236}">
                <a16:creationId xmlns:a16="http://schemas.microsoft.com/office/drawing/2014/main" id="{AA56D2EC-DB60-4F97-801E-C6CCB4E4C430}"/>
              </a:ext>
            </a:extLst>
          </p:cNvPr>
          <p:cNvSpPr/>
          <p:nvPr/>
        </p:nvSpPr>
        <p:spPr>
          <a:xfrm>
            <a:off x="191729" y="5415165"/>
            <a:ext cx="6156000" cy="1138773"/>
          </a:xfrm>
          <a:prstGeom prst="rect">
            <a:avLst/>
          </a:prstGeom>
          <a:solidFill>
            <a:schemeClr val="bg1">
              <a:lumMod val="95000"/>
            </a:schemeClr>
          </a:solidFill>
          <a:ln>
            <a:solidFill>
              <a:schemeClr val="accent1"/>
            </a:solidFill>
          </a:ln>
        </p:spPr>
        <p:txBody>
          <a:bodyPr wrap="square" anchor="ctr">
            <a:spAutoFit/>
          </a:bodyPr>
          <a:lstStyle/>
          <a:p>
            <a:pPr marL="0" indent="0">
              <a:spcAft>
                <a:spcPts val="600"/>
              </a:spcAft>
              <a:buNone/>
            </a:pPr>
            <a:r>
              <a:rPr lang="en-US" sz="1600" b="1" dirty="0">
                <a:solidFill>
                  <a:schemeClr val="tx2">
                    <a:lumMod val="50000"/>
                  </a:schemeClr>
                </a:solidFill>
                <a:latin typeface="Calibri" panose="020F0502020204030204" pitchFamily="34" charset="0"/>
              </a:rPr>
              <a:t>Forming</a:t>
            </a:r>
            <a:r>
              <a:rPr lang="de-DE" sz="1600" b="1" dirty="0">
                <a:solidFill>
                  <a:schemeClr val="tx2">
                    <a:lumMod val="50000"/>
                  </a:schemeClr>
                </a:solidFill>
                <a:latin typeface="Calibri" panose="020F0502020204030204" pitchFamily="34" charset="0"/>
              </a:rPr>
              <a:t> (Formierungsphase)</a:t>
            </a:r>
          </a:p>
          <a:p>
            <a:r>
              <a:rPr lang="de-DE" sz="1400" dirty="0">
                <a:solidFill>
                  <a:schemeClr val="tx2">
                    <a:lumMod val="50000"/>
                  </a:schemeClr>
                </a:solidFill>
                <a:latin typeface="Calibri" panose="020F0502020204030204" pitchFamily="34" charset="0"/>
              </a:rPr>
              <a:t>Geprägt durch Höflichkeit, ein </a:t>
            </a:r>
            <a:r>
              <a:rPr lang="de-DE" sz="1400" b="1" dirty="0">
                <a:solidFill>
                  <a:schemeClr val="tx2">
                    <a:lumMod val="50000"/>
                  </a:schemeClr>
                </a:solidFill>
                <a:latin typeface="Calibri" panose="020F0502020204030204" pitchFamily="34" charset="0"/>
              </a:rPr>
              <a:t>vorsichtiges Abtasten</a:t>
            </a:r>
            <a:r>
              <a:rPr lang="de-DE" sz="1400" dirty="0">
                <a:solidFill>
                  <a:schemeClr val="tx2">
                    <a:lumMod val="50000"/>
                  </a:schemeClr>
                </a:solidFill>
                <a:latin typeface="Calibri" panose="020F0502020204030204" pitchFamily="34" charset="0"/>
              </a:rPr>
              <a:t>, das </a:t>
            </a:r>
            <a:r>
              <a:rPr lang="de-DE" sz="1400" b="1" dirty="0">
                <a:solidFill>
                  <a:schemeClr val="tx2">
                    <a:lumMod val="50000"/>
                  </a:schemeClr>
                </a:solidFill>
                <a:latin typeface="Calibri" panose="020F0502020204030204" pitchFamily="34" charset="0"/>
              </a:rPr>
              <a:t>Streben nach Sicherheit </a:t>
            </a:r>
            <a:r>
              <a:rPr lang="de-DE" sz="1400" dirty="0">
                <a:solidFill>
                  <a:schemeClr val="tx2">
                    <a:lumMod val="50000"/>
                  </a:schemeClr>
                </a:solidFill>
                <a:latin typeface="Calibri" panose="020F0502020204030204" pitchFamily="34" charset="0"/>
              </a:rPr>
              <a:t>und das Kennenlernen.</a:t>
            </a:r>
          </a:p>
          <a:p>
            <a:pPr>
              <a:spcBef>
                <a:spcPts val="600"/>
              </a:spcBef>
            </a:pPr>
            <a:r>
              <a:rPr lang="de-DE" sz="1400" dirty="0">
                <a:solidFill>
                  <a:schemeClr val="tx2">
                    <a:lumMod val="50000"/>
                  </a:schemeClr>
                </a:solidFill>
                <a:latin typeface="Calibri" panose="020F0502020204030204" pitchFamily="34" charset="0"/>
                <a:sym typeface="Wingdings" pitchFamily="2" charset="2"/>
              </a:rPr>
              <a:t> </a:t>
            </a:r>
            <a:r>
              <a:rPr lang="de-DE" sz="1400" dirty="0">
                <a:solidFill>
                  <a:schemeClr val="tx2">
                    <a:lumMod val="50000"/>
                  </a:schemeClr>
                </a:solidFill>
                <a:latin typeface="Calibri" panose="020F0502020204030204" pitchFamily="34" charset="0"/>
              </a:rPr>
              <a:t>Der Scrum Master </a:t>
            </a:r>
            <a:r>
              <a:rPr lang="de-DE" sz="1400" b="1" dirty="0">
                <a:solidFill>
                  <a:schemeClr val="tx2">
                    <a:lumMod val="50000"/>
                  </a:schemeClr>
                </a:solidFill>
                <a:latin typeface="Calibri" panose="020F0502020204030204" pitchFamily="34" charset="0"/>
              </a:rPr>
              <a:t>führt</a:t>
            </a:r>
            <a:r>
              <a:rPr lang="de-DE" sz="1400" dirty="0">
                <a:solidFill>
                  <a:schemeClr val="tx2">
                    <a:lumMod val="50000"/>
                  </a:schemeClr>
                </a:solidFill>
                <a:latin typeface="Calibri" panose="020F0502020204030204" pitchFamily="34" charset="0"/>
              </a:rPr>
              <a:t> </a:t>
            </a:r>
            <a:r>
              <a:rPr lang="de-DE" sz="1400" b="1" dirty="0">
                <a:solidFill>
                  <a:schemeClr val="tx2">
                    <a:lumMod val="50000"/>
                  </a:schemeClr>
                </a:solidFill>
                <a:latin typeface="Calibri" panose="020F0502020204030204" pitchFamily="34" charset="0"/>
              </a:rPr>
              <a:t>und setzt Prioritäten</a:t>
            </a:r>
            <a:r>
              <a:rPr lang="de-DE" sz="1400" dirty="0">
                <a:solidFill>
                  <a:schemeClr val="tx2">
                    <a:lumMod val="50000"/>
                  </a:schemeClr>
                </a:solidFill>
                <a:latin typeface="Calibri" panose="020F0502020204030204" pitchFamily="34" charset="0"/>
              </a:rPr>
              <a:t>. </a:t>
            </a:r>
          </a:p>
        </p:txBody>
      </p:sp>
      <p:sp>
        <p:nvSpPr>
          <p:cNvPr id="8" name="Rechteck 7">
            <a:extLst>
              <a:ext uri="{FF2B5EF4-FFF2-40B4-BE49-F238E27FC236}">
                <a16:creationId xmlns:a16="http://schemas.microsoft.com/office/drawing/2014/main" id="{B6140351-9D4F-4E25-B55C-F70EA1E12BE2}"/>
              </a:ext>
            </a:extLst>
          </p:cNvPr>
          <p:cNvSpPr/>
          <p:nvPr/>
        </p:nvSpPr>
        <p:spPr>
          <a:xfrm>
            <a:off x="1086196" y="3863967"/>
            <a:ext cx="6156000" cy="1368000"/>
          </a:xfrm>
          <a:prstGeom prst="rect">
            <a:avLst/>
          </a:prstGeom>
          <a:solidFill>
            <a:schemeClr val="bg1">
              <a:lumMod val="95000"/>
            </a:schemeClr>
          </a:solidFill>
          <a:ln>
            <a:solidFill>
              <a:schemeClr val="accent1"/>
            </a:solidFill>
          </a:ln>
        </p:spPr>
        <p:txBody>
          <a:bodyPr wrap="square" anchor="ctr">
            <a:spAutoFit/>
          </a:bodyPr>
          <a:lstStyle/>
          <a:p>
            <a:pPr marL="0" indent="0">
              <a:spcAft>
                <a:spcPts val="600"/>
              </a:spcAft>
              <a:buNone/>
            </a:pPr>
            <a:r>
              <a:rPr lang="en-US" sz="1600" b="1" dirty="0">
                <a:solidFill>
                  <a:schemeClr val="tx2">
                    <a:lumMod val="50000"/>
                  </a:schemeClr>
                </a:solidFill>
                <a:latin typeface="Calibri" panose="020F0502020204030204" pitchFamily="34" charset="0"/>
              </a:rPr>
              <a:t>Storming</a:t>
            </a:r>
            <a:r>
              <a:rPr lang="de-DE" sz="1600" b="1" dirty="0">
                <a:solidFill>
                  <a:schemeClr val="tx2">
                    <a:lumMod val="50000"/>
                  </a:schemeClr>
                </a:solidFill>
                <a:latin typeface="Calibri" panose="020F0502020204030204" pitchFamily="34" charset="0"/>
              </a:rPr>
              <a:t> (Konfliktphase)</a:t>
            </a:r>
          </a:p>
          <a:p>
            <a:r>
              <a:rPr lang="de-DE" sz="1400" dirty="0">
                <a:solidFill>
                  <a:schemeClr val="tx2">
                    <a:lumMod val="50000"/>
                  </a:schemeClr>
                </a:solidFill>
                <a:latin typeface="Calibri" panose="020F0502020204030204" pitchFamily="34" charset="0"/>
              </a:rPr>
              <a:t>Geprägt durch </a:t>
            </a:r>
            <a:r>
              <a:rPr lang="de-DE" sz="1400" b="1" dirty="0">
                <a:solidFill>
                  <a:schemeClr val="tx2">
                    <a:lumMod val="50000"/>
                  </a:schemeClr>
                </a:solidFill>
                <a:latin typeface="Calibri" panose="020F0502020204030204" pitchFamily="34" charset="0"/>
              </a:rPr>
              <a:t>unterschwellige Konflikte</a:t>
            </a:r>
            <a:r>
              <a:rPr lang="de-DE" sz="1400" dirty="0">
                <a:solidFill>
                  <a:schemeClr val="tx2">
                    <a:lumMod val="50000"/>
                  </a:schemeClr>
                </a:solidFill>
                <a:latin typeface="Calibri" panose="020F0502020204030204" pitchFamily="34" charset="0"/>
              </a:rPr>
              <a:t>, eine </a:t>
            </a:r>
            <a:r>
              <a:rPr lang="de-DE" sz="1400" b="1" dirty="0">
                <a:solidFill>
                  <a:schemeClr val="tx2">
                    <a:lumMod val="50000"/>
                  </a:schemeClr>
                </a:solidFill>
                <a:latin typeface="Calibri" panose="020F0502020204030204" pitchFamily="34" charset="0"/>
              </a:rPr>
              <a:t>Selbstdarstellung</a:t>
            </a:r>
            <a:r>
              <a:rPr lang="de-DE" sz="1400" dirty="0">
                <a:solidFill>
                  <a:schemeClr val="tx2">
                    <a:lumMod val="50000"/>
                  </a:schemeClr>
                </a:solidFill>
                <a:latin typeface="Calibri" panose="020F0502020204030204" pitchFamily="34" charset="0"/>
              </a:rPr>
              <a:t> der (neuen) Teammitglieder, </a:t>
            </a:r>
            <a:r>
              <a:rPr lang="de-DE" sz="1400" b="1" dirty="0">
                <a:solidFill>
                  <a:schemeClr val="tx2">
                    <a:lumMod val="50000"/>
                  </a:schemeClr>
                </a:solidFill>
                <a:latin typeface="Calibri" panose="020F0502020204030204" pitchFamily="34" charset="0"/>
              </a:rPr>
              <a:t>Kampf um (informelle) Führung</a:t>
            </a:r>
            <a:r>
              <a:rPr lang="de-DE" sz="1400" dirty="0">
                <a:solidFill>
                  <a:schemeClr val="tx2">
                    <a:lumMod val="50000"/>
                  </a:schemeClr>
                </a:solidFill>
                <a:latin typeface="Calibri" panose="020F0502020204030204" pitchFamily="34" charset="0"/>
              </a:rPr>
              <a:t>, „Ich“-Orientierung und Cliquenbildung.</a:t>
            </a:r>
          </a:p>
          <a:p>
            <a:pPr>
              <a:spcBef>
                <a:spcPts val="600"/>
              </a:spcBef>
            </a:pPr>
            <a:r>
              <a:rPr lang="de-DE" sz="1400" dirty="0">
                <a:solidFill>
                  <a:schemeClr val="tx2">
                    <a:lumMod val="50000"/>
                  </a:schemeClr>
                </a:solidFill>
                <a:latin typeface="Calibri" panose="020F0502020204030204" pitchFamily="34" charset="0"/>
                <a:sym typeface="Wingdings" pitchFamily="2" charset="2"/>
              </a:rPr>
              <a:t> </a:t>
            </a:r>
            <a:r>
              <a:rPr lang="de-DE" sz="1400" dirty="0">
                <a:solidFill>
                  <a:schemeClr val="tx2">
                    <a:lumMod val="50000"/>
                  </a:schemeClr>
                </a:solidFill>
                <a:latin typeface="Calibri" panose="020F0502020204030204" pitchFamily="34" charset="0"/>
              </a:rPr>
              <a:t>Der Scrum Master </a:t>
            </a:r>
            <a:r>
              <a:rPr lang="de-DE" sz="1400" b="1" dirty="0">
                <a:solidFill>
                  <a:schemeClr val="tx2">
                    <a:lumMod val="50000"/>
                  </a:schemeClr>
                </a:solidFill>
                <a:latin typeface="Calibri" panose="020F0502020204030204" pitchFamily="34" charset="0"/>
              </a:rPr>
              <a:t>lässt Raum und versachlicht Diskussionen</a:t>
            </a:r>
            <a:r>
              <a:rPr lang="de-DE" sz="1400" dirty="0">
                <a:solidFill>
                  <a:schemeClr val="tx2">
                    <a:lumMod val="50000"/>
                  </a:schemeClr>
                </a:solidFill>
                <a:latin typeface="Calibri" panose="020F0502020204030204" pitchFamily="34" charset="0"/>
              </a:rPr>
              <a:t>. </a:t>
            </a:r>
          </a:p>
        </p:txBody>
      </p:sp>
      <p:sp>
        <p:nvSpPr>
          <p:cNvPr id="10" name="Rechteck 9">
            <a:extLst>
              <a:ext uri="{FF2B5EF4-FFF2-40B4-BE49-F238E27FC236}">
                <a16:creationId xmlns:a16="http://schemas.microsoft.com/office/drawing/2014/main" id="{666EE6CC-25A1-437C-AAFF-287B6C0A3C06}"/>
              </a:ext>
            </a:extLst>
          </p:cNvPr>
          <p:cNvSpPr/>
          <p:nvPr/>
        </p:nvSpPr>
        <p:spPr>
          <a:xfrm>
            <a:off x="2875129" y="573696"/>
            <a:ext cx="6156000" cy="1569660"/>
          </a:xfrm>
          <a:prstGeom prst="rect">
            <a:avLst/>
          </a:prstGeom>
          <a:solidFill>
            <a:schemeClr val="bg1">
              <a:lumMod val="95000"/>
            </a:schemeClr>
          </a:solidFill>
          <a:ln>
            <a:solidFill>
              <a:schemeClr val="accent1"/>
            </a:solidFill>
          </a:ln>
        </p:spPr>
        <p:txBody>
          <a:bodyPr wrap="square" anchor="ctr">
            <a:spAutoFit/>
          </a:bodyPr>
          <a:lstStyle/>
          <a:p>
            <a:pPr marL="0" indent="0">
              <a:spcAft>
                <a:spcPts val="600"/>
              </a:spcAft>
              <a:buNone/>
            </a:pPr>
            <a:r>
              <a:rPr lang="en-US" sz="1600" b="1" dirty="0">
                <a:solidFill>
                  <a:schemeClr val="tx2">
                    <a:lumMod val="50000"/>
                  </a:schemeClr>
                </a:solidFill>
                <a:latin typeface="Calibri" panose="020F0502020204030204" pitchFamily="34" charset="0"/>
              </a:rPr>
              <a:t>Performing</a:t>
            </a:r>
            <a:r>
              <a:rPr lang="de-DE" sz="1600" b="1" dirty="0">
                <a:solidFill>
                  <a:schemeClr val="tx2">
                    <a:lumMod val="50000"/>
                  </a:schemeClr>
                </a:solidFill>
                <a:latin typeface="Calibri" panose="020F0502020204030204" pitchFamily="34" charset="0"/>
              </a:rPr>
              <a:t> (Arbeitsphase)</a:t>
            </a:r>
          </a:p>
          <a:p>
            <a:r>
              <a:rPr lang="de-DE" sz="1400" b="1" dirty="0">
                <a:solidFill>
                  <a:schemeClr val="tx2">
                    <a:lumMod val="50000"/>
                  </a:schemeClr>
                </a:solidFill>
                <a:latin typeface="Calibri" panose="020F0502020204030204" pitchFamily="34" charset="0"/>
              </a:rPr>
              <a:t>Geprägt durch Arbeitsorientierung</a:t>
            </a:r>
            <a:r>
              <a:rPr lang="de-DE" sz="1400" dirty="0">
                <a:solidFill>
                  <a:schemeClr val="tx2">
                    <a:lumMod val="50000"/>
                  </a:schemeClr>
                </a:solidFill>
                <a:latin typeface="Calibri" panose="020F0502020204030204" pitchFamily="34" charset="0"/>
              </a:rPr>
              <a:t>, Flexibilität, Offenheit der Teammitglieder, Solidarität, Leistungsausrichtung und zielgerichtetes Handeln des Teams. Die Führungskraft gibt lediglich Globalziele (Visionen) vor und benötigt wenig Energie, da </a:t>
            </a:r>
            <a:r>
              <a:rPr lang="de-DE" sz="1400" b="1" dirty="0">
                <a:solidFill>
                  <a:schemeClr val="tx2">
                    <a:lumMod val="50000"/>
                  </a:schemeClr>
                </a:solidFill>
                <a:latin typeface="Calibri" panose="020F0502020204030204" pitchFamily="34" charset="0"/>
              </a:rPr>
              <a:t>das Team sich größtenteils selbst steuert</a:t>
            </a:r>
            <a:r>
              <a:rPr lang="de-DE" sz="1400" dirty="0">
                <a:solidFill>
                  <a:schemeClr val="tx2">
                    <a:lumMod val="50000"/>
                  </a:schemeClr>
                </a:solidFill>
                <a:latin typeface="Calibri" panose="020F0502020204030204" pitchFamily="34" charset="0"/>
              </a:rPr>
              <a:t>. </a:t>
            </a:r>
          </a:p>
          <a:p>
            <a:pPr marL="285750" indent="-285750">
              <a:spcBef>
                <a:spcPts val="600"/>
              </a:spcBef>
              <a:buFont typeface="Wingdings" panose="05000000000000000000" pitchFamily="2" charset="2"/>
              <a:buChar char="è"/>
            </a:pPr>
            <a:r>
              <a:rPr lang="de-DE" sz="1400" dirty="0">
                <a:solidFill>
                  <a:schemeClr val="tx2">
                    <a:lumMod val="50000"/>
                  </a:schemeClr>
                </a:solidFill>
                <a:latin typeface="Calibri" panose="020F0502020204030204" pitchFamily="34" charset="0"/>
              </a:rPr>
              <a:t>Der Scrum Master </a:t>
            </a:r>
            <a:r>
              <a:rPr lang="de-DE" sz="1400" b="1" dirty="0">
                <a:solidFill>
                  <a:schemeClr val="tx2">
                    <a:lumMod val="50000"/>
                  </a:schemeClr>
                </a:solidFill>
                <a:latin typeface="Calibri" panose="020F0502020204030204" pitchFamily="34" charset="0"/>
              </a:rPr>
              <a:t>sorgt für die Aufrechterhaltung der Standards</a:t>
            </a:r>
            <a:r>
              <a:rPr lang="de-DE" sz="1400" dirty="0">
                <a:solidFill>
                  <a:schemeClr val="tx2">
                    <a:lumMod val="50000"/>
                  </a:schemeClr>
                </a:solidFill>
                <a:latin typeface="Calibri" panose="020F0502020204030204" pitchFamily="34" charset="0"/>
              </a:rPr>
              <a:t>. </a:t>
            </a:r>
          </a:p>
        </p:txBody>
      </p:sp>
      <p:sp>
        <p:nvSpPr>
          <p:cNvPr id="9" name="Rechteck 8">
            <a:extLst>
              <a:ext uri="{FF2B5EF4-FFF2-40B4-BE49-F238E27FC236}">
                <a16:creationId xmlns:a16="http://schemas.microsoft.com/office/drawing/2014/main" id="{CB23779F-C883-4253-930C-D904E9DAB47B}"/>
              </a:ext>
            </a:extLst>
          </p:cNvPr>
          <p:cNvSpPr/>
          <p:nvPr/>
        </p:nvSpPr>
        <p:spPr>
          <a:xfrm>
            <a:off x="1980663" y="2326553"/>
            <a:ext cx="6156000" cy="1354217"/>
          </a:xfrm>
          <a:prstGeom prst="rect">
            <a:avLst/>
          </a:prstGeom>
          <a:solidFill>
            <a:schemeClr val="bg1">
              <a:lumMod val="95000"/>
            </a:schemeClr>
          </a:solidFill>
          <a:ln>
            <a:solidFill>
              <a:schemeClr val="accent1"/>
            </a:solidFill>
          </a:ln>
        </p:spPr>
        <p:txBody>
          <a:bodyPr wrap="square" anchor="ctr">
            <a:spAutoFit/>
          </a:bodyPr>
          <a:lstStyle/>
          <a:p>
            <a:pPr marL="0" indent="0">
              <a:spcAft>
                <a:spcPts val="600"/>
              </a:spcAft>
              <a:buNone/>
            </a:pPr>
            <a:r>
              <a:rPr lang="en-US" sz="1600" b="1" dirty="0">
                <a:solidFill>
                  <a:schemeClr val="tx2">
                    <a:lumMod val="50000"/>
                  </a:schemeClr>
                </a:solidFill>
                <a:latin typeface="Calibri" panose="020F0502020204030204" pitchFamily="34" charset="0"/>
              </a:rPr>
              <a:t>Norming</a:t>
            </a:r>
            <a:r>
              <a:rPr lang="de-DE" sz="1600" b="1" dirty="0">
                <a:solidFill>
                  <a:schemeClr val="tx2">
                    <a:lumMod val="50000"/>
                  </a:schemeClr>
                </a:solidFill>
                <a:latin typeface="Calibri" panose="020F0502020204030204" pitchFamily="34" charset="0"/>
              </a:rPr>
              <a:t> (Regelphase)</a:t>
            </a:r>
          </a:p>
          <a:p>
            <a:r>
              <a:rPr lang="de-DE" sz="1400" dirty="0">
                <a:solidFill>
                  <a:schemeClr val="tx2">
                    <a:lumMod val="50000"/>
                  </a:schemeClr>
                </a:solidFill>
                <a:latin typeface="Calibri" panose="020F0502020204030204" pitchFamily="34" charset="0"/>
              </a:rPr>
              <a:t>Geprägt durch die </a:t>
            </a:r>
            <a:r>
              <a:rPr lang="de-DE" sz="1400" b="1" dirty="0">
                <a:solidFill>
                  <a:schemeClr val="tx2">
                    <a:lumMod val="50000"/>
                  </a:schemeClr>
                </a:solidFill>
                <a:latin typeface="Calibri" panose="020F0502020204030204" pitchFamily="34" charset="0"/>
              </a:rPr>
              <a:t>Entwicklung neuer Gruppenstandards </a:t>
            </a:r>
            <a:r>
              <a:rPr lang="de-DE" sz="1400" dirty="0">
                <a:solidFill>
                  <a:schemeClr val="tx2">
                    <a:lumMod val="50000"/>
                  </a:schemeClr>
                </a:solidFill>
                <a:latin typeface="Calibri" panose="020F0502020204030204" pitchFamily="34" charset="0"/>
              </a:rPr>
              <a:t>und neuer Umgangsformen, durch Feedback und Austausch zwischen den Teammitgliedern sowie eine „Wir“-Orientierung. </a:t>
            </a:r>
          </a:p>
          <a:p>
            <a:pPr>
              <a:spcBef>
                <a:spcPts val="600"/>
              </a:spcBef>
            </a:pPr>
            <a:r>
              <a:rPr lang="de-DE" sz="1400" dirty="0">
                <a:solidFill>
                  <a:schemeClr val="tx2">
                    <a:lumMod val="50000"/>
                  </a:schemeClr>
                </a:solidFill>
                <a:latin typeface="Calibri" panose="020F0502020204030204" pitchFamily="34" charset="0"/>
                <a:sym typeface="Wingdings" pitchFamily="2" charset="2"/>
              </a:rPr>
              <a:t> </a:t>
            </a:r>
            <a:r>
              <a:rPr lang="de-DE" sz="1400" dirty="0">
                <a:solidFill>
                  <a:schemeClr val="tx2">
                    <a:lumMod val="50000"/>
                  </a:schemeClr>
                </a:solidFill>
                <a:latin typeface="Calibri" panose="020F0502020204030204" pitchFamily="34" charset="0"/>
              </a:rPr>
              <a:t>Der Scrum Master </a:t>
            </a:r>
            <a:r>
              <a:rPr lang="de-DE" sz="1400" b="1" dirty="0">
                <a:solidFill>
                  <a:schemeClr val="tx2">
                    <a:lumMod val="50000"/>
                  </a:schemeClr>
                </a:solidFill>
                <a:latin typeface="Calibri" panose="020F0502020204030204" pitchFamily="34" charset="0"/>
              </a:rPr>
              <a:t>koordiniert</a:t>
            </a:r>
            <a:r>
              <a:rPr lang="de-DE" sz="1400" dirty="0">
                <a:solidFill>
                  <a:schemeClr val="tx2">
                    <a:lumMod val="50000"/>
                  </a:schemeClr>
                </a:solidFill>
                <a:latin typeface="Calibri" panose="020F0502020204030204" pitchFamily="34" charset="0"/>
              </a:rPr>
              <a:t> die Entwicklung. </a:t>
            </a:r>
          </a:p>
        </p:txBody>
      </p:sp>
      <p:sp>
        <p:nvSpPr>
          <p:cNvPr id="11" name="Freihandform: Form 10">
            <a:extLst>
              <a:ext uri="{FF2B5EF4-FFF2-40B4-BE49-F238E27FC236}">
                <a16:creationId xmlns:a16="http://schemas.microsoft.com/office/drawing/2014/main" id="{C93BF5A0-80B4-46B3-AAA0-8A275DCA807D}"/>
              </a:ext>
            </a:extLst>
          </p:cNvPr>
          <p:cNvSpPr/>
          <p:nvPr/>
        </p:nvSpPr>
        <p:spPr>
          <a:xfrm>
            <a:off x="7059562" y="1956618"/>
            <a:ext cx="1714203" cy="3166973"/>
          </a:xfrm>
          <a:custGeom>
            <a:avLst/>
            <a:gdLst>
              <a:gd name="connsiteX0" fmla="*/ 1573161 w 1573161"/>
              <a:gd name="connsiteY0" fmla="*/ 0 h 3083312"/>
              <a:gd name="connsiteX1" fmla="*/ 747251 w 1573161"/>
              <a:gd name="connsiteY1" fmla="*/ 2703871 h 3083312"/>
              <a:gd name="connsiteX2" fmla="*/ 0 w 1573161"/>
              <a:gd name="connsiteY2" fmla="*/ 2998839 h 3083312"/>
              <a:gd name="connsiteX0" fmla="*/ 1573161 w 1664478"/>
              <a:gd name="connsiteY0" fmla="*/ 0 h 3083312"/>
              <a:gd name="connsiteX1" fmla="*/ 747251 w 1664478"/>
              <a:gd name="connsiteY1" fmla="*/ 2703871 h 3083312"/>
              <a:gd name="connsiteX2" fmla="*/ 0 w 1664478"/>
              <a:gd name="connsiteY2" fmla="*/ 2998839 h 3083312"/>
              <a:gd name="connsiteX0" fmla="*/ 1622322 w 1714203"/>
              <a:gd name="connsiteY0" fmla="*/ 0 h 3039191"/>
              <a:gd name="connsiteX1" fmla="*/ 796412 w 1714203"/>
              <a:gd name="connsiteY1" fmla="*/ 2703871 h 3039191"/>
              <a:gd name="connsiteX2" fmla="*/ 0 w 1714203"/>
              <a:gd name="connsiteY2" fmla="*/ 2930014 h 3039191"/>
              <a:gd name="connsiteX0" fmla="*/ 1622322 w 1714203"/>
              <a:gd name="connsiteY0" fmla="*/ 0 h 3166973"/>
              <a:gd name="connsiteX1" fmla="*/ 796412 w 1714203"/>
              <a:gd name="connsiteY1" fmla="*/ 2703871 h 3166973"/>
              <a:gd name="connsiteX2" fmla="*/ 0 w 1714203"/>
              <a:gd name="connsiteY2" fmla="*/ 2930014 h 3166973"/>
            </a:gdLst>
            <a:ahLst/>
            <a:cxnLst>
              <a:cxn ang="0">
                <a:pos x="connsiteX0" y="connsiteY0"/>
              </a:cxn>
              <a:cxn ang="0">
                <a:pos x="connsiteX1" y="connsiteY1"/>
              </a:cxn>
              <a:cxn ang="0">
                <a:pos x="connsiteX2" y="connsiteY2"/>
              </a:cxn>
            </a:cxnLst>
            <a:rect l="l" t="t" r="r" b="b"/>
            <a:pathLst>
              <a:path w="1714203" h="3166973">
                <a:moveTo>
                  <a:pt x="1622322" y="0"/>
                </a:moveTo>
                <a:cubicBezTo>
                  <a:pt x="2009057" y="413774"/>
                  <a:pt x="1066799" y="2215535"/>
                  <a:pt x="796412" y="2703871"/>
                </a:cubicBezTo>
                <a:cubicBezTo>
                  <a:pt x="526025" y="3192207"/>
                  <a:pt x="6555" y="3337233"/>
                  <a:pt x="0" y="2930014"/>
                </a:cubicBezTo>
              </a:path>
            </a:pathLst>
          </a:custGeom>
          <a:noFill/>
          <a:ln>
            <a:solidFill>
              <a:schemeClr val="tx2">
                <a:lumMod val="50000"/>
              </a:schemeClr>
            </a:solidFill>
            <a:headEnd type="oval" w="med" len="med"/>
            <a:tailEnd type="triangle" w="lg" len="lg"/>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12" name="Freihandform: Form 11">
            <a:extLst>
              <a:ext uri="{FF2B5EF4-FFF2-40B4-BE49-F238E27FC236}">
                <a16:creationId xmlns:a16="http://schemas.microsoft.com/office/drawing/2014/main" id="{9AE3A498-B328-4CAD-8810-B1A2AE4EF390}"/>
              </a:ext>
            </a:extLst>
          </p:cNvPr>
          <p:cNvSpPr/>
          <p:nvPr/>
        </p:nvSpPr>
        <p:spPr>
          <a:xfrm>
            <a:off x="6853996" y="3314523"/>
            <a:ext cx="707010" cy="815025"/>
          </a:xfrm>
          <a:custGeom>
            <a:avLst/>
            <a:gdLst>
              <a:gd name="connsiteX0" fmla="*/ 0 w 570271"/>
              <a:gd name="connsiteY0" fmla="*/ 796413 h 796413"/>
              <a:gd name="connsiteX1" fmla="*/ 570271 w 570271"/>
              <a:gd name="connsiteY1" fmla="*/ 0 h 796413"/>
              <a:gd name="connsiteX0" fmla="*/ 104984 w 675255"/>
              <a:gd name="connsiteY0" fmla="*/ 796413 h 796413"/>
              <a:gd name="connsiteX1" fmla="*/ 675255 w 675255"/>
              <a:gd name="connsiteY1" fmla="*/ 0 h 796413"/>
              <a:gd name="connsiteX0" fmla="*/ 136739 w 707010"/>
              <a:gd name="connsiteY0" fmla="*/ 815025 h 815025"/>
              <a:gd name="connsiteX1" fmla="*/ 707010 w 707010"/>
              <a:gd name="connsiteY1" fmla="*/ 18612 h 815025"/>
            </a:gdLst>
            <a:ahLst/>
            <a:cxnLst>
              <a:cxn ang="0">
                <a:pos x="connsiteX0" y="connsiteY0"/>
              </a:cxn>
              <a:cxn ang="0">
                <a:pos x="connsiteX1" y="connsiteY1"/>
              </a:cxn>
            </a:cxnLst>
            <a:rect l="l" t="t" r="r" b="b"/>
            <a:pathLst>
              <a:path w="707010" h="815025">
                <a:moveTo>
                  <a:pt x="136739" y="815025"/>
                </a:moveTo>
                <a:cubicBezTo>
                  <a:pt x="-243442" y="215257"/>
                  <a:pt x="241616" y="-79711"/>
                  <a:pt x="707010" y="18612"/>
                </a:cubicBezTo>
              </a:path>
            </a:pathLst>
          </a:custGeom>
          <a:noFill/>
          <a:ln>
            <a:solidFill>
              <a:schemeClr val="tx2">
                <a:lumMod val="50000"/>
              </a:schemeClr>
            </a:solidFill>
            <a:headEnd type="oval" w="med" len="med"/>
            <a:tailEnd type="triangle" w="lg" len="lg"/>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13" name="Freihandform: Form 12">
            <a:extLst>
              <a:ext uri="{FF2B5EF4-FFF2-40B4-BE49-F238E27FC236}">
                <a16:creationId xmlns:a16="http://schemas.microsoft.com/office/drawing/2014/main" id="{63AF726F-7E24-4CA8-A158-F9CBC07B5704}"/>
              </a:ext>
            </a:extLst>
          </p:cNvPr>
          <p:cNvSpPr/>
          <p:nvPr/>
        </p:nvSpPr>
        <p:spPr>
          <a:xfrm>
            <a:off x="6115665" y="3313472"/>
            <a:ext cx="2370684" cy="3236066"/>
          </a:xfrm>
          <a:custGeom>
            <a:avLst/>
            <a:gdLst>
              <a:gd name="connsiteX0" fmla="*/ 1907458 w 2415410"/>
              <a:gd name="connsiteY0" fmla="*/ 0 h 2615381"/>
              <a:gd name="connsiteX1" fmla="*/ 2290916 w 2415410"/>
              <a:gd name="connsiteY1" fmla="*/ 1848464 h 2615381"/>
              <a:gd name="connsiteX2" fmla="*/ 0 w 2415410"/>
              <a:gd name="connsiteY2" fmla="*/ 2615381 h 2615381"/>
              <a:gd name="connsiteX0" fmla="*/ 1907458 w 2539139"/>
              <a:gd name="connsiteY0" fmla="*/ 36356 h 2651737"/>
              <a:gd name="connsiteX1" fmla="*/ 2290916 w 2539139"/>
              <a:gd name="connsiteY1" fmla="*/ 1884820 h 2651737"/>
              <a:gd name="connsiteX2" fmla="*/ 0 w 2539139"/>
              <a:gd name="connsiteY2" fmla="*/ 2651737 h 2651737"/>
              <a:gd name="connsiteX0" fmla="*/ 1907458 w 1907458"/>
              <a:gd name="connsiteY0" fmla="*/ 0 h 2615381"/>
              <a:gd name="connsiteX1" fmla="*/ 0 w 1907458"/>
              <a:gd name="connsiteY1" fmla="*/ 2615381 h 2615381"/>
              <a:gd name="connsiteX0" fmla="*/ 1907458 w 2334301"/>
              <a:gd name="connsiteY0" fmla="*/ 0 h 2615381"/>
              <a:gd name="connsiteX1" fmla="*/ 0 w 2334301"/>
              <a:gd name="connsiteY1" fmla="*/ 2615381 h 2615381"/>
              <a:gd name="connsiteX0" fmla="*/ 1809136 w 2247091"/>
              <a:gd name="connsiteY0" fmla="*/ 0 h 2959510"/>
              <a:gd name="connsiteX1" fmla="*/ 0 w 2247091"/>
              <a:gd name="connsiteY1" fmla="*/ 2959510 h 2959510"/>
              <a:gd name="connsiteX0" fmla="*/ 1809136 w 2370684"/>
              <a:gd name="connsiteY0" fmla="*/ 0 h 3236066"/>
              <a:gd name="connsiteX1" fmla="*/ 0 w 2370684"/>
              <a:gd name="connsiteY1" fmla="*/ 2959510 h 3236066"/>
            </a:gdLst>
            <a:ahLst/>
            <a:cxnLst>
              <a:cxn ang="0">
                <a:pos x="connsiteX0" y="connsiteY0"/>
              </a:cxn>
              <a:cxn ang="0">
                <a:pos x="connsiteX1" y="connsiteY1"/>
              </a:cxn>
            </a:cxnLst>
            <a:rect l="l" t="t" r="r" b="b"/>
            <a:pathLst>
              <a:path w="2370684" h="3236066">
                <a:moveTo>
                  <a:pt x="1809136" y="0"/>
                </a:moveTo>
                <a:cubicBezTo>
                  <a:pt x="3277421" y="350685"/>
                  <a:pt x="1579716" y="4299974"/>
                  <a:pt x="0" y="2959510"/>
                </a:cubicBezTo>
              </a:path>
            </a:pathLst>
          </a:custGeom>
          <a:noFill/>
          <a:ln>
            <a:solidFill>
              <a:schemeClr val="tx2">
                <a:lumMod val="50000"/>
              </a:schemeClr>
            </a:solidFill>
            <a:headEnd type="oval" w="med" len="med"/>
            <a:tailEnd type="triangle" w="lg" len="lg"/>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278348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1124CF5-C4CF-4F33-9979-2F2DA4207F60}"/>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4817940C-AD2E-4119-8182-21FB214A4C98}"/>
              </a:ext>
            </a:extLst>
          </p:cNvPr>
          <p:cNvSpPr>
            <a:spLocks noGrp="1"/>
          </p:cNvSpPr>
          <p:nvPr>
            <p:ph type="sldNum" sz="quarter" idx="4"/>
          </p:nvPr>
        </p:nvSpPr>
        <p:spPr/>
        <p:txBody>
          <a:bodyPr/>
          <a:lstStyle/>
          <a:p>
            <a:fld id="{BD587C3E-324D-4846-9F44-5C3ACF20A720}" type="slidenum">
              <a:rPr lang="de-DE" smtClean="0"/>
              <a:pPr/>
              <a:t>178</a:t>
            </a:fld>
            <a:endParaRPr lang="de-DE" dirty="0"/>
          </a:p>
        </p:txBody>
      </p:sp>
      <p:sp>
        <p:nvSpPr>
          <p:cNvPr id="9" name="Textplatzhalter 8">
            <a:extLst>
              <a:ext uri="{FF2B5EF4-FFF2-40B4-BE49-F238E27FC236}">
                <a16:creationId xmlns:a16="http://schemas.microsoft.com/office/drawing/2014/main" id="{926FFC44-51C6-461A-A043-893DC8553388}"/>
              </a:ext>
            </a:extLst>
          </p:cNvPr>
          <p:cNvSpPr>
            <a:spLocks noGrp="1"/>
          </p:cNvSpPr>
          <p:nvPr>
            <p:ph type="body" sz="quarter" idx="13"/>
          </p:nvPr>
        </p:nvSpPr>
        <p:spPr/>
        <p:txBody>
          <a:bodyPr/>
          <a:lstStyle/>
          <a:p>
            <a:pPr marL="0" indent="0">
              <a:buNone/>
            </a:pPr>
            <a:r>
              <a:rPr lang="de-DE" b="1" dirty="0">
                <a:solidFill>
                  <a:schemeClr val="accent1"/>
                </a:solidFill>
              </a:rPr>
              <a:t>Anzeichen für Probleme</a:t>
            </a:r>
          </a:p>
          <a:p>
            <a:r>
              <a:rPr lang="de-DE" dirty="0"/>
              <a:t>Gerüchte tauchen auf</a:t>
            </a:r>
          </a:p>
          <a:p>
            <a:r>
              <a:rPr lang="de-DE" dirty="0"/>
              <a:t>der Kommunikationsfluss nimmt ab</a:t>
            </a:r>
          </a:p>
          <a:p>
            <a:r>
              <a:rPr lang="de-DE" dirty="0"/>
              <a:t>Aufgaben bleiben liegen</a:t>
            </a:r>
          </a:p>
          <a:p>
            <a:r>
              <a:rPr lang="de-DE" dirty="0"/>
              <a:t>negative Emotionen nehmen zu</a:t>
            </a:r>
          </a:p>
          <a:p>
            <a:r>
              <a:rPr lang="de-DE" dirty="0"/>
              <a:t>mehr Krankmeldungen</a:t>
            </a:r>
          </a:p>
          <a:p>
            <a:r>
              <a:rPr lang="de-DE" dirty="0"/>
              <a:t>Unpünktlichkeit</a:t>
            </a:r>
          </a:p>
          <a:p>
            <a:r>
              <a:rPr lang="de-DE" dirty="0"/>
              <a:t>längere Entscheidungsprozesse</a:t>
            </a:r>
          </a:p>
          <a:p>
            <a:r>
              <a:rPr lang="de-DE" dirty="0"/>
              <a:t>Cliquenbildung</a:t>
            </a:r>
          </a:p>
        </p:txBody>
      </p:sp>
      <p:sp>
        <p:nvSpPr>
          <p:cNvPr id="4" name="Titel 3">
            <a:extLst>
              <a:ext uri="{FF2B5EF4-FFF2-40B4-BE49-F238E27FC236}">
                <a16:creationId xmlns:a16="http://schemas.microsoft.com/office/drawing/2014/main" id="{BE5962D0-990D-47EF-818A-97F011448D4E}"/>
              </a:ext>
            </a:extLst>
          </p:cNvPr>
          <p:cNvSpPr>
            <a:spLocks noGrp="1"/>
          </p:cNvSpPr>
          <p:nvPr>
            <p:ph type="title"/>
          </p:nvPr>
        </p:nvSpPr>
        <p:spPr/>
        <p:txBody>
          <a:bodyPr/>
          <a:lstStyle/>
          <a:p>
            <a:r>
              <a:rPr lang="de-DE" dirty="0"/>
              <a:t>Probleme im Team</a:t>
            </a:r>
          </a:p>
        </p:txBody>
      </p:sp>
      <p:sp>
        <p:nvSpPr>
          <p:cNvPr id="8" name="Textplatzhalter 7">
            <a:extLst>
              <a:ext uri="{FF2B5EF4-FFF2-40B4-BE49-F238E27FC236}">
                <a16:creationId xmlns:a16="http://schemas.microsoft.com/office/drawing/2014/main" id="{F643BCB3-1218-4A85-B617-11F819C495F3}"/>
              </a:ext>
            </a:extLst>
          </p:cNvPr>
          <p:cNvSpPr>
            <a:spLocks noGrp="1"/>
          </p:cNvSpPr>
          <p:nvPr>
            <p:ph type="body" sz="quarter" idx="11"/>
          </p:nvPr>
        </p:nvSpPr>
        <p:spPr/>
        <p:txBody>
          <a:bodyPr>
            <a:normAutofit fontScale="92500"/>
          </a:bodyPr>
          <a:lstStyle/>
          <a:p>
            <a:endParaRPr lang="de-DE"/>
          </a:p>
        </p:txBody>
      </p:sp>
      <p:sp>
        <p:nvSpPr>
          <p:cNvPr id="10" name="Textfeld 9">
            <a:extLst>
              <a:ext uri="{FF2B5EF4-FFF2-40B4-BE49-F238E27FC236}">
                <a16:creationId xmlns:a16="http://schemas.microsoft.com/office/drawing/2014/main" id="{FB5F469B-B89A-4156-A42B-F68CF3AFF966}"/>
              </a:ext>
            </a:extLst>
          </p:cNvPr>
          <p:cNvSpPr txBox="1"/>
          <p:nvPr/>
        </p:nvSpPr>
        <p:spPr>
          <a:xfrm rot="478932">
            <a:off x="4544735" y="1390718"/>
            <a:ext cx="4192171" cy="3046988"/>
          </a:xfrm>
          <a:prstGeom prst="rect">
            <a:avLst/>
          </a:prstGeom>
          <a:solidFill>
            <a:schemeClr val="bg1">
              <a:lumMod val="95000"/>
            </a:schemeClr>
          </a:solidFill>
          <a:ln>
            <a:solidFill>
              <a:schemeClr val="accent1"/>
            </a:solidFill>
          </a:ln>
        </p:spPr>
        <p:txBody>
          <a:bodyPr wrap="square" rtlCol="0">
            <a:spAutoFit/>
          </a:bodyPr>
          <a:lstStyle/>
          <a:p>
            <a:pPr>
              <a:lnSpc>
                <a:spcPct val="150000"/>
              </a:lnSpc>
            </a:pPr>
            <a:r>
              <a:rPr lang="de-DE" sz="1600" b="1" dirty="0">
                <a:solidFill>
                  <a:schemeClr val="accent1"/>
                </a:solidFill>
                <a:latin typeface="Calibri" panose="020F0502020204030204" pitchFamily="34" charset="0"/>
                <a:sym typeface="Wingdings" pitchFamily="2" charset="2"/>
              </a:rPr>
              <a:t>Lösungsansatz</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Alle Parteien müssen an einer Konfliktlösung interessiert sein.</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Jeder stellt seinen Standpunkt dar.</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Gemeinsamkeiten werden ausgelotet.</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Alle bleiben fair.</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Alle sind bereit, Kompromisse einzugehen.</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Jeder unterbreitet Lösungsvorschläge.</a:t>
            </a:r>
          </a:p>
        </p:txBody>
      </p:sp>
    </p:spTree>
    <p:extLst>
      <p:ext uri="{BB962C8B-B14F-4D97-AF65-F5344CB8AC3E}">
        <p14:creationId xmlns:p14="http://schemas.microsoft.com/office/powerpoint/2010/main" val="26926694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4432926-7AAC-48F1-8586-E62DDE223A1F}"/>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FE0F5B73-243B-4B36-B8FB-D8D3D1B233C9}"/>
              </a:ext>
            </a:extLst>
          </p:cNvPr>
          <p:cNvSpPr>
            <a:spLocks noGrp="1"/>
          </p:cNvSpPr>
          <p:nvPr>
            <p:ph type="sldNum" sz="quarter" idx="4"/>
          </p:nvPr>
        </p:nvSpPr>
        <p:spPr/>
        <p:txBody>
          <a:bodyPr/>
          <a:lstStyle/>
          <a:p>
            <a:fld id="{BD587C3E-324D-4846-9F44-5C3ACF20A720}" type="slidenum">
              <a:rPr lang="de-DE" smtClean="0"/>
              <a:pPr/>
              <a:t>179</a:t>
            </a:fld>
            <a:endParaRPr lang="de-DE" dirty="0"/>
          </a:p>
        </p:txBody>
      </p:sp>
      <p:sp>
        <p:nvSpPr>
          <p:cNvPr id="8" name="Titel 7">
            <a:extLst>
              <a:ext uri="{FF2B5EF4-FFF2-40B4-BE49-F238E27FC236}">
                <a16:creationId xmlns:a16="http://schemas.microsoft.com/office/drawing/2014/main" id="{86E950F9-DB0D-46E0-A801-54A4B3233D38}"/>
              </a:ext>
            </a:extLst>
          </p:cNvPr>
          <p:cNvSpPr>
            <a:spLocks noGrp="1"/>
          </p:cNvSpPr>
          <p:nvPr>
            <p:ph type="title"/>
          </p:nvPr>
        </p:nvSpPr>
        <p:spPr/>
        <p:txBody>
          <a:bodyPr/>
          <a:lstStyle/>
          <a:p>
            <a:r>
              <a:rPr lang="de-DE"/>
              <a:t>Schwierigkeiten – Probleme – Konflikte</a:t>
            </a:r>
            <a:endParaRPr lang="de-DE" dirty="0"/>
          </a:p>
        </p:txBody>
      </p:sp>
      <p:sp>
        <p:nvSpPr>
          <p:cNvPr id="15" name="Textplatzhalter 14">
            <a:extLst>
              <a:ext uri="{FF2B5EF4-FFF2-40B4-BE49-F238E27FC236}">
                <a16:creationId xmlns:a16="http://schemas.microsoft.com/office/drawing/2014/main" id="{B9205D0D-6AD9-4827-8AF3-F55E0438CE23}"/>
              </a:ext>
            </a:extLst>
          </p:cNvPr>
          <p:cNvSpPr>
            <a:spLocks noGrp="1"/>
          </p:cNvSpPr>
          <p:nvPr>
            <p:ph type="body" sz="quarter" idx="11"/>
          </p:nvPr>
        </p:nvSpPr>
        <p:spPr/>
        <p:txBody>
          <a:bodyPr>
            <a:normAutofit fontScale="92500"/>
          </a:bodyPr>
          <a:lstStyle/>
          <a:p>
            <a:endParaRPr lang="de-DE"/>
          </a:p>
        </p:txBody>
      </p:sp>
      <p:grpSp>
        <p:nvGrpSpPr>
          <p:cNvPr id="16" name="Gruppieren 15">
            <a:extLst>
              <a:ext uri="{FF2B5EF4-FFF2-40B4-BE49-F238E27FC236}">
                <a16:creationId xmlns:a16="http://schemas.microsoft.com/office/drawing/2014/main" id="{0D17FD59-56D0-4414-9AEF-33FA11B0D75A}"/>
              </a:ext>
            </a:extLst>
          </p:cNvPr>
          <p:cNvGrpSpPr/>
          <p:nvPr/>
        </p:nvGrpSpPr>
        <p:grpSpPr>
          <a:xfrm>
            <a:off x="57776" y="2314039"/>
            <a:ext cx="1869348" cy="3969131"/>
            <a:chOff x="57776" y="2314039"/>
            <a:chExt cx="1869348" cy="3969131"/>
          </a:xfrm>
        </p:grpSpPr>
        <p:sp>
          <p:nvSpPr>
            <p:cNvPr id="17" name="Rechteck 16">
              <a:extLst>
                <a:ext uri="{FF2B5EF4-FFF2-40B4-BE49-F238E27FC236}">
                  <a16:creationId xmlns:a16="http://schemas.microsoft.com/office/drawing/2014/main" id="{308EBEC5-9D39-4AE0-AF56-C94913A35599}"/>
                </a:ext>
              </a:extLst>
            </p:cNvPr>
            <p:cNvSpPr/>
            <p:nvPr/>
          </p:nvSpPr>
          <p:spPr>
            <a:xfrm>
              <a:off x="97104" y="2314039"/>
              <a:ext cx="1656000" cy="360000"/>
            </a:xfrm>
            <a:prstGeom prst="rect">
              <a:avLst/>
            </a:prstGeom>
            <a:solidFill>
              <a:schemeClr val="tx2">
                <a:lumMod val="20000"/>
                <a:lumOff val="80000"/>
              </a:schemeClr>
            </a:solidFill>
            <a:ln>
              <a:solidFill>
                <a:schemeClr val="tx2"/>
              </a:solidFill>
            </a:ln>
          </p:spPr>
          <p:txBody>
            <a:bodyPr lIns="0" tIns="0" rIns="0" bIns="0" rtlCol="0" anchor="ctr">
              <a:spAutoFit/>
            </a:bodyPr>
            <a:lstStyle/>
            <a:p>
              <a:pPr algn="ctr">
                <a:tabLst>
                  <a:tab pos="174625" algn="l"/>
                </a:tabLst>
              </a:pPr>
              <a:r>
                <a:rPr lang="de-DE" sz="1400" b="1" dirty="0">
                  <a:latin typeface="Calibri" panose="020F0502020204030204" pitchFamily="34" charset="0"/>
                </a:rPr>
                <a:t>Schwierigkeit</a:t>
              </a:r>
            </a:p>
          </p:txBody>
        </p:sp>
        <p:sp>
          <p:nvSpPr>
            <p:cNvPr id="18" name="Textfeld 17">
              <a:extLst>
                <a:ext uri="{FF2B5EF4-FFF2-40B4-BE49-F238E27FC236}">
                  <a16:creationId xmlns:a16="http://schemas.microsoft.com/office/drawing/2014/main" id="{FB5FEA5A-69B8-497A-BEEF-7BC83E11A321}"/>
                </a:ext>
              </a:extLst>
            </p:cNvPr>
            <p:cNvSpPr txBox="1"/>
            <p:nvPr/>
          </p:nvSpPr>
          <p:spPr>
            <a:xfrm>
              <a:off x="57776" y="2682184"/>
              <a:ext cx="1869348" cy="3600986"/>
            </a:xfrm>
            <a:prstGeom prst="rect">
              <a:avLst/>
            </a:prstGeom>
            <a:noFill/>
          </p:spPr>
          <p:txBody>
            <a:bodyPr wrap="square" rtlCol="0">
              <a:spAutoFit/>
            </a:bodyPr>
            <a:lstStyle/>
            <a:p>
              <a:r>
                <a:rPr lang="de-DE" sz="1200" b="1" dirty="0">
                  <a:solidFill>
                    <a:srgbClr val="4D4D4D"/>
                  </a:solidFill>
                  <a:latin typeface="Calibri" panose="020F0502020204030204" pitchFamily="34" charset="0"/>
                  <a:sym typeface="Wingdings" pitchFamily="2" charset="2"/>
                </a:rPr>
                <a:t>Alltägliche Hindernisse</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Ressourcenprobleme</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Qualitätsprobleme</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a:t>
              </a:r>
            </a:p>
            <a:p>
              <a:endParaRPr lang="de-DE" sz="1200" b="1" dirty="0">
                <a:solidFill>
                  <a:srgbClr val="4D4D4D"/>
                </a:solidFill>
                <a:latin typeface="Calibri" panose="020F0502020204030204" pitchFamily="34" charset="0"/>
                <a:sym typeface="Wingdings" pitchFamily="2" charset="2"/>
              </a:endParaRPr>
            </a:p>
            <a:p>
              <a:r>
                <a:rPr lang="de-DE" sz="1200" b="1" dirty="0">
                  <a:solidFill>
                    <a:srgbClr val="4D4D4D"/>
                  </a:solidFill>
                  <a:latin typeface="Calibri" panose="020F0502020204030204" pitchFamily="34" charset="0"/>
                  <a:sym typeface="Wingdings" pitchFamily="2" charset="2"/>
                </a:rPr>
                <a:t>Beispiel</a:t>
              </a:r>
              <a:r>
                <a:rPr lang="de-DE" sz="1200" dirty="0">
                  <a:solidFill>
                    <a:srgbClr val="4D4D4D"/>
                  </a:solidFill>
                  <a:latin typeface="Calibri" panose="020F0502020204030204" pitchFamily="34" charset="0"/>
                  <a:sym typeface="Wingdings" pitchFamily="2" charset="2"/>
                </a:rPr>
                <a:t>: Wiederkehrender Ausfall eines Druckers. Die Anwender können zeitweise nicht drucken.</a:t>
              </a:r>
              <a:br>
                <a:rPr lang="de-DE" sz="1200" dirty="0">
                  <a:solidFill>
                    <a:srgbClr val="4D4D4D"/>
                  </a:solidFill>
                  <a:latin typeface="Calibri" panose="020F0502020204030204" pitchFamily="34" charset="0"/>
                  <a:sym typeface="Wingdings" pitchFamily="2" charset="2"/>
                </a:rPr>
              </a:br>
              <a:br>
                <a:rPr lang="de-DE" sz="1200" dirty="0">
                  <a:solidFill>
                    <a:srgbClr val="4D4D4D"/>
                  </a:solidFill>
                  <a:latin typeface="Calibri" panose="020F0502020204030204" pitchFamily="34" charset="0"/>
                  <a:sym typeface="Wingdings" pitchFamily="2" charset="2"/>
                </a:rPr>
              </a:br>
              <a:r>
                <a:rPr lang="de-DE" sz="1200" dirty="0">
                  <a:solidFill>
                    <a:srgbClr val="4D4D4D"/>
                  </a:solidFill>
                  <a:latin typeface="Calibri" panose="020F0502020204030204" pitchFamily="34" charset="0"/>
                  <a:sym typeface="Wingdings" pitchFamily="2" charset="2"/>
                </a:rPr>
                <a:t>Workaround: Nach einem Neustart des Druckers funktioniert er wieder für eine bestimmte Zeit. Aber eigentlich benötigt der Drucker die aktuelle Firmware für sein LAN-Interface, um den Fehler dauerhaft zu beseitigen.</a:t>
              </a:r>
            </a:p>
          </p:txBody>
        </p:sp>
      </p:grpSp>
      <p:grpSp>
        <p:nvGrpSpPr>
          <p:cNvPr id="19" name="Gruppieren 18">
            <a:extLst>
              <a:ext uri="{FF2B5EF4-FFF2-40B4-BE49-F238E27FC236}">
                <a16:creationId xmlns:a16="http://schemas.microsoft.com/office/drawing/2014/main" id="{B53BECD9-95FE-4ECC-87DF-8224CAC43E2D}"/>
              </a:ext>
            </a:extLst>
          </p:cNvPr>
          <p:cNvGrpSpPr/>
          <p:nvPr/>
        </p:nvGrpSpPr>
        <p:grpSpPr>
          <a:xfrm>
            <a:off x="1813702" y="1623224"/>
            <a:ext cx="1853564" cy="1572050"/>
            <a:chOff x="1707198" y="1623224"/>
            <a:chExt cx="1853564" cy="1572050"/>
          </a:xfrm>
        </p:grpSpPr>
        <p:sp>
          <p:nvSpPr>
            <p:cNvPr id="20" name="Pfeil nach rechts 5">
              <a:extLst>
                <a:ext uri="{FF2B5EF4-FFF2-40B4-BE49-F238E27FC236}">
                  <a16:creationId xmlns:a16="http://schemas.microsoft.com/office/drawing/2014/main" id="{C8B66774-6C48-45BD-90EF-107BC4824DE6}"/>
                </a:ext>
              </a:extLst>
            </p:cNvPr>
            <p:cNvSpPr/>
            <p:nvPr/>
          </p:nvSpPr>
          <p:spPr>
            <a:xfrm rot="20216667">
              <a:off x="1707198" y="1623224"/>
              <a:ext cx="1788340" cy="672525"/>
            </a:xfrm>
            <a:prstGeom prst="rightArrow">
              <a:avLst/>
            </a:prstGeom>
            <a:solidFill>
              <a:srgbClr val="92D050"/>
            </a:solidFill>
            <a:ln>
              <a:solidFill>
                <a:srgbClr val="009900"/>
              </a:solidFill>
            </a:ln>
          </p:spPr>
          <p:txBody>
            <a:bodyPr lIns="0" tIns="0" rIns="0" bIns="0" rtlCol="0" anchor="ctr">
              <a:spAutoFit/>
            </a:bodyPr>
            <a:lstStyle/>
            <a:p>
              <a:pPr algn="ctr">
                <a:tabLst>
                  <a:tab pos="174625" algn="l"/>
                </a:tabLst>
              </a:pPr>
              <a:r>
                <a:rPr lang="de-DE" sz="1100" dirty="0">
                  <a:solidFill>
                    <a:schemeClr val="tx2">
                      <a:lumMod val="50000"/>
                    </a:schemeClr>
                  </a:solidFill>
                  <a:latin typeface="Calibri" panose="020F0502020204030204" pitchFamily="34" charset="0"/>
                </a:rPr>
                <a:t>angemessene Herangehensweise</a:t>
              </a:r>
            </a:p>
          </p:txBody>
        </p:sp>
        <p:sp>
          <p:nvSpPr>
            <p:cNvPr id="21" name="Pfeil nach rechts 10">
              <a:extLst>
                <a:ext uri="{FF2B5EF4-FFF2-40B4-BE49-F238E27FC236}">
                  <a16:creationId xmlns:a16="http://schemas.microsoft.com/office/drawing/2014/main" id="{408424CB-E83E-41BB-9651-B14CA2143D42}"/>
                </a:ext>
              </a:extLst>
            </p:cNvPr>
            <p:cNvSpPr/>
            <p:nvPr/>
          </p:nvSpPr>
          <p:spPr>
            <a:xfrm rot="780000">
              <a:off x="1772422" y="2522749"/>
              <a:ext cx="1788340" cy="672525"/>
            </a:xfrm>
            <a:prstGeom prst="rightArrow">
              <a:avLst/>
            </a:prstGeom>
            <a:solidFill>
              <a:srgbClr val="B2B2B2"/>
            </a:solidFill>
            <a:ln>
              <a:solidFill>
                <a:schemeClr val="tx2">
                  <a:lumMod val="50000"/>
                </a:schemeClr>
              </a:solidFill>
            </a:ln>
          </p:spPr>
          <p:txBody>
            <a:bodyPr lIns="0" tIns="0" rIns="0" bIns="0" rtlCol="0" anchor="ctr">
              <a:spAutoFit/>
            </a:bodyPr>
            <a:lstStyle/>
            <a:p>
              <a:pPr algn="ctr">
                <a:tabLst>
                  <a:tab pos="174625" algn="l"/>
                </a:tabLst>
              </a:pPr>
              <a:r>
                <a:rPr lang="de-DE" sz="1100" dirty="0">
                  <a:solidFill>
                    <a:schemeClr val="tx2">
                      <a:lumMod val="50000"/>
                    </a:schemeClr>
                  </a:solidFill>
                  <a:latin typeface="Calibri" panose="020F0502020204030204" pitchFamily="34" charset="0"/>
                </a:rPr>
                <a:t>unangemessene</a:t>
              </a:r>
            </a:p>
            <a:p>
              <a:pPr algn="ctr">
                <a:tabLst>
                  <a:tab pos="174625" algn="l"/>
                </a:tabLst>
              </a:pPr>
              <a:r>
                <a:rPr lang="de-DE" sz="1100" dirty="0">
                  <a:solidFill>
                    <a:schemeClr val="tx2">
                      <a:lumMod val="50000"/>
                    </a:schemeClr>
                  </a:solidFill>
                  <a:latin typeface="Calibri" panose="020F0502020204030204" pitchFamily="34" charset="0"/>
                </a:rPr>
                <a:t>Herangehensweise</a:t>
              </a:r>
            </a:p>
          </p:txBody>
        </p:sp>
      </p:grpSp>
      <p:grpSp>
        <p:nvGrpSpPr>
          <p:cNvPr id="22" name="Gruppieren 21">
            <a:extLst>
              <a:ext uri="{FF2B5EF4-FFF2-40B4-BE49-F238E27FC236}">
                <a16:creationId xmlns:a16="http://schemas.microsoft.com/office/drawing/2014/main" id="{C5F572B2-2E95-4894-9028-4408D047920A}"/>
              </a:ext>
            </a:extLst>
          </p:cNvPr>
          <p:cNvGrpSpPr/>
          <p:nvPr/>
        </p:nvGrpSpPr>
        <p:grpSpPr>
          <a:xfrm>
            <a:off x="3649207" y="2961896"/>
            <a:ext cx="1856859" cy="2698843"/>
            <a:chOff x="3593786" y="3164196"/>
            <a:chExt cx="1856859" cy="2698843"/>
          </a:xfrm>
        </p:grpSpPr>
        <p:sp>
          <p:nvSpPr>
            <p:cNvPr id="23" name="Rechteck 22">
              <a:extLst>
                <a:ext uri="{FF2B5EF4-FFF2-40B4-BE49-F238E27FC236}">
                  <a16:creationId xmlns:a16="http://schemas.microsoft.com/office/drawing/2014/main" id="{D8446226-7463-41AF-BD1E-CE21E5766E19}"/>
                </a:ext>
              </a:extLst>
            </p:cNvPr>
            <p:cNvSpPr/>
            <p:nvPr/>
          </p:nvSpPr>
          <p:spPr>
            <a:xfrm>
              <a:off x="3672443" y="3164196"/>
              <a:ext cx="1656000" cy="360000"/>
            </a:xfrm>
            <a:prstGeom prst="rect">
              <a:avLst/>
            </a:prstGeom>
            <a:solidFill>
              <a:schemeClr val="tx2">
                <a:lumMod val="60000"/>
                <a:lumOff val="40000"/>
              </a:schemeClr>
            </a:solidFill>
            <a:ln>
              <a:solidFill>
                <a:schemeClr val="tx2"/>
              </a:solidFill>
            </a:ln>
          </p:spPr>
          <p:txBody>
            <a:bodyPr lIns="0" tIns="0" rIns="0" bIns="0" rtlCol="0" anchor="ctr">
              <a:spAutoFit/>
            </a:bodyPr>
            <a:lstStyle/>
            <a:p>
              <a:pPr algn="ctr">
                <a:tabLst>
                  <a:tab pos="174625" algn="l"/>
                </a:tabLst>
              </a:pPr>
              <a:r>
                <a:rPr lang="de-DE" sz="1400" b="1" dirty="0">
                  <a:latin typeface="Calibri" panose="020F0502020204030204" pitchFamily="34" charset="0"/>
                </a:rPr>
                <a:t>Problem</a:t>
              </a:r>
            </a:p>
          </p:txBody>
        </p:sp>
        <p:sp>
          <p:nvSpPr>
            <p:cNvPr id="24" name="Textfeld 23">
              <a:extLst>
                <a:ext uri="{FF2B5EF4-FFF2-40B4-BE49-F238E27FC236}">
                  <a16:creationId xmlns:a16="http://schemas.microsoft.com/office/drawing/2014/main" id="{46722126-1D58-4A0E-9613-4D0CF968ADE4}"/>
                </a:ext>
              </a:extLst>
            </p:cNvPr>
            <p:cNvSpPr txBox="1"/>
            <p:nvPr/>
          </p:nvSpPr>
          <p:spPr>
            <a:xfrm>
              <a:off x="3593786" y="3554715"/>
              <a:ext cx="1856859" cy="2308324"/>
            </a:xfrm>
            <a:prstGeom prst="rect">
              <a:avLst/>
            </a:prstGeom>
            <a:noFill/>
          </p:spPr>
          <p:txBody>
            <a:bodyPr wrap="square" rtlCol="0">
              <a:spAutoFit/>
            </a:bodyPr>
            <a:lstStyle/>
            <a:p>
              <a:r>
                <a:rPr lang="de-DE" sz="1200" b="1" dirty="0">
                  <a:solidFill>
                    <a:srgbClr val="4D4D4D"/>
                  </a:solidFill>
                  <a:latin typeface="Calibri" panose="020F0502020204030204" pitchFamily="34" charset="0"/>
                  <a:sym typeface="Wingdings" pitchFamily="2" charset="2"/>
                </a:rPr>
                <a:t>Hindernisse, die unlösbar scheinen</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fehlende Befugnisse</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fehlende Unterstützung</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a:t>
              </a:r>
            </a:p>
            <a:p>
              <a:endParaRPr lang="de-DE" sz="1200" b="1" dirty="0">
                <a:solidFill>
                  <a:srgbClr val="4D4D4D"/>
                </a:solidFill>
                <a:latin typeface="Calibri" panose="020F0502020204030204" pitchFamily="34" charset="0"/>
                <a:sym typeface="Wingdings" pitchFamily="2" charset="2"/>
              </a:endParaRPr>
            </a:p>
            <a:p>
              <a:r>
                <a:rPr lang="de-DE" sz="1200" b="1" dirty="0">
                  <a:solidFill>
                    <a:srgbClr val="4D4D4D"/>
                  </a:solidFill>
                  <a:latin typeface="Calibri" panose="020F0502020204030204" pitchFamily="34" charset="0"/>
                  <a:sym typeface="Wingdings" pitchFamily="2" charset="2"/>
                </a:rPr>
                <a:t>Beispiel</a:t>
              </a:r>
              <a:r>
                <a:rPr lang="de-DE" sz="1200" dirty="0">
                  <a:solidFill>
                    <a:srgbClr val="4D4D4D"/>
                  </a:solidFill>
                  <a:latin typeface="Calibri" panose="020F0502020204030204" pitchFamily="34" charset="0"/>
                  <a:sym typeface="Wingdings" pitchFamily="2" charset="2"/>
                </a:rPr>
                <a:t>: Niemand kümmert sich um die Beschaffung und Installation der aktuellen Firmware. Die Benutzer sind nachhaltig genervt. </a:t>
              </a:r>
            </a:p>
          </p:txBody>
        </p:sp>
      </p:grpSp>
      <p:grpSp>
        <p:nvGrpSpPr>
          <p:cNvPr id="25" name="Gruppieren 24">
            <a:extLst>
              <a:ext uri="{FF2B5EF4-FFF2-40B4-BE49-F238E27FC236}">
                <a16:creationId xmlns:a16="http://schemas.microsoft.com/office/drawing/2014/main" id="{C3A888C4-0006-469E-BDE0-30BC7C0CCE31}"/>
              </a:ext>
            </a:extLst>
          </p:cNvPr>
          <p:cNvGrpSpPr/>
          <p:nvPr/>
        </p:nvGrpSpPr>
        <p:grpSpPr>
          <a:xfrm>
            <a:off x="7341354" y="3545244"/>
            <a:ext cx="1771591" cy="2494690"/>
            <a:chOff x="7308986" y="3909384"/>
            <a:chExt cx="1771591" cy="2494690"/>
          </a:xfrm>
        </p:grpSpPr>
        <p:sp>
          <p:nvSpPr>
            <p:cNvPr id="26" name="Rechteck 25">
              <a:extLst>
                <a:ext uri="{FF2B5EF4-FFF2-40B4-BE49-F238E27FC236}">
                  <a16:creationId xmlns:a16="http://schemas.microsoft.com/office/drawing/2014/main" id="{D8E71DC6-AF68-4668-AC0B-2605203F2818}"/>
                </a:ext>
              </a:extLst>
            </p:cNvPr>
            <p:cNvSpPr/>
            <p:nvPr/>
          </p:nvSpPr>
          <p:spPr>
            <a:xfrm>
              <a:off x="7326257" y="3909384"/>
              <a:ext cx="1656000" cy="360000"/>
            </a:xfrm>
            <a:prstGeom prst="rect">
              <a:avLst/>
            </a:prstGeom>
            <a:solidFill>
              <a:schemeClr val="tx1"/>
            </a:solidFill>
            <a:ln>
              <a:solidFill>
                <a:schemeClr val="tx2"/>
              </a:solidFill>
            </a:ln>
          </p:spPr>
          <p:txBody>
            <a:bodyPr lIns="0" tIns="0" rIns="0" bIns="0" rtlCol="0" anchor="ctr">
              <a:spAutoFit/>
            </a:bodyPr>
            <a:lstStyle/>
            <a:p>
              <a:pPr algn="ctr">
                <a:tabLst>
                  <a:tab pos="174625" algn="l"/>
                </a:tabLst>
              </a:pPr>
              <a:r>
                <a:rPr lang="de-DE" sz="1400" b="1" dirty="0">
                  <a:solidFill>
                    <a:schemeClr val="bg1"/>
                  </a:solidFill>
                  <a:latin typeface="Calibri" panose="020F0502020204030204" pitchFamily="34" charset="0"/>
                </a:rPr>
                <a:t>Konflikt</a:t>
              </a:r>
            </a:p>
          </p:txBody>
        </p:sp>
        <p:sp>
          <p:nvSpPr>
            <p:cNvPr id="27" name="Textfeld 26">
              <a:extLst>
                <a:ext uri="{FF2B5EF4-FFF2-40B4-BE49-F238E27FC236}">
                  <a16:creationId xmlns:a16="http://schemas.microsoft.com/office/drawing/2014/main" id="{273B63C6-3084-40E7-B20A-5A479C76A740}"/>
                </a:ext>
              </a:extLst>
            </p:cNvPr>
            <p:cNvSpPr txBox="1"/>
            <p:nvPr/>
          </p:nvSpPr>
          <p:spPr>
            <a:xfrm>
              <a:off x="7308986" y="4280416"/>
              <a:ext cx="1771591" cy="2123658"/>
            </a:xfrm>
            <a:prstGeom prst="rect">
              <a:avLst/>
            </a:prstGeom>
            <a:noFill/>
          </p:spPr>
          <p:txBody>
            <a:bodyPr wrap="square" rtlCol="0">
              <a:spAutoFit/>
            </a:bodyPr>
            <a:lstStyle/>
            <a:p>
              <a:r>
                <a:rPr lang="de-DE" sz="1200" b="1" dirty="0">
                  <a:solidFill>
                    <a:srgbClr val="4D4D4D"/>
                  </a:solidFill>
                  <a:latin typeface="Calibri" panose="020F0502020204030204" pitchFamily="34" charset="0"/>
                  <a:sym typeface="Wingdings" pitchFamily="2" charset="2"/>
                </a:rPr>
                <a:t>Absichten, deren Verwirklichung nicht erfolgt (erfolgen kann)</a:t>
              </a:r>
              <a:br>
                <a:rPr lang="de-DE" sz="1200" b="1" dirty="0">
                  <a:solidFill>
                    <a:srgbClr val="4D4D4D"/>
                  </a:solidFill>
                  <a:latin typeface="Calibri" panose="020F0502020204030204" pitchFamily="34" charset="0"/>
                  <a:sym typeface="Wingdings" pitchFamily="2" charset="2"/>
                </a:rPr>
              </a:br>
              <a:endParaRPr lang="de-DE" sz="1200" b="1" dirty="0">
                <a:solidFill>
                  <a:srgbClr val="4D4D4D"/>
                </a:solidFill>
                <a:latin typeface="Calibri" panose="020F0502020204030204" pitchFamily="34" charset="0"/>
                <a:sym typeface="Wingdings" pitchFamily="2" charset="2"/>
              </a:endParaRPr>
            </a:p>
            <a:p>
              <a:r>
                <a:rPr lang="de-DE" sz="1200" b="1" dirty="0">
                  <a:solidFill>
                    <a:srgbClr val="4D4D4D"/>
                  </a:solidFill>
                  <a:latin typeface="Calibri" panose="020F0502020204030204" pitchFamily="34" charset="0"/>
                  <a:sym typeface="Wingdings" pitchFamily="2" charset="2"/>
                </a:rPr>
                <a:t>Beispiel</a:t>
              </a:r>
              <a:r>
                <a:rPr lang="de-DE" sz="1200" dirty="0">
                  <a:solidFill>
                    <a:srgbClr val="4D4D4D"/>
                  </a:solidFill>
                  <a:latin typeface="Calibri" panose="020F0502020204030204" pitchFamily="34" charset="0"/>
                  <a:sym typeface="Wingdings" pitchFamily="2" charset="2"/>
                </a:rPr>
                <a:t>: Das Update des Druckers wird aufgrund anderer Prioritäten immer wieder verschoben. Die Benutzer halten den Support für unfähig. </a:t>
              </a:r>
            </a:p>
          </p:txBody>
        </p:sp>
      </p:grpSp>
      <p:grpSp>
        <p:nvGrpSpPr>
          <p:cNvPr id="28" name="Gruppieren 27">
            <a:extLst>
              <a:ext uri="{FF2B5EF4-FFF2-40B4-BE49-F238E27FC236}">
                <a16:creationId xmlns:a16="http://schemas.microsoft.com/office/drawing/2014/main" id="{18718189-6D03-439A-AB79-B896EE09B6C7}"/>
              </a:ext>
            </a:extLst>
          </p:cNvPr>
          <p:cNvGrpSpPr/>
          <p:nvPr/>
        </p:nvGrpSpPr>
        <p:grpSpPr>
          <a:xfrm>
            <a:off x="5444462" y="2271107"/>
            <a:ext cx="1853564" cy="1572050"/>
            <a:chOff x="5452336" y="2271107"/>
            <a:chExt cx="1853564" cy="1572050"/>
          </a:xfrm>
        </p:grpSpPr>
        <p:sp>
          <p:nvSpPr>
            <p:cNvPr id="29" name="Pfeil nach rechts 18">
              <a:extLst>
                <a:ext uri="{FF2B5EF4-FFF2-40B4-BE49-F238E27FC236}">
                  <a16:creationId xmlns:a16="http://schemas.microsoft.com/office/drawing/2014/main" id="{4595AC7A-D2CD-4EA9-8185-CC19C8F0CF83}"/>
                </a:ext>
              </a:extLst>
            </p:cNvPr>
            <p:cNvSpPr/>
            <p:nvPr/>
          </p:nvSpPr>
          <p:spPr>
            <a:xfrm rot="20216667">
              <a:off x="5452336" y="2271107"/>
              <a:ext cx="1788340" cy="672525"/>
            </a:xfrm>
            <a:prstGeom prst="rightArrow">
              <a:avLst/>
            </a:prstGeom>
            <a:solidFill>
              <a:srgbClr val="92D050"/>
            </a:solidFill>
            <a:ln>
              <a:solidFill>
                <a:srgbClr val="009900"/>
              </a:solidFill>
            </a:ln>
          </p:spPr>
          <p:txBody>
            <a:bodyPr lIns="0" tIns="0" rIns="0" bIns="0" rtlCol="0" anchor="ctr">
              <a:spAutoFit/>
            </a:bodyPr>
            <a:lstStyle/>
            <a:p>
              <a:pPr algn="ctr">
                <a:tabLst>
                  <a:tab pos="174625" algn="l"/>
                </a:tabLst>
              </a:pPr>
              <a:r>
                <a:rPr lang="de-DE" sz="1100" dirty="0">
                  <a:solidFill>
                    <a:schemeClr val="tx2">
                      <a:lumMod val="50000"/>
                    </a:schemeClr>
                  </a:solidFill>
                  <a:latin typeface="Calibri" panose="020F0502020204030204" pitchFamily="34" charset="0"/>
                </a:rPr>
                <a:t>angemessene Herangehensweise</a:t>
              </a:r>
            </a:p>
          </p:txBody>
        </p:sp>
        <p:sp>
          <p:nvSpPr>
            <p:cNvPr id="30" name="Pfeil nach rechts 19">
              <a:extLst>
                <a:ext uri="{FF2B5EF4-FFF2-40B4-BE49-F238E27FC236}">
                  <a16:creationId xmlns:a16="http://schemas.microsoft.com/office/drawing/2014/main" id="{F7D11902-C4F0-493E-90C0-E1F0D2586DD6}"/>
                </a:ext>
              </a:extLst>
            </p:cNvPr>
            <p:cNvSpPr/>
            <p:nvPr/>
          </p:nvSpPr>
          <p:spPr>
            <a:xfrm rot="780000">
              <a:off x="5517560" y="3170632"/>
              <a:ext cx="1788340" cy="672525"/>
            </a:xfrm>
            <a:prstGeom prst="rightArrow">
              <a:avLst/>
            </a:prstGeom>
            <a:solidFill>
              <a:srgbClr val="454545"/>
            </a:solidFill>
            <a:ln>
              <a:noFill/>
            </a:ln>
          </p:spPr>
          <p:txBody>
            <a:bodyPr lIns="0" tIns="0" rIns="0" bIns="0" rtlCol="0" anchor="ctr">
              <a:spAutoFit/>
            </a:bodyPr>
            <a:lstStyle/>
            <a:p>
              <a:pPr algn="ctr">
                <a:tabLst>
                  <a:tab pos="174625" algn="l"/>
                </a:tabLst>
              </a:pPr>
              <a:r>
                <a:rPr lang="de-DE" sz="1100" dirty="0">
                  <a:solidFill>
                    <a:schemeClr val="bg1"/>
                  </a:solidFill>
                  <a:latin typeface="Calibri" panose="020F0502020204030204" pitchFamily="34" charset="0"/>
                </a:rPr>
                <a:t>unangemessene</a:t>
              </a:r>
            </a:p>
            <a:p>
              <a:pPr algn="ctr">
                <a:tabLst>
                  <a:tab pos="174625" algn="l"/>
                </a:tabLst>
              </a:pPr>
              <a:r>
                <a:rPr lang="de-DE" sz="1100" dirty="0">
                  <a:solidFill>
                    <a:schemeClr val="bg1"/>
                  </a:solidFill>
                  <a:latin typeface="Calibri" panose="020F0502020204030204" pitchFamily="34" charset="0"/>
                </a:rPr>
                <a:t>Herangehensweise</a:t>
              </a:r>
            </a:p>
          </p:txBody>
        </p:sp>
      </p:grpSp>
      <p:sp>
        <p:nvSpPr>
          <p:cNvPr id="31" name="Textfeld 30">
            <a:extLst>
              <a:ext uri="{FF2B5EF4-FFF2-40B4-BE49-F238E27FC236}">
                <a16:creationId xmlns:a16="http://schemas.microsoft.com/office/drawing/2014/main" id="{DE52C0D4-0D29-4A20-A5C2-00814EC96E27}"/>
              </a:ext>
            </a:extLst>
          </p:cNvPr>
          <p:cNvSpPr txBox="1"/>
          <p:nvPr/>
        </p:nvSpPr>
        <p:spPr>
          <a:xfrm>
            <a:off x="3600957" y="1358193"/>
            <a:ext cx="5413668" cy="461665"/>
          </a:xfrm>
          <a:prstGeom prst="rect">
            <a:avLst/>
          </a:prstGeom>
          <a:solidFill>
            <a:srgbClr val="92D050"/>
          </a:solidFill>
          <a:ln>
            <a:solidFill>
              <a:srgbClr val="92D050"/>
            </a:solidFill>
          </a:ln>
        </p:spPr>
        <p:txBody>
          <a:bodyPr wrap="square" rtlCol="0">
            <a:spAutoFit/>
          </a:bodyPr>
          <a:lstStyle/>
          <a:p>
            <a:pPr algn="ctr"/>
            <a:r>
              <a:rPr lang="de-DE" sz="2400" b="1" dirty="0">
                <a:solidFill>
                  <a:schemeClr val="bg1"/>
                </a:solidFill>
                <a:latin typeface="Calibri" panose="020F0502020204030204" pitchFamily="34" charset="0"/>
                <a:sym typeface="Wingdings" pitchFamily="2" charset="2"/>
              </a:rPr>
              <a:t>Lösung</a:t>
            </a:r>
          </a:p>
        </p:txBody>
      </p:sp>
    </p:spTree>
    <p:extLst>
      <p:ext uri="{BB962C8B-B14F-4D97-AF65-F5344CB8AC3E}">
        <p14:creationId xmlns:p14="http://schemas.microsoft.com/office/powerpoint/2010/main" val="206971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platzhalter 15">
            <a:extLst>
              <a:ext uri="{FF2B5EF4-FFF2-40B4-BE49-F238E27FC236}">
                <a16:creationId xmlns:a16="http://schemas.microsoft.com/office/drawing/2014/main" id="{4D5AA06A-E34B-4D6D-8342-D40027E7DAE5}"/>
              </a:ext>
            </a:extLst>
          </p:cNvPr>
          <p:cNvSpPr>
            <a:spLocks noGrp="1"/>
          </p:cNvSpPr>
          <p:nvPr>
            <p:ph type="body" sz="quarter" idx="11"/>
          </p:nvPr>
        </p:nvSpPr>
        <p:spPr/>
        <p:txBody>
          <a:bodyPr>
            <a:normAutofit fontScale="92500"/>
          </a:bodyPr>
          <a:lstStyle/>
          <a:p>
            <a:r>
              <a:rPr lang="de-DE" dirty="0"/>
              <a:t>Syl_ID_1.4</a:t>
            </a:r>
          </a:p>
        </p:txBody>
      </p:sp>
      <p:sp>
        <p:nvSpPr>
          <p:cNvPr id="3" name="Fußzeilenplatzhalter 2">
            <a:extLst>
              <a:ext uri="{FF2B5EF4-FFF2-40B4-BE49-F238E27FC236}">
                <a16:creationId xmlns:a16="http://schemas.microsoft.com/office/drawing/2014/main" id="{AB682359-9CB5-47B0-9AE7-72732791E3B1}"/>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9045DF43-389A-4C25-9A06-E567164DA26B}"/>
              </a:ext>
            </a:extLst>
          </p:cNvPr>
          <p:cNvSpPr>
            <a:spLocks noGrp="1"/>
          </p:cNvSpPr>
          <p:nvPr>
            <p:ph type="sldNum" sz="quarter" idx="4"/>
          </p:nvPr>
        </p:nvSpPr>
        <p:spPr/>
        <p:txBody>
          <a:bodyPr/>
          <a:lstStyle/>
          <a:p>
            <a:fld id="{BD587C3E-324D-4846-9F44-5C3ACF20A720}" type="slidenum">
              <a:rPr lang="de-DE" smtClean="0"/>
              <a:pPr/>
              <a:t>18</a:t>
            </a:fld>
            <a:endParaRPr lang="de-DE" dirty="0"/>
          </a:p>
        </p:txBody>
      </p:sp>
      <p:sp>
        <p:nvSpPr>
          <p:cNvPr id="17" name="Textplatzhalter 16">
            <a:extLst>
              <a:ext uri="{FF2B5EF4-FFF2-40B4-BE49-F238E27FC236}">
                <a16:creationId xmlns:a16="http://schemas.microsoft.com/office/drawing/2014/main" id="{B590CD26-3C59-4BF7-A318-498B64D44DE9}"/>
              </a:ext>
            </a:extLst>
          </p:cNvPr>
          <p:cNvSpPr>
            <a:spLocks noGrp="1"/>
          </p:cNvSpPr>
          <p:nvPr>
            <p:ph type="body" sz="quarter" idx="13"/>
          </p:nvPr>
        </p:nvSpPr>
        <p:spPr/>
        <p:txBody>
          <a:bodyPr/>
          <a:lstStyle/>
          <a:p>
            <a:pPr marL="0" indent="0" algn="ctr">
              <a:lnSpc>
                <a:spcPct val="150000"/>
              </a:lnSpc>
              <a:buNone/>
            </a:pPr>
            <a:r>
              <a:rPr lang="de-DE" sz="1800" dirty="0"/>
              <a:t>Wir erschließen bessere Wege, Software zu entwickeln, indem wir es selbst tun und anderen dabei helfen. Durch unsere Tätigkeit haben wir diese Werte schätzen gelernt:</a:t>
            </a:r>
          </a:p>
          <a:p>
            <a:pPr marL="0" indent="0" algn="ctr">
              <a:buNone/>
            </a:pPr>
            <a:endParaRPr lang="de-DE" sz="1800" dirty="0"/>
          </a:p>
          <a:p>
            <a:pPr marL="0" indent="0" algn="ctr">
              <a:buNone/>
            </a:pPr>
            <a:r>
              <a:rPr lang="de-DE" sz="2400" b="1" dirty="0">
                <a:solidFill>
                  <a:schemeClr val="accent1"/>
                </a:solidFill>
              </a:rPr>
              <a:t>Individuen und Interaktionen </a:t>
            </a:r>
            <a:r>
              <a:rPr lang="de-DE" sz="1400" dirty="0"/>
              <a:t>sind wichtiger als </a:t>
            </a:r>
            <a:r>
              <a:rPr lang="de-DE" sz="2000" b="1" dirty="0">
                <a:solidFill>
                  <a:schemeClr val="tx2">
                    <a:lumMod val="50000"/>
                  </a:schemeClr>
                </a:solidFill>
              </a:rPr>
              <a:t>Prozesse und Tools.</a:t>
            </a:r>
          </a:p>
          <a:p>
            <a:pPr marL="0" indent="0" algn="ctr">
              <a:buNone/>
            </a:pPr>
            <a:endParaRPr lang="de-DE" sz="1800" dirty="0"/>
          </a:p>
          <a:p>
            <a:pPr marL="0" indent="0" algn="ctr">
              <a:buNone/>
            </a:pPr>
            <a:r>
              <a:rPr lang="de-DE" sz="2400" b="1" dirty="0">
                <a:solidFill>
                  <a:schemeClr val="accent1"/>
                </a:solidFill>
              </a:rPr>
              <a:t>Funktionierende Software </a:t>
            </a:r>
            <a:r>
              <a:rPr lang="de-DE" sz="1400" dirty="0"/>
              <a:t>ist wichtiger als </a:t>
            </a:r>
            <a:r>
              <a:rPr lang="de-DE" sz="2000" b="1" dirty="0">
                <a:solidFill>
                  <a:schemeClr val="tx2">
                    <a:lumMod val="50000"/>
                  </a:schemeClr>
                </a:solidFill>
              </a:rPr>
              <a:t>umfangreiche Dokumentation.</a:t>
            </a:r>
          </a:p>
          <a:p>
            <a:pPr marL="0" indent="0" algn="ctr">
              <a:buNone/>
            </a:pPr>
            <a:endParaRPr lang="de-DE" sz="1800" dirty="0"/>
          </a:p>
          <a:p>
            <a:pPr marL="0" indent="0" algn="ctr">
              <a:buNone/>
            </a:pPr>
            <a:r>
              <a:rPr lang="de-DE" sz="2400" b="1" dirty="0">
                <a:solidFill>
                  <a:schemeClr val="accent1"/>
                </a:solidFill>
              </a:rPr>
              <a:t>Kooperation mit Projektbetroffenen </a:t>
            </a:r>
            <a:r>
              <a:rPr lang="de-DE" sz="1400" dirty="0"/>
              <a:t>ist wichtiger als </a:t>
            </a:r>
            <a:r>
              <a:rPr lang="de-DE" sz="2000" b="1" dirty="0">
                <a:solidFill>
                  <a:schemeClr val="tx2">
                    <a:lumMod val="50000"/>
                  </a:schemeClr>
                </a:solidFill>
              </a:rPr>
              <a:t>Vertragsverhandlungen.</a:t>
            </a:r>
          </a:p>
          <a:p>
            <a:pPr marL="0" indent="0" algn="ctr">
              <a:buNone/>
            </a:pPr>
            <a:endParaRPr lang="de-DE" sz="1800" dirty="0"/>
          </a:p>
          <a:p>
            <a:pPr marL="0" indent="0" algn="ctr">
              <a:buNone/>
            </a:pPr>
            <a:r>
              <a:rPr lang="de-DE" sz="2400" b="1" dirty="0">
                <a:solidFill>
                  <a:schemeClr val="accent1"/>
                </a:solidFill>
              </a:rPr>
              <a:t>Reaktion auf Änderungen </a:t>
            </a:r>
            <a:r>
              <a:rPr lang="de-DE" sz="1400" dirty="0"/>
              <a:t>ist wichtiger als </a:t>
            </a:r>
            <a:r>
              <a:rPr lang="de-DE" sz="2000" b="1" dirty="0">
                <a:solidFill>
                  <a:schemeClr val="tx2">
                    <a:lumMod val="50000"/>
                  </a:schemeClr>
                </a:solidFill>
              </a:rPr>
              <a:t>Verfolgung eines festgelegten Plans.</a:t>
            </a:r>
          </a:p>
          <a:p>
            <a:pPr marL="0" indent="0" algn="ctr">
              <a:buNone/>
            </a:pPr>
            <a:endParaRPr lang="de-DE" sz="1800" dirty="0"/>
          </a:p>
          <a:p>
            <a:pPr marL="0" indent="0" algn="ctr">
              <a:lnSpc>
                <a:spcPct val="150000"/>
              </a:lnSpc>
              <a:buNone/>
            </a:pPr>
            <a:r>
              <a:rPr lang="de-DE" sz="1800" dirty="0"/>
              <a:t>Das heißt, obwohl wir die Werte auf der rechten Seite wichtig finden, schätzen wir die Werte auf der linken Seite höher ein.</a:t>
            </a:r>
          </a:p>
          <a:p>
            <a:pPr marL="0" indent="0" algn="ctr">
              <a:buNone/>
            </a:pPr>
            <a:endParaRPr lang="de-DE" sz="1800" dirty="0"/>
          </a:p>
        </p:txBody>
      </p:sp>
      <p:sp>
        <p:nvSpPr>
          <p:cNvPr id="12" name="Titel 11">
            <a:extLst>
              <a:ext uri="{FF2B5EF4-FFF2-40B4-BE49-F238E27FC236}">
                <a16:creationId xmlns:a16="http://schemas.microsoft.com/office/drawing/2014/main" id="{6B358935-2B6D-4F43-B6C9-302F1B4D2FCA}"/>
              </a:ext>
            </a:extLst>
          </p:cNvPr>
          <p:cNvSpPr>
            <a:spLocks noGrp="1"/>
          </p:cNvSpPr>
          <p:nvPr>
            <p:ph type="title"/>
          </p:nvPr>
        </p:nvSpPr>
        <p:spPr/>
        <p:txBody>
          <a:bodyPr/>
          <a:lstStyle/>
          <a:p>
            <a:r>
              <a:rPr lang="de-DE" dirty="0"/>
              <a:t>Manifest für agile Softwareentwicklung</a:t>
            </a:r>
          </a:p>
        </p:txBody>
      </p:sp>
    </p:spTree>
    <p:extLst>
      <p:ext uri="{BB962C8B-B14F-4D97-AF65-F5344CB8AC3E}">
        <p14:creationId xmlns:p14="http://schemas.microsoft.com/office/powerpoint/2010/main" val="34191914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889B6847-267A-4A88-8CA8-CFC4AEBA3CD5}"/>
              </a:ext>
            </a:extLst>
          </p:cNvPr>
          <p:cNvSpPr>
            <a:spLocks noGrp="1"/>
          </p:cNvSpPr>
          <p:nvPr>
            <p:ph type="body" sz="quarter" idx="11"/>
          </p:nvPr>
        </p:nvSpPr>
        <p:spPr/>
        <p:txBody>
          <a:bodyPr>
            <a:normAutofit fontScale="92500"/>
          </a:bodyPr>
          <a:lstStyle/>
          <a:p>
            <a:endParaRPr lang="de-DE"/>
          </a:p>
        </p:txBody>
      </p:sp>
      <p:sp>
        <p:nvSpPr>
          <p:cNvPr id="2" name="Fußzeilenplatzhalter 1">
            <a:extLst>
              <a:ext uri="{FF2B5EF4-FFF2-40B4-BE49-F238E27FC236}">
                <a16:creationId xmlns:a16="http://schemas.microsoft.com/office/drawing/2014/main" id="{7E3F2AF1-FBE3-48DB-9B01-94C27FBFE3A6}"/>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028325A-228A-4B63-B3E1-5D1486660AAA}"/>
              </a:ext>
            </a:extLst>
          </p:cNvPr>
          <p:cNvSpPr>
            <a:spLocks noGrp="1"/>
          </p:cNvSpPr>
          <p:nvPr>
            <p:ph type="sldNum" sz="quarter" idx="4"/>
          </p:nvPr>
        </p:nvSpPr>
        <p:spPr/>
        <p:txBody>
          <a:bodyPr/>
          <a:lstStyle/>
          <a:p>
            <a:fld id="{BD587C3E-324D-4846-9F44-5C3ACF20A720}" type="slidenum">
              <a:rPr lang="de-DE" smtClean="0"/>
              <a:pPr/>
              <a:t>180</a:t>
            </a:fld>
            <a:endParaRPr lang="de-DE" dirty="0"/>
          </a:p>
        </p:txBody>
      </p:sp>
      <p:sp>
        <p:nvSpPr>
          <p:cNvPr id="8" name="Textplatzhalter 7">
            <a:extLst>
              <a:ext uri="{FF2B5EF4-FFF2-40B4-BE49-F238E27FC236}">
                <a16:creationId xmlns:a16="http://schemas.microsoft.com/office/drawing/2014/main" id="{0E4D28C1-0317-4F6B-BC09-21F5BE822F76}"/>
              </a:ext>
            </a:extLst>
          </p:cNvPr>
          <p:cNvSpPr>
            <a:spLocks noGrp="1"/>
          </p:cNvSpPr>
          <p:nvPr>
            <p:ph type="body" sz="quarter" idx="13"/>
          </p:nvPr>
        </p:nvSpPr>
        <p:spPr/>
        <p:txBody>
          <a:bodyPr/>
          <a:lstStyle/>
          <a:p>
            <a:r>
              <a:rPr lang="de-DE" dirty="0"/>
              <a:t>Thema und Situation </a:t>
            </a:r>
            <a:r>
              <a:rPr lang="de-DE" b="1" dirty="0"/>
              <a:t>identifizieren und auf Ursache untersuchen </a:t>
            </a:r>
          </a:p>
          <a:p>
            <a:endParaRPr lang="de-DE" b="1" dirty="0"/>
          </a:p>
          <a:p>
            <a:r>
              <a:rPr lang="de-DE" dirty="0"/>
              <a:t>Folgende </a:t>
            </a:r>
            <a:r>
              <a:rPr lang="de-DE" b="1" dirty="0"/>
              <a:t>Ursachen</a:t>
            </a:r>
            <a:r>
              <a:rPr lang="de-DE" dirty="0"/>
              <a:t> können unterschieden werden:</a:t>
            </a:r>
          </a:p>
          <a:p>
            <a:pPr lvl="1"/>
            <a:r>
              <a:rPr lang="de-DE" b="1" dirty="0"/>
              <a:t>Sachkonflikt</a:t>
            </a:r>
            <a:r>
              <a:rPr lang="de-DE" dirty="0"/>
              <a:t>: beruht auf einem Mangel an Information bzw. auf Fehlinformation</a:t>
            </a:r>
          </a:p>
          <a:p>
            <a:pPr lvl="1"/>
            <a:r>
              <a:rPr lang="de-DE" b="1" dirty="0"/>
              <a:t>Interessenkonflikt</a:t>
            </a:r>
            <a:r>
              <a:rPr lang="de-DE" dirty="0"/>
              <a:t>: beruht auf subjektiv oder objektiv verschiedenen Interessen zwischen Stakeholdern</a:t>
            </a:r>
          </a:p>
          <a:p>
            <a:pPr lvl="1"/>
            <a:r>
              <a:rPr lang="de-DE" b="1" dirty="0"/>
              <a:t>Wertekonflikt</a:t>
            </a:r>
            <a:r>
              <a:rPr lang="de-DE" dirty="0"/>
              <a:t>: beruht auf einer unterschiedlichen Wertschätzung eines Sachverhaltes</a:t>
            </a:r>
          </a:p>
          <a:p>
            <a:pPr lvl="1"/>
            <a:r>
              <a:rPr lang="de-DE" b="1" dirty="0"/>
              <a:t>Beziehungskonflikt</a:t>
            </a:r>
            <a:r>
              <a:rPr lang="de-DE" dirty="0"/>
              <a:t>: beruht auf (starken) negativen Emotionen zwischen Stakeholdern</a:t>
            </a:r>
            <a:br>
              <a:rPr lang="de-DE" dirty="0"/>
            </a:br>
            <a:r>
              <a:rPr lang="de-DE" dirty="0"/>
              <a:t>(„Die können nicht miteinander.“)</a:t>
            </a:r>
          </a:p>
          <a:p>
            <a:pPr lvl="1"/>
            <a:r>
              <a:rPr lang="de-DE" b="1" dirty="0"/>
              <a:t>Strukturkonflikt</a:t>
            </a:r>
            <a:r>
              <a:rPr lang="de-DE" dirty="0"/>
              <a:t>: beruht auf ungleichen Macht- und Autoritätsverhältnissen</a:t>
            </a:r>
          </a:p>
          <a:p>
            <a:pPr lvl="1"/>
            <a:r>
              <a:rPr lang="de-DE" b="1" dirty="0"/>
              <a:t>vermischte Konfliktursachen</a:t>
            </a:r>
            <a:r>
              <a:rPr lang="de-DE" dirty="0"/>
              <a:t>: Bei vermischten Ursachen sollten alle Ursachen erkannt werden, um so eine geeignete Auflösungsstrategie wählen zu können.</a:t>
            </a:r>
          </a:p>
        </p:txBody>
      </p:sp>
      <p:sp>
        <p:nvSpPr>
          <p:cNvPr id="4" name="Titel 3">
            <a:extLst>
              <a:ext uri="{FF2B5EF4-FFF2-40B4-BE49-F238E27FC236}">
                <a16:creationId xmlns:a16="http://schemas.microsoft.com/office/drawing/2014/main" id="{04732A5F-3D98-446E-85A7-1D0A1F95C6EA}"/>
              </a:ext>
            </a:extLst>
          </p:cNvPr>
          <p:cNvSpPr>
            <a:spLocks noGrp="1"/>
          </p:cNvSpPr>
          <p:nvPr>
            <p:ph type="title"/>
          </p:nvPr>
        </p:nvSpPr>
        <p:spPr/>
        <p:txBody>
          <a:bodyPr/>
          <a:lstStyle/>
          <a:p>
            <a:r>
              <a:rPr lang="de-DE" dirty="0"/>
              <a:t>Ursachenanalyse</a:t>
            </a:r>
          </a:p>
        </p:txBody>
      </p:sp>
      <p:pic>
        <p:nvPicPr>
          <p:cNvPr id="9" name="Grafik 8">
            <a:extLst>
              <a:ext uri="{FF2B5EF4-FFF2-40B4-BE49-F238E27FC236}">
                <a16:creationId xmlns:a16="http://schemas.microsoft.com/office/drawing/2014/main" id="{BE8E3DCF-ED4B-4493-BB2E-16EC913BD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0636" y="530265"/>
            <a:ext cx="886084" cy="886084"/>
          </a:xfrm>
          <a:prstGeom prst="rect">
            <a:avLst/>
          </a:prstGeom>
        </p:spPr>
      </p:pic>
    </p:spTree>
    <p:extLst>
      <p:ext uri="{BB962C8B-B14F-4D97-AF65-F5344CB8AC3E}">
        <p14:creationId xmlns:p14="http://schemas.microsoft.com/office/powerpoint/2010/main" val="305486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FE1DE596-EDBC-443B-A9F4-72902EC18029}"/>
              </a:ext>
            </a:extLst>
          </p:cNvPr>
          <p:cNvSpPr>
            <a:spLocks noGrp="1"/>
          </p:cNvSpPr>
          <p:nvPr>
            <p:ph type="body" sz="quarter" idx="11"/>
          </p:nvPr>
        </p:nvSpPr>
        <p:spPr/>
        <p:txBody>
          <a:bodyPr>
            <a:normAutofit fontScale="92500"/>
          </a:bodyPr>
          <a:lstStyle/>
          <a:p>
            <a:endParaRPr lang="de-DE"/>
          </a:p>
        </p:txBody>
      </p:sp>
      <p:sp>
        <p:nvSpPr>
          <p:cNvPr id="2" name="Fußzeilenplatzhalter 1">
            <a:extLst>
              <a:ext uri="{FF2B5EF4-FFF2-40B4-BE49-F238E27FC236}">
                <a16:creationId xmlns:a16="http://schemas.microsoft.com/office/drawing/2014/main" id="{953FEC67-BCFB-4362-AAD7-D587CD594844}"/>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C247461-8299-4D29-AB0A-CA5AA3B0DB7A}"/>
              </a:ext>
            </a:extLst>
          </p:cNvPr>
          <p:cNvSpPr>
            <a:spLocks noGrp="1"/>
          </p:cNvSpPr>
          <p:nvPr>
            <p:ph type="sldNum" sz="quarter" idx="4"/>
          </p:nvPr>
        </p:nvSpPr>
        <p:spPr/>
        <p:txBody>
          <a:bodyPr/>
          <a:lstStyle/>
          <a:p>
            <a:fld id="{BD587C3E-324D-4846-9F44-5C3ACF20A720}" type="slidenum">
              <a:rPr lang="de-DE" smtClean="0"/>
              <a:pPr/>
              <a:t>181</a:t>
            </a:fld>
            <a:endParaRPr lang="de-DE" dirty="0"/>
          </a:p>
        </p:txBody>
      </p:sp>
      <p:sp>
        <p:nvSpPr>
          <p:cNvPr id="12" name="Textplatzhalter 11">
            <a:extLst>
              <a:ext uri="{FF2B5EF4-FFF2-40B4-BE49-F238E27FC236}">
                <a16:creationId xmlns:a16="http://schemas.microsoft.com/office/drawing/2014/main" id="{B1726587-5F43-489A-8D3A-DDE8FDB457CB}"/>
              </a:ext>
            </a:extLst>
          </p:cNvPr>
          <p:cNvSpPr>
            <a:spLocks noGrp="1"/>
          </p:cNvSpPr>
          <p:nvPr>
            <p:ph type="body" sz="quarter" idx="13"/>
          </p:nvPr>
        </p:nvSpPr>
        <p:spPr/>
        <p:txBody>
          <a:bodyPr/>
          <a:lstStyle/>
          <a:p>
            <a:r>
              <a:rPr lang="de-DE" dirty="0"/>
              <a:t>Nutzen durch Agilität und </a:t>
            </a:r>
            <a:r>
              <a:rPr lang="de-DE" dirty="0" err="1"/>
              <a:t>Scrum</a:t>
            </a:r>
            <a:endParaRPr lang="de-DE" dirty="0"/>
          </a:p>
          <a:p>
            <a:r>
              <a:rPr lang="de-DE" dirty="0"/>
              <a:t>Grundlegendes Vorgehen </a:t>
            </a:r>
          </a:p>
          <a:p>
            <a:r>
              <a:rPr lang="de-DE" dirty="0"/>
              <a:t>Enterprise Transition Community (ETC)</a:t>
            </a:r>
          </a:p>
          <a:p>
            <a:r>
              <a:rPr lang="de-DE" dirty="0"/>
              <a:t>Reaktion auf Änderungen</a:t>
            </a:r>
          </a:p>
          <a:p>
            <a:r>
              <a:rPr lang="de-DE" dirty="0"/>
              <a:t>Agile Praktiken einführen</a:t>
            </a:r>
          </a:p>
          <a:p>
            <a:r>
              <a:rPr lang="de-DE" dirty="0"/>
              <a:t>Coaching</a:t>
            </a:r>
          </a:p>
          <a:p>
            <a:r>
              <a:rPr lang="de-DE" dirty="0"/>
              <a:t>Teamdynamik</a:t>
            </a:r>
          </a:p>
          <a:p>
            <a:r>
              <a:rPr lang="de-DE" dirty="0"/>
              <a:t>Probleme im Team</a:t>
            </a:r>
          </a:p>
        </p:txBody>
      </p:sp>
      <p:sp>
        <p:nvSpPr>
          <p:cNvPr id="8" name="Titel 7">
            <a:extLst>
              <a:ext uri="{FF2B5EF4-FFF2-40B4-BE49-F238E27FC236}">
                <a16:creationId xmlns:a16="http://schemas.microsoft.com/office/drawing/2014/main" id="{613BC157-02A1-42B8-B157-08980FF23011}"/>
              </a:ext>
            </a:extLst>
          </p:cNvPr>
          <p:cNvSpPr>
            <a:spLocks noGrp="1"/>
          </p:cNvSpPr>
          <p:nvPr>
            <p:ph type="title"/>
          </p:nvPr>
        </p:nvSpPr>
        <p:spPr>
          <a:prstGeom prst="rect">
            <a:avLst/>
          </a:prstGeom>
        </p:spPr>
        <p:txBody>
          <a:bodyPr/>
          <a:lstStyle/>
          <a:p>
            <a:r>
              <a:rPr lang="de-DE" dirty="0"/>
              <a:t>Zusammenfassung: Scrum einführen</a:t>
            </a:r>
          </a:p>
        </p:txBody>
      </p:sp>
    </p:spTree>
    <p:extLst>
      <p:ext uri="{BB962C8B-B14F-4D97-AF65-F5344CB8AC3E}">
        <p14:creationId xmlns:p14="http://schemas.microsoft.com/office/powerpoint/2010/main" val="197044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D312B30-1AE2-4102-94CF-18E97CEF0B01}"/>
              </a:ext>
            </a:extLst>
          </p:cNvPr>
          <p:cNvSpPr>
            <a:spLocks noGrp="1"/>
          </p:cNvSpPr>
          <p:nvPr>
            <p:ph type="body" sz="quarter" idx="11"/>
          </p:nvPr>
        </p:nvSpPr>
        <p:spPr/>
        <p:txBody>
          <a:bodyPr>
            <a:normAutofit fontScale="92500"/>
          </a:bodyPr>
          <a:lstStyle/>
          <a:p>
            <a:r>
              <a:rPr lang="de-DE" dirty="0"/>
              <a:t>Syl_ID_1.4</a:t>
            </a:r>
          </a:p>
        </p:txBody>
      </p:sp>
      <p:sp>
        <p:nvSpPr>
          <p:cNvPr id="3" name="Fußzeilenplatzhalter 2">
            <a:extLst>
              <a:ext uri="{FF2B5EF4-FFF2-40B4-BE49-F238E27FC236}">
                <a16:creationId xmlns:a16="http://schemas.microsoft.com/office/drawing/2014/main" id="{0B4D4A1E-AEC9-4F8B-8624-50326F41961B}"/>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1E80A9C4-891D-4448-B0BA-393FE2482854}"/>
              </a:ext>
            </a:extLst>
          </p:cNvPr>
          <p:cNvSpPr>
            <a:spLocks noGrp="1"/>
          </p:cNvSpPr>
          <p:nvPr>
            <p:ph type="sldNum" sz="quarter" idx="4"/>
          </p:nvPr>
        </p:nvSpPr>
        <p:spPr/>
        <p:txBody>
          <a:bodyPr/>
          <a:lstStyle/>
          <a:p>
            <a:fld id="{BD587C3E-324D-4846-9F44-5C3ACF20A720}" type="slidenum">
              <a:rPr lang="de-DE" smtClean="0"/>
              <a:pPr/>
              <a:t>19</a:t>
            </a:fld>
            <a:endParaRPr lang="de-DE" dirty="0"/>
          </a:p>
        </p:txBody>
      </p:sp>
      <p:sp>
        <p:nvSpPr>
          <p:cNvPr id="6" name="Textplatzhalter 5">
            <a:extLst>
              <a:ext uri="{FF2B5EF4-FFF2-40B4-BE49-F238E27FC236}">
                <a16:creationId xmlns:a16="http://schemas.microsoft.com/office/drawing/2014/main" id="{4B07C1B8-AD7C-4E97-88D4-398BA6D68E02}"/>
              </a:ext>
            </a:extLst>
          </p:cNvPr>
          <p:cNvSpPr>
            <a:spLocks noGrp="1"/>
          </p:cNvSpPr>
          <p:nvPr>
            <p:ph type="body" sz="quarter" idx="13"/>
          </p:nvPr>
        </p:nvSpPr>
        <p:spPr/>
        <p:txBody>
          <a:bodyPr/>
          <a:lstStyle/>
          <a:p>
            <a:pPr marL="266700" indent="-266700">
              <a:spcBef>
                <a:spcPts val="1800"/>
              </a:spcBef>
              <a:buFont typeface="+mj-lt"/>
              <a:buAutoNum type="arabicPeriod"/>
            </a:pPr>
            <a:r>
              <a:rPr lang="de-DE" sz="1800" dirty="0"/>
              <a:t>Unsere </a:t>
            </a:r>
            <a:r>
              <a:rPr lang="de-DE" sz="1800" b="1" dirty="0"/>
              <a:t>höchste</a:t>
            </a:r>
            <a:r>
              <a:rPr lang="de-DE" sz="1800" dirty="0"/>
              <a:t> </a:t>
            </a:r>
            <a:r>
              <a:rPr lang="de-DE" sz="1800" b="1" dirty="0"/>
              <a:t>Priorität</a:t>
            </a:r>
            <a:r>
              <a:rPr lang="de-DE" sz="1800" dirty="0"/>
              <a:t> ist es, </a:t>
            </a:r>
            <a:r>
              <a:rPr lang="de-DE" sz="1800" b="1" dirty="0"/>
              <a:t>Kunden</a:t>
            </a:r>
            <a:r>
              <a:rPr lang="de-DE" sz="1800" dirty="0"/>
              <a:t> durch die frühzeitige und </a:t>
            </a:r>
            <a:r>
              <a:rPr lang="de-DE" sz="1800" b="1" dirty="0"/>
              <a:t>kontinuierliche</a:t>
            </a:r>
            <a:r>
              <a:rPr lang="de-DE" sz="1800" dirty="0"/>
              <a:t> Bereitstellung von </a:t>
            </a:r>
            <a:r>
              <a:rPr lang="de-DE" sz="1800" b="1" dirty="0"/>
              <a:t>nutzenbringender</a:t>
            </a:r>
            <a:r>
              <a:rPr lang="de-DE" sz="1800" dirty="0"/>
              <a:t> </a:t>
            </a:r>
            <a:r>
              <a:rPr lang="de-DE" sz="1800" b="1" dirty="0"/>
              <a:t>Software</a:t>
            </a:r>
            <a:r>
              <a:rPr lang="de-DE" sz="1800" dirty="0"/>
              <a:t> zufriedenzustellen.</a:t>
            </a:r>
          </a:p>
          <a:p>
            <a:pPr marL="266700" indent="-266700">
              <a:spcBef>
                <a:spcPts val="1800"/>
              </a:spcBef>
              <a:buFont typeface="+mj-lt"/>
              <a:buAutoNum type="arabicPeriod"/>
            </a:pPr>
            <a:r>
              <a:rPr lang="de-DE" sz="1800" dirty="0"/>
              <a:t>Wichtige </a:t>
            </a:r>
            <a:r>
              <a:rPr lang="de-DE" sz="1800" b="1" dirty="0"/>
              <a:t>Anforderungsänderungen</a:t>
            </a:r>
            <a:r>
              <a:rPr lang="de-DE" sz="1800" dirty="0"/>
              <a:t> sind, auch bei fortgeschrittener Entwicklung, willkommen. Agile Prozesse nutzen Änderungen zum </a:t>
            </a:r>
            <a:r>
              <a:rPr lang="de-DE" sz="1800" b="1" dirty="0"/>
              <a:t>Wettbewerbsvorteil</a:t>
            </a:r>
            <a:r>
              <a:rPr lang="de-DE" sz="1800" dirty="0"/>
              <a:t> des Kunden.</a:t>
            </a:r>
          </a:p>
          <a:p>
            <a:pPr marL="266700" indent="-266700">
              <a:spcBef>
                <a:spcPts val="1800"/>
              </a:spcBef>
              <a:buFont typeface="+mj-lt"/>
              <a:buAutoNum type="arabicPeriod"/>
            </a:pPr>
            <a:r>
              <a:rPr lang="de-DE" sz="1800" dirty="0"/>
              <a:t>Wir liefern </a:t>
            </a:r>
            <a:r>
              <a:rPr lang="de-DE" sz="1800" b="1" dirty="0"/>
              <a:t>funktionierende</a:t>
            </a:r>
            <a:r>
              <a:rPr lang="de-DE" sz="1800" dirty="0"/>
              <a:t> </a:t>
            </a:r>
            <a:r>
              <a:rPr lang="de-DE" sz="1800" b="1" dirty="0"/>
              <a:t>Software</a:t>
            </a:r>
            <a:r>
              <a:rPr lang="de-DE" sz="1800" dirty="0"/>
              <a:t> bevorzugt in kürzeren Zeitspannen, regelmäßig innerhalb weniger Wochen oder Monate.</a:t>
            </a:r>
          </a:p>
          <a:p>
            <a:pPr marL="266700" indent="-266700">
              <a:spcBef>
                <a:spcPts val="1800"/>
              </a:spcBef>
              <a:buFont typeface="+mj-lt"/>
              <a:buAutoNum type="arabicPeriod"/>
            </a:pPr>
            <a:r>
              <a:rPr lang="de-DE" sz="1800" dirty="0"/>
              <a:t>Während des Projekts müssen </a:t>
            </a:r>
            <a:r>
              <a:rPr lang="de-DE" sz="1800" b="1" dirty="0"/>
              <a:t>Fachexperten</a:t>
            </a:r>
            <a:r>
              <a:rPr lang="de-DE" sz="1800" dirty="0"/>
              <a:t> und </a:t>
            </a:r>
            <a:r>
              <a:rPr lang="de-DE" sz="1800" b="1" dirty="0"/>
              <a:t>Entwickler</a:t>
            </a:r>
            <a:r>
              <a:rPr lang="de-DE" sz="1800" dirty="0"/>
              <a:t> </a:t>
            </a:r>
            <a:r>
              <a:rPr lang="de-DE" sz="1800" b="1" dirty="0"/>
              <a:t>täglich</a:t>
            </a:r>
            <a:r>
              <a:rPr lang="de-DE" sz="1800" dirty="0"/>
              <a:t> </a:t>
            </a:r>
            <a:r>
              <a:rPr lang="de-DE" sz="1800" b="1" dirty="0"/>
              <a:t>zusammenarbeiten</a:t>
            </a:r>
            <a:r>
              <a:rPr lang="de-DE" sz="1800" dirty="0"/>
              <a:t>.</a:t>
            </a:r>
          </a:p>
          <a:p>
            <a:pPr marL="266700" indent="-266700">
              <a:spcBef>
                <a:spcPts val="1800"/>
              </a:spcBef>
              <a:buFont typeface="+mj-lt"/>
              <a:buAutoNum type="arabicPeriod"/>
            </a:pPr>
            <a:r>
              <a:rPr lang="de-DE" sz="1800" dirty="0"/>
              <a:t>Errichte Projekte rund um </a:t>
            </a:r>
            <a:r>
              <a:rPr lang="de-DE" sz="1800" b="1" dirty="0"/>
              <a:t>motivierte</a:t>
            </a:r>
            <a:r>
              <a:rPr lang="de-DE" sz="1800" dirty="0"/>
              <a:t> </a:t>
            </a:r>
            <a:r>
              <a:rPr lang="de-DE" sz="1800" b="1" dirty="0"/>
              <a:t>Individuen</a:t>
            </a:r>
            <a:r>
              <a:rPr lang="de-DE" sz="1800" dirty="0"/>
              <a:t>. Gib ihnen das Umfeld und die Unterstützung, die sie benötigen, und vertraue darauf, dass sie die Aufgabe erledigen.</a:t>
            </a:r>
          </a:p>
          <a:p>
            <a:pPr marL="266700" indent="-266700">
              <a:spcBef>
                <a:spcPts val="1800"/>
              </a:spcBef>
              <a:buFont typeface="+mj-lt"/>
              <a:buAutoNum type="arabicPeriod"/>
            </a:pPr>
            <a:r>
              <a:rPr lang="de-DE" sz="1800" dirty="0"/>
              <a:t>Die </a:t>
            </a:r>
            <a:r>
              <a:rPr lang="de-DE" sz="1800" b="1" dirty="0"/>
              <a:t>effizienteste</a:t>
            </a:r>
            <a:r>
              <a:rPr lang="de-DE" sz="1800" dirty="0"/>
              <a:t> und </a:t>
            </a:r>
            <a:r>
              <a:rPr lang="de-DE" sz="1800" b="1" dirty="0"/>
              <a:t>effektivste</a:t>
            </a:r>
            <a:r>
              <a:rPr lang="de-DE" sz="1800" dirty="0"/>
              <a:t> </a:t>
            </a:r>
            <a:r>
              <a:rPr lang="de-DE" sz="1800" b="1" dirty="0"/>
              <a:t>Methode</a:t>
            </a:r>
            <a:r>
              <a:rPr lang="de-DE" sz="1800" dirty="0"/>
              <a:t>, </a:t>
            </a:r>
            <a:r>
              <a:rPr lang="de-DE" sz="1800" b="1" dirty="0"/>
              <a:t>Informationen</a:t>
            </a:r>
            <a:r>
              <a:rPr lang="de-DE" sz="1800" dirty="0"/>
              <a:t> an ein und innerhalb eines Entwicklungsteams zu </a:t>
            </a:r>
            <a:r>
              <a:rPr lang="de-DE" sz="1800" b="1" dirty="0"/>
              <a:t>übermitteln</a:t>
            </a:r>
            <a:r>
              <a:rPr lang="de-DE" sz="1800" dirty="0"/>
              <a:t>, </a:t>
            </a:r>
            <a:r>
              <a:rPr lang="de-DE" sz="1800" b="1" dirty="0"/>
              <a:t>ist das Gespräch</a:t>
            </a:r>
            <a:r>
              <a:rPr lang="de-DE" sz="1800" dirty="0"/>
              <a:t> von Angesicht zu Angesicht.</a:t>
            </a:r>
          </a:p>
          <a:p>
            <a:pPr marL="0" indent="0">
              <a:buNone/>
            </a:pPr>
            <a:endParaRPr lang="de-DE" dirty="0"/>
          </a:p>
        </p:txBody>
      </p:sp>
      <p:sp>
        <p:nvSpPr>
          <p:cNvPr id="7" name="Titel 6">
            <a:extLst>
              <a:ext uri="{FF2B5EF4-FFF2-40B4-BE49-F238E27FC236}">
                <a16:creationId xmlns:a16="http://schemas.microsoft.com/office/drawing/2014/main" id="{5E7F7B32-15D7-4449-9D68-EC979C3C1885}"/>
              </a:ext>
            </a:extLst>
          </p:cNvPr>
          <p:cNvSpPr>
            <a:spLocks noGrp="1"/>
          </p:cNvSpPr>
          <p:nvPr>
            <p:ph type="title"/>
          </p:nvPr>
        </p:nvSpPr>
        <p:spPr/>
        <p:txBody>
          <a:bodyPr/>
          <a:lstStyle/>
          <a:p>
            <a:r>
              <a:rPr lang="de-DE" dirty="0"/>
              <a:t>12 Prinzipien hinter dem agilen Manifest (1/2)</a:t>
            </a:r>
          </a:p>
        </p:txBody>
      </p:sp>
      <p:sp>
        <p:nvSpPr>
          <p:cNvPr id="8" name="Rechteck 7">
            <a:extLst>
              <a:ext uri="{FF2B5EF4-FFF2-40B4-BE49-F238E27FC236}">
                <a16:creationId xmlns:a16="http://schemas.microsoft.com/office/drawing/2014/main" id="{7BA457FC-F138-469E-8AB8-453BB3420BDB}"/>
              </a:ext>
            </a:extLst>
          </p:cNvPr>
          <p:cNvSpPr/>
          <p:nvPr/>
        </p:nvSpPr>
        <p:spPr>
          <a:xfrm>
            <a:off x="162583" y="6463681"/>
            <a:ext cx="3315331" cy="215444"/>
          </a:xfrm>
          <a:prstGeom prst="rect">
            <a:avLst/>
          </a:prstGeom>
        </p:spPr>
        <p:txBody>
          <a:bodyPr wrap="none">
            <a:spAutoFit/>
          </a:bodyPr>
          <a:lstStyle/>
          <a:p>
            <a:pPr marL="0" indent="0">
              <a:buNone/>
            </a:pPr>
            <a:r>
              <a:rPr lang="de-DE" sz="800" dirty="0">
                <a:latin typeface="Calibri" panose="020F0502020204030204" pitchFamily="34" charset="0"/>
              </a:rPr>
              <a:t>Quelle: http://agilemanifesto.org/principles.html; übersetzt durch iXventiv</a:t>
            </a:r>
          </a:p>
        </p:txBody>
      </p:sp>
    </p:spTree>
    <p:extLst>
      <p:ext uri="{BB962C8B-B14F-4D97-AF65-F5344CB8AC3E}">
        <p14:creationId xmlns:p14="http://schemas.microsoft.com/office/powerpoint/2010/main" val="2841906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59479DA1-AEF5-44F7-BD97-66E9B56D955B}"/>
              </a:ext>
            </a:extLst>
          </p:cNvPr>
          <p:cNvSpPr>
            <a:spLocks noGrp="1"/>
          </p:cNvSpPr>
          <p:nvPr>
            <p:ph type="body" sz="quarter" idx="11"/>
          </p:nvPr>
        </p:nvSpPr>
        <p:spPr/>
        <p:txBody>
          <a:bodyPr>
            <a:normAutofit fontScale="92500"/>
          </a:bodyPr>
          <a:lstStyle/>
          <a:p>
            <a:endParaRPr lang="de-DE"/>
          </a:p>
        </p:txBody>
      </p:sp>
      <p:sp>
        <p:nvSpPr>
          <p:cNvPr id="3" name="Fußzeilenplatzhalter 2">
            <a:extLst>
              <a:ext uri="{FF2B5EF4-FFF2-40B4-BE49-F238E27FC236}">
                <a16:creationId xmlns:a16="http://schemas.microsoft.com/office/drawing/2014/main" id="{B965847A-B67C-4BE1-80E4-42E56D22393B}"/>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AC9DC79A-28BC-4D9F-BD89-56C12272E21A}"/>
              </a:ext>
            </a:extLst>
          </p:cNvPr>
          <p:cNvSpPr>
            <a:spLocks noGrp="1"/>
          </p:cNvSpPr>
          <p:nvPr>
            <p:ph type="sldNum" sz="quarter" idx="4"/>
          </p:nvPr>
        </p:nvSpPr>
        <p:spPr/>
        <p:txBody>
          <a:bodyPr/>
          <a:lstStyle/>
          <a:p>
            <a:fld id="{BD587C3E-324D-4846-9F44-5C3ACF20A720}" type="slidenum">
              <a:rPr lang="de-DE" smtClean="0"/>
              <a:pPr/>
              <a:t>2</a:t>
            </a:fld>
            <a:endParaRPr lang="de-DE" dirty="0"/>
          </a:p>
        </p:txBody>
      </p:sp>
      <p:sp>
        <p:nvSpPr>
          <p:cNvPr id="14" name="Textplatzhalter 13">
            <a:extLst>
              <a:ext uri="{FF2B5EF4-FFF2-40B4-BE49-F238E27FC236}">
                <a16:creationId xmlns:a16="http://schemas.microsoft.com/office/drawing/2014/main" id="{BE0A3D55-2CDD-4F37-9540-48294F05AF64}"/>
              </a:ext>
            </a:extLst>
          </p:cNvPr>
          <p:cNvSpPr>
            <a:spLocks noGrp="1"/>
          </p:cNvSpPr>
          <p:nvPr>
            <p:ph type="body" sz="quarter" idx="13"/>
          </p:nvPr>
        </p:nvSpPr>
        <p:spPr/>
        <p:txBody>
          <a:bodyPr>
            <a:normAutofit lnSpcReduction="10000"/>
          </a:bodyPr>
          <a:lstStyle/>
          <a:p>
            <a:pPr marL="0" indent="0">
              <a:lnSpc>
                <a:spcPct val="150000"/>
              </a:lnSpc>
              <a:buNone/>
            </a:pPr>
            <a:r>
              <a:rPr lang="de-DE" dirty="0"/>
              <a:t>Nach dem Seminar verfügen Sie über die notwendigen Kenntnisse und Fertigkeiten für das Agil Framework und das </a:t>
            </a:r>
            <a:r>
              <a:rPr lang="en-US" dirty="0"/>
              <a:t>Scrum-</a:t>
            </a:r>
            <a:r>
              <a:rPr lang="de-DE" dirty="0"/>
              <a:t>Framework, um</a:t>
            </a:r>
            <a:r>
              <a:rPr lang="en-US" dirty="0"/>
              <a:t> …</a:t>
            </a:r>
            <a:endParaRPr lang="de-DE" dirty="0"/>
          </a:p>
          <a:p>
            <a:pPr>
              <a:lnSpc>
                <a:spcPct val="150000"/>
              </a:lnSpc>
              <a:buFont typeface="Calibri" panose="020F0502020204030204" pitchFamily="34" charset="0"/>
              <a:buChar char="…"/>
            </a:pPr>
            <a:r>
              <a:rPr lang="de-DE" dirty="0"/>
              <a:t>die agilen Werte und Prinzipien in Ihrem Unternehmen zu vertreten und mit einzuführen.</a:t>
            </a:r>
          </a:p>
          <a:p>
            <a:pPr>
              <a:lnSpc>
                <a:spcPct val="150000"/>
              </a:lnSpc>
              <a:spcAft>
                <a:spcPts val="600"/>
              </a:spcAft>
              <a:buFont typeface="Calibri" panose="020F0502020204030204" pitchFamily="34" charset="0"/>
              <a:buChar char="…"/>
            </a:pPr>
            <a:r>
              <a:rPr lang="de-DE" dirty="0"/>
              <a:t>erfolgreich in </a:t>
            </a:r>
            <a:r>
              <a:rPr lang="en-US" dirty="0"/>
              <a:t>Scrum</a:t>
            </a:r>
            <a:r>
              <a:rPr lang="de-DE" dirty="0"/>
              <a:t>-Projekten mitzuarbeiten, um im Team ein gemeinsames Ziel zu erreichen.</a:t>
            </a:r>
          </a:p>
          <a:p>
            <a:pPr>
              <a:lnSpc>
                <a:spcPct val="150000"/>
              </a:lnSpc>
              <a:spcAft>
                <a:spcPts val="600"/>
              </a:spcAft>
              <a:buFont typeface="Calibri" panose="020F0502020204030204" pitchFamily="34" charset="0"/>
              <a:buChar char="…"/>
            </a:pPr>
            <a:r>
              <a:rPr lang="de-DE" dirty="0"/>
              <a:t>bei persönlicher Eignung die Rollen des </a:t>
            </a:r>
            <a:r>
              <a:rPr lang="en-US" dirty="0"/>
              <a:t>Scrum</a:t>
            </a:r>
            <a:r>
              <a:rPr lang="de-DE" dirty="0"/>
              <a:t> Master übernehmen zu können.</a:t>
            </a:r>
          </a:p>
          <a:p>
            <a:pPr>
              <a:lnSpc>
                <a:spcPct val="150000"/>
              </a:lnSpc>
              <a:spcAft>
                <a:spcPts val="600"/>
              </a:spcAft>
              <a:buFont typeface="Calibri" panose="020F0502020204030204" pitchFamily="34" charset="0"/>
              <a:buChar char="…"/>
            </a:pPr>
            <a:r>
              <a:rPr lang="de-DE" dirty="0"/>
              <a:t>die </a:t>
            </a:r>
            <a:r>
              <a:rPr lang="de-DE" dirty="0" err="1"/>
              <a:t>itedas</a:t>
            </a:r>
            <a:r>
              <a:rPr lang="de-DE" dirty="0"/>
              <a:t> </a:t>
            </a:r>
            <a:r>
              <a:rPr lang="de-DE" dirty="0" err="1"/>
              <a:t>certified</a:t>
            </a:r>
            <a:r>
              <a:rPr lang="de-DE" dirty="0"/>
              <a:t> </a:t>
            </a:r>
            <a:r>
              <a:rPr lang="de-DE" dirty="0" err="1"/>
              <a:t>Scrum</a:t>
            </a:r>
            <a:r>
              <a:rPr lang="de-DE" dirty="0"/>
              <a:t> </a:t>
            </a:r>
            <a:r>
              <a:rPr lang="de-DE" dirty="0" err="1"/>
              <a:t>Practitioner</a:t>
            </a:r>
            <a:r>
              <a:rPr lang="de-DE" dirty="0"/>
              <a:t> </a:t>
            </a:r>
            <a:r>
              <a:rPr lang="de-DE" dirty="0" err="1"/>
              <a:t>Scrum</a:t>
            </a:r>
            <a:r>
              <a:rPr lang="de-DE" dirty="0"/>
              <a:t> Master Zertifizierungsprüfungen bestehen zu können.</a:t>
            </a:r>
          </a:p>
          <a:p>
            <a:pPr marL="0" indent="0">
              <a:buNone/>
            </a:pPr>
            <a:endParaRPr lang="de-DE" dirty="0"/>
          </a:p>
        </p:txBody>
      </p:sp>
      <p:sp>
        <p:nvSpPr>
          <p:cNvPr id="11" name="Titel 10">
            <a:extLst>
              <a:ext uri="{FF2B5EF4-FFF2-40B4-BE49-F238E27FC236}">
                <a16:creationId xmlns:a16="http://schemas.microsoft.com/office/drawing/2014/main" id="{37D09571-620E-4C7E-9C88-FD7F9774BDFD}"/>
              </a:ext>
            </a:extLst>
          </p:cNvPr>
          <p:cNvSpPr>
            <a:spLocks noGrp="1"/>
          </p:cNvSpPr>
          <p:nvPr>
            <p:ph type="title"/>
          </p:nvPr>
        </p:nvSpPr>
        <p:spPr/>
        <p:txBody>
          <a:bodyPr/>
          <a:lstStyle/>
          <a:p>
            <a:r>
              <a:rPr lang="de-DE" dirty="0"/>
              <a:t>Zielsetzung</a:t>
            </a:r>
          </a:p>
        </p:txBody>
      </p:sp>
    </p:spTree>
    <p:extLst>
      <p:ext uri="{BB962C8B-B14F-4D97-AF65-F5344CB8AC3E}">
        <p14:creationId xmlns:p14="http://schemas.microsoft.com/office/powerpoint/2010/main" val="2180587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D312B30-1AE2-4102-94CF-18E97CEF0B01}"/>
              </a:ext>
            </a:extLst>
          </p:cNvPr>
          <p:cNvSpPr>
            <a:spLocks noGrp="1"/>
          </p:cNvSpPr>
          <p:nvPr>
            <p:ph type="body" sz="quarter" idx="11"/>
          </p:nvPr>
        </p:nvSpPr>
        <p:spPr/>
        <p:txBody>
          <a:bodyPr>
            <a:normAutofit fontScale="92500"/>
          </a:bodyPr>
          <a:lstStyle/>
          <a:p>
            <a:r>
              <a:rPr lang="de-DE" dirty="0"/>
              <a:t>Syl_ID_1.4</a:t>
            </a:r>
          </a:p>
        </p:txBody>
      </p:sp>
      <p:sp>
        <p:nvSpPr>
          <p:cNvPr id="3" name="Fußzeilenplatzhalter 2">
            <a:extLst>
              <a:ext uri="{FF2B5EF4-FFF2-40B4-BE49-F238E27FC236}">
                <a16:creationId xmlns:a16="http://schemas.microsoft.com/office/drawing/2014/main" id="{0B4D4A1E-AEC9-4F8B-8624-50326F41961B}"/>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1E80A9C4-891D-4448-B0BA-393FE2482854}"/>
              </a:ext>
            </a:extLst>
          </p:cNvPr>
          <p:cNvSpPr>
            <a:spLocks noGrp="1"/>
          </p:cNvSpPr>
          <p:nvPr>
            <p:ph type="sldNum" sz="quarter" idx="4"/>
          </p:nvPr>
        </p:nvSpPr>
        <p:spPr/>
        <p:txBody>
          <a:bodyPr/>
          <a:lstStyle/>
          <a:p>
            <a:fld id="{BD587C3E-324D-4846-9F44-5C3ACF20A720}" type="slidenum">
              <a:rPr lang="de-DE" smtClean="0"/>
              <a:pPr/>
              <a:t>20</a:t>
            </a:fld>
            <a:endParaRPr lang="de-DE" dirty="0"/>
          </a:p>
        </p:txBody>
      </p:sp>
      <p:sp>
        <p:nvSpPr>
          <p:cNvPr id="6" name="Textplatzhalter 5">
            <a:extLst>
              <a:ext uri="{FF2B5EF4-FFF2-40B4-BE49-F238E27FC236}">
                <a16:creationId xmlns:a16="http://schemas.microsoft.com/office/drawing/2014/main" id="{4B07C1B8-AD7C-4E97-88D4-398BA6D68E02}"/>
              </a:ext>
            </a:extLst>
          </p:cNvPr>
          <p:cNvSpPr>
            <a:spLocks noGrp="1"/>
          </p:cNvSpPr>
          <p:nvPr>
            <p:ph type="body" sz="quarter" idx="13"/>
          </p:nvPr>
        </p:nvSpPr>
        <p:spPr/>
        <p:txBody>
          <a:bodyPr/>
          <a:lstStyle/>
          <a:p>
            <a:pPr marL="361950" indent="-361950">
              <a:spcBef>
                <a:spcPts val="1800"/>
              </a:spcBef>
              <a:buFont typeface="+mj-lt"/>
              <a:buAutoNum type="arabicPeriod" startAt="7"/>
            </a:pPr>
            <a:r>
              <a:rPr lang="de-DE" sz="1800" dirty="0"/>
              <a:t>Das wichtigste </a:t>
            </a:r>
            <a:r>
              <a:rPr lang="de-DE" sz="1800" b="1" dirty="0"/>
              <a:t>Fortschrittmaß ist Funktionierende</a:t>
            </a:r>
            <a:r>
              <a:rPr lang="de-DE" sz="1800" dirty="0"/>
              <a:t> </a:t>
            </a:r>
            <a:r>
              <a:rPr lang="de-DE" sz="1800" b="1" dirty="0"/>
              <a:t>Software</a:t>
            </a:r>
            <a:r>
              <a:rPr lang="de-DE" sz="1800" dirty="0"/>
              <a:t>.</a:t>
            </a:r>
          </a:p>
          <a:p>
            <a:pPr marL="361950" indent="-361950">
              <a:spcBef>
                <a:spcPts val="1800"/>
              </a:spcBef>
              <a:buFont typeface="+mj-lt"/>
              <a:buAutoNum type="arabicPeriod" startAt="7"/>
            </a:pPr>
            <a:r>
              <a:rPr lang="de-DE" sz="1800" dirty="0"/>
              <a:t>Auftraggeber, Entwickler und Benutzer sollten durchgehend ein </a:t>
            </a:r>
            <a:r>
              <a:rPr lang="de-DE" sz="1800" b="1" dirty="0"/>
              <a:t>gleichmäßiges</a:t>
            </a:r>
            <a:r>
              <a:rPr lang="de-DE" sz="1800" dirty="0"/>
              <a:t> </a:t>
            </a:r>
            <a:r>
              <a:rPr lang="de-DE" sz="1800" b="1" dirty="0"/>
              <a:t>Tempo</a:t>
            </a:r>
            <a:r>
              <a:rPr lang="de-DE" sz="1800" dirty="0"/>
              <a:t> halten. </a:t>
            </a:r>
            <a:r>
              <a:rPr lang="de-DE" sz="1800" b="1" dirty="0"/>
              <a:t>Agile</a:t>
            </a:r>
            <a:r>
              <a:rPr lang="de-DE" sz="1800" dirty="0"/>
              <a:t> </a:t>
            </a:r>
            <a:r>
              <a:rPr lang="de-DE" sz="1800" b="1" dirty="0"/>
              <a:t>Prozesse</a:t>
            </a:r>
            <a:r>
              <a:rPr lang="de-DE" sz="1800" dirty="0"/>
              <a:t> fördern </a:t>
            </a:r>
            <a:r>
              <a:rPr lang="de-DE" sz="1800" b="1" dirty="0"/>
              <a:t>nachhaltige</a:t>
            </a:r>
            <a:r>
              <a:rPr lang="de-DE" sz="1800" dirty="0"/>
              <a:t> </a:t>
            </a:r>
            <a:r>
              <a:rPr lang="de-DE" sz="1800" b="1" dirty="0"/>
              <a:t>Entwicklung</a:t>
            </a:r>
            <a:r>
              <a:rPr lang="de-DE" sz="1800" dirty="0"/>
              <a:t>.</a:t>
            </a:r>
          </a:p>
          <a:p>
            <a:pPr marL="361950" indent="-361950">
              <a:spcBef>
                <a:spcPts val="1800"/>
              </a:spcBef>
              <a:buFont typeface="+mj-lt"/>
              <a:buAutoNum type="arabicPeriod" startAt="7"/>
            </a:pPr>
            <a:r>
              <a:rPr lang="de-DE" sz="1800" dirty="0"/>
              <a:t>Ständiges </a:t>
            </a:r>
            <a:r>
              <a:rPr lang="de-DE" sz="1800" b="1" dirty="0"/>
              <a:t>Augenmerk</a:t>
            </a:r>
            <a:r>
              <a:rPr lang="de-DE" sz="1800" dirty="0"/>
              <a:t> auf hervorragende technische </a:t>
            </a:r>
            <a:r>
              <a:rPr lang="de-DE" sz="1800" b="1" dirty="0"/>
              <a:t>Fähigkeiten</a:t>
            </a:r>
            <a:r>
              <a:rPr lang="de-DE" sz="1800" dirty="0"/>
              <a:t> und gutes </a:t>
            </a:r>
            <a:r>
              <a:rPr lang="de-DE" sz="1800" b="1" dirty="0"/>
              <a:t>Design</a:t>
            </a:r>
            <a:r>
              <a:rPr lang="de-DE" sz="1800" dirty="0"/>
              <a:t> fördert </a:t>
            </a:r>
            <a:r>
              <a:rPr lang="de-DE" sz="1800" b="1" dirty="0"/>
              <a:t>Agilität</a:t>
            </a:r>
            <a:r>
              <a:rPr lang="de-DE" sz="1800" dirty="0"/>
              <a:t>.</a:t>
            </a:r>
          </a:p>
          <a:p>
            <a:pPr marL="361950" indent="-361950">
              <a:spcBef>
                <a:spcPts val="1800"/>
              </a:spcBef>
              <a:buFont typeface="+mj-lt"/>
              <a:buAutoNum type="arabicPeriod" startAt="7"/>
            </a:pPr>
            <a:r>
              <a:rPr lang="de-DE" sz="1800" dirty="0"/>
              <a:t>Einfachheit &amp; Schlichtheit – </a:t>
            </a:r>
            <a:r>
              <a:rPr lang="de-DE" sz="1800" b="1" dirty="0"/>
              <a:t>die Kunst, das maximal Mögliche NICHT zu tun</a:t>
            </a:r>
            <a:r>
              <a:rPr lang="de-DE" sz="1800" dirty="0"/>
              <a:t> – </a:t>
            </a:r>
            <a:r>
              <a:rPr lang="de-DE" sz="1800" b="1" dirty="0"/>
              <a:t>ist unabdingbar</a:t>
            </a:r>
            <a:r>
              <a:rPr lang="de-DE" sz="1800" dirty="0"/>
              <a:t>.</a:t>
            </a:r>
          </a:p>
          <a:p>
            <a:pPr marL="361950" indent="-361950">
              <a:spcBef>
                <a:spcPts val="1800"/>
              </a:spcBef>
              <a:buFont typeface="+mj-lt"/>
              <a:buAutoNum type="arabicPeriod" startAt="7"/>
            </a:pPr>
            <a:r>
              <a:rPr lang="de-DE" sz="1800" dirty="0"/>
              <a:t>Die </a:t>
            </a:r>
            <a:r>
              <a:rPr lang="de-DE" sz="1800" b="1" dirty="0"/>
              <a:t>besten Architekturen, Anforderungen und Designs </a:t>
            </a:r>
            <a:r>
              <a:rPr lang="de-DE" sz="1800" dirty="0"/>
              <a:t>entstehen durch </a:t>
            </a:r>
            <a:r>
              <a:rPr lang="de-DE" sz="1800" b="1" dirty="0"/>
              <a:t>selbstorganisierte Teams</a:t>
            </a:r>
            <a:r>
              <a:rPr lang="de-DE" sz="1800" dirty="0"/>
              <a:t>.</a:t>
            </a:r>
          </a:p>
          <a:p>
            <a:pPr marL="361950" indent="-361950">
              <a:spcBef>
                <a:spcPts val="1800"/>
              </a:spcBef>
              <a:buFont typeface="+mj-lt"/>
              <a:buAutoNum type="arabicPeriod" startAt="7"/>
            </a:pPr>
            <a:r>
              <a:rPr lang="de-DE" sz="1800" dirty="0"/>
              <a:t>In </a:t>
            </a:r>
            <a:r>
              <a:rPr lang="de-DE" sz="1800" b="1" dirty="0"/>
              <a:t>regelmäßigen</a:t>
            </a:r>
            <a:r>
              <a:rPr lang="de-DE" sz="1800" dirty="0"/>
              <a:t> Abständen </a:t>
            </a:r>
            <a:r>
              <a:rPr lang="de-DE" sz="1800" b="1" dirty="0"/>
              <a:t>reflektiert</a:t>
            </a:r>
            <a:r>
              <a:rPr lang="de-DE" sz="1800" dirty="0"/>
              <a:t> das Team, wie es effektiver werden kann, und </a:t>
            </a:r>
            <a:r>
              <a:rPr lang="de-DE" sz="1800" b="1" dirty="0"/>
              <a:t>passt</a:t>
            </a:r>
            <a:r>
              <a:rPr lang="de-DE" sz="1800" dirty="0"/>
              <a:t> sein </a:t>
            </a:r>
            <a:r>
              <a:rPr lang="de-DE" sz="1800" b="1" dirty="0"/>
              <a:t>Verhalten</a:t>
            </a:r>
            <a:r>
              <a:rPr lang="de-DE" sz="1800" dirty="0"/>
              <a:t> entsprechend </a:t>
            </a:r>
            <a:r>
              <a:rPr lang="de-DE" sz="1800" b="1" dirty="0"/>
              <a:t>an</a:t>
            </a:r>
            <a:r>
              <a:rPr lang="de-DE" sz="1800" dirty="0"/>
              <a:t>. </a:t>
            </a:r>
          </a:p>
          <a:p>
            <a:pPr marL="0" indent="0">
              <a:buNone/>
            </a:pPr>
            <a:endParaRPr lang="de-DE" dirty="0"/>
          </a:p>
        </p:txBody>
      </p:sp>
      <p:sp>
        <p:nvSpPr>
          <p:cNvPr id="7" name="Titel 6">
            <a:extLst>
              <a:ext uri="{FF2B5EF4-FFF2-40B4-BE49-F238E27FC236}">
                <a16:creationId xmlns:a16="http://schemas.microsoft.com/office/drawing/2014/main" id="{5E7F7B32-15D7-4449-9D68-EC979C3C1885}"/>
              </a:ext>
            </a:extLst>
          </p:cNvPr>
          <p:cNvSpPr>
            <a:spLocks noGrp="1"/>
          </p:cNvSpPr>
          <p:nvPr>
            <p:ph type="title"/>
          </p:nvPr>
        </p:nvSpPr>
        <p:spPr/>
        <p:txBody>
          <a:bodyPr/>
          <a:lstStyle/>
          <a:p>
            <a:r>
              <a:rPr lang="de-DE" dirty="0"/>
              <a:t>12 Prinzipien hinter dem agilen Manifest (2/2)</a:t>
            </a:r>
          </a:p>
        </p:txBody>
      </p:sp>
      <p:sp>
        <p:nvSpPr>
          <p:cNvPr id="8" name="Rechteck 7">
            <a:extLst>
              <a:ext uri="{FF2B5EF4-FFF2-40B4-BE49-F238E27FC236}">
                <a16:creationId xmlns:a16="http://schemas.microsoft.com/office/drawing/2014/main" id="{0C69607A-713A-4C74-826E-3FF5C37C060C}"/>
              </a:ext>
            </a:extLst>
          </p:cNvPr>
          <p:cNvSpPr/>
          <p:nvPr/>
        </p:nvSpPr>
        <p:spPr>
          <a:xfrm>
            <a:off x="162583" y="6463681"/>
            <a:ext cx="3315331" cy="215444"/>
          </a:xfrm>
          <a:prstGeom prst="rect">
            <a:avLst/>
          </a:prstGeom>
        </p:spPr>
        <p:txBody>
          <a:bodyPr wrap="none">
            <a:spAutoFit/>
          </a:bodyPr>
          <a:lstStyle/>
          <a:p>
            <a:pPr marL="0" indent="0">
              <a:buNone/>
            </a:pPr>
            <a:r>
              <a:rPr lang="de-DE" sz="800" dirty="0">
                <a:latin typeface="Calibri" panose="020F0502020204030204" pitchFamily="34" charset="0"/>
              </a:rPr>
              <a:t>Quelle: http://agilemanifesto.org/principles.html; übersetzt durch iXventiv</a:t>
            </a:r>
          </a:p>
        </p:txBody>
      </p:sp>
    </p:spTree>
    <p:extLst>
      <p:ext uri="{BB962C8B-B14F-4D97-AF65-F5344CB8AC3E}">
        <p14:creationId xmlns:p14="http://schemas.microsoft.com/office/powerpoint/2010/main" val="2523730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0CDC71D4-473F-4503-9774-12BFD1952386}"/>
              </a:ext>
            </a:extLst>
          </p:cNvPr>
          <p:cNvSpPr>
            <a:spLocks noGrp="1"/>
          </p:cNvSpPr>
          <p:nvPr>
            <p:ph type="body" sz="quarter" idx="11"/>
          </p:nvPr>
        </p:nvSpPr>
        <p:spPr/>
        <p:txBody>
          <a:bodyPr>
            <a:normAutofit fontScale="92500"/>
          </a:bodyPr>
          <a:lstStyle/>
          <a:p>
            <a:endParaRPr lang="de-DE"/>
          </a:p>
        </p:txBody>
      </p:sp>
      <p:sp>
        <p:nvSpPr>
          <p:cNvPr id="3" name="Fußzeilenplatzhalter 2">
            <a:extLst>
              <a:ext uri="{FF2B5EF4-FFF2-40B4-BE49-F238E27FC236}">
                <a16:creationId xmlns:a16="http://schemas.microsoft.com/office/drawing/2014/main" id="{0E4CB0E6-46EB-45E5-9C97-EFCE3A840D30}"/>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AF866BF-2851-4EEA-9B58-96A5CCBFFD0F}"/>
              </a:ext>
            </a:extLst>
          </p:cNvPr>
          <p:cNvSpPr>
            <a:spLocks noGrp="1"/>
          </p:cNvSpPr>
          <p:nvPr>
            <p:ph type="sldNum" sz="quarter" idx="4"/>
          </p:nvPr>
        </p:nvSpPr>
        <p:spPr/>
        <p:txBody>
          <a:bodyPr/>
          <a:lstStyle/>
          <a:p>
            <a:fld id="{BD587C3E-324D-4846-9F44-5C3ACF20A720}" type="slidenum">
              <a:rPr lang="de-DE" smtClean="0"/>
              <a:pPr/>
              <a:t>21</a:t>
            </a:fld>
            <a:endParaRPr lang="de-DE" dirty="0"/>
          </a:p>
        </p:txBody>
      </p:sp>
      <p:sp>
        <p:nvSpPr>
          <p:cNvPr id="8" name="Textplatzhalter 7">
            <a:extLst>
              <a:ext uri="{FF2B5EF4-FFF2-40B4-BE49-F238E27FC236}">
                <a16:creationId xmlns:a16="http://schemas.microsoft.com/office/drawing/2014/main" id="{7C167DB7-F169-4FC3-8527-9AFA3B808AC1}"/>
              </a:ext>
            </a:extLst>
          </p:cNvPr>
          <p:cNvSpPr>
            <a:spLocks noGrp="1"/>
          </p:cNvSpPr>
          <p:nvPr>
            <p:ph type="body" sz="quarter" idx="13"/>
          </p:nvPr>
        </p:nvSpPr>
        <p:spPr/>
        <p:txBody>
          <a:bodyPr/>
          <a:lstStyle/>
          <a:p>
            <a:r>
              <a:rPr lang="de-DE" dirty="0"/>
              <a:t>Jede Iteration liefert funktionstüchtige Software (siebtes Prinzip des agilen Manifests).</a:t>
            </a:r>
          </a:p>
          <a:p>
            <a:pPr lvl="1">
              <a:buFont typeface="Wingdings" panose="05000000000000000000" pitchFamily="2" charset="2"/>
              <a:buChar char="Ø"/>
            </a:pPr>
            <a:r>
              <a:rPr lang="de-DE" b="1" dirty="0"/>
              <a:t>Schneller Businessnutzen.</a:t>
            </a:r>
          </a:p>
          <a:p>
            <a:pPr>
              <a:spcBef>
                <a:spcPts val="1200"/>
              </a:spcBef>
            </a:pPr>
            <a:r>
              <a:rPr lang="de-DE" dirty="0"/>
              <a:t>In jeder Iteration findet jede Phase nahezu gleichzeitig statt. </a:t>
            </a:r>
          </a:p>
          <a:p>
            <a:pPr lvl="1">
              <a:buFont typeface="Wingdings" panose="05000000000000000000" pitchFamily="2" charset="2"/>
              <a:buChar char="Ø"/>
            </a:pPr>
            <a:r>
              <a:rPr lang="de-DE" b="1" dirty="0"/>
              <a:t>Fehlentwicklungen</a:t>
            </a:r>
            <a:r>
              <a:rPr lang="de-DE" dirty="0"/>
              <a:t> lassen sich </a:t>
            </a:r>
            <a:r>
              <a:rPr lang="de-DE" b="1" dirty="0"/>
              <a:t>schnell</a:t>
            </a:r>
            <a:r>
              <a:rPr lang="de-DE" dirty="0"/>
              <a:t> feststellen und </a:t>
            </a:r>
            <a:r>
              <a:rPr lang="de-DE" b="1" dirty="0"/>
              <a:t>korrigieren</a:t>
            </a:r>
            <a:r>
              <a:rPr lang="de-DE" dirty="0"/>
              <a:t>.</a:t>
            </a:r>
          </a:p>
          <a:p>
            <a:pPr>
              <a:spcBef>
                <a:spcPts val="1200"/>
              </a:spcBef>
            </a:pPr>
            <a:r>
              <a:rPr lang="de-DE" dirty="0"/>
              <a:t>Das Team nutzt spezifische Entwicklungsmethoden, die es erlauben, die Codebasis aktuell und flexibel zu halten.</a:t>
            </a:r>
          </a:p>
          <a:p>
            <a:pPr lvl="1">
              <a:buFont typeface="Wingdings" panose="05000000000000000000" pitchFamily="2" charset="2"/>
              <a:buChar char="Ø"/>
            </a:pPr>
            <a:r>
              <a:rPr lang="de-DE" dirty="0"/>
              <a:t>Auch </a:t>
            </a:r>
            <a:r>
              <a:rPr lang="de-DE" b="1" dirty="0"/>
              <a:t>kurzfristige</a:t>
            </a:r>
            <a:r>
              <a:rPr lang="de-DE" dirty="0"/>
              <a:t> </a:t>
            </a:r>
            <a:r>
              <a:rPr lang="de-DE" b="1" dirty="0"/>
              <a:t>Änderungen</a:t>
            </a:r>
            <a:r>
              <a:rPr lang="de-DE" dirty="0"/>
              <a:t> können noch </a:t>
            </a:r>
            <a:r>
              <a:rPr lang="de-DE" b="1" dirty="0"/>
              <a:t>berücksichtigt</a:t>
            </a:r>
            <a:r>
              <a:rPr lang="de-DE" dirty="0"/>
              <a:t> werden.</a:t>
            </a:r>
          </a:p>
          <a:p>
            <a:pPr>
              <a:spcBef>
                <a:spcPts val="1200"/>
              </a:spcBef>
            </a:pPr>
            <a:r>
              <a:rPr lang="de-DE" dirty="0"/>
              <a:t>Teams agieren selbstorganisiert.</a:t>
            </a:r>
          </a:p>
          <a:p>
            <a:pPr lvl="1">
              <a:buFont typeface="Wingdings" panose="05000000000000000000" pitchFamily="2" charset="2"/>
              <a:buChar char="Ø"/>
            </a:pPr>
            <a:r>
              <a:rPr lang="de-DE" b="1" dirty="0"/>
              <a:t>Weniger</a:t>
            </a:r>
            <a:r>
              <a:rPr lang="de-DE" dirty="0"/>
              <a:t> </a:t>
            </a:r>
            <a:r>
              <a:rPr lang="de-DE" b="1" dirty="0"/>
              <a:t>Overhead</a:t>
            </a:r>
            <a:r>
              <a:rPr lang="de-DE" dirty="0"/>
              <a:t> und Bürokratie; </a:t>
            </a:r>
            <a:r>
              <a:rPr lang="de-DE" b="1" dirty="0"/>
              <a:t>schnelle</a:t>
            </a:r>
            <a:r>
              <a:rPr lang="de-DE" dirty="0"/>
              <a:t> </a:t>
            </a:r>
            <a:r>
              <a:rPr lang="de-DE" b="1" dirty="0"/>
              <a:t>Entscheidungen</a:t>
            </a:r>
            <a:r>
              <a:rPr lang="de-DE" dirty="0"/>
              <a:t>.</a:t>
            </a:r>
          </a:p>
          <a:p>
            <a:pPr>
              <a:spcBef>
                <a:spcPts val="1200"/>
              </a:spcBef>
            </a:pPr>
            <a:r>
              <a:rPr lang="de-DE" dirty="0"/>
              <a:t>Anwendung von Lean-Prinzipien und -Techniken.</a:t>
            </a:r>
          </a:p>
          <a:p>
            <a:pPr lvl="1">
              <a:buFont typeface="Wingdings" panose="05000000000000000000" pitchFamily="2" charset="2"/>
              <a:buChar char="Ø"/>
            </a:pPr>
            <a:r>
              <a:rPr lang="de-DE" b="1" dirty="0"/>
              <a:t>Eliminierung</a:t>
            </a:r>
            <a:r>
              <a:rPr lang="de-DE" dirty="0"/>
              <a:t> </a:t>
            </a:r>
            <a:r>
              <a:rPr lang="de-DE" b="1" dirty="0"/>
              <a:t>von</a:t>
            </a:r>
            <a:r>
              <a:rPr lang="de-DE" dirty="0"/>
              <a:t> </a:t>
            </a:r>
            <a:r>
              <a:rPr lang="de-DE" b="1" dirty="0"/>
              <a:t>Verschwendung</a:t>
            </a:r>
            <a:r>
              <a:rPr lang="de-DE" dirty="0"/>
              <a:t> und Konzentration der Ressourcen auf das eigentliche Ziel </a:t>
            </a:r>
            <a:r>
              <a:rPr lang="de-DE" dirty="0">
                <a:sym typeface="Wingdings" panose="05000000000000000000" pitchFamily="2" charset="2"/>
              </a:rPr>
              <a:t> </a:t>
            </a:r>
            <a:r>
              <a:rPr lang="de-DE" b="1" dirty="0">
                <a:sym typeface="Wingdings" panose="05000000000000000000" pitchFamily="2" charset="2"/>
              </a:rPr>
              <a:t>Effizienzsteigerung</a:t>
            </a:r>
            <a:r>
              <a:rPr lang="de-DE" dirty="0">
                <a:sym typeface="Wingdings" panose="05000000000000000000" pitchFamily="2" charset="2"/>
              </a:rPr>
              <a:t>.</a:t>
            </a:r>
            <a:endParaRPr lang="de-DE" dirty="0"/>
          </a:p>
          <a:p>
            <a:pPr marL="0" indent="0">
              <a:buNone/>
            </a:pPr>
            <a:endParaRPr lang="de-DE" dirty="0"/>
          </a:p>
        </p:txBody>
      </p:sp>
      <p:sp>
        <p:nvSpPr>
          <p:cNvPr id="6" name="Titel 5">
            <a:extLst>
              <a:ext uri="{FF2B5EF4-FFF2-40B4-BE49-F238E27FC236}">
                <a16:creationId xmlns:a16="http://schemas.microsoft.com/office/drawing/2014/main" id="{D1E66982-7033-46FD-AA46-5A57B34F5A64}"/>
              </a:ext>
            </a:extLst>
          </p:cNvPr>
          <p:cNvSpPr>
            <a:spLocks noGrp="1"/>
          </p:cNvSpPr>
          <p:nvPr>
            <p:ph type="title"/>
          </p:nvPr>
        </p:nvSpPr>
        <p:spPr/>
        <p:txBody>
          <a:bodyPr/>
          <a:lstStyle/>
          <a:p>
            <a:r>
              <a:rPr lang="de-DE" dirty="0"/>
              <a:t>Was eine Entwicklung agil macht</a:t>
            </a:r>
          </a:p>
        </p:txBody>
      </p:sp>
    </p:spTree>
    <p:extLst>
      <p:ext uri="{BB962C8B-B14F-4D97-AF65-F5344CB8AC3E}">
        <p14:creationId xmlns:p14="http://schemas.microsoft.com/office/powerpoint/2010/main" val="859156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2F4B2974-A114-4762-A230-0558AC77A319}"/>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0B03924-1ED1-4508-A617-A873652C9A1B}"/>
              </a:ext>
            </a:extLst>
          </p:cNvPr>
          <p:cNvSpPr>
            <a:spLocks noGrp="1"/>
          </p:cNvSpPr>
          <p:nvPr>
            <p:ph type="sldNum" sz="quarter" idx="4"/>
          </p:nvPr>
        </p:nvSpPr>
        <p:spPr/>
        <p:txBody>
          <a:bodyPr/>
          <a:lstStyle/>
          <a:p>
            <a:fld id="{BD587C3E-324D-4846-9F44-5C3ACF20A720}" type="slidenum">
              <a:rPr lang="de-DE" smtClean="0"/>
              <a:pPr/>
              <a:t>22</a:t>
            </a:fld>
            <a:endParaRPr lang="de-DE" dirty="0"/>
          </a:p>
        </p:txBody>
      </p:sp>
      <p:sp>
        <p:nvSpPr>
          <p:cNvPr id="8" name="Titel 7">
            <a:extLst>
              <a:ext uri="{FF2B5EF4-FFF2-40B4-BE49-F238E27FC236}">
                <a16:creationId xmlns:a16="http://schemas.microsoft.com/office/drawing/2014/main" id="{B4E4268C-B4AE-485F-BF7F-873BC70AA1F7}"/>
              </a:ext>
            </a:extLst>
          </p:cNvPr>
          <p:cNvSpPr>
            <a:spLocks noGrp="1"/>
          </p:cNvSpPr>
          <p:nvPr>
            <p:ph type="title"/>
          </p:nvPr>
        </p:nvSpPr>
        <p:spPr/>
        <p:txBody>
          <a:bodyPr/>
          <a:lstStyle/>
          <a:p>
            <a:r>
              <a:rPr lang="de-DE" dirty="0"/>
              <a:t>„</a:t>
            </a:r>
            <a:r>
              <a:rPr lang="de-DE" i="1" dirty="0"/>
              <a:t>Agile</a:t>
            </a:r>
            <a:r>
              <a:rPr lang="de-DE" dirty="0"/>
              <a:t>“ geht nur auf der Basis von „</a:t>
            </a:r>
            <a:r>
              <a:rPr lang="de-DE" i="1" dirty="0"/>
              <a:t>Lean</a:t>
            </a:r>
            <a:r>
              <a:rPr lang="de-DE" dirty="0"/>
              <a:t>“</a:t>
            </a:r>
          </a:p>
        </p:txBody>
      </p:sp>
      <p:sp>
        <p:nvSpPr>
          <p:cNvPr id="10" name="Textplatzhalter 9">
            <a:extLst>
              <a:ext uri="{FF2B5EF4-FFF2-40B4-BE49-F238E27FC236}">
                <a16:creationId xmlns:a16="http://schemas.microsoft.com/office/drawing/2014/main" id="{05951E71-7831-4599-92BA-42356A786582}"/>
              </a:ext>
            </a:extLst>
          </p:cNvPr>
          <p:cNvSpPr>
            <a:spLocks noGrp="1"/>
          </p:cNvSpPr>
          <p:nvPr>
            <p:ph type="body" sz="quarter" idx="11"/>
          </p:nvPr>
        </p:nvSpPr>
        <p:spPr/>
        <p:txBody>
          <a:bodyPr>
            <a:normAutofit fontScale="92500"/>
          </a:bodyPr>
          <a:lstStyle/>
          <a:p>
            <a:endParaRPr lang="de-DE" dirty="0"/>
          </a:p>
        </p:txBody>
      </p:sp>
      <p:sp>
        <p:nvSpPr>
          <p:cNvPr id="11" name="Zylinder 10">
            <a:extLst>
              <a:ext uri="{FF2B5EF4-FFF2-40B4-BE49-F238E27FC236}">
                <a16:creationId xmlns:a16="http://schemas.microsoft.com/office/drawing/2014/main" id="{7652DFD5-85D8-4F05-9F6D-D421AD15C0D5}"/>
              </a:ext>
            </a:extLst>
          </p:cNvPr>
          <p:cNvSpPr/>
          <p:nvPr/>
        </p:nvSpPr>
        <p:spPr>
          <a:xfrm>
            <a:off x="463557" y="1698533"/>
            <a:ext cx="612476" cy="3053618"/>
          </a:xfrm>
          <a:prstGeom prst="can">
            <a:avLst/>
          </a:prstGeom>
          <a:gradFill>
            <a:gsLst>
              <a:gs pos="0">
                <a:schemeClr val="bg1"/>
              </a:gs>
              <a:gs pos="100000">
                <a:schemeClr val="bg1">
                  <a:lumMod val="75000"/>
                </a:schemeClr>
              </a:gs>
            </a:gsLst>
            <a:lin ang="0" scaled="0"/>
          </a:gra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2" name="Zylinder 11">
            <a:extLst>
              <a:ext uri="{FF2B5EF4-FFF2-40B4-BE49-F238E27FC236}">
                <a16:creationId xmlns:a16="http://schemas.microsoft.com/office/drawing/2014/main" id="{D94716FC-1163-4A47-8419-4F9353A56BFF}"/>
              </a:ext>
            </a:extLst>
          </p:cNvPr>
          <p:cNvSpPr/>
          <p:nvPr/>
        </p:nvSpPr>
        <p:spPr>
          <a:xfrm>
            <a:off x="1699274" y="1698533"/>
            <a:ext cx="612476" cy="3053618"/>
          </a:xfrm>
          <a:prstGeom prst="can">
            <a:avLst/>
          </a:prstGeom>
          <a:gradFill>
            <a:gsLst>
              <a:gs pos="0">
                <a:schemeClr val="bg1"/>
              </a:gs>
              <a:gs pos="100000">
                <a:schemeClr val="bg1">
                  <a:lumMod val="75000"/>
                </a:schemeClr>
              </a:gs>
            </a:gsLst>
            <a:lin ang="0" scaled="0"/>
          </a:gra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3" name="Zylinder 12">
            <a:extLst>
              <a:ext uri="{FF2B5EF4-FFF2-40B4-BE49-F238E27FC236}">
                <a16:creationId xmlns:a16="http://schemas.microsoft.com/office/drawing/2014/main" id="{2E7C1CEE-D5EC-4668-AC12-93F1FEB9EFBA}"/>
              </a:ext>
            </a:extLst>
          </p:cNvPr>
          <p:cNvSpPr/>
          <p:nvPr/>
        </p:nvSpPr>
        <p:spPr>
          <a:xfrm>
            <a:off x="2934991" y="1698533"/>
            <a:ext cx="612476" cy="3053618"/>
          </a:xfrm>
          <a:prstGeom prst="can">
            <a:avLst/>
          </a:prstGeom>
          <a:gradFill>
            <a:gsLst>
              <a:gs pos="0">
                <a:schemeClr val="bg1"/>
              </a:gs>
              <a:gs pos="100000">
                <a:schemeClr val="bg1">
                  <a:lumMod val="75000"/>
                </a:schemeClr>
              </a:gs>
            </a:gsLst>
            <a:lin ang="0" scaled="0"/>
          </a:gra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4" name="Zylinder 13">
            <a:extLst>
              <a:ext uri="{FF2B5EF4-FFF2-40B4-BE49-F238E27FC236}">
                <a16:creationId xmlns:a16="http://schemas.microsoft.com/office/drawing/2014/main" id="{4473FF36-9E84-4ED5-8285-9E056111E444}"/>
              </a:ext>
            </a:extLst>
          </p:cNvPr>
          <p:cNvSpPr/>
          <p:nvPr/>
        </p:nvSpPr>
        <p:spPr>
          <a:xfrm>
            <a:off x="4170708" y="1698533"/>
            <a:ext cx="612476" cy="3053618"/>
          </a:xfrm>
          <a:prstGeom prst="can">
            <a:avLst/>
          </a:prstGeom>
          <a:gradFill>
            <a:gsLst>
              <a:gs pos="0">
                <a:schemeClr val="bg1"/>
              </a:gs>
              <a:gs pos="100000">
                <a:schemeClr val="bg1">
                  <a:lumMod val="75000"/>
                </a:schemeClr>
              </a:gs>
            </a:gsLst>
            <a:lin ang="0" scaled="0"/>
          </a:gra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5" name="Zylinder 14">
            <a:extLst>
              <a:ext uri="{FF2B5EF4-FFF2-40B4-BE49-F238E27FC236}">
                <a16:creationId xmlns:a16="http://schemas.microsoft.com/office/drawing/2014/main" id="{256A7CA7-F618-4318-892A-DFDECB8CC3C8}"/>
              </a:ext>
            </a:extLst>
          </p:cNvPr>
          <p:cNvSpPr/>
          <p:nvPr/>
        </p:nvSpPr>
        <p:spPr>
          <a:xfrm>
            <a:off x="5406425" y="1698533"/>
            <a:ext cx="612476" cy="3053618"/>
          </a:xfrm>
          <a:prstGeom prst="can">
            <a:avLst/>
          </a:prstGeom>
          <a:gradFill>
            <a:gsLst>
              <a:gs pos="0">
                <a:schemeClr val="bg1"/>
              </a:gs>
              <a:gs pos="100000">
                <a:schemeClr val="bg1">
                  <a:lumMod val="75000"/>
                </a:schemeClr>
              </a:gs>
            </a:gsLst>
            <a:lin ang="0" scaled="0"/>
          </a:gra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6" name="Zylinder 15">
            <a:extLst>
              <a:ext uri="{FF2B5EF4-FFF2-40B4-BE49-F238E27FC236}">
                <a16:creationId xmlns:a16="http://schemas.microsoft.com/office/drawing/2014/main" id="{CF9EC802-9D67-45E0-AD41-DD80FC484279}"/>
              </a:ext>
            </a:extLst>
          </p:cNvPr>
          <p:cNvSpPr/>
          <p:nvPr/>
        </p:nvSpPr>
        <p:spPr>
          <a:xfrm>
            <a:off x="6642142" y="1698533"/>
            <a:ext cx="612476" cy="3053618"/>
          </a:xfrm>
          <a:prstGeom prst="can">
            <a:avLst/>
          </a:prstGeom>
          <a:gradFill>
            <a:gsLst>
              <a:gs pos="0">
                <a:schemeClr val="bg1"/>
              </a:gs>
              <a:gs pos="100000">
                <a:schemeClr val="bg1">
                  <a:lumMod val="75000"/>
                </a:schemeClr>
              </a:gs>
            </a:gsLst>
            <a:lin ang="0" scaled="0"/>
          </a:gra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7" name="Zylinder 16">
            <a:extLst>
              <a:ext uri="{FF2B5EF4-FFF2-40B4-BE49-F238E27FC236}">
                <a16:creationId xmlns:a16="http://schemas.microsoft.com/office/drawing/2014/main" id="{4DD8F57B-57BE-4A70-8B27-AC0FE5F754B3}"/>
              </a:ext>
            </a:extLst>
          </p:cNvPr>
          <p:cNvSpPr/>
          <p:nvPr/>
        </p:nvSpPr>
        <p:spPr>
          <a:xfrm>
            <a:off x="7877858" y="1698533"/>
            <a:ext cx="612476" cy="3053618"/>
          </a:xfrm>
          <a:prstGeom prst="can">
            <a:avLst/>
          </a:prstGeom>
          <a:gradFill>
            <a:gsLst>
              <a:gs pos="0">
                <a:schemeClr val="bg1"/>
              </a:gs>
              <a:gs pos="100000">
                <a:schemeClr val="bg1">
                  <a:lumMod val="75000"/>
                </a:schemeClr>
              </a:gs>
            </a:gsLst>
            <a:lin ang="0" scaled="0"/>
          </a:gra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18" name="Gruppieren 17">
            <a:extLst>
              <a:ext uri="{FF2B5EF4-FFF2-40B4-BE49-F238E27FC236}">
                <a16:creationId xmlns:a16="http://schemas.microsoft.com/office/drawing/2014/main" id="{961B6C78-B84C-463F-B0FF-61EC0EAC08AF}"/>
              </a:ext>
            </a:extLst>
          </p:cNvPr>
          <p:cNvGrpSpPr/>
          <p:nvPr/>
        </p:nvGrpSpPr>
        <p:grpSpPr>
          <a:xfrm>
            <a:off x="123174" y="2338387"/>
            <a:ext cx="1423981" cy="571341"/>
            <a:chOff x="294924" y="1361893"/>
            <a:chExt cx="1423981" cy="571341"/>
          </a:xfrm>
        </p:grpSpPr>
        <p:sp>
          <p:nvSpPr>
            <p:cNvPr id="19" name="Rechteck 18">
              <a:extLst>
                <a:ext uri="{FF2B5EF4-FFF2-40B4-BE49-F238E27FC236}">
                  <a16:creationId xmlns:a16="http://schemas.microsoft.com/office/drawing/2014/main" id="{021E8079-DE6F-44AF-B85C-97F746792164}"/>
                </a:ext>
              </a:extLst>
            </p:cNvPr>
            <p:cNvSpPr/>
            <p:nvPr/>
          </p:nvSpPr>
          <p:spPr>
            <a:xfrm rot="20774625">
              <a:off x="294924" y="1410014"/>
              <a:ext cx="1423981" cy="523220"/>
            </a:xfrm>
            <a:prstGeom prst="rect">
              <a:avLst/>
            </a:prstGeom>
            <a:solidFill>
              <a:srgbClr val="F1F1F1"/>
            </a:solidFill>
            <a:ln>
              <a:solidFill>
                <a:schemeClr val="accent1"/>
              </a:solidFill>
            </a:ln>
          </p:spPr>
          <p:txBody>
            <a:bodyPr wrap="none">
              <a:spAutoFit/>
            </a:bodyPr>
            <a:lstStyle/>
            <a:p>
              <a:pPr algn="ctr"/>
              <a:r>
                <a:rPr lang="de-DE" sz="1400" b="1" dirty="0">
                  <a:latin typeface="Calibri" panose="020F0502020204030204" pitchFamily="34" charset="0"/>
                  <a:cs typeface="Calibri" panose="020F0502020204030204" pitchFamily="34" charset="0"/>
                </a:rPr>
                <a:t>Eliminiere</a:t>
              </a:r>
            </a:p>
            <a:p>
              <a:pPr algn="ctr"/>
              <a:r>
                <a:rPr lang="de-DE" sz="1400" b="1" dirty="0">
                  <a:latin typeface="Calibri" panose="020F0502020204030204" pitchFamily="34" charset="0"/>
                  <a:cs typeface="Calibri" panose="020F0502020204030204" pitchFamily="34" charset="0"/>
                </a:rPr>
                <a:t>Verschwendung!</a:t>
              </a:r>
            </a:p>
          </p:txBody>
        </p:sp>
        <p:grpSp>
          <p:nvGrpSpPr>
            <p:cNvPr id="20" name="Gruppieren 19">
              <a:extLst>
                <a:ext uri="{FF2B5EF4-FFF2-40B4-BE49-F238E27FC236}">
                  <a16:creationId xmlns:a16="http://schemas.microsoft.com/office/drawing/2014/main" id="{99E0107E-7626-4B84-92E0-AE078A8FDD93}"/>
                </a:ext>
              </a:extLst>
            </p:cNvPr>
            <p:cNvGrpSpPr/>
            <p:nvPr/>
          </p:nvGrpSpPr>
          <p:grpSpPr>
            <a:xfrm rot="600000">
              <a:off x="896899" y="1361893"/>
              <a:ext cx="108000" cy="108000"/>
              <a:chOff x="3750733" y="3361267"/>
              <a:chExt cx="1193800" cy="1132502"/>
            </a:xfrm>
          </p:grpSpPr>
          <p:sp>
            <p:nvSpPr>
              <p:cNvPr id="21" name="Ellipse 20">
                <a:extLst>
                  <a:ext uri="{FF2B5EF4-FFF2-40B4-BE49-F238E27FC236}">
                    <a16:creationId xmlns:a16="http://schemas.microsoft.com/office/drawing/2014/main" id="{FDFB268A-5767-40E9-B1C8-2420731D83CA}"/>
                  </a:ext>
                </a:extLst>
              </p:cNvPr>
              <p:cNvSpPr/>
              <p:nvPr/>
            </p:nvSpPr>
            <p:spPr>
              <a:xfrm>
                <a:off x="3750733" y="3361267"/>
                <a:ext cx="1193800" cy="321733"/>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sp>
            <p:nvSpPr>
              <p:cNvPr id="22" name="Gleichschenkliges Dreieck 21">
                <a:extLst>
                  <a:ext uri="{FF2B5EF4-FFF2-40B4-BE49-F238E27FC236}">
                    <a16:creationId xmlns:a16="http://schemas.microsoft.com/office/drawing/2014/main" id="{B26EAB02-6A1D-46E8-BC46-41D116674DDE}"/>
                  </a:ext>
                </a:extLst>
              </p:cNvPr>
              <p:cNvSpPr/>
              <p:nvPr/>
            </p:nvSpPr>
            <p:spPr>
              <a:xfrm flipV="1">
                <a:off x="4216400" y="3466479"/>
                <a:ext cx="262466" cy="1027290"/>
              </a:xfrm>
              <a:prstGeom prst="triangl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grpSp>
      </p:grpSp>
      <p:grpSp>
        <p:nvGrpSpPr>
          <p:cNvPr id="23" name="Gruppieren 22">
            <a:extLst>
              <a:ext uri="{FF2B5EF4-FFF2-40B4-BE49-F238E27FC236}">
                <a16:creationId xmlns:a16="http://schemas.microsoft.com/office/drawing/2014/main" id="{A02C32A2-8426-4A09-81B6-551B490AA190}"/>
              </a:ext>
            </a:extLst>
          </p:cNvPr>
          <p:cNvGrpSpPr/>
          <p:nvPr/>
        </p:nvGrpSpPr>
        <p:grpSpPr>
          <a:xfrm>
            <a:off x="1467493" y="2867412"/>
            <a:ext cx="950645" cy="582045"/>
            <a:chOff x="1738789" y="1799514"/>
            <a:chExt cx="950645" cy="582045"/>
          </a:xfrm>
        </p:grpSpPr>
        <p:sp>
          <p:nvSpPr>
            <p:cNvPr id="24" name="Rechteck 23">
              <a:extLst>
                <a:ext uri="{FF2B5EF4-FFF2-40B4-BE49-F238E27FC236}">
                  <a16:creationId xmlns:a16="http://schemas.microsoft.com/office/drawing/2014/main" id="{2931546D-211F-4823-936C-3E16FF7EE1D4}"/>
                </a:ext>
              </a:extLst>
            </p:cNvPr>
            <p:cNvSpPr/>
            <p:nvPr/>
          </p:nvSpPr>
          <p:spPr>
            <a:xfrm rot="192121">
              <a:off x="1738789" y="1858339"/>
              <a:ext cx="950645" cy="523220"/>
            </a:xfrm>
            <a:prstGeom prst="rect">
              <a:avLst/>
            </a:prstGeom>
            <a:solidFill>
              <a:srgbClr val="F1F1F1"/>
            </a:solidFill>
            <a:ln>
              <a:solidFill>
                <a:schemeClr val="accent1"/>
              </a:solidFill>
            </a:ln>
          </p:spPr>
          <p:txBody>
            <a:bodyPr wrap="none">
              <a:spAutoFit/>
            </a:bodyPr>
            <a:lstStyle/>
            <a:p>
              <a:pPr algn="ctr"/>
              <a:r>
                <a:rPr lang="de-DE" sz="1400" b="1" dirty="0">
                  <a:latin typeface="Calibri" panose="020F0502020204030204" pitchFamily="34" charset="0"/>
                  <a:cs typeface="Calibri" panose="020F0502020204030204" pitchFamily="34" charset="0"/>
                </a:rPr>
                <a:t>Stärke das</a:t>
              </a:r>
            </a:p>
            <a:p>
              <a:pPr algn="ctr"/>
              <a:r>
                <a:rPr lang="de-DE" sz="1400" b="1" dirty="0">
                  <a:latin typeface="Calibri" panose="020F0502020204030204" pitchFamily="34" charset="0"/>
                  <a:cs typeface="Calibri" panose="020F0502020204030204" pitchFamily="34" charset="0"/>
                </a:rPr>
                <a:t>Lernen!</a:t>
              </a:r>
            </a:p>
          </p:txBody>
        </p:sp>
        <p:grpSp>
          <p:nvGrpSpPr>
            <p:cNvPr id="25" name="Gruppieren 24">
              <a:extLst>
                <a:ext uri="{FF2B5EF4-FFF2-40B4-BE49-F238E27FC236}">
                  <a16:creationId xmlns:a16="http://schemas.microsoft.com/office/drawing/2014/main" id="{297B30DF-2145-4D1C-A289-C2DB51473D2F}"/>
                </a:ext>
              </a:extLst>
            </p:cNvPr>
            <p:cNvGrpSpPr/>
            <p:nvPr/>
          </p:nvGrpSpPr>
          <p:grpSpPr>
            <a:xfrm rot="600000">
              <a:off x="2222667" y="1799514"/>
              <a:ext cx="108000" cy="108000"/>
              <a:chOff x="3750733" y="3361267"/>
              <a:chExt cx="1193800" cy="1132502"/>
            </a:xfrm>
          </p:grpSpPr>
          <p:sp>
            <p:nvSpPr>
              <p:cNvPr id="26" name="Ellipse 25">
                <a:extLst>
                  <a:ext uri="{FF2B5EF4-FFF2-40B4-BE49-F238E27FC236}">
                    <a16:creationId xmlns:a16="http://schemas.microsoft.com/office/drawing/2014/main" id="{36CF51D3-C03F-4357-B84F-AE7C5514D8F4}"/>
                  </a:ext>
                </a:extLst>
              </p:cNvPr>
              <p:cNvSpPr/>
              <p:nvPr/>
            </p:nvSpPr>
            <p:spPr>
              <a:xfrm>
                <a:off x="3750733" y="3361267"/>
                <a:ext cx="1193800" cy="321733"/>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sp>
            <p:nvSpPr>
              <p:cNvPr id="27" name="Gleichschenkliges Dreieck 26">
                <a:extLst>
                  <a:ext uri="{FF2B5EF4-FFF2-40B4-BE49-F238E27FC236}">
                    <a16:creationId xmlns:a16="http://schemas.microsoft.com/office/drawing/2014/main" id="{9B8DCC42-D0DE-48AD-A861-F8FDB600A44C}"/>
                  </a:ext>
                </a:extLst>
              </p:cNvPr>
              <p:cNvSpPr/>
              <p:nvPr/>
            </p:nvSpPr>
            <p:spPr>
              <a:xfrm flipV="1">
                <a:off x="4216400" y="3466479"/>
                <a:ext cx="262466" cy="1027290"/>
              </a:xfrm>
              <a:prstGeom prst="triangl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grpSp>
      </p:grpSp>
      <p:grpSp>
        <p:nvGrpSpPr>
          <p:cNvPr id="28" name="Gruppieren 27">
            <a:extLst>
              <a:ext uri="{FF2B5EF4-FFF2-40B4-BE49-F238E27FC236}">
                <a16:creationId xmlns:a16="http://schemas.microsoft.com/office/drawing/2014/main" id="{038BF0FD-EE92-429D-AD35-FF369F3E3A58}"/>
              </a:ext>
            </a:extLst>
          </p:cNvPr>
          <p:cNvGrpSpPr/>
          <p:nvPr/>
        </p:nvGrpSpPr>
        <p:grpSpPr>
          <a:xfrm>
            <a:off x="2447929" y="2222774"/>
            <a:ext cx="1584000" cy="595874"/>
            <a:chOff x="2553041" y="1288481"/>
            <a:chExt cx="1584000" cy="595874"/>
          </a:xfrm>
        </p:grpSpPr>
        <p:sp>
          <p:nvSpPr>
            <p:cNvPr id="29" name="Rechteck 28">
              <a:extLst>
                <a:ext uri="{FF2B5EF4-FFF2-40B4-BE49-F238E27FC236}">
                  <a16:creationId xmlns:a16="http://schemas.microsoft.com/office/drawing/2014/main" id="{090FFEF0-CEE8-4180-BB9F-60C21C24BB7D}"/>
                </a:ext>
              </a:extLst>
            </p:cNvPr>
            <p:cNvSpPr/>
            <p:nvPr/>
          </p:nvSpPr>
          <p:spPr>
            <a:xfrm rot="184463">
              <a:off x="2553041" y="1361135"/>
              <a:ext cx="1584000" cy="523220"/>
            </a:xfrm>
            <a:prstGeom prst="rect">
              <a:avLst/>
            </a:prstGeom>
            <a:solidFill>
              <a:srgbClr val="F1F1F1"/>
            </a:solidFill>
            <a:ln>
              <a:solidFill>
                <a:schemeClr val="accent1"/>
              </a:solidFill>
            </a:ln>
          </p:spPr>
          <p:txBody>
            <a:bodyPr wrap="none">
              <a:noAutofit/>
            </a:bodyPr>
            <a:lstStyle/>
            <a:p>
              <a:pPr algn="ctr"/>
              <a:r>
                <a:rPr lang="de-DE" sz="1400" b="1" dirty="0">
                  <a:latin typeface="Calibri" panose="020F0502020204030204" pitchFamily="34" charset="0"/>
                  <a:cs typeface="Calibri" panose="020F0502020204030204" pitchFamily="34" charset="0"/>
                </a:rPr>
                <a:t>Entscheide</a:t>
              </a:r>
              <a:br>
                <a:rPr lang="de-DE" sz="1400" b="1" dirty="0">
                  <a:latin typeface="Calibri" panose="020F0502020204030204" pitchFamily="34" charset="0"/>
                  <a:cs typeface="Calibri" panose="020F0502020204030204" pitchFamily="34" charset="0"/>
                </a:rPr>
              </a:br>
              <a:r>
                <a:rPr lang="de-DE" sz="1400" b="1" dirty="0">
                  <a:latin typeface="Calibri" panose="020F0502020204030204" pitchFamily="34" charset="0"/>
                  <a:cs typeface="Calibri" panose="020F0502020204030204" pitchFamily="34" charset="0"/>
                </a:rPr>
                <a:t>verantwortungsvoll!</a:t>
              </a:r>
            </a:p>
          </p:txBody>
        </p:sp>
        <p:grpSp>
          <p:nvGrpSpPr>
            <p:cNvPr id="30" name="Gruppieren 29">
              <a:extLst>
                <a:ext uri="{FF2B5EF4-FFF2-40B4-BE49-F238E27FC236}">
                  <a16:creationId xmlns:a16="http://schemas.microsoft.com/office/drawing/2014/main" id="{860A2991-69E2-4417-A2A5-488DCC1ED1E1}"/>
                </a:ext>
              </a:extLst>
            </p:cNvPr>
            <p:cNvGrpSpPr/>
            <p:nvPr/>
          </p:nvGrpSpPr>
          <p:grpSpPr>
            <a:xfrm rot="600000">
              <a:off x="3322403" y="1288481"/>
              <a:ext cx="107999" cy="110790"/>
              <a:chOff x="2438130" y="3580831"/>
              <a:chExt cx="1193802" cy="1161757"/>
            </a:xfrm>
          </p:grpSpPr>
          <p:sp>
            <p:nvSpPr>
              <p:cNvPr id="31" name="Ellipse 30">
                <a:extLst>
                  <a:ext uri="{FF2B5EF4-FFF2-40B4-BE49-F238E27FC236}">
                    <a16:creationId xmlns:a16="http://schemas.microsoft.com/office/drawing/2014/main" id="{E43F70AD-01CC-4FFA-9010-24EDFEA95567}"/>
                  </a:ext>
                </a:extLst>
              </p:cNvPr>
              <p:cNvSpPr/>
              <p:nvPr/>
            </p:nvSpPr>
            <p:spPr>
              <a:xfrm>
                <a:off x="2438130" y="3580831"/>
                <a:ext cx="1193802" cy="321735"/>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sp>
            <p:nvSpPr>
              <p:cNvPr id="32" name="Gleichschenkliges Dreieck 31">
                <a:extLst>
                  <a:ext uri="{FF2B5EF4-FFF2-40B4-BE49-F238E27FC236}">
                    <a16:creationId xmlns:a16="http://schemas.microsoft.com/office/drawing/2014/main" id="{4A5B642A-CBFD-4C89-A84D-74BDFBF8387A}"/>
                  </a:ext>
                </a:extLst>
              </p:cNvPr>
              <p:cNvSpPr/>
              <p:nvPr/>
            </p:nvSpPr>
            <p:spPr>
              <a:xfrm flipV="1">
                <a:off x="2729059" y="3715300"/>
                <a:ext cx="262472" cy="1027288"/>
              </a:xfrm>
              <a:prstGeom prst="triangl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grpSp>
      </p:grpSp>
      <p:grpSp>
        <p:nvGrpSpPr>
          <p:cNvPr id="33" name="Gruppieren 32">
            <a:extLst>
              <a:ext uri="{FF2B5EF4-FFF2-40B4-BE49-F238E27FC236}">
                <a16:creationId xmlns:a16="http://schemas.microsoft.com/office/drawing/2014/main" id="{BBE4E015-478E-44AB-8214-4181D692B4A8}"/>
              </a:ext>
            </a:extLst>
          </p:cNvPr>
          <p:cNvGrpSpPr/>
          <p:nvPr/>
        </p:nvGrpSpPr>
        <p:grpSpPr>
          <a:xfrm>
            <a:off x="4144973" y="2735190"/>
            <a:ext cx="761747" cy="596445"/>
            <a:chOff x="4247635" y="1816711"/>
            <a:chExt cx="761747" cy="596445"/>
          </a:xfrm>
        </p:grpSpPr>
        <p:sp>
          <p:nvSpPr>
            <p:cNvPr id="34" name="Rechteck 33">
              <a:extLst>
                <a:ext uri="{FF2B5EF4-FFF2-40B4-BE49-F238E27FC236}">
                  <a16:creationId xmlns:a16="http://schemas.microsoft.com/office/drawing/2014/main" id="{9FC2137B-42C2-4B39-96EB-476B82125B58}"/>
                </a:ext>
              </a:extLst>
            </p:cNvPr>
            <p:cNvSpPr/>
            <p:nvPr/>
          </p:nvSpPr>
          <p:spPr>
            <a:xfrm rot="21189320">
              <a:off x="4247635" y="1889936"/>
              <a:ext cx="761747" cy="523220"/>
            </a:xfrm>
            <a:prstGeom prst="rect">
              <a:avLst/>
            </a:prstGeom>
            <a:solidFill>
              <a:srgbClr val="F1F1F1"/>
            </a:solidFill>
            <a:ln>
              <a:solidFill>
                <a:schemeClr val="accent1"/>
              </a:solidFill>
            </a:ln>
          </p:spPr>
          <p:txBody>
            <a:bodyPr wrap="none">
              <a:spAutoFit/>
            </a:bodyPr>
            <a:lstStyle/>
            <a:p>
              <a:pPr algn="ctr"/>
              <a:r>
                <a:rPr lang="de-DE" sz="1400" b="1" dirty="0">
                  <a:latin typeface="Calibri" panose="020F0502020204030204" pitchFamily="34" charset="0"/>
                  <a:cs typeface="Calibri" panose="020F0502020204030204" pitchFamily="34" charset="0"/>
                </a:rPr>
                <a:t>Liefere</a:t>
              </a:r>
              <a:br>
                <a:rPr lang="de-DE" sz="1400" b="1" dirty="0">
                  <a:latin typeface="Calibri" panose="020F0502020204030204" pitchFamily="34" charset="0"/>
                  <a:cs typeface="Calibri" panose="020F0502020204030204" pitchFamily="34" charset="0"/>
                </a:rPr>
              </a:br>
              <a:r>
                <a:rPr lang="de-DE" sz="1400" b="1" dirty="0">
                  <a:latin typeface="Calibri" panose="020F0502020204030204" pitchFamily="34" charset="0"/>
                  <a:cs typeface="Calibri" panose="020F0502020204030204" pitchFamily="34" charset="0"/>
                </a:rPr>
                <a:t>schnell!</a:t>
              </a:r>
            </a:p>
          </p:txBody>
        </p:sp>
        <p:grpSp>
          <p:nvGrpSpPr>
            <p:cNvPr id="35" name="Gruppieren 34">
              <a:extLst>
                <a:ext uri="{FF2B5EF4-FFF2-40B4-BE49-F238E27FC236}">
                  <a16:creationId xmlns:a16="http://schemas.microsoft.com/office/drawing/2014/main" id="{E5F6DFA4-5A09-4393-8305-F0C1FC96CD5D}"/>
                </a:ext>
              </a:extLst>
            </p:cNvPr>
            <p:cNvGrpSpPr/>
            <p:nvPr/>
          </p:nvGrpSpPr>
          <p:grpSpPr>
            <a:xfrm rot="600000">
              <a:off x="4574506" y="1816711"/>
              <a:ext cx="108000" cy="108000"/>
              <a:chOff x="3750733" y="3361267"/>
              <a:chExt cx="1193800" cy="1132502"/>
            </a:xfrm>
          </p:grpSpPr>
          <p:sp>
            <p:nvSpPr>
              <p:cNvPr id="36" name="Ellipse 35">
                <a:extLst>
                  <a:ext uri="{FF2B5EF4-FFF2-40B4-BE49-F238E27FC236}">
                    <a16:creationId xmlns:a16="http://schemas.microsoft.com/office/drawing/2014/main" id="{3E093C0F-CC35-4BAB-A90D-AD49EDC114B0}"/>
                  </a:ext>
                </a:extLst>
              </p:cNvPr>
              <p:cNvSpPr/>
              <p:nvPr/>
            </p:nvSpPr>
            <p:spPr>
              <a:xfrm>
                <a:off x="3750733" y="3361267"/>
                <a:ext cx="1193800" cy="321733"/>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sp>
            <p:nvSpPr>
              <p:cNvPr id="37" name="Gleichschenkliges Dreieck 36">
                <a:extLst>
                  <a:ext uri="{FF2B5EF4-FFF2-40B4-BE49-F238E27FC236}">
                    <a16:creationId xmlns:a16="http://schemas.microsoft.com/office/drawing/2014/main" id="{8BEDFBFD-99B7-40B0-AC4A-DCE3853A111E}"/>
                  </a:ext>
                </a:extLst>
              </p:cNvPr>
              <p:cNvSpPr/>
              <p:nvPr/>
            </p:nvSpPr>
            <p:spPr>
              <a:xfrm flipV="1">
                <a:off x="4216400" y="3466479"/>
                <a:ext cx="262466" cy="1027290"/>
              </a:xfrm>
              <a:prstGeom prst="triangl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grpSp>
      </p:grpSp>
      <p:grpSp>
        <p:nvGrpSpPr>
          <p:cNvPr id="38" name="Gruppieren 37">
            <a:extLst>
              <a:ext uri="{FF2B5EF4-FFF2-40B4-BE49-F238E27FC236}">
                <a16:creationId xmlns:a16="http://schemas.microsoft.com/office/drawing/2014/main" id="{9ABC661A-D2A4-4AA1-86F6-F2397B4BF27B}"/>
              </a:ext>
            </a:extLst>
          </p:cNvPr>
          <p:cNvGrpSpPr/>
          <p:nvPr/>
        </p:nvGrpSpPr>
        <p:grpSpPr>
          <a:xfrm>
            <a:off x="5203453" y="2142128"/>
            <a:ext cx="1018420" cy="584016"/>
            <a:chOff x="5326495" y="1127658"/>
            <a:chExt cx="1018420" cy="584016"/>
          </a:xfrm>
        </p:grpSpPr>
        <p:sp>
          <p:nvSpPr>
            <p:cNvPr id="39" name="Rechteck 38">
              <a:extLst>
                <a:ext uri="{FF2B5EF4-FFF2-40B4-BE49-F238E27FC236}">
                  <a16:creationId xmlns:a16="http://schemas.microsoft.com/office/drawing/2014/main" id="{C51D3D2D-9C68-4C7D-AD9E-05D732DBAFA7}"/>
                </a:ext>
              </a:extLst>
            </p:cNvPr>
            <p:cNvSpPr/>
            <p:nvPr/>
          </p:nvSpPr>
          <p:spPr>
            <a:xfrm rot="277149">
              <a:off x="5326495" y="1188454"/>
              <a:ext cx="1018420" cy="523220"/>
            </a:xfrm>
            <a:prstGeom prst="rect">
              <a:avLst/>
            </a:prstGeom>
            <a:solidFill>
              <a:srgbClr val="F1F1F1"/>
            </a:solidFill>
            <a:ln>
              <a:solidFill>
                <a:schemeClr val="accent1"/>
              </a:solidFill>
            </a:ln>
          </p:spPr>
          <p:txBody>
            <a:bodyPr wrap="none">
              <a:spAutoFit/>
            </a:bodyPr>
            <a:lstStyle/>
            <a:p>
              <a:pPr algn="ctr"/>
              <a:r>
                <a:rPr lang="en-US" sz="1400" b="1" dirty="0">
                  <a:latin typeface="Calibri" panose="020F0502020204030204" pitchFamily="34" charset="0"/>
                  <a:cs typeface="Calibri" panose="020F0502020204030204" pitchFamily="34" charset="0"/>
                </a:rPr>
                <a:t>Empower</a:t>
              </a:r>
            </a:p>
            <a:p>
              <a:pPr algn="ctr"/>
              <a:r>
                <a:rPr lang="en-US" sz="1400" b="1" dirty="0">
                  <a:latin typeface="Calibri" panose="020F0502020204030204" pitchFamily="34" charset="0"/>
                  <a:cs typeface="Calibri" panose="020F0502020204030204" pitchFamily="34" charset="0"/>
                </a:rPr>
                <a:t>your Team!</a:t>
              </a:r>
            </a:p>
          </p:txBody>
        </p:sp>
        <p:grpSp>
          <p:nvGrpSpPr>
            <p:cNvPr id="40" name="Gruppieren 39">
              <a:extLst>
                <a:ext uri="{FF2B5EF4-FFF2-40B4-BE49-F238E27FC236}">
                  <a16:creationId xmlns:a16="http://schemas.microsoft.com/office/drawing/2014/main" id="{7A1E9348-E452-48D0-8336-FBD686F92DED}"/>
                </a:ext>
              </a:extLst>
            </p:cNvPr>
            <p:cNvGrpSpPr/>
            <p:nvPr/>
          </p:nvGrpSpPr>
          <p:grpSpPr>
            <a:xfrm rot="600000">
              <a:off x="5844262" y="1127658"/>
              <a:ext cx="108000" cy="108000"/>
              <a:chOff x="3750733" y="3361267"/>
              <a:chExt cx="1193800" cy="1132502"/>
            </a:xfrm>
          </p:grpSpPr>
          <p:sp>
            <p:nvSpPr>
              <p:cNvPr id="41" name="Ellipse 40">
                <a:extLst>
                  <a:ext uri="{FF2B5EF4-FFF2-40B4-BE49-F238E27FC236}">
                    <a16:creationId xmlns:a16="http://schemas.microsoft.com/office/drawing/2014/main" id="{0E06A731-503C-44A3-A868-0382CE580559}"/>
                  </a:ext>
                </a:extLst>
              </p:cNvPr>
              <p:cNvSpPr/>
              <p:nvPr/>
            </p:nvSpPr>
            <p:spPr>
              <a:xfrm>
                <a:off x="3750733" y="3361267"/>
                <a:ext cx="1193800" cy="321733"/>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sp>
            <p:nvSpPr>
              <p:cNvPr id="42" name="Gleichschenkliges Dreieck 41">
                <a:extLst>
                  <a:ext uri="{FF2B5EF4-FFF2-40B4-BE49-F238E27FC236}">
                    <a16:creationId xmlns:a16="http://schemas.microsoft.com/office/drawing/2014/main" id="{7CD796FD-7731-4C39-8D3E-89597F933CAA}"/>
                  </a:ext>
                </a:extLst>
              </p:cNvPr>
              <p:cNvSpPr/>
              <p:nvPr/>
            </p:nvSpPr>
            <p:spPr>
              <a:xfrm flipV="1">
                <a:off x="4216400" y="3466479"/>
                <a:ext cx="262466" cy="1027290"/>
              </a:xfrm>
              <a:prstGeom prst="triangl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grpSp>
      </p:grpSp>
      <p:grpSp>
        <p:nvGrpSpPr>
          <p:cNvPr id="43" name="Gruppieren 42">
            <a:extLst>
              <a:ext uri="{FF2B5EF4-FFF2-40B4-BE49-F238E27FC236}">
                <a16:creationId xmlns:a16="http://schemas.microsoft.com/office/drawing/2014/main" id="{0BC38338-2A23-4109-95D0-DFB2DC7D749F}"/>
              </a:ext>
            </a:extLst>
          </p:cNvPr>
          <p:cNvGrpSpPr/>
          <p:nvPr/>
        </p:nvGrpSpPr>
        <p:grpSpPr>
          <a:xfrm>
            <a:off x="6343503" y="2731364"/>
            <a:ext cx="1209755" cy="589975"/>
            <a:chOff x="6438026" y="1841195"/>
            <a:chExt cx="1209755" cy="589975"/>
          </a:xfrm>
        </p:grpSpPr>
        <p:sp>
          <p:nvSpPr>
            <p:cNvPr id="44" name="Rechteck 43">
              <a:extLst>
                <a:ext uri="{FF2B5EF4-FFF2-40B4-BE49-F238E27FC236}">
                  <a16:creationId xmlns:a16="http://schemas.microsoft.com/office/drawing/2014/main" id="{11DCC285-F8C2-4D00-B060-2CB40BE00254}"/>
                </a:ext>
              </a:extLst>
            </p:cNvPr>
            <p:cNvSpPr/>
            <p:nvPr/>
          </p:nvSpPr>
          <p:spPr>
            <a:xfrm rot="489201">
              <a:off x="6438026" y="1907950"/>
              <a:ext cx="1209755" cy="523220"/>
            </a:xfrm>
            <a:prstGeom prst="rect">
              <a:avLst/>
            </a:prstGeom>
            <a:solidFill>
              <a:srgbClr val="F1F1F1"/>
            </a:solidFill>
            <a:ln>
              <a:solidFill>
                <a:schemeClr val="accent1"/>
              </a:solidFill>
            </a:ln>
          </p:spPr>
          <p:txBody>
            <a:bodyPr wrap="none">
              <a:spAutoFit/>
            </a:bodyPr>
            <a:lstStyle/>
            <a:p>
              <a:pPr algn="ctr"/>
              <a:r>
                <a:rPr lang="de-DE" sz="1400" b="1" dirty="0">
                  <a:latin typeface="Calibri" panose="020F0502020204030204" pitchFamily="34" charset="0"/>
                  <a:cs typeface="Calibri" panose="020F0502020204030204" pitchFamily="34" charset="0"/>
                </a:rPr>
                <a:t>Baue</a:t>
              </a:r>
            </a:p>
            <a:p>
              <a:pPr algn="ctr"/>
              <a:r>
                <a:rPr lang="de-DE" sz="1400" b="1" dirty="0">
                  <a:latin typeface="Calibri" panose="020F0502020204030204" pitchFamily="34" charset="0"/>
                  <a:cs typeface="Calibri" panose="020F0502020204030204" pitchFamily="34" charset="0"/>
                </a:rPr>
                <a:t>Integrität ein!</a:t>
              </a:r>
            </a:p>
          </p:txBody>
        </p:sp>
        <p:grpSp>
          <p:nvGrpSpPr>
            <p:cNvPr id="45" name="Gruppieren 44">
              <a:extLst>
                <a:ext uri="{FF2B5EF4-FFF2-40B4-BE49-F238E27FC236}">
                  <a16:creationId xmlns:a16="http://schemas.microsoft.com/office/drawing/2014/main" id="{E536C72F-D710-4D03-AD38-118E045B0D6B}"/>
                </a:ext>
              </a:extLst>
            </p:cNvPr>
            <p:cNvGrpSpPr/>
            <p:nvPr/>
          </p:nvGrpSpPr>
          <p:grpSpPr>
            <a:xfrm rot="600000">
              <a:off x="7048056" y="1841195"/>
              <a:ext cx="108000" cy="108000"/>
              <a:chOff x="3750733" y="3361267"/>
              <a:chExt cx="1193800" cy="1132502"/>
            </a:xfrm>
          </p:grpSpPr>
          <p:sp>
            <p:nvSpPr>
              <p:cNvPr id="46" name="Ellipse 45">
                <a:extLst>
                  <a:ext uri="{FF2B5EF4-FFF2-40B4-BE49-F238E27FC236}">
                    <a16:creationId xmlns:a16="http://schemas.microsoft.com/office/drawing/2014/main" id="{61DC5E9D-97C5-4024-83D5-6F6ED8ABCAA8}"/>
                  </a:ext>
                </a:extLst>
              </p:cNvPr>
              <p:cNvSpPr/>
              <p:nvPr/>
            </p:nvSpPr>
            <p:spPr>
              <a:xfrm>
                <a:off x="3750733" y="3361267"/>
                <a:ext cx="1193800" cy="321733"/>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sp>
            <p:nvSpPr>
              <p:cNvPr id="47" name="Gleichschenkliges Dreieck 46">
                <a:extLst>
                  <a:ext uri="{FF2B5EF4-FFF2-40B4-BE49-F238E27FC236}">
                    <a16:creationId xmlns:a16="http://schemas.microsoft.com/office/drawing/2014/main" id="{50C22CBD-7455-4D72-B5C2-3963FEE003D8}"/>
                  </a:ext>
                </a:extLst>
              </p:cNvPr>
              <p:cNvSpPr/>
              <p:nvPr/>
            </p:nvSpPr>
            <p:spPr>
              <a:xfrm flipV="1">
                <a:off x="4216400" y="3466479"/>
                <a:ext cx="262466" cy="1027290"/>
              </a:xfrm>
              <a:prstGeom prst="triangl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grpSp>
      </p:grpSp>
      <p:grpSp>
        <p:nvGrpSpPr>
          <p:cNvPr id="48" name="Gruppieren 47">
            <a:extLst>
              <a:ext uri="{FF2B5EF4-FFF2-40B4-BE49-F238E27FC236}">
                <a16:creationId xmlns:a16="http://schemas.microsoft.com/office/drawing/2014/main" id="{B253D470-CD63-40ED-A4CF-E81E3ECB2AF6}"/>
              </a:ext>
            </a:extLst>
          </p:cNvPr>
          <p:cNvGrpSpPr/>
          <p:nvPr/>
        </p:nvGrpSpPr>
        <p:grpSpPr>
          <a:xfrm>
            <a:off x="7785589" y="2139876"/>
            <a:ext cx="797013" cy="573657"/>
            <a:chOff x="7851592" y="1389131"/>
            <a:chExt cx="797013" cy="573657"/>
          </a:xfrm>
        </p:grpSpPr>
        <p:sp>
          <p:nvSpPr>
            <p:cNvPr id="49" name="Rechteck 48">
              <a:extLst>
                <a:ext uri="{FF2B5EF4-FFF2-40B4-BE49-F238E27FC236}">
                  <a16:creationId xmlns:a16="http://schemas.microsoft.com/office/drawing/2014/main" id="{56B53ABB-3336-4D09-98B6-72A6C78C831F}"/>
                </a:ext>
              </a:extLst>
            </p:cNvPr>
            <p:cNvSpPr/>
            <p:nvPr/>
          </p:nvSpPr>
          <p:spPr>
            <a:xfrm rot="21262405">
              <a:off x="7851592" y="1439568"/>
              <a:ext cx="797013" cy="523220"/>
            </a:xfrm>
            <a:prstGeom prst="rect">
              <a:avLst/>
            </a:prstGeom>
            <a:solidFill>
              <a:srgbClr val="F1F1F1"/>
            </a:solidFill>
            <a:ln>
              <a:solidFill>
                <a:schemeClr val="accent1"/>
              </a:solidFill>
            </a:ln>
          </p:spPr>
          <p:txBody>
            <a:bodyPr wrap="none">
              <a:spAutoFit/>
            </a:bodyPr>
            <a:lstStyle/>
            <a:p>
              <a:pPr algn="ctr"/>
              <a:r>
                <a:rPr lang="de-DE" sz="1400" b="1" dirty="0">
                  <a:latin typeface="Calibri" panose="020F0502020204030204" pitchFamily="34" charset="0"/>
                  <a:cs typeface="Calibri" panose="020F0502020204030204" pitchFamily="34" charset="0"/>
                </a:rPr>
                <a:t>Sieh das</a:t>
              </a:r>
            </a:p>
            <a:p>
              <a:pPr algn="ctr"/>
              <a:r>
                <a:rPr lang="de-DE" sz="1400" b="1" dirty="0">
                  <a:latin typeface="Calibri" panose="020F0502020204030204" pitchFamily="34" charset="0"/>
                  <a:cs typeface="Calibri" panose="020F0502020204030204" pitchFamily="34" charset="0"/>
                </a:rPr>
                <a:t>Ganze!</a:t>
              </a:r>
            </a:p>
          </p:txBody>
        </p:sp>
        <p:grpSp>
          <p:nvGrpSpPr>
            <p:cNvPr id="50" name="Gruppieren 49">
              <a:extLst>
                <a:ext uri="{FF2B5EF4-FFF2-40B4-BE49-F238E27FC236}">
                  <a16:creationId xmlns:a16="http://schemas.microsoft.com/office/drawing/2014/main" id="{68EC9AFF-D648-4E69-9917-DC3BE962A37B}"/>
                </a:ext>
              </a:extLst>
            </p:cNvPr>
            <p:cNvGrpSpPr/>
            <p:nvPr/>
          </p:nvGrpSpPr>
          <p:grpSpPr>
            <a:xfrm rot="600000">
              <a:off x="8196099" y="1389131"/>
              <a:ext cx="108000" cy="108000"/>
              <a:chOff x="3750733" y="3361267"/>
              <a:chExt cx="1193800" cy="1132502"/>
            </a:xfrm>
          </p:grpSpPr>
          <p:sp>
            <p:nvSpPr>
              <p:cNvPr id="51" name="Ellipse 50">
                <a:extLst>
                  <a:ext uri="{FF2B5EF4-FFF2-40B4-BE49-F238E27FC236}">
                    <a16:creationId xmlns:a16="http://schemas.microsoft.com/office/drawing/2014/main" id="{B82B4D51-8776-42E0-B707-094B25D429BB}"/>
                  </a:ext>
                </a:extLst>
              </p:cNvPr>
              <p:cNvSpPr/>
              <p:nvPr/>
            </p:nvSpPr>
            <p:spPr>
              <a:xfrm>
                <a:off x="3750733" y="3361267"/>
                <a:ext cx="1193800" cy="321733"/>
              </a:xfrm>
              <a:prstGeom prst="ellips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sp>
            <p:nvSpPr>
              <p:cNvPr id="52" name="Gleichschenkliges Dreieck 51">
                <a:extLst>
                  <a:ext uri="{FF2B5EF4-FFF2-40B4-BE49-F238E27FC236}">
                    <a16:creationId xmlns:a16="http://schemas.microsoft.com/office/drawing/2014/main" id="{130D0EE5-CBF2-40E4-A343-583A0952B701}"/>
                  </a:ext>
                </a:extLst>
              </p:cNvPr>
              <p:cNvSpPr/>
              <p:nvPr/>
            </p:nvSpPr>
            <p:spPr>
              <a:xfrm flipV="1">
                <a:off x="4216400" y="3466479"/>
                <a:ext cx="262466" cy="1027290"/>
              </a:xfrm>
              <a:prstGeom prst="triangle">
                <a:avLst/>
              </a:prstGeom>
              <a:solidFill>
                <a:schemeClr val="tx1"/>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cs typeface="Calibri" panose="020F0502020204030204" pitchFamily="34" charset="0"/>
                </a:endParaRPr>
              </a:p>
            </p:txBody>
          </p:sp>
        </p:grpSp>
      </p:grpSp>
      <p:sp>
        <p:nvSpPr>
          <p:cNvPr id="53" name="Textfeld 52">
            <a:extLst>
              <a:ext uri="{FF2B5EF4-FFF2-40B4-BE49-F238E27FC236}">
                <a16:creationId xmlns:a16="http://schemas.microsoft.com/office/drawing/2014/main" id="{2FB92AE8-61CB-4DD8-919B-DA4629504B27}"/>
              </a:ext>
            </a:extLst>
          </p:cNvPr>
          <p:cNvSpPr txBox="1"/>
          <p:nvPr/>
        </p:nvSpPr>
        <p:spPr>
          <a:xfrm>
            <a:off x="147874" y="6463025"/>
            <a:ext cx="4170708" cy="215444"/>
          </a:xfrm>
          <a:prstGeom prst="rect">
            <a:avLst/>
          </a:prstGeom>
          <a:noFill/>
        </p:spPr>
        <p:txBody>
          <a:bodyPr wrap="square" rtlCol="0">
            <a:spAutoFit/>
          </a:bodyPr>
          <a:lstStyle/>
          <a:p>
            <a:r>
              <a:rPr lang="de-DE" sz="800" dirty="0">
                <a:solidFill>
                  <a:srgbClr val="4D4D4D"/>
                </a:solidFill>
                <a:latin typeface="Calibri" panose="020F0502020204030204" pitchFamily="34" charset="0"/>
                <a:sym typeface="Wingdings" pitchFamily="2" charset="2"/>
              </a:rPr>
              <a:t>Quelle:  Jeff Sutherland, The Roots of Scrum 2010 (Übersetzung iXventiv)</a:t>
            </a:r>
          </a:p>
        </p:txBody>
      </p:sp>
      <p:sp>
        <p:nvSpPr>
          <p:cNvPr id="2" name="Rechteck 1">
            <a:extLst>
              <a:ext uri="{FF2B5EF4-FFF2-40B4-BE49-F238E27FC236}">
                <a16:creationId xmlns:a16="http://schemas.microsoft.com/office/drawing/2014/main" id="{3185877D-7B37-497A-B7B7-E912006EAD81}"/>
              </a:ext>
            </a:extLst>
          </p:cNvPr>
          <p:cNvSpPr/>
          <p:nvPr/>
        </p:nvSpPr>
        <p:spPr>
          <a:xfrm>
            <a:off x="1337823" y="5086124"/>
            <a:ext cx="6680355" cy="523220"/>
          </a:xfrm>
          <a:prstGeom prst="rect">
            <a:avLst/>
          </a:prstGeom>
        </p:spPr>
        <p:txBody>
          <a:bodyPr wrap="none">
            <a:spAutoFit/>
          </a:bodyPr>
          <a:lstStyle/>
          <a:p>
            <a:r>
              <a:rPr lang="de-DE" sz="2800" b="1" dirty="0">
                <a:latin typeface="Calibri" panose="020F0502020204030204" pitchFamily="34" charset="0"/>
                <a:cs typeface="Calibri" panose="020F0502020204030204" pitchFamily="34" charset="0"/>
              </a:rPr>
              <a:t>Grundpfeiler für eine schlanke Organisation</a:t>
            </a:r>
            <a:endParaRPr 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191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BFF2DC9-9D5E-40D7-B2FB-6B19DCBF6E30}"/>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89A5009C-88FE-4CA7-BA77-573AC8AA3FFD}"/>
              </a:ext>
            </a:extLst>
          </p:cNvPr>
          <p:cNvSpPr>
            <a:spLocks noGrp="1"/>
          </p:cNvSpPr>
          <p:nvPr>
            <p:ph type="sldNum" sz="quarter" idx="4"/>
          </p:nvPr>
        </p:nvSpPr>
        <p:spPr/>
        <p:txBody>
          <a:bodyPr/>
          <a:lstStyle/>
          <a:p>
            <a:fld id="{BD587C3E-324D-4846-9F44-5C3ACF20A720}" type="slidenum">
              <a:rPr lang="de-DE" smtClean="0"/>
              <a:pPr/>
              <a:t>23</a:t>
            </a:fld>
            <a:endParaRPr lang="de-DE" dirty="0"/>
          </a:p>
        </p:txBody>
      </p:sp>
      <p:sp>
        <p:nvSpPr>
          <p:cNvPr id="4" name="Titel 3">
            <a:extLst>
              <a:ext uri="{FF2B5EF4-FFF2-40B4-BE49-F238E27FC236}">
                <a16:creationId xmlns:a16="http://schemas.microsoft.com/office/drawing/2014/main" id="{FB350092-B1F7-40CB-8744-30A56A22863A}"/>
              </a:ext>
            </a:extLst>
          </p:cNvPr>
          <p:cNvSpPr>
            <a:spLocks noGrp="1"/>
          </p:cNvSpPr>
          <p:nvPr>
            <p:ph type="title"/>
          </p:nvPr>
        </p:nvSpPr>
        <p:spPr/>
        <p:txBody>
          <a:bodyPr/>
          <a:lstStyle/>
          <a:p>
            <a:r>
              <a:rPr lang="de-DE" dirty="0"/>
              <a:t>„Agile“</a:t>
            </a:r>
          </a:p>
        </p:txBody>
      </p:sp>
      <p:sp>
        <p:nvSpPr>
          <p:cNvPr id="5" name="Textplatzhalter 4">
            <a:extLst>
              <a:ext uri="{FF2B5EF4-FFF2-40B4-BE49-F238E27FC236}">
                <a16:creationId xmlns:a16="http://schemas.microsoft.com/office/drawing/2014/main" id="{230AA378-F9C3-435D-9447-55ADBBF6A5E5}"/>
              </a:ext>
            </a:extLst>
          </p:cNvPr>
          <p:cNvSpPr>
            <a:spLocks noGrp="1"/>
          </p:cNvSpPr>
          <p:nvPr>
            <p:ph type="body" sz="quarter" idx="11"/>
          </p:nvPr>
        </p:nvSpPr>
        <p:spPr/>
        <p:txBody>
          <a:bodyPr>
            <a:normAutofit fontScale="92500"/>
          </a:bodyPr>
          <a:lstStyle/>
          <a:p>
            <a:endParaRPr lang="en-US"/>
          </a:p>
        </p:txBody>
      </p:sp>
      <p:sp>
        <p:nvSpPr>
          <p:cNvPr id="7" name="Textfeld 6">
            <a:extLst>
              <a:ext uri="{FF2B5EF4-FFF2-40B4-BE49-F238E27FC236}">
                <a16:creationId xmlns:a16="http://schemas.microsoft.com/office/drawing/2014/main" id="{AF7CC31E-A55B-4ADF-A4F1-0657A0DD448C}"/>
              </a:ext>
            </a:extLst>
          </p:cNvPr>
          <p:cNvSpPr txBox="1"/>
          <p:nvPr/>
        </p:nvSpPr>
        <p:spPr>
          <a:xfrm>
            <a:off x="412609" y="1211979"/>
            <a:ext cx="5913782" cy="523220"/>
          </a:xfrm>
          <a:prstGeom prst="rect">
            <a:avLst/>
          </a:prstGeom>
          <a:noFill/>
        </p:spPr>
        <p:txBody>
          <a:bodyPr wrap="square" rtlCol="0">
            <a:spAutoFit/>
          </a:bodyPr>
          <a:lstStyle/>
          <a:p>
            <a:pPr algn="ctr"/>
            <a:r>
              <a:rPr lang="de-DE" sz="2800" b="1" i="1" dirty="0">
                <a:solidFill>
                  <a:srgbClr val="0070C0"/>
                </a:solidFill>
                <a:latin typeface="Calibri" panose="020F0502020204030204" pitchFamily="34" charset="0"/>
                <a:sym typeface="Wingdings" pitchFamily="2" charset="2"/>
              </a:rPr>
              <a:t>ist eine geistige Haltung (</a:t>
            </a:r>
            <a:r>
              <a:rPr lang="de-DE" sz="2800" b="1" i="1" dirty="0" err="1">
                <a:solidFill>
                  <a:srgbClr val="0070C0"/>
                </a:solidFill>
                <a:latin typeface="Calibri" panose="020F0502020204030204" pitchFamily="34" charset="0"/>
                <a:sym typeface="Wingdings" pitchFamily="2" charset="2"/>
              </a:rPr>
              <a:t>Mindset</a:t>
            </a:r>
            <a:r>
              <a:rPr lang="de-DE" sz="2800" b="1" i="1" dirty="0">
                <a:solidFill>
                  <a:srgbClr val="0070C0"/>
                </a:solidFill>
                <a:latin typeface="Calibri" panose="020F0502020204030204" pitchFamily="34" charset="0"/>
                <a:sym typeface="Wingdings" pitchFamily="2" charset="2"/>
              </a:rPr>
              <a:t>)</a:t>
            </a:r>
          </a:p>
        </p:txBody>
      </p:sp>
      <p:sp>
        <p:nvSpPr>
          <p:cNvPr id="10" name="Textfeld 9">
            <a:extLst>
              <a:ext uri="{FF2B5EF4-FFF2-40B4-BE49-F238E27FC236}">
                <a16:creationId xmlns:a16="http://schemas.microsoft.com/office/drawing/2014/main" id="{0662BA11-6D31-425B-96E0-192CEDC20DD5}"/>
              </a:ext>
            </a:extLst>
          </p:cNvPr>
          <p:cNvSpPr txBox="1"/>
          <p:nvPr/>
        </p:nvSpPr>
        <p:spPr>
          <a:xfrm>
            <a:off x="641903" y="2499103"/>
            <a:ext cx="5913782" cy="523220"/>
          </a:xfrm>
          <a:prstGeom prst="rect">
            <a:avLst/>
          </a:prstGeom>
          <a:noFill/>
        </p:spPr>
        <p:txBody>
          <a:bodyPr wrap="square" rtlCol="0">
            <a:spAutoFit/>
          </a:bodyPr>
          <a:lstStyle/>
          <a:p>
            <a:pPr algn="ctr"/>
            <a:r>
              <a:rPr lang="de-DE" sz="2800" b="1" i="1" dirty="0">
                <a:solidFill>
                  <a:srgbClr val="0070C0"/>
                </a:solidFill>
                <a:latin typeface="Calibri" panose="020F0502020204030204" pitchFamily="34" charset="0"/>
                <a:sym typeface="Wingdings" pitchFamily="2" charset="2"/>
              </a:rPr>
              <a:t>basiert auf 4 Werten</a:t>
            </a:r>
          </a:p>
        </p:txBody>
      </p:sp>
      <p:sp>
        <p:nvSpPr>
          <p:cNvPr id="11" name="Textfeld 10">
            <a:extLst>
              <a:ext uri="{FF2B5EF4-FFF2-40B4-BE49-F238E27FC236}">
                <a16:creationId xmlns:a16="http://schemas.microsoft.com/office/drawing/2014/main" id="{7FF13034-F1D8-41E4-9BED-C0B52B5A9C0D}"/>
              </a:ext>
            </a:extLst>
          </p:cNvPr>
          <p:cNvSpPr txBox="1"/>
          <p:nvPr/>
        </p:nvSpPr>
        <p:spPr>
          <a:xfrm>
            <a:off x="1852919" y="3786228"/>
            <a:ext cx="5913782" cy="523220"/>
          </a:xfrm>
          <a:prstGeom prst="rect">
            <a:avLst/>
          </a:prstGeom>
          <a:noFill/>
        </p:spPr>
        <p:txBody>
          <a:bodyPr wrap="square" rtlCol="0">
            <a:spAutoFit/>
          </a:bodyPr>
          <a:lstStyle/>
          <a:p>
            <a:pPr algn="ctr"/>
            <a:r>
              <a:rPr lang="de-DE" sz="2800" b="1" i="1" dirty="0">
                <a:solidFill>
                  <a:srgbClr val="0070C0"/>
                </a:solidFill>
                <a:latin typeface="Calibri" panose="020F0502020204030204" pitchFamily="34" charset="0"/>
                <a:sym typeface="Wingdings" pitchFamily="2" charset="2"/>
              </a:rPr>
              <a:t>beschrieben durch 12 Prinzipien</a:t>
            </a:r>
          </a:p>
        </p:txBody>
      </p:sp>
    </p:spTree>
    <p:extLst>
      <p:ext uri="{BB962C8B-B14F-4D97-AF65-F5344CB8AC3E}">
        <p14:creationId xmlns:p14="http://schemas.microsoft.com/office/powerpoint/2010/main" val="1025662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6DCCD38D-5B0C-446F-8428-8898178931C8}"/>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2A689538-2364-4740-AD38-14AA39012213}"/>
              </a:ext>
            </a:extLst>
          </p:cNvPr>
          <p:cNvSpPr>
            <a:spLocks noGrp="1"/>
          </p:cNvSpPr>
          <p:nvPr>
            <p:ph type="sldNum" sz="quarter" idx="4"/>
          </p:nvPr>
        </p:nvSpPr>
        <p:spPr/>
        <p:txBody>
          <a:bodyPr/>
          <a:lstStyle/>
          <a:p>
            <a:fld id="{BD587C3E-324D-4846-9F44-5C3ACF20A720}" type="slidenum">
              <a:rPr lang="de-DE" smtClean="0"/>
              <a:pPr/>
              <a:t>24</a:t>
            </a:fld>
            <a:endParaRPr lang="de-DE" dirty="0"/>
          </a:p>
        </p:txBody>
      </p:sp>
      <p:sp>
        <p:nvSpPr>
          <p:cNvPr id="7" name="Titel 6">
            <a:extLst>
              <a:ext uri="{FF2B5EF4-FFF2-40B4-BE49-F238E27FC236}">
                <a16:creationId xmlns:a16="http://schemas.microsoft.com/office/drawing/2014/main" id="{3D4949D5-49F3-4BA0-A28B-94B1F8E18847}"/>
              </a:ext>
            </a:extLst>
          </p:cNvPr>
          <p:cNvSpPr>
            <a:spLocks noGrp="1"/>
          </p:cNvSpPr>
          <p:nvPr>
            <p:ph type="title"/>
          </p:nvPr>
        </p:nvSpPr>
        <p:spPr/>
        <p:txBody>
          <a:bodyPr/>
          <a:lstStyle/>
          <a:p>
            <a:r>
              <a:rPr lang="de-DE" dirty="0"/>
              <a:t>Definition: Scrum</a:t>
            </a:r>
          </a:p>
        </p:txBody>
      </p:sp>
      <p:sp>
        <p:nvSpPr>
          <p:cNvPr id="9" name="Textplatzhalter 8">
            <a:extLst>
              <a:ext uri="{FF2B5EF4-FFF2-40B4-BE49-F238E27FC236}">
                <a16:creationId xmlns:a16="http://schemas.microsoft.com/office/drawing/2014/main" id="{728BFB43-3922-496B-979F-A3FB2D621457}"/>
              </a:ext>
            </a:extLst>
          </p:cNvPr>
          <p:cNvSpPr>
            <a:spLocks noGrp="1"/>
          </p:cNvSpPr>
          <p:nvPr>
            <p:ph type="body" sz="quarter" idx="11"/>
          </p:nvPr>
        </p:nvSpPr>
        <p:spPr/>
        <p:txBody>
          <a:bodyPr>
            <a:normAutofit fontScale="92500"/>
          </a:bodyPr>
          <a:lstStyle/>
          <a:p>
            <a:r>
              <a:rPr lang="de-DE" dirty="0"/>
              <a:t>Syl_ID_1.5</a:t>
            </a:r>
          </a:p>
        </p:txBody>
      </p:sp>
      <p:sp>
        <p:nvSpPr>
          <p:cNvPr id="10" name="Textfeld 9">
            <a:extLst>
              <a:ext uri="{FF2B5EF4-FFF2-40B4-BE49-F238E27FC236}">
                <a16:creationId xmlns:a16="http://schemas.microsoft.com/office/drawing/2014/main" id="{61C5F384-83B9-4A26-8231-2AF4252899B7}"/>
              </a:ext>
            </a:extLst>
          </p:cNvPr>
          <p:cNvSpPr txBox="1"/>
          <p:nvPr/>
        </p:nvSpPr>
        <p:spPr>
          <a:xfrm rot="21294896">
            <a:off x="570217" y="979545"/>
            <a:ext cx="6064805" cy="400110"/>
          </a:xfrm>
          <a:prstGeom prst="rect">
            <a:avLst/>
          </a:prstGeom>
          <a:noFill/>
        </p:spPr>
        <p:txBody>
          <a:bodyPr wrap="square" rtlCol="0">
            <a:spAutoFit/>
          </a:bodyPr>
          <a:lstStyle/>
          <a:p>
            <a:pPr algn="ctr"/>
            <a:r>
              <a:rPr lang="de-DE" sz="2000" dirty="0">
                <a:solidFill>
                  <a:srgbClr val="4D4D4D"/>
                </a:solidFill>
                <a:latin typeface="Calibri" panose="020F0502020204030204" pitchFamily="34" charset="0"/>
                <a:sym typeface="Wingdings" pitchFamily="2" charset="2"/>
              </a:rPr>
              <a:t>Ein </a:t>
            </a:r>
            <a:r>
              <a:rPr lang="de-DE" sz="2000" b="1" dirty="0">
                <a:solidFill>
                  <a:srgbClr val="4D4D4D"/>
                </a:solidFill>
                <a:latin typeface="Calibri" panose="020F0502020204030204" pitchFamily="34" charset="0"/>
                <a:sym typeface="Wingdings" pitchFamily="2" charset="2"/>
              </a:rPr>
              <a:t>Rahmenwerk</a:t>
            </a:r>
            <a:r>
              <a:rPr lang="de-DE" sz="2000" dirty="0">
                <a:solidFill>
                  <a:srgbClr val="4D4D4D"/>
                </a:solidFill>
                <a:latin typeface="Calibri" panose="020F0502020204030204" pitchFamily="34" charset="0"/>
                <a:sym typeface="Wingdings" pitchFamily="2" charset="2"/>
              </a:rPr>
              <a:t> (Framework), innerhalb dessen …</a:t>
            </a:r>
          </a:p>
        </p:txBody>
      </p:sp>
      <p:sp>
        <p:nvSpPr>
          <p:cNvPr id="11" name="Textfeld 10">
            <a:extLst>
              <a:ext uri="{FF2B5EF4-FFF2-40B4-BE49-F238E27FC236}">
                <a16:creationId xmlns:a16="http://schemas.microsoft.com/office/drawing/2014/main" id="{BDEA490B-AC59-4A26-9DAC-59BD383AEE35}"/>
              </a:ext>
            </a:extLst>
          </p:cNvPr>
          <p:cNvSpPr txBox="1"/>
          <p:nvPr/>
        </p:nvSpPr>
        <p:spPr>
          <a:xfrm rot="407797">
            <a:off x="599496" y="2357293"/>
            <a:ext cx="8168525" cy="400110"/>
          </a:xfrm>
          <a:prstGeom prst="rect">
            <a:avLst/>
          </a:prstGeom>
          <a:noFill/>
        </p:spPr>
        <p:txBody>
          <a:bodyPr wrap="square" rtlCol="0">
            <a:spAutoFit/>
          </a:bodyPr>
          <a:lstStyle/>
          <a:p>
            <a:pPr algn="ctr"/>
            <a:r>
              <a:rPr lang="de-DE" sz="2000" dirty="0">
                <a:solidFill>
                  <a:srgbClr val="4D4D4D"/>
                </a:solidFill>
                <a:latin typeface="Calibri" panose="020F0502020204030204" pitchFamily="34" charset="0"/>
                <a:sym typeface="Wingdings" pitchFamily="2" charset="2"/>
              </a:rPr>
              <a:t>… Menschen </a:t>
            </a:r>
            <a:r>
              <a:rPr lang="de-DE" sz="2000" b="1" dirty="0">
                <a:solidFill>
                  <a:srgbClr val="4D4D4D"/>
                </a:solidFill>
                <a:latin typeface="Calibri" panose="020F0502020204030204" pitchFamily="34" charset="0"/>
                <a:sym typeface="Wingdings" pitchFamily="2" charset="2"/>
              </a:rPr>
              <a:t>komplexe adaptive Aufgabenstellungen </a:t>
            </a:r>
            <a:r>
              <a:rPr lang="de-DE" sz="2000" dirty="0">
                <a:solidFill>
                  <a:srgbClr val="4D4D4D"/>
                </a:solidFill>
                <a:latin typeface="Calibri" panose="020F0502020204030204" pitchFamily="34" charset="0"/>
                <a:sym typeface="Wingdings" pitchFamily="2" charset="2"/>
              </a:rPr>
              <a:t>angehen können …</a:t>
            </a:r>
          </a:p>
        </p:txBody>
      </p:sp>
      <p:sp>
        <p:nvSpPr>
          <p:cNvPr id="12" name="Textfeld 11">
            <a:extLst>
              <a:ext uri="{FF2B5EF4-FFF2-40B4-BE49-F238E27FC236}">
                <a16:creationId xmlns:a16="http://schemas.microsoft.com/office/drawing/2014/main" id="{FBE464C4-AF7F-4450-9CE1-245A3C30D683}"/>
              </a:ext>
            </a:extLst>
          </p:cNvPr>
          <p:cNvSpPr txBox="1"/>
          <p:nvPr/>
        </p:nvSpPr>
        <p:spPr>
          <a:xfrm rot="21369502">
            <a:off x="990431" y="3728776"/>
            <a:ext cx="6088142" cy="400110"/>
          </a:xfrm>
          <a:prstGeom prst="rect">
            <a:avLst/>
          </a:prstGeom>
          <a:noFill/>
        </p:spPr>
        <p:txBody>
          <a:bodyPr wrap="square" rtlCol="0">
            <a:spAutoFit/>
          </a:bodyPr>
          <a:lstStyle/>
          <a:p>
            <a:pPr algn="ctr"/>
            <a:r>
              <a:rPr lang="de-DE" sz="2000" dirty="0">
                <a:solidFill>
                  <a:srgbClr val="4D4D4D"/>
                </a:solidFill>
                <a:latin typeface="Calibri" panose="020F0502020204030204" pitchFamily="34" charset="0"/>
                <a:sym typeface="Wingdings" pitchFamily="2" charset="2"/>
              </a:rPr>
              <a:t>… und durch das sie in die Lage versetzt werden, …</a:t>
            </a:r>
          </a:p>
        </p:txBody>
      </p:sp>
      <p:sp>
        <p:nvSpPr>
          <p:cNvPr id="13" name="Textfeld 12">
            <a:extLst>
              <a:ext uri="{FF2B5EF4-FFF2-40B4-BE49-F238E27FC236}">
                <a16:creationId xmlns:a16="http://schemas.microsoft.com/office/drawing/2014/main" id="{B62036A0-D04C-4BFA-B6B2-16091AE819B9}"/>
              </a:ext>
            </a:extLst>
          </p:cNvPr>
          <p:cNvSpPr txBox="1"/>
          <p:nvPr/>
        </p:nvSpPr>
        <p:spPr>
          <a:xfrm rot="579953">
            <a:off x="289400" y="5026540"/>
            <a:ext cx="8572829" cy="707886"/>
          </a:xfrm>
          <a:prstGeom prst="rect">
            <a:avLst/>
          </a:prstGeom>
          <a:noFill/>
        </p:spPr>
        <p:txBody>
          <a:bodyPr wrap="square" rtlCol="0">
            <a:spAutoFit/>
          </a:bodyPr>
          <a:lstStyle/>
          <a:p>
            <a:pPr algn="ctr"/>
            <a:r>
              <a:rPr lang="de-DE" sz="2000" dirty="0">
                <a:solidFill>
                  <a:srgbClr val="4D4D4D"/>
                </a:solidFill>
                <a:latin typeface="Calibri" panose="020F0502020204030204" pitchFamily="34" charset="0"/>
                <a:sym typeface="Wingdings" pitchFamily="2" charset="2"/>
              </a:rPr>
              <a:t>… </a:t>
            </a:r>
            <a:r>
              <a:rPr lang="de-DE" sz="2000" b="1" dirty="0">
                <a:solidFill>
                  <a:srgbClr val="4D4D4D"/>
                </a:solidFill>
                <a:latin typeface="Calibri" panose="020F0502020204030204" pitchFamily="34" charset="0"/>
                <a:sym typeface="Wingdings" pitchFamily="2" charset="2"/>
              </a:rPr>
              <a:t>produktiv und kreativ Produkte </a:t>
            </a:r>
            <a:r>
              <a:rPr lang="de-DE" sz="2000" dirty="0">
                <a:solidFill>
                  <a:srgbClr val="4D4D4D"/>
                </a:solidFill>
                <a:latin typeface="Calibri" panose="020F0502020204030204" pitchFamily="34" charset="0"/>
                <a:sym typeface="Wingdings" pitchFamily="2" charset="2"/>
              </a:rPr>
              <a:t>mit dem </a:t>
            </a:r>
            <a:r>
              <a:rPr lang="de-DE" sz="2000" b="1" dirty="0">
                <a:solidFill>
                  <a:srgbClr val="4D4D4D"/>
                </a:solidFill>
                <a:latin typeface="Calibri" panose="020F0502020204030204" pitchFamily="34" charset="0"/>
                <a:sym typeface="Wingdings" pitchFamily="2" charset="2"/>
              </a:rPr>
              <a:t>höchstmöglichen Wert </a:t>
            </a:r>
            <a:r>
              <a:rPr lang="de-DE" sz="2000" dirty="0">
                <a:solidFill>
                  <a:srgbClr val="4D4D4D"/>
                </a:solidFill>
                <a:latin typeface="Calibri" panose="020F0502020204030204" pitchFamily="34" charset="0"/>
                <a:sym typeface="Wingdings" pitchFamily="2" charset="2"/>
              </a:rPr>
              <a:t>ausliefern zu können.</a:t>
            </a:r>
          </a:p>
        </p:txBody>
      </p:sp>
    </p:spTree>
    <p:extLst>
      <p:ext uri="{BB962C8B-B14F-4D97-AF65-F5344CB8AC3E}">
        <p14:creationId xmlns:p14="http://schemas.microsoft.com/office/powerpoint/2010/main" val="121782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99F5779-65D4-405D-A895-6041AC6C0135}"/>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24FEEFB-9F0C-4A82-A4BF-CF779BB6DC06}"/>
              </a:ext>
            </a:extLst>
          </p:cNvPr>
          <p:cNvSpPr>
            <a:spLocks noGrp="1"/>
          </p:cNvSpPr>
          <p:nvPr>
            <p:ph type="sldNum" sz="quarter" idx="4"/>
          </p:nvPr>
        </p:nvSpPr>
        <p:spPr/>
        <p:txBody>
          <a:bodyPr/>
          <a:lstStyle/>
          <a:p>
            <a:fld id="{BD587C3E-324D-4846-9F44-5C3ACF20A720}" type="slidenum">
              <a:rPr lang="de-DE" smtClean="0"/>
              <a:pPr/>
              <a:t>25</a:t>
            </a:fld>
            <a:endParaRPr lang="de-DE" dirty="0"/>
          </a:p>
        </p:txBody>
      </p:sp>
      <p:sp>
        <p:nvSpPr>
          <p:cNvPr id="14" name="Textplatzhalter 13">
            <a:extLst>
              <a:ext uri="{FF2B5EF4-FFF2-40B4-BE49-F238E27FC236}">
                <a16:creationId xmlns:a16="http://schemas.microsoft.com/office/drawing/2014/main" id="{AE28B764-CEE1-418D-AB53-3A71D11856FA}"/>
              </a:ext>
            </a:extLst>
          </p:cNvPr>
          <p:cNvSpPr>
            <a:spLocks noGrp="1"/>
          </p:cNvSpPr>
          <p:nvPr>
            <p:ph type="body" sz="quarter" idx="13"/>
          </p:nvPr>
        </p:nvSpPr>
        <p:spPr/>
        <p:txBody>
          <a:bodyPr/>
          <a:lstStyle/>
          <a:p>
            <a:pPr>
              <a:buFont typeface="Calibri" panose="020F0502020204030204" pitchFamily="34" charset="0"/>
              <a:buChar char="…"/>
            </a:pPr>
            <a:r>
              <a:rPr lang="de-DE" dirty="0">
                <a:sym typeface="Wingdings" pitchFamily="2" charset="2"/>
              </a:rPr>
              <a:t>ist ein </a:t>
            </a:r>
            <a:r>
              <a:rPr lang="de-DE" b="1" dirty="0">
                <a:sym typeface="Wingdings" pitchFamily="2" charset="2"/>
              </a:rPr>
              <a:t>Rahmenwerk</a:t>
            </a:r>
            <a:r>
              <a:rPr lang="de-DE" dirty="0">
                <a:sym typeface="Wingdings" pitchFamily="2" charset="2"/>
              </a:rPr>
              <a:t> zur Entwicklung und Erhaltung komplexer Produkte, innerhalb dessen verschiedene Prozesse und Techniken genutzt werden können.</a:t>
            </a:r>
          </a:p>
          <a:p>
            <a:pPr marL="0" indent="0">
              <a:buNone/>
            </a:pPr>
            <a:endParaRPr lang="de-DE" dirty="0">
              <a:sym typeface="Wingdings" pitchFamily="2" charset="2"/>
            </a:endParaRPr>
          </a:p>
          <a:p>
            <a:pPr>
              <a:buFont typeface="Calibri" panose="020F0502020204030204" pitchFamily="34" charset="0"/>
              <a:buChar char="…"/>
            </a:pPr>
            <a:r>
              <a:rPr lang="de-DE" dirty="0"/>
              <a:t>ist</a:t>
            </a:r>
          </a:p>
          <a:p>
            <a:pPr lvl="1"/>
            <a:r>
              <a:rPr lang="de-DE" dirty="0"/>
              <a:t>leichtgewichtig,</a:t>
            </a:r>
          </a:p>
          <a:p>
            <a:pPr lvl="1"/>
            <a:r>
              <a:rPr lang="de-DE" dirty="0"/>
              <a:t>einfach zu verstehen,</a:t>
            </a:r>
          </a:p>
          <a:p>
            <a:pPr lvl="1"/>
            <a:r>
              <a:rPr lang="de-DE" dirty="0"/>
              <a:t>schwierig zu meistern.</a:t>
            </a:r>
          </a:p>
          <a:p>
            <a:pPr marL="254000" lvl="1" indent="0">
              <a:buNone/>
            </a:pPr>
            <a:endParaRPr lang="de-DE" dirty="0"/>
          </a:p>
          <a:p>
            <a:pPr>
              <a:buFont typeface="Calibri" panose="020F0502020204030204" pitchFamily="34" charset="0"/>
              <a:buChar char="…"/>
            </a:pPr>
            <a:r>
              <a:rPr lang="de-DE" dirty="0"/>
              <a:t>besteht aus </a:t>
            </a:r>
          </a:p>
          <a:p>
            <a:pPr lvl="1"/>
            <a:r>
              <a:rPr lang="de-DE" dirty="0"/>
              <a:t>Rollen,</a:t>
            </a:r>
          </a:p>
          <a:p>
            <a:pPr lvl="1"/>
            <a:r>
              <a:rPr lang="de-DE" dirty="0"/>
              <a:t>Ereignissen,</a:t>
            </a:r>
          </a:p>
          <a:p>
            <a:pPr lvl="1"/>
            <a:r>
              <a:rPr lang="de-DE" dirty="0"/>
              <a:t>Artefakten und</a:t>
            </a:r>
          </a:p>
          <a:p>
            <a:pPr lvl="1"/>
            <a:r>
              <a:rPr lang="de-DE" dirty="0"/>
              <a:t>Regeln, die die einzelnen Elemente miteinander verbinden.</a:t>
            </a:r>
          </a:p>
        </p:txBody>
      </p:sp>
      <p:sp>
        <p:nvSpPr>
          <p:cNvPr id="5" name="Textplatzhalter 4">
            <a:extLst>
              <a:ext uri="{FF2B5EF4-FFF2-40B4-BE49-F238E27FC236}">
                <a16:creationId xmlns:a16="http://schemas.microsoft.com/office/drawing/2014/main" id="{5F3BA37E-4C7F-4245-A653-009C8848C18F}"/>
              </a:ext>
            </a:extLst>
          </p:cNvPr>
          <p:cNvSpPr>
            <a:spLocks noGrp="1"/>
          </p:cNvSpPr>
          <p:nvPr>
            <p:ph type="body" sz="quarter" idx="14"/>
          </p:nvPr>
        </p:nvSpPr>
        <p:spPr>
          <a:xfrm>
            <a:off x="-1764665" y="303611"/>
            <a:ext cx="2563446" cy="2323156"/>
          </a:xfrm>
          <a:prstGeom prst="rect">
            <a:avLst/>
          </a:prstGeom>
        </p:spPr>
        <p:txBody>
          <a:bodyPr/>
          <a:lstStyle/>
          <a:p>
            <a:endParaRPr lang="de-DE"/>
          </a:p>
        </p:txBody>
      </p:sp>
      <p:sp>
        <p:nvSpPr>
          <p:cNvPr id="8" name="Titel 7">
            <a:extLst>
              <a:ext uri="{FF2B5EF4-FFF2-40B4-BE49-F238E27FC236}">
                <a16:creationId xmlns:a16="http://schemas.microsoft.com/office/drawing/2014/main" id="{405CE3A8-8423-4F8A-AAEC-A6B006625350}"/>
              </a:ext>
            </a:extLst>
          </p:cNvPr>
          <p:cNvSpPr>
            <a:spLocks noGrp="1"/>
          </p:cNvSpPr>
          <p:nvPr>
            <p:ph type="title"/>
          </p:nvPr>
        </p:nvSpPr>
        <p:spPr/>
        <p:txBody>
          <a:bodyPr/>
          <a:lstStyle/>
          <a:p>
            <a:r>
              <a:rPr lang="de-DE" dirty="0"/>
              <a:t>Scrum, das Framework (Rahmenwerk)</a:t>
            </a:r>
          </a:p>
        </p:txBody>
      </p:sp>
      <p:sp>
        <p:nvSpPr>
          <p:cNvPr id="13" name="Textplatzhalter 12">
            <a:extLst>
              <a:ext uri="{FF2B5EF4-FFF2-40B4-BE49-F238E27FC236}">
                <a16:creationId xmlns:a16="http://schemas.microsoft.com/office/drawing/2014/main" id="{65598F3F-6E35-46BF-AFEE-2A96FD89C5E9}"/>
              </a:ext>
            </a:extLst>
          </p:cNvPr>
          <p:cNvSpPr>
            <a:spLocks noGrp="1"/>
          </p:cNvSpPr>
          <p:nvPr>
            <p:ph type="body" sz="quarter" idx="11"/>
          </p:nvPr>
        </p:nvSpPr>
        <p:spPr/>
        <p:txBody>
          <a:bodyPr>
            <a:normAutofit fontScale="92500"/>
          </a:bodyPr>
          <a:lstStyle/>
          <a:p>
            <a:r>
              <a:rPr lang="de-DE" dirty="0"/>
              <a:t>Syl_ID_1.5 / Syl_ID_3.4</a:t>
            </a:r>
          </a:p>
        </p:txBody>
      </p:sp>
      <p:grpSp>
        <p:nvGrpSpPr>
          <p:cNvPr id="69" name="Gruppieren 68">
            <a:extLst>
              <a:ext uri="{FF2B5EF4-FFF2-40B4-BE49-F238E27FC236}">
                <a16:creationId xmlns:a16="http://schemas.microsoft.com/office/drawing/2014/main" id="{D8B39A75-A8BB-4CC0-AEEF-61FA98342A1D}"/>
              </a:ext>
            </a:extLst>
          </p:cNvPr>
          <p:cNvGrpSpPr/>
          <p:nvPr/>
        </p:nvGrpSpPr>
        <p:grpSpPr>
          <a:xfrm>
            <a:off x="4387530" y="1023524"/>
            <a:ext cx="4612933" cy="5148676"/>
            <a:chOff x="4447164" y="1023524"/>
            <a:chExt cx="4612933" cy="5148676"/>
          </a:xfrm>
        </p:grpSpPr>
        <p:grpSp>
          <p:nvGrpSpPr>
            <p:cNvPr id="20" name="Gruppieren 19">
              <a:extLst>
                <a:ext uri="{FF2B5EF4-FFF2-40B4-BE49-F238E27FC236}">
                  <a16:creationId xmlns:a16="http://schemas.microsoft.com/office/drawing/2014/main" id="{45F0E030-1686-4BFA-9B22-4C4DF25AA4C4}"/>
                </a:ext>
              </a:extLst>
            </p:cNvPr>
            <p:cNvGrpSpPr/>
            <p:nvPr/>
          </p:nvGrpSpPr>
          <p:grpSpPr>
            <a:xfrm>
              <a:off x="4570001" y="1077966"/>
              <a:ext cx="4490096" cy="4770537"/>
              <a:chOff x="4570001" y="1077966"/>
              <a:chExt cx="4490096" cy="4770537"/>
            </a:xfrm>
          </p:grpSpPr>
          <p:sp>
            <p:nvSpPr>
              <p:cNvPr id="10" name="Rechteck 9">
                <a:extLst>
                  <a:ext uri="{FF2B5EF4-FFF2-40B4-BE49-F238E27FC236}">
                    <a16:creationId xmlns:a16="http://schemas.microsoft.com/office/drawing/2014/main" id="{2F002857-B469-4185-B37F-1D687DF6369D}"/>
                  </a:ext>
                </a:extLst>
              </p:cNvPr>
              <p:cNvSpPr/>
              <p:nvPr/>
            </p:nvSpPr>
            <p:spPr>
              <a:xfrm>
                <a:off x="4570001" y="1077966"/>
                <a:ext cx="4490096" cy="4770537"/>
              </a:xfrm>
              <a:prstGeom prst="rect">
                <a:avLst/>
              </a:prstGeom>
            </p:spPr>
            <p:txBody>
              <a:bodyPr wrap="square">
                <a:spAutoFit/>
              </a:bodyPr>
              <a:lstStyle/>
              <a:p>
                <a:r>
                  <a:rPr lang="de-DE" sz="1600" b="1" dirty="0">
                    <a:solidFill>
                      <a:schemeClr val="tx2">
                        <a:lumMod val="50000"/>
                      </a:schemeClr>
                    </a:solidFill>
                    <a:latin typeface="Calibri" panose="020F0502020204030204" pitchFamily="34" charset="0"/>
                    <a:cs typeface="Calibri" panose="020F0502020204030204" pitchFamily="34" charset="0"/>
                  </a:rPr>
                  <a:t>Rollen: Das Scrum-Team</a:t>
                </a:r>
              </a:p>
              <a:p>
                <a:endParaRPr lang="de-DE" sz="1600" dirty="0">
                  <a:solidFill>
                    <a:schemeClr val="tx2">
                      <a:lumMod val="50000"/>
                    </a:schemeClr>
                  </a:solidFill>
                  <a:latin typeface="Calibri" panose="020F0502020204030204" pitchFamily="34" charset="0"/>
                  <a:cs typeface="Calibri" panose="020F0502020204030204" pitchFamily="34" charset="0"/>
                </a:endParaRPr>
              </a:p>
              <a:p>
                <a:endParaRPr lang="de-DE" sz="1600" dirty="0">
                  <a:solidFill>
                    <a:schemeClr val="tx2">
                      <a:lumMod val="50000"/>
                    </a:schemeClr>
                  </a:solidFill>
                  <a:latin typeface="Calibri" panose="020F0502020204030204" pitchFamily="34" charset="0"/>
                  <a:cs typeface="Calibri" panose="020F0502020204030204" pitchFamily="34" charset="0"/>
                </a:endParaRPr>
              </a:p>
              <a:p>
                <a:endParaRPr lang="de-DE" sz="1600" dirty="0">
                  <a:solidFill>
                    <a:schemeClr val="tx2">
                      <a:lumMod val="50000"/>
                    </a:schemeClr>
                  </a:solidFill>
                  <a:latin typeface="Calibri" panose="020F0502020204030204" pitchFamily="34" charset="0"/>
                  <a:cs typeface="Calibri" panose="020F0502020204030204" pitchFamily="34" charset="0"/>
                </a:endParaRPr>
              </a:p>
              <a:p>
                <a:endParaRPr lang="de-DE" sz="1600" dirty="0">
                  <a:solidFill>
                    <a:schemeClr val="tx2">
                      <a:lumMod val="50000"/>
                    </a:schemeClr>
                  </a:solidFill>
                  <a:latin typeface="Calibri" panose="020F0502020204030204" pitchFamily="34" charset="0"/>
                  <a:cs typeface="Calibri" panose="020F0502020204030204" pitchFamily="34" charset="0"/>
                </a:endParaRPr>
              </a:p>
              <a:p>
                <a:endParaRPr lang="de-DE" sz="1600" dirty="0">
                  <a:solidFill>
                    <a:schemeClr val="tx2">
                      <a:lumMod val="50000"/>
                    </a:schemeClr>
                  </a:solidFill>
                  <a:latin typeface="Calibri" panose="020F0502020204030204" pitchFamily="34" charset="0"/>
                  <a:cs typeface="Calibri" panose="020F0502020204030204" pitchFamily="34" charset="0"/>
                </a:endParaRPr>
              </a:p>
              <a:p>
                <a:endParaRPr lang="de-DE" sz="1600" dirty="0">
                  <a:solidFill>
                    <a:schemeClr val="tx2">
                      <a:lumMod val="50000"/>
                    </a:schemeClr>
                  </a:solidFill>
                  <a:latin typeface="Calibri" panose="020F0502020204030204" pitchFamily="34" charset="0"/>
                  <a:cs typeface="Calibri" panose="020F0502020204030204" pitchFamily="34" charset="0"/>
                </a:endParaRPr>
              </a:p>
              <a:p>
                <a:r>
                  <a:rPr lang="de-DE" sz="1600" b="1" dirty="0">
                    <a:solidFill>
                      <a:schemeClr val="tx2">
                        <a:lumMod val="50000"/>
                      </a:schemeClr>
                    </a:solidFill>
                    <a:latin typeface="Calibri" panose="020F0502020204030204" pitchFamily="34" charset="0"/>
                    <a:cs typeface="Calibri" panose="020F0502020204030204" pitchFamily="34" charset="0"/>
                  </a:rPr>
                  <a:t>Ereignisse (Time Box)</a:t>
                </a:r>
              </a:p>
              <a:p>
                <a:pPr marL="285750" lvl="1" indent="-285750">
                  <a:buFont typeface="Symbol" panose="05050102010706020507" pitchFamily="18" charset="2"/>
                  <a:buChar char="-"/>
                </a:pPr>
                <a:r>
                  <a:rPr lang="de-DE" sz="1600" dirty="0">
                    <a:solidFill>
                      <a:schemeClr val="tx2">
                        <a:lumMod val="50000"/>
                      </a:schemeClr>
                    </a:solidFill>
                    <a:latin typeface="Calibri" panose="020F0502020204030204" pitchFamily="34" charset="0"/>
                    <a:cs typeface="Calibri" panose="020F0502020204030204" pitchFamily="34" charset="0"/>
                  </a:rPr>
                  <a:t>Sprint (max. 4 Wochen)</a:t>
                </a:r>
              </a:p>
              <a:p>
                <a:pPr marL="285750" lvl="1" indent="-285750">
                  <a:buFont typeface="Symbol" panose="05050102010706020507" pitchFamily="18" charset="2"/>
                  <a:buChar char="-"/>
                </a:pPr>
                <a:r>
                  <a:rPr lang="de-DE" sz="1600" dirty="0">
                    <a:solidFill>
                      <a:schemeClr val="tx2">
                        <a:lumMod val="50000"/>
                      </a:schemeClr>
                    </a:solidFill>
                    <a:latin typeface="Calibri" panose="020F0502020204030204" pitchFamily="34" charset="0"/>
                    <a:cs typeface="Calibri" panose="020F0502020204030204" pitchFamily="34" charset="0"/>
                  </a:rPr>
                  <a:t>Sprint-Planung (max. 1* Tag = max. 8* Stunden),</a:t>
                </a:r>
              </a:p>
              <a:p>
                <a:pPr marL="285750" lvl="1" indent="-285750">
                  <a:buFont typeface="Symbol" panose="05050102010706020507" pitchFamily="18" charset="2"/>
                  <a:buChar char="-"/>
                </a:pPr>
                <a:r>
                  <a:rPr lang="de-DE" sz="1600" dirty="0">
                    <a:solidFill>
                      <a:schemeClr val="tx2">
                        <a:lumMod val="50000"/>
                      </a:schemeClr>
                    </a:solidFill>
                    <a:latin typeface="Calibri" panose="020F0502020204030204" pitchFamily="34" charset="0"/>
                    <a:cs typeface="Calibri" panose="020F0502020204030204" pitchFamily="34" charset="0"/>
                  </a:rPr>
                  <a:t>Daily Scrum (max. 15 Minuten)</a:t>
                </a:r>
              </a:p>
              <a:p>
                <a:pPr marL="285750" lvl="1" indent="-285750">
                  <a:buFont typeface="Symbol" panose="05050102010706020507" pitchFamily="18" charset="2"/>
                  <a:buChar char="-"/>
                </a:pPr>
                <a:r>
                  <a:rPr lang="de-DE" sz="1600" dirty="0">
                    <a:solidFill>
                      <a:schemeClr val="tx2">
                        <a:lumMod val="50000"/>
                      </a:schemeClr>
                    </a:solidFill>
                    <a:latin typeface="Calibri" panose="020F0502020204030204" pitchFamily="34" charset="0"/>
                    <a:cs typeface="Calibri" panose="020F0502020204030204" pitchFamily="34" charset="0"/>
                  </a:rPr>
                  <a:t>Sprint-Review (max. 4* Stunden)</a:t>
                </a:r>
              </a:p>
              <a:p>
                <a:pPr marL="285750" lvl="1" indent="-285750">
                  <a:buFont typeface="Symbol" panose="05050102010706020507" pitchFamily="18" charset="2"/>
                  <a:buChar char="-"/>
                </a:pPr>
                <a:r>
                  <a:rPr lang="de-DE" sz="1600" dirty="0">
                    <a:solidFill>
                      <a:schemeClr val="tx2">
                        <a:lumMod val="50000"/>
                      </a:schemeClr>
                    </a:solidFill>
                    <a:latin typeface="Calibri" panose="020F0502020204030204" pitchFamily="34" charset="0"/>
                    <a:cs typeface="Calibri" panose="020F0502020204030204" pitchFamily="34" charset="0"/>
                  </a:rPr>
                  <a:t>Sprint-Retrospektive (max. 3* Stunden)</a:t>
                </a:r>
              </a:p>
              <a:p>
                <a:pPr marL="0" lvl="1"/>
                <a:endParaRPr lang="de-DE" sz="1600" dirty="0">
                  <a:solidFill>
                    <a:schemeClr val="tx2">
                      <a:lumMod val="50000"/>
                    </a:schemeClr>
                  </a:solidFill>
                  <a:latin typeface="Calibri" panose="020F0502020204030204" pitchFamily="34" charset="0"/>
                  <a:cs typeface="Calibri" panose="020F0502020204030204" pitchFamily="34" charset="0"/>
                </a:endParaRPr>
              </a:p>
              <a:p>
                <a:r>
                  <a:rPr lang="de-DE" sz="1600" b="1" dirty="0">
                    <a:solidFill>
                      <a:schemeClr val="tx2">
                        <a:lumMod val="50000"/>
                      </a:schemeClr>
                    </a:solidFill>
                    <a:latin typeface="Calibri" panose="020F0502020204030204" pitchFamily="34" charset="0"/>
                    <a:cs typeface="Calibri" panose="020F0502020204030204" pitchFamily="34" charset="0"/>
                  </a:rPr>
                  <a:t>Artefakte</a:t>
                </a:r>
              </a:p>
              <a:p>
                <a:pPr marL="285750" lvl="1" indent="-285750">
                  <a:buFont typeface="Symbol" panose="05050102010706020507" pitchFamily="18" charset="2"/>
                  <a:buChar char="-"/>
                </a:pPr>
                <a:r>
                  <a:rPr lang="de-DE" sz="1600" dirty="0" err="1">
                    <a:solidFill>
                      <a:schemeClr val="tx2">
                        <a:lumMod val="50000"/>
                      </a:schemeClr>
                    </a:solidFill>
                    <a:latin typeface="Calibri" panose="020F0502020204030204" pitchFamily="34" charset="0"/>
                    <a:cs typeface="Calibri" panose="020F0502020204030204" pitchFamily="34" charset="0"/>
                  </a:rPr>
                  <a:t>Product</a:t>
                </a:r>
                <a:r>
                  <a:rPr lang="de-DE" sz="1600" dirty="0">
                    <a:solidFill>
                      <a:schemeClr val="tx2">
                        <a:lumMod val="50000"/>
                      </a:schemeClr>
                    </a:solidFill>
                    <a:latin typeface="Calibri" panose="020F0502020204030204" pitchFamily="34" charset="0"/>
                    <a:cs typeface="Calibri" panose="020F0502020204030204" pitchFamily="34" charset="0"/>
                  </a:rPr>
                  <a:t> Backlog</a:t>
                </a:r>
              </a:p>
              <a:p>
                <a:pPr marL="285750" lvl="1" indent="-285750">
                  <a:buFont typeface="Symbol" panose="05050102010706020507" pitchFamily="18" charset="2"/>
                  <a:buChar char="-"/>
                </a:pPr>
                <a:r>
                  <a:rPr lang="de-DE" sz="1600" dirty="0">
                    <a:solidFill>
                      <a:schemeClr val="tx2">
                        <a:lumMod val="50000"/>
                      </a:schemeClr>
                    </a:solidFill>
                    <a:latin typeface="Calibri" panose="020F0502020204030204" pitchFamily="34" charset="0"/>
                    <a:cs typeface="Calibri" panose="020F0502020204030204" pitchFamily="34" charset="0"/>
                  </a:rPr>
                  <a:t>Sprint Backlog</a:t>
                </a:r>
              </a:p>
              <a:p>
                <a:pPr marL="285750" lvl="1" indent="-285750">
                  <a:buFont typeface="Symbol" panose="05050102010706020507" pitchFamily="18" charset="2"/>
                  <a:buChar char="-"/>
                </a:pPr>
                <a:r>
                  <a:rPr lang="de-DE" sz="1600" dirty="0">
                    <a:solidFill>
                      <a:schemeClr val="tx2">
                        <a:lumMod val="50000"/>
                      </a:schemeClr>
                    </a:solidFill>
                    <a:latin typeface="Calibri" panose="020F0502020204030204" pitchFamily="34" charset="0"/>
                    <a:cs typeface="Calibri" panose="020F0502020204030204" pitchFamily="34" charset="0"/>
                  </a:rPr>
                  <a:t>Inkrement</a:t>
                </a:r>
              </a:p>
              <a:p>
                <a:pPr marL="285750" lvl="1" indent="-285750">
                  <a:buFont typeface="Symbol" panose="05050102010706020507" pitchFamily="18" charset="2"/>
                  <a:buChar char="-"/>
                </a:pPr>
                <a:r>
                  <a:rPr lang="de-DE" sz="1600" dirty="0">
                    <a:solidFill>
                      <a:schemeClr val="tx2">
                        <a:lumMod val="50000"/>
                      </a:schemeClr>
                    </a:solidFill>
                    <a:latin typeface="Calibri" panose="020F0502020204030204" pitchFamily="34" charset="0"/>
                    <a:cs typeface="Calibri" panose="020F0502020204030204" pitchFamily="34" charset="0"/>
                  </a:rPr>
                  <a:t>Definition </a:t>
                </a:r>
                <a:r>
                  <a:rPr lang="de-DE" sz="1600" dirty="0" err="1">
                    <a:solidFill>
                      <a:schemeClr val="tx2">
                        <a:lumMod val="50000"/>
                      </a:schemeClr>
                    </a:solidFill>
                    <a:latin typeface="Calibri" panose="020F0502020204030204" pitchFamily="34" charset="0"/>
                    <a:cs typeface="Calibri" panose="020F0502020204030204" pitchFamily="34" charset="0"/>
                  </a:rPr>
                  <a:t>of</a:t>
                </a:r>
                <a:r>
                  <a:rPr lang="de-DE" sz="1600" dirty="0">
                    <a:solidFill>
                      <a:schemeClr val="tx2">
                        <a:lumMod val="50000"/>
                      </a:schemeClr>
                    </a:solidFill>
                    <a:latin typeface="Calibri" panose="020F0502020204030204" pitchFamily="34" charset="0"/>
                    <a:cs typeface="Calibri" panose="020F0502020204030204" pitchFamily="34" charset="0"/>
                  </a:rPr>
                  <a:t> </a:t>
                </a:r>
                <a:r>
                  <a:rPr lang="de-DE" sz="1600" dirty="0" err="1">
                    <a:solidFill>
                      <a:schemeClr val="tx2">
                        <a:lumMod val="50000"/>
                      </a:schemeClr>
                    </a:solidFill>
                    <a:latin typeface="Calibri" panose="020F0502020204030204" pitchFamily="34" charset="0"/>
                    <a:cs typeface="Calibri" panose="020F0502020204030204" pitchFamily="34" charset="0"/>
                  </a:rPr>
                  <a:t>Done</a:t>
                </a:r>
                <a:endParaRPr lang="en-US" sz="1600" dirty="0">
                  <a:solidFill>
                    <a:schemeClr val="tx2">
                      <a:lumMod val="50000"/>
                    </a:schemeClr>
                  </a:solidFill>
                  <a:latin typeface="Calibri" panose="020F0502020204030204" pitchFamily="34" charset="0"/>
                  <a:cs typeface="Calibri" panose="020F0502020204030204" pitchFamily="34" charset="0"/>
                </a:endParaRPr>
              </a:p>
            </p:txBody>
          </p:sp>
          <p:grpSp>
            <p:nvGrpSpPr>
              <p:cNvPr id="11" name="Gruppieren 10">
                <a:extLst>
                  <a:ext uri="{FF2B5EF4-FFF2-40B4-BE49-F238E27FC236}">
                    <a16:creationId xmlns:a16="http://schemas.microsoft.com/office/drawing/2014/main" id="{059E0140-AFB9-4305-B327-49D6AC3A0C52}"/>
                  </a:ext>
                </a:extLst>
              </p:cNvPr>
              <p:cNvGrpSpPr/>
              <p:nvPr/>
            </p:nvGrpSpPr>
            <p:grpSpPr>
              <a:xfrm>
                <a:off x="4756307" y="1473215"/>
                <a:ext cx="1224000" cy="863728"/>
                <a:chOff x="4398613" y="1544807"/>
                <a:chExt cx="1224000" cy="863728"/>
              </a:xfrm>
            </p:grpSpPr>
            <p:sp>
              <p:nvSpPr>
                <p:cNvPr id="39" name="Textfeld 38">
                  <a:extLst>
                    <a:ext uri="{FF2B5EF4-FFF2-40B4-BE49-F238E27FC236}">
                      <a16:creationId xmlns:a16="http://schemas.microsoft.com/office/drawing/2014/main" id="{F4976A42-EB85-4DE3-BBC3-30B13F087DB4}"/>
                    </a:ext>
                  </a:extLst>
                </p:cNvPr>
                <p:cNvSpPr txBox="1"/>
                <p:nvPr/>
              </p:nvSpPr>
              <p:spPr>
                <a:xfrm>
                  <a:off x="4398613" y="2089370"/>
                  <a:ext cx="1224000" cy="319165"/>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40" name="Grafik 39">
                  <a:extLst>
                    <a:ext uri="{FF2B5EF4-FFF2-40B4-BE49-F238E27FC236}">
                      <a16:creationId xmlns:a16="http://schemas.microsoft.com/office/drawing/2014/main" id="{083924ED-FF29-4FBC-AF32-8FB0F152AF21}"/>
                    </a:ext>
                  </a:extLst>
                </p:cNvPr>
                <p:cNvPicPr>
                  <a:picLocks noChangeAspect="1"/>
                </p:cNvPicPr>
                <p:nvPr/>
              </p:nvPicPr>
              <p:blipFill>
                <a:blip r:embed="rId3"/>
                <a:stretch>
                  <a:fillRect/>
                </a:stretch>
              </p:blipFill>
              <p:spPr>
                <a:xfrm>
                  <a:off x="4726169" y="1544807"/>
                  <a:ext cx="568888" cy="612000"/>
                </a:xfrm>
                <a:prstGeom prst="rect">
                  <a:avLst/>
                </a:prstGeom>
              </p:spPr>
            </p:pic>
          </p:grpSp>
          <p:grpSp>
            <p:nvGrpSpPr>
              <p:cNvPr id="18" name="Gruppieren 17">
                <a:extLst>
                  <a:ext uri="{FF2B5EF4-FFF2-40B4-BE49-F238E27FC236}">
                    <a16:creationId xmlns:a16="http://schemas.microsoft.com/office/drawing/2014/main" id="{1AABD987-89C0-46DA-A08C-06C0A5656468}"/>
                  </a:ext>
                </a:extLst>
              </p:cNvPr>
              <p:cNvGrpSpPr/>
              <p:nvPr/>
            </p:nvGrpSpPr>
            <p:grpSpPr>
              <a:xfrm>
                <a:off x="7180881" y="1473215"/>
                <a:ext cx="1224000" cy="1067783"/>
                <a:chOff x="6685138" y="1544807"/>
                <a:chExt cx="1224000" cy="1067783"/>
              </a:xfrm>
            </p:grpSpPr>
            <p:sp>
              <p:nvSpPr>
                <p:cNvPr id="42" name="Textfeld 41">
                  <a:extLst>
                    <a:ext uri="{FF2B5EF4-FFF2-40B4-BE49-F238E27FC236}">
                      <a16:creationId xmlns:a16="http://schemas.microsoft.com/office/drawing/2014/main" id="{80E48F74-19DE-4565-A50E-16BF35D35F08}"/>
                    </a:ext>
                  </a:extLst>
                </p:cNvPr>
                <p:cNvSpPr txBox="1"/>
                <p:nvPr/>
              </p:nvSpPr>
              <p:spPr>
                <a:xfrm>
                  <a:off x="6685138" y="2089370"/>
                  <a:ext cx="1224000"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43" name="Grafik 42">
                  <a:extLst>
                    <a:ext uri="{FF2B5EF4-FFF2-40B4-BE49-F238E27FC236}">
                      <a16:creationId xmlns:a16="http://schemas.microsoft.com/office/drawing/2014/main" id="{62CB6FC0-AC65-4AF3-AE2A-BE293B11CF5B}"/>
                    </a:ext>
                  </a:extLst>
                </p:cNvPr>
                <p:cNvPicPr>
                  <a:picLocks noChangeAspect="1"/>
                </p:cNvPicPr>
                <p:nvPr/>
              </p:nvPicPr>
              <p:blipFill>
                <a:blip r:embed="rId4"/>
                <a:stretch>
                  <a:fillRect/>
                </a:stretch>
              </p:blipFill>
              <p:spPr>
                <a:xfrm>
                  <a:off x="6989268" y="1544807"/>
                  <a:ext cx="615740" cy="612000"/>
                </a:xfrm>
                <a:prstGeom prst="rect">
                  <a:avLst/>
                </a:prstGeom>
              </p:spPr>
            </p:pic>
          </p:grpSp>
          <p:grpSp>
            <p:nvGrpSpPr>
              <p:cNvPr id="17" name="Gruppieren 16">
                <a:extLst>
                  <a:ext uri="{FF2B5EF4-FFF2-40B4-BE49-F238E27FC236}">
                    <a16:creationId xmlns:a16="http://schemas.microsoft.com/office/drawing/2014/main" id="{7D5860C2-1835-49BD-884D-2FC947C84F4B}"/>
                  </a:ext>
                </a:extLst>
              </p:cNvPr>
              <p:cNvGrpSpPr/>
              <p:nvPr/>
            </p:nvGrpSpPr>
            <p:grpSpPr>
              <a:xfrm>
                <a:off x="5968594" y="1473215"/>
                <a:ext cx="1224000" cy="1067783"/>
                <a:chOff x="5541876" y="1544807"/>
                <a:chExt cx="1224000" cy="1067783"/>
              </a:xfrm>
            </p:grpSpPr>
            <p:sp>
              <p:nvSpPr>
                <p:cNvPr id="45" name="Textfeld 44">
                  <a:extLst>
                    <a:ext uri="{FF2B5EF4-FFF2-40B4-BE49-F238E27FC236}">
                      <a16:creationId xmlns:a16="http://schemas.microsoft.com/office/drawing/2014/main" id="{3CE591AA-26B3-4C4B-A0CE-C8BD7F752B26}"/>
                    </a:ext>
                  </a:extLst>
                </p:cNvPr>
                <p:cNvSpPr txBox="1"/>
                <p:nvPr/>
              </p:nvSpPr>
              <p:spPr>
                <a:xfrm>
                  <a:off x="5541876" y="2089370"/>
                  <a:ext cx="1224000"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a:t>
                  </a:r>
                  <a:br>
                    <a:rPr lang="en-US" sz="1400" b="1" dirty="0">
                      <a:solidFill>
                        <a:schemeClr val="accent1"/>
                      </a:solidFill>
                      <a:latin typeface="Calibri" pitchFamily="34" charset="0"/>
                      <a:cs typeface="Calibri" pitchFamily="34" charset="0"/>
                    </a:rPr>
                  </a:br>
                  <a:r>
                    <a:rPr lang="en-US" sz="1400" b="1" dirty="0">
                      <a:solidFill>
                        <a:schemeClr val="accent1"/>
                      </a:solidFill>
                      <a:latin typeface="Calibri" pitchFamily="34" charset="0"/>
                      <a:cs typeface="Calibri" pitchFamily="34" charset="0"/>
                    </a:rPr>
                    <a:t>Master</a:t>
                  </a:r>
                  <a:endParaRPr lang="de-DE" sz="1400" b="1" dirty="0">
                    <a:solidFill>
                      <a:schemeClr val="accent1"/>
                    </a:solidFill>
                    <a:latin typeface="Calibri" pitchFamily="34" charset="0"/>
                    <a:cs typeface="Calibri" pitchFamily="34" charset="0"/>
                  </a:endParaRPr>
                </a:p>
              </p:txBody>
            </p:sp>
            <p:pic>
              <p:nvPicPr>
                <p:cNvPr id="46" name="Grafik 45">
                  <a:extLst>
                    <a:ext uri="{FF2B5EF4-FFF2-40B4-BE49-F238E27FC236}">
                      <a16:creationId xmlns:a16="http://schemas.microsoft.com/office/drawing/2014/main" id="{1D95776B-0E0E-43C0-A4E3-26DEBC368A5A}"/>
                    </a:ext>
                  </a:extLst>
                </p:cNvPr>
                <p:cNvPicPr>
                  <a:picLocks noChangeAspect="1"/>
                </p:cNvPicPr>
                <p:nvPr/>
              </p:nvPicPr>
              <p:blipFill>
                <a:blip r:embed="rId5"/>
                <a:stretch>
                  <a:fillRect/>
                </a:stretch>
              </p:blipFill>
              <p:spPr>
                <a:xfrm>
                  <a:off x="5809431" y="1544807"/>
                  <a:ext cx="688891" cy="612000"/>
                </a:xfrm>
                <a:prstGeom prst="rect">
                  <a:avLst/>
                </a:prstGeom>
              </p:spPr>
            </p:pic>
          </p:grpSp>
        </p:grpSp>
        <p:sp>
          <p:nvSpPr>
            <p:cNvPr id="68" name="Rechteck 67">
              <a:extLst>
                <a:ext uri="{FF2B5EF4-FFF2-40B4-BE49-F238E27FC236}">
                  <a16:creationId xmlns:a16="http://schemas.microsoft.com/office/drawing/2014/main" id="{5478768A-DB08-452E-959E-C3ADC61F1DF3}"/>
                </a:ext>
              </a:extLst>
            </p:cNvPr>
            <p:cNvSpPr/>
            <p:nvPr/>
          </p:nvSpPr>
          <p:spPr>
            <a:xfrm>
              <a:off x="4447164" y="1023524"/>
              <a:ext cx="4536000" cy="5148676"/>
            </a:xfrm>
            <a:prstGeom prst="rect">
              <a:avLst/>
            </a:prstGeom>
            <a:ln>
              <a:solidFill>
                <a:schemeClr val="tx2">
                  <a:lumMod val="50000"/>
                </a:schemeClr>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grpSp>
      <p:sp>
        <p:nvSpPr>
          <p:cNvPr id="70" name="Textfeld 69">
            <a:extLst>
              <a:ext uri="{FF2B5EF4-FFF2-40B4-BE49-F238E27FC236}">
                <a16:creationId xmlns:a16="http://schemas.microsoft.com/office/drawing/2014/main" id="{F652F7CC-7615-4361-B54A-4DFC19DF12FF}"/>
              </a:ext>
            </a:extLst>
          </p:cNvPr>
          <p:cNvSpPr txBox="1"/>
          <p:nvPr/>
        </p:nvSpPr>
        <p:spPr>
          <a:xfrm rot="445569">
            <a:off x="6942408" y="4740963"/>
            <a:ext cx="2108938" cy="461665"/>
          </a:xfrm>
          <a:prstGeom prst="rect">
            <a:avLst/>
          </a:prstGeom>
          <a:solidFill>
            <a:schemeClr val="tx2">
              <a:lumMod val="20000"/>
              <a:lumOff val="80000"/>
            </a:schemeClr>
          </a:solidFill>
          <a:ln>
            <a:solidFill>
              <a:schemeClr val="tx2">
                <a:lumMod val="50000"/>
              </a:schemeClr>
            </a:solidFill>
          </a:ln>
        </p:spPr>
        <p:txBody>
          <a:bodyPr wrap="square" rtlCol="0">
            <a:spAutoFit/>
          </a:bodyPr>
          <a:lstStyle/>
          <a:p>
            <a:pPr marL="180975" indent="-180975"/>
            <a:r>
              <a:rPr lang="de-DE" sz="1200" dirty="0">
                <a:solidFill>
                  <a:srgbClr val="4D4D4D"/>
                </a:solidFill>
                <a:latin typeface="Calibri" panose="020F0502020204030204" pitchFamily="34" charset="0"/>
                <a:sym typeface="Wingdings" pitchFamily="2" charset="2"/>
              </a:rPr>
              <a:t>*	Die Zeitangaben reduzieren sich bei kürzeren Sprints.</a:t>
            </a:r>
          </a:p>
        </p:txBody>
      </p:sp>
      <p:sp>
        <p:nvSpPr>
          <p:cNvPr id="71" name="Textfeld 70">
            <a:extLst>
              <a:ext uri="{FF2B5EF4-FFF2-40B4-BE49-F238E27FC236}">
                <a16:creationId xmlns:a16="http://schemas.microsoft.com/office/drawing/2014/main" id="{62F880C1-C910-45AD-A75D-B143ACE1E709}"/>
              </a:ext>
            </a:extLst>
          </p:cNvPr>
          <p:cNvSpPr txBox="1"/>
          <p:nvPr/>
        </p:nvSpPr>
        <p:spPr>
          <a:xfrm rot="21103380">
            <a:off x="1234711" y="5637878"/>
            <a:ext cx="2710530" cy="830997"/>
          </a:xfrm>
          <a:prstGeom prst="rect">
            <a:avLst/>
          </a:prstGeom>
          <a:solidFill>
            <a:schemeClr val="bg1">
              <a:lumMod val="95000"/>
            </a:schemeClr>
          </a:solid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Auf die </a:t>
            </a:r>
            <a:r>
              <a:rPr lang="de-DE" sz="1600" b="1" dirty="0">
                <a:solidFill>
                  <a:srgbClr val="4D4D4D"/>
                </a:solidFill>
                <a:latin typeface="Calibri" panose="020F0502020204030204" pitchFamily="34" charset="0"/>
                <a:sym typeface="Wingdings" pitchFamily="2" charset="2"/>
              </a:rPr>
              <a:t>Regeln</a:t>
            </a:r>
            <a:r>
              <a:rPr lang="de-DE" sz="1600" dirty="0">
                <a:solidFill>
                  <a:srgbClr val="4D4D4D"/>
                </a:solidFill>
                <a:latin typeface="Calibri" panose="020F0502020204030204" pitchFamily="34" charset="0"/>
                <a:sym typeface="Wingdings" pitchFamily="2" charset="2"/>
              </a:rPr>
              <a:t> wird im Rahmen der Rollen, Ereignisse und Artefakte eingegangen.</a:t>
            </a:r>
          </a:p>
        </p:txBody>
      </p:sp>
    </p:spTree>
    <p:extLst>
      <p:ext uri="{BB962C8B-B14F-4D97-AF65-F5344CB8AC3E}">
        <p14:creationId xmlns:p14="http://schemas.microsoft.com/office/powerpoint/2010/main" val="212384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5A9DC62C-51A1-48CF-B6AE-7CBDDAA09B12}"/>
              </a:ext>
            </a:extLst>
          </p:cNvPr>
          <p:cNvPicPr>
            <a:picLocks noChangeAspect="1"/>
          </p:cNvPicPr>
          <p:nvPr/>
        </p:nvPicPr>
        <p:blipFill>
          <a:blip r:embed="rId3"/>
          <a:stretch>
            <a:fillRect/>
          </a:stretch>
        </p:blipFill>
        <p:spPr>
          <a:xfrm>
            <a:off x="2107675" y="1369304"/>
            <a:ext cx="2750158" cy="1839128"/>
          </a:xfrm>
          <a:prstGeom prst="rect">
            <a:avLst/>
          </a:prstGeom>
        </p:spPr>
      </p:pic>
      <p:pic>
        <p:nvPicPr>
          <p:cNvPr id="21" name="Grafik 20">
            <a:extLst>
              <a:ext uri="{FF2B5EF4-FFF2-40B4-BE49-F238E27FC236}">
                <a16:creationId xmlns:a16="http://schemas.microsoft.com/office/drawing/2014/main" id="{F1363036-9BFE-48C2-9B3E-3129E105C6B5}"/>
              </a:ext>
            </a:extLst>
          </p:cNvPr>
          <p:cNvPicPr>
            <a:picLocks noChangeAspect="1"/>
          </p:cNvPicPr>
          <p:nvPr/>
        </p:nvPicPr>
        <p:blipFill>
          <a:blip r:embed="rId4"/>
          <a:stretch>
            <a:fillRect/>
          </a:stretch>
        </p:blipFill>
        <p:spPr>
          <a:xfrm>
            <a:off x="5611601" y="1984029"/>
            <a:ext cx="1025367" cy="943493"/>
          </a:xfrm>
          <a:prstGeom prst="rect">
            <a:avLst/>
          </a:prstGeom>
        </p:spPr>
      </p:pic>
      <p:sp>
        <p:nvSpPr>
          <p:cNvPr id="2" name="Fußzeilenplatzhalter 1">
            <a:extLst>
              <a:ext uri="{FF2B5EF4-FFF2-40B4-BE49-F238E27FC236}">
                <a16:creationId xmlns:a16="http://schemas.microsoft.com/office/drawing/2014/main" id="{599F5779-65D4-405D-A895-6041AC6C0135}"/>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24FEEFB-9F0C-4A82-A4BF-CF779BB6DC06}"/>
              </a:ext>
            </a:extLst>
          </p:cNvPr>
          <p:cNvSpPr>
            <a:spLocks noGrp="1"/>
          </p:cNvSpPr>
          <p:nvPr>
            <p:ph type="sldNum" sz="quarter" idx="4"/>
          </p:nvPr>
        </p:nvSpPr>
        <p:spPr/>
        <p:txBody>
          <a:bodyPr/>
          <a:lstStyle/>
          <a:p>
            <a:fld id="{BD587C3E-324D-4846-9F44-5C3ACF20A720}" type="slidenum">
              <a:rPr lang="de-DE" smtClean="0"/>
              <a:pPr/>
              <a:t>26</a:t>
            </a:fld>
            <a:endParaRPr lang="de-DE" dirty="0"/>
          </a:p>
        </p:txBody>
      </p:sp>
      <p:sp>
        <p:nvSpPr>
          <p:cNvPr id="8" name="Titel 7">
            <a:extLst>
              <a:ext uri="{FF2B5EF4-FFF2-40B4-BE49-F238E27FC236}">
                <a16:creationId xmlns:a16="http://schemas.microsoft.com/office/drawing/2014/main" id="{405CE3A8-8423-4F8A-AAEC-A6B006625350}"/>
              </a:ext>
            </a:extLst>
          </p:cNvPr>
          <p:cNvSpPr>
            <a:spLocks noGrp="1"/>
          </p:cNvSpPr>
          <p:nvPr>
            <p:ph type="title"/>
          </p:nvPr>
        </p:nvSpPr>
        <p:spPr/>
        <p:txBody>
          <a:bodyPr/>
          <a:lstStyle/>
          <a:p>
            <a:r>
              <a:rPr lang="de-DE" dirty="0"/>
              <a:t>Scrum: Ereignisse im Sprint-Ablauf</a:t>
            </a:r>
          </a:p>
        </p:txBody>
      </p:sp>
      <p:sp>
        <p:nvSpPr>
          <p:cNvPr id="13" name="Textplatzhalter 12">
            <a:extLst>
              <a:ext uri="{FF2B5EF4-FFF2-40B4-BE49-F238E27FC236}">
                <a16:creationId xmlns:a16="http://schemas.microsoft.com/office/drawing/2014/main" id="{65598F3F-6E35-46BF-AFEE-2A96FD89C5E9}"/>
              </a:ext>
            </a:extLst>
          </p:cNvPr>
          <p:cNvSpPr>
            <a:spLocks noGrp="1"/>
          </p:cNvSpPr>
          <p:nvPr>
            <p:ph type="body" sz="quarter" idx="11"/>
          </p:nvPr>
        </p:nvSpPr>
        <p:spPr/>
        <p:txBody>
          <a:bodyPr>
            <a:normAutofit fontScale="92500"/>
          </a:bodyPr>
          <a:lstStyle/>
          <a:p>
            <a:r>
              <a:rPr lang="de-DE" dirty="0"/>
              <a:t>Syl_ID_1.5 / Syl_ID_3.4</a:t>
            </a:r>
          </a:p>
        </p:txBody>
      </p:sp>
      <p:pic>
        <p:nvPicPr>
          <p:cNvPr id="19" name="Grafik 18">
            <a:extLst>
              <a:ext uri="{FF2B5EF4-FFF2-40B4-BE49-F238E27FC236}">
                <a16:creationId xmlns:a16="http://schemas.microsoft.com/office/drawing/2014/main" id="{1CB9E43C-DBC0-4D42-BEA5-8B642FD3985F}"/>
              </a:ext>
            </a:extLst>
          </p:cNvPr>
          <p:cNvPicPr>
            <a:picLocks noChangeAspect="1"/>
          </p:cNvPicPr>
          <p:nvPr/>
        </p:nvPicPr>
        <p:blipFill rotWithShape="1">
          <a:blip r:embed="rId5"/>
          <a:srcRect l="2664" r="5442" b="1847"/>
          <a:stretch/>
        </p:blipFill>
        <p:spPr>
          <a:xfrm>
            <a:off x="2309223" y="1220759"/>
            <a:ext cx="2383692" cy="1798423"/>
          </a:xfrm>
          <a:prstGeom prst="rect">
            <a:avLst/>
          </a:prstGeom>
        </p:spPr>
      </p:pic>
      <p:pic>
        <p:nvPicPr>
          <p:cNvPr id="22" name="Grafik 21">
            <a:extLst>
              <a:ext uri="{FF2B5EF4-FFF2-40B4-BE49-F238E27FC236}">
                <a16:creationId xmlns:a16="http://schemas.microsoft.com/office/drawing/2014/main" id="{DBBAD39B-FD4F-423E-A0A1-26E1E3299C4F}"/>
              </a:ext>
            </a:extLst>
          </p:cNvPr>
          <p:cNvPicPr>
            <a:picLocks noChangeAspect="1"/>
          </p:cNvPicPr>
          <p:nvPr/>
        </p:nvPicPr>
        <p:blipFill>
          <a:blip r:embed="rId6"/>
          <a:stretch>
            <a:fillRect/>
          </a:stretch>
        </p:blipFill>
        <p:spPr>
          <a:xfrm>
            <a:off x="2784999" y="2590548"/>
            <a:ext cx="645098" cy="266639"/>
          </a:xfrm>
          <a:prstGeom prst="rect">
            <a:avLst/>
          </a:prstGeom>
        </p:spPr>
      </p:pic>
      <p:pic>
        <p:nvPicPr>
          <p:cNvPr id="23" name="Grafik 22">
            <a:extLst>
              <a:ext uri="{FF2B5EF4-FFF2-40B4-BE49-F238E27FC236}">
                <a16:creationId xmlns:a16="http://schemas.microsoft.com/office/drawing/2014/main" id="{1CE8FE23-3A03-4082-B3C2-69F91A151A2F}"/>
              </a:ext>
            </a:extLst>
          </p:cNvPr>
          <p:cNvPicPr>
            <a:picLocks noChangeAspect="1"/>
          </p:cNvPicPr>
          <p:nvPr/>
        </p:nvPicPr>
        <p:blipFill>
          <a:blip r:embed="rId7"/>
          <a:stretch>
            <a:fillRect/>
          </a:stretch>
        </p:blipFill>
        <p:spPr>
          <a:xfrm>
            <a:off x="4076563" y="1512241"/>
            <a:ext cx="366688" cy="369193"/>
          </a:xfrm>
          <a:prstGeom prst="rect">
            <a:avLst/>
          </a:prstGeom>
        </p:spPr>
      </p:pic>
      <p:sp>
        <p:nvSpPr>
          <p:cNvPr id="24" name="Rechteck 23">
            <a:extLst>
              <a:ext uri="{FF2B5EF4-FFF2-40B4-BE49-F238E27FC236}">
                <a16:creationId xmlns:a16="http://schemas.microsoft.com/office/drawing/2014/main" id="{0146C2B4-69B4-4AFB-A31B-CC6BFA69EAF8}"/>
              </a:ext>
            </a:extLst>
          </p:cNvPr>
          <p:cNvSpPr/>
          <p:nvPr/>
        </p:nvSpPr>
        <p:spPr>
          <a:xfrm>
            <a:off x="4136892" y="2632591"/>
            <a:ext cx="168774" cy="160623"/>
          </a:xfrm>
          <a:prstGeom prst="rect">
            <a:avLst/>
          </a:prstGeom>
          <a:solidFill>
            <a:schemeClr val="tx2">
              <a:lumMod val="40000"/>
              <a:lumOff val="60000"/>
            </a:schemeClr>
          </a:solidFill>
          <a:ln>
            <a:solidFill>
              <a:schemeClr val="bg1">
                <a:lumMod val="65000"/>
              </a:schemeClr>
            </a:solidFill>
          </a:ln>
          <a:effectLst>
            <a:outerShdw blurRad="50800" dist="38100" dir="2700000" algn="tl" rotWithShape="0">
              <a:prstClr val="black">
                <a:alpha val="40000"/>
              </a:prstClr>
            </a:outerShdw>
          </a:effectLst>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6" name="Textfeld 25">
            <a:extLst>
              <a:ext uri="{FF2B5EF4-FFF2-40B4-BE49-F238E27FC236}">
                <a16:creationId xmlns:a16="http://schemas.microsoft.com/office/drawing/2014/main" id="{B299E9D2-5F5D-4CB1-83F7-D85863619C64}"/>
              </a:ext>
            </a:extLst>
          </p:cNvPr>
          <p:cNvSpPr txBox="1"/>
          <p:nvPr/>
        </p:nvSpPr>
        <p:spPr>
          <a:xfrm>
            <a:off x="2136804" y="2355592"/>
            <a:ext cx="82061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Planung</a:t>
            </a:r>
          </a:p>
        </p:txBody>
      </p:sp>
      <p:sp>
        <p:nvSpPr>
          <p:cNvPr id="27" name="Textfeld 26">
            <a:extLst>
              <a:ext uri="{FF2B5EF4-FFF2-40B4-BE49-F238E27FC236}">
                <a16:creationId xmlns:a16="http://schemas.microsoft.com/office/drawing/2014/main" id="{493128A3-C3AE-4C90-924F-51CEDE8EB6CC}"/>
              </a:ext>
            </a:extLst>
          </p:cNvPr>
          <p:cNvSpPr txBox="1"/>
          <p:nvPr/>
        </p:nvSpPr>
        <p:spPr>
          <a:xfrm>
            <a:off x="2466737" y="2857187"/>
            <a:ext cx="1239533"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Sprint Backlog</a:t>
            </a:r>
          </a:p>
        </p:txBody>
      </p:sp>
      <p:sp>
        <p:nvSpPr>
          <p:cNvPr id="28" name="Textfeld 27">
            <a:extLst>
              <a:ext uri="{FF2B5EF4-FFF2-40B4-BE49-F238E27FC236}">
                <a16:creationId xmlns:a16="http://schemas.microsoft.com/office/drawing/2014/main" id="{AAB6B5AF-6EFA-48D6-8A01-03017F76F1EC}"/>
              </a:ext>
            </a:extLst>
          </p:cNvPr>
          <p:cNvSpPr txBox="1"/>
          <p:nvPr/>
        </p:nvSpPr>
        <p:spPr>
          <a:xfrm>
            <a:off x="1493663" y="3486908"/>
            <a:ext cx="755197" cy="461665"/>
          </a:xfrm>
          <a:prstGeom prst="rect">
            <a:avLst/>
          </a:prstGeom>
          <a:noFill/>
        </p:spPr>
        <p:txBody>
          <a:bodyPr wrap="square" rtlCol="0">
            <a:spAutoFit/>
          </a:bodyPr>
          <a:lstStyle/>
          <a:p>
            <a:pPr algn="ctr"/>
            <a:r>
              <a:rPr lang="de-DE" sz="1200" dirty="0" err="1">
                <a:solidFill>
                  <a:srgbClr val="4D4D4D"/>
                </a:solidFill>
                <a:latin typeface="Calibri" panose="020F0502020204030204" pitchFamily="34" charset="0"/>
                <a:sym typeface="Wingdings" pitchFamily="2" charset="2"/>
              </a:rPr>
              <a:t>Product</a:t>
            </a:r>
            <a:br>
              <a:rPr lang="de-DE" sz="1200" dirty="0">
                <a:solidFill>
                  <a:srgbClr val="4D4D4D"/>
                </a:solidFill>
                <a:latin typeface="Calibri" panose="020F0502020204030204" pitchFamily="34" charset="0"/>
                <a:sym typeface="Wingdings" pitchFamily="2" charset="2"/>
              </a:rPr>
            </a:br>
            <a:r>
              <a:rPr lang="de-DE" sz="1200" dirty="0">
                <a:solidFill>
                  <a:srgbClr val="4D4D4D"/>
                </a:solidFill>
                <a:latin typeface="Calibri" panose="020F0502020204030204" pitchFamily="34" charset="0"/>
                <a:sym typeface="Wingdings" pitchFamily="2" charset="2"/>
              </a:rPr>
              <a:t>Backlog</a:t>
            </a:r>
          </a:p>
        </p:txBody>
      </p:sp>
      <p:pic>
        <p:nvPicPr>
          <p:cNvPr id="15" name="Grafik 14">
            <a:extLst>
              <a:ext uri="{FF2B5EF4-FFF2-40B4-BE49-F238E27FC236}">
                <a16:creationId xmlns:a16="http://schemas.microsoft.com/office/drawing/2014/main" id="{B35C4B5A-9E17-412A-B753-CB48A2FAD0CA}"/>
              </a:ext>
            </a:extLst>
          </p:cNvPr>
          <p:cNvPicPr>
            <a:picLocks noChangeAspect="1"/>
          </p:cNvPicPr>
          <p:nvPr/>
        </p:nvPicPr>
        <p:blipFill>
          <a:blip r:embed="rId8"/>
          <a:stretch>
            <a:fillRect/>
          </a:stretch>
        </p:blipFill>
        <p:spPr>
          <a:xfrm>
            <a:off x="1736448" y="2717505"/>
            <a:ext cx="271620" cy="793080"/>
          </a:xfrm>
          <a:prstGeom prst="rect">
            <a:avLst/>
          </a:prstGeom>
        </p:spPr>
      </p:pic>
      <p:pic>
        <p:nvPicPr>
          <p:cNvPr id="16" name="Grafik 15">
            <a:extLst>
              <a:ext uri="{FF2B5EF4-FFF2-40B4-BE49-F238E27FC236}">
                <a16:creationId xmlns:a16="http://schemas.microsoft.com/office/drawing/2014/main" id="{A81B66C9-854D-48FB-BF9C-24756DC5473C}"/>
              </a:ext>
            </a:extLst>
          </p:cNvPr>
          <p:cNvPicPr>
            <a:picLocks noChangeAspect="1"/>
          </p:cNvPicPr>
          <p:nvPr/>
        </p:nvPicPr>
        <p:blipFill>
          <a:blip r:embed="rId9"/>
          <a:stretch>
            <a:fillRect/>
          </a:stretch>
        </p:blipFill>
        <p:spPr>
          <a:xfrm>
            <a:off x="1742242" y="2673587"/>
            <a:ext cx="258040" cy="129901"/>
          </a:xfrm>
          <a:prstGeom prst="rect">
            <a:avLst/>
          </a:prstGeom>
        </p:spPr>
      </p:pic>
      <p:sp>
        <p:nvSpPr>
          <p:cNvPr id="29" name="Rechteck 28">
            <a:extLst>
              <a:ext uri="{FF2B5EF4-FFF2-40B4-BE49-F238E27FC236}">
                <a16:creationId xmlns:a16="http://schemas.microsoft.com/office/drawing/2014/main" id="{5FFE160B-2536-4A83-A5C6-D0AB7229EFC3}"/>
              </a:ext>
            </a:extLst>
          </p:cNvPr>
          <p:cNvSpPr/>
          <p:nvPr/>
        </p:nvSpPr>
        <p:spPr>
          <a:xfrm>
            <a:off x="2887365" y="2766630"/>
            <a:ext cx="360000" cy="72000"/>
          </a:xfrm>
          <a:prstGeom prst="rect">
            <a:avLst/>
          </a:prstGeom>
          <a:solidFill>
            <a:schemeClr val="bg1"/>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0" name="Textfeld 29">
            <a:extLst>
              <a:ext uri="{FF2B5EF4-FFF2-40B4-BE49-F238E27FC236}">
                <a16:creationId xmlns:a16="http://schemas.microsoft.com/office/drawing/2014/main" id="{EC8D328B-B110-411C-BCC9-3E00F7C9C5D4}"/>
              </a:ext>
            </a:extLst>
          </p:cNvPr>
          <p:cNvSpPr txBox="1"/>
          <p:nvPr/>
        </p:nvSpPr>
        <p:spPr>
          <a:xfrm>
            <a:off x="4373065" y="1466004"/>
            <a:ext cx="609600" cy="461665"/>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Daily</a:t>
            </a:r>
          </a:p>
          <a:p>
            <a:r>
              <a:rPr lang="de-DE" sz="1200" dirty="0" err="1">
                <a:solidFill>
                  <a:srgbClr val="4D4D4D"/>
                </a:solidFill>
                <a:latin typeface="Calibri" panose="020F0502020204030204" pitchFamily="34" charset="0"/>
                <a:sym typeface="Wingdings" pitchFamily="2" charset="2"/>
              </a:rPr>
              <a:t>Scrum</a:t>
            </a:r>
            <a:endParaRPr lang="de-DE" sz="1200" dirty="0">
              <a:solidFill>
                <a:srgbClr val="4D4D4D"/>
              </a:solidFill>
              <a:latin typeface="Calibri" panose="020F0502020204030204" pitchFamily="34" charset="0"/>
              <a:sym typeface="Wingdings" pitchFamily="2" charset="2"/>
            </a:endParaRPr>
          </a:p>
        </p:txBody>
      </p:sp>
      <p:sp>
        <p:nvSpPr>
          <p:cNvPr id="31" name="Textfeld 30">
            <a:extLst>
              <a:ext uri="{FF2B5EF4-FFF2-40B4-BE49-F238E27FC236}">
                <a16:creationId xmlns:a16="http://schemas.microsoft.com/office/drawing/2014/main" id="{E136D390-6F67-41AD-9A5D-A76D7B00360F}"/>
              </a:ext>
            </a:extLst>
          </p:cNvPr>
          <p:cNvSpPr txBox="1"/>
          <p:nvPr/>
        </p:nvSpPr>
        <p:spPr>
          <a:xfrm>
            <a:off x="4084791" y="2317466"/>
            <a:ext cx="707732"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Review</a:t>
            </a:r>
          </a:p>
        </p:txBody>
      </p:sp>
      <p:sp>
        <p:nvSpPr>
          <p:cNvPr id="32" name="Textfeld 31">
            <a:extLst>
              <a:ext uri="{FF2B5EF4-FFF2-40B4-BE49-F238E27FC236}">
                <a16:creationId xmlns:a16="http://schemas.microsoft.com/office/drawing/2014/main" id="{56BB7E80-149E-49D6-8D92-815D6902F0D5}"/>
              </a:ext>
            </a:extLst>
          </p:cNvPr>
          <p:cNvSpPr txBox="1"/>
          <p:nvPr/>
        </p:nvSpPr>
        <p:spPr>
          <a:xfrm rot="16200000">
            <a:off x="5282149" y="3165306"/>
            <a:ext cx="930352"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Inkrement</a:t>
            </a:r>
          </a:p>
        </p:txBody>
      </p:sp>
      <p:pic>
        <p:nvPicPr>
          <p:cNvPr id="33" name="Grafik 32">
            <a:extLst>
              <a:ext uri="{FF2B5EF4-FFF2-40B4-BE49-F238E27FC236}">
                <a16:creationId xmlns:a16="http://schemas.microsoft.com/office/drawing/2014/main" id="{B304B75F-EC11-4502-8AED-A492224398F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905007" y="3014597"/>
            <a:ext cx="787950" cy="460833"/>
          </a:xfrm>
          <a:prstGeom prst="rect">
            <a:avLst/>
          </a:prstGeom>
        </p:spPr>
      </p:pic>
      <p:sp>
        <p:nvSpPr>
          <p:cNvPr id="34" name="Textfeld 33">
            <a:extLst>
              <a:ext uri="{FF2B5EF4-FFF2-40B4-BE49-F238E27FC236}">
                <a16:creationId xmlns:a16="http://schemas.microsoft.com/office/drawing/2014/main" id="{66B8B800-C291-44F1-845D-6FDB31806955}"/>
              </a:ext>
            </a:extLst>
          </p:cNvPr>
          <p:cNvSpPr txBox="1"/>
          <p:nvPr/>
        </p:nvSpPr>
        <p:spPr>
          <a:xfrm>
            <a:off x="3710237" y="3280473"/>
            <a:ext cx="1099340"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Retrospektive</a:t>
            </a:r>
          </a:p>
        </p:txBody>
      </p:sp>
      <p:sp>
        <p:nvSpPr>
          <p:cNvPr id="4" name="Textfeld 3">
            <a:extLst>
              <a:ext uri="{FF2B5EF4-FFF2-40B4-BE49-F238E27FC236}">
                <a16:creationId xmlns:a16="http://schemas.microsoft.com/office/drawing/2014/main" id="{DD88CCD7-E66D-4AAD-BB41-C6FE0C30FA1C}"/>
              </a:ext>
            </a:extLst>
          </p:cNvPr>
          <p:cNvSpPr txBox="1"/>
          <p:nvPr/>
        </p:nvSpPr>
        <p:spPr>
          <a:xfrm rot="20702351">
            <a:off x="5205533" y="3534687"/>
            <a:ext cx="2612426" cy="646331"/>
          </a:xfrm>
          <a:prstGeom prst="rect">
            <a:avLst/>
          </a:prstGeom>
          <a:solidFill>
            <a:schemeClr val="tx2">
              <a:lumMod val="20000"/>
              <a:lumOff val="80000"/>
            </a:schemeClr>
          </a:solidFill>
          <a:ln>
            <a:solidFill>
              <a:schemeClr val="accent1"/>
            </a:solidFill>
          </a:ln>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Ein </a:t>
            </a:r>
            <a:r>
              <a:rPr lang="de-DE" sz="1200" b="1" dirty="0">
                <a:solidFill>
                  <a:srgbClr val="4D4D4D"/>
                </a:solidFill>
                <a:latin typeface="Calibri" panose="020F0502020204030204" pitchFamily="34" charset="0"/>
                <a:sym typeface="Wingdings" pitchFamily="2" charset="2"/>
              </a:rPr>
              <a:t>Inkrement</a:t>
            </a:r>
            <a:r>
              <a:rPr lang="de-DE" sz="1200" dirty="0">
                <a:solidFill>
                  <a:srgbClr val="4D4D4D"/>
                </a:solidFill>
                <a:latin typeface="Calibri" panose="020F0502020204030204" pitchFamily="34" charset="0"/>
                <a:sym typeface="Wingdings" pitchFamily="2" charset="2"/>
              </a:rPr>
              <a:t> ist erst dann fertig und </a:t>
            </a:r>
            <a:r>
              <a:rPr lang="de-DE" sz="1200" b="1" dirty="0">
                <a:solidFill>
                  <a:srgbClr val="4D4D4D"/>
                </a:solidFill>
                <a:latin typeface="Calibri" panose="020F0502020204030204" pitchFamily="34" charset="0"/>
                <a:sym typeface="Wingdings" pitchFamily="2" charset="2"/>
              </a:rPr>
              <a:t>potenziell auslieferungsfähig</a:t>
            </a:r>
            <a:r>
              <a:rPr lang="de-DE" sz="1200" dirty="0">
                <a:solidFill>
                  <a:srgbClr val="4D4D4D"/>
                </a:solidFill>
                <a:latin typeface="Calibri" panose="020F0502020204030204" pitchFamily="34" charset="0"/>
                <a:sym typeface="Wingdings" pitchFamily="2" charset="2"/>
              </a:rPr>
              <a:t>, wenn es der </a:t>
            </a:r>
            <a:r>
              <a:rPr lang="de-DE" sz="1200" b="1" dirty="0">
                <a:solidFill>
                  <a:srgbClr val="4D4D4D"/>
                </a:solidFill>
                <a:latin typeface="Calibri" panose="020F0502020204030204" pitchFamily="34" charset="0"/>
                <a:sym typeface="Wingdings" pitchFamily="2" charset="2"/>
              </a:rPr>
              <a:t>Definition </a:t>
            </a:r>
            <a:r>
              <a:rPr lang="de-DE" sz="1200" b="1" dirty="0" err="1">
                <a:solidFill>
                  <a:srgbClr val="4D4D4D"/>
                </a:solidFill>
                <a:latin typeface="Calibri" panose="020F0502020204030204" pitchFamily="34" charset="0"/>
                <a:sym typeface="Wingdings" pitchFamily="2" charset="2"/>
              </a:rPr>
              <a:t>of</a:t>
            </a:r>
            <a:r>
              <a:rPr lang="de-DE" sz="1200" b="1" dirty="0">
                <a:solidFill>
                  <a:srgbClr val="4D4D4D"/>
                </a:solidFill>
                <a:latin typeface="Calibri" panose="020F0502020204030204" pitchFamily="34" charset="0"/>
                <a:sym typeface="Wingdings" pitchFamily="2" charset="2"/>
              </a:rPr>
              <a:t> </a:t>
            </a:r>
            <a:r>
              <a:rPr lang="de-DE" sz="1200" b="1" dirty="0" err="1">
                <a:solidFill>
                  <a:srgbClr val="4D4D4D"/>
                </a:solidFill>
                <a:latin typeface="Calibri" panose="020F0502020204030204" pitchFamily="34" charset="0"/>
                <a:sym typeface="Wingdings" pitchFamily="2" charset="2"/>
              </a:rPr>
              <a:t>Done</a:t>
            </a:r>
            <a:r>
              <a:rPr lang="de-DE" sz="1200" b="1" dirty="0">
                <a:solidFill>
                  <a:srgbClr val="4D4D4D"/>
                </a:solidFill>
                <a:latin typeface="Calibri" panose="020F0502020204030204" pitchFamily="34" charset="0"/>
                <a:sym typeface="Wingdings" pitchFamily="2" charset="2"/>
              </a:rPr>
              <a:t> </a:t>
            </a:r>
            <a:r>
              <a:rPr lang="de-DE" sz="1200" dirty="0">
                <a:solidFill>
                  <a:srgbClr val="4D4D4D"/>
                </a:solidFill>
                <a:latin typeface="Calibri" panose="020F0502020204030204" pitchFamily="34" charset="0"/>
                <a:sym typeface="Wingdings" pitchFamily="2" charset="2"/>
              </a:rPr>
              <a:t>entspricht!</a:t>
            </a:r>
          </a:p>
        </p:txBody>
      </p:sp>
      <p:grpSp>
        <p:nvGrpSpPr>
          <p:cNvPr id="47" name="Gruppieren 46">
            <a:extLst>
              <a:ext uri="{FF2B5EF4-FFF2-40B4-BE49-F238E27FC236}">
                <a16:creationId xmlns:a16="http://schemas.microsoft.com/office/drawing/2014/main" id="{4554CA5F-B803-47FD-A176-1176C4993349}"/>
              </a:ext>
            </a:extLst>
          </p:cNvPr>
          <p:cNvGrpSpPr/>
          <p:nvPr/>
        </p:nvGrpSpPr>
        <p:grpSpPr>
          <a:xfrm>
            <a:off x="428923" y="5152945"/>
            <a:ext cx="7631636" cy="1016284"/>
            <a:chOff x="428923" y="5152945"/>
            <a:chExt cx="7631636" cy="1016284"/>
          </a:xfrm>
        </p:grpSpPr>
        <p:sp>
          <p:nvSpPr>
            <p:cNvPr id="11" name="Pfeil: Fünfeck 10">
              <a:extLst>
                <a:ext uri="{FF2B5EF4-FFF2-40B4-BE49-F238E27FC236}">
                  <a16:creationId xmlns:a16="http://schemas.microsoft.com/office/drawing/2014/main" id="{EEE8C460-B651-45C9-8D54-E699113992BD}"/>
                </a:ext>
              </a:extLst>
            </p:cNvPr>
            <p:cNvSpPr/>
            <p:nvPr/>
          </p:nvSpPr>
          <p:spPr>
            <a:xfrm>
              <a:off x="428923" y="5152945"/>
              <a:ext cx="2160000" cy="540000"/>
            </a:xfrm>
            <a:prstGeom prst="homePlate">
              <a:avLst/>
            </a:prstGeom>
            <a:ln>
              <a:solidFill>
                <a:schemeClr val="tx2">
                  <a:lumMod val="50000"/>
                </a:schemeClr>
              </a:solidFill>
            </a:ln>
          </p:spPr>
          <p:txBody>
            <a:bodyPr lIns="0" rIns="0" rtlCol="0" anchor="ctr">
              <a:spAutoFit/>
            </a:bodyPr>
            <a:lstStyle/>
            <a:p>
              <a:pPr algn="ctr">
                <a:tabLst>
                  <a:tab pos="174625" algn="l"/>
                </a:tabLst>
              </a:pPr>
              <a:r>
                <a:rPr lang="de-DE" sz="1200">
                  <a:solidFill>
                    <a:schemeClr val="tx2">
                      <a:lumMod val="50000"/>
                    </a:schemeClr>
                  </a:solidFill>
                  <a:latin typeface="Calibri" panose="020F0502020204030204" pitchFamily="34" charset="0"/>
                </a:rPr>
                <a:t>Planung</a:t>
              </a:r>
            </a:p>
          </p:txBody>
        </p:sp>
        <p:sp>
          <p:nvSpPr>
            <p:cNvPr id="17" name="Pfeil: Chevron 16">
              <a:extLst>
                <a:ext uri="{FF2B5EF4-FFF2-40B4-BE49-F238E27FC236}">
                  <a16:creationId xmlns:a16="http://schemas.microsoft.com/office/drawing/2014/main" id="{E079458C-2BF3-4E94-BE42-C94BB1AE6A00}"/>
                </a:ext>
              </a:extLst>
            </p:cNvPr>
            <p:cNvSpPr/>
            <p:nvPr/>
          </p:nvSpPr>
          <p:spPr>
            <a:xfrm>
              <a:off x="2384802" y="5152945"/>
              <a:ext cx="3924000" cy="540000"/>
            </a:xfrm>
            <a:prstGeom prst="chevron">
              <a:avLst/>
            </a:prstGeom>
            <a:ln>
              <a:solidFill>
                <a:schemeClr val="tx2">
                  <a:lumMod val="50000"/>
                </a:schemeClr>
              </a:solidFill>
            </a:ln>
          </p:spPr>
          <p:txBody>
            <a:bodyPr lIns="0" rIns="0" rtlCol="0" anchor="ctr">
              <a:spAutoFit/>
            </a:bodyPr>
            <a:lstStyle/>
            <a:p>
              <a:pPr algn="ctr">
                <a:tabLst>
                  <a:tab pos="174625" algn="l"/>
                </a:tabLst>
              </a:pPr>
              <a:r>
                <a:rPr lang="de-DE" sz="1200">
                  <a:solidFill>
                    <a:schemeClr val="tx2">
                      <a:lumMod val="50000"/>
                    </a:schemeClr>
                  </a:solidFill>
                  <a:latin typeface="Calibri" panose="020F0502020204030204" pitchFamily="34" charset="0"/>
                </a:rPr>
                <a:t>Entwicklung</a:t>
              </a:r>
            </a:p>
          </p:txBody>
        </p:sp>
        <p:sp>
          <p:nvSpPr>
            <p:cNvPr id="39" name="Pfeil: Chevron 38">
              <a:extLst>
                <a:ext uri="{FF2B5EF4-FFF2-40B4-BE49-F238E27FC236}">
                  <a16:creationId xmlns:a16="http://schemas.microsoft.com/office/drawing/2014/main" id="{9F487854-EC63-4ABC-8D54-1BA7F18E3234}"/>
                </a:ext>
              </a:extLst>
            </p:cNvPr>
            <p:cNvSpPr/>
            <p:nvPr/>
          </p:nvSpPr>
          <p:spPr>
            <a:xfrm>
              <a:off x="6104681" y="5152945"/>
              <a:ext cx="1080000" cy="540000"/>
            </a:xfrm>
            <a:prstGeom prst="chevron">
              <a:avLst/>
            </a:prstGeom>
            <a:ln>
              <a:solidFill>
                <a:schemeClr val="tx2">
                  <a:lumMod val="50000"/>
                </a:schemeClr>
              </a:solidFill>
            </a:ln>
          </p:spPr>
          <p:txBody>
            <a:bodyPr lIns="0" rIns="0" rtlCol="0" anchor="ctr">
              <a:spAutoFit/>
            </a:bodyPr>
            <a:lstStyle/>
            <a:p>
              <a:pPr algn="ctr">
                <a:tabLst>
                  <a:tab pos="174625" algn="l"/>
                </a:tabLst>
              </a:pPr>
              <a:r>
                <a:rPr lang="de-DE" sz="1200" dirty="0">
                  <a:solidFill>
                    <a:schemeClr val="tx2">
                      <a:lumMod val="50000"/>
                    </a:schemeClr>
                  </a:solidFill>
                  <a:latin typeface="Calibri" panose="020F0502020204030204" pitchFamily="34" charset="0"/>
                </a:rPr>
                <a:t>Re­view</a:t>
              </a:r>
            </a:p>
          </p:txBody>
        </p:sp>
        <p:sp>
          <p:nvSpPr>
            <p:cNvPr id="40" name="Pfeil: Chevron 39">
              <a:extLst>
                <a:ext uri="{FF2B5EF4-FFF2-40B4-BE49-F238E27FC236}">
                  <a16:creationId xmlns:a16="http://schemas.microsoft.com/office/drawing/2014/main" id="{C8C60B59-EAF8-4719-A930-268BB9A0BE30}"/>
                </a:ext>
              </a:extLst>
            </p:cNvPr>
            <p:cNvSpPr/>
            <p:nvPr/>
          </p:nvSpPr>
          <p:spPr>
            <a:xfrm>
              <a:off x="6980559" y="5152945"/>
              <a:ext cx="1080000" cy="540000"/>
            </a:xfrm>
            <a:prstGeom prst="chevron">
              <a:avLst/>
            </a:prstGeom>
            <a:ln>
              <a:solidFill>
                <a:schemeClr val="tx2">
                  <a:lumMod val="50000"/>
                </a:schemeClr>
              </a:solidFill>
            </a:ln>
          </p:spPr>
          <p:txBody>
            <a:bodyPr lIns="0" rIns="0" rtlCol="0" anchor="ctr">
              <a:spAutoFit/>
            </a:bodyPr>
            <a:lstStyle/>
            <a:p>
              <a:pPr algn="ctr">
                <a:tabLst>
                  <a:tab pos="174625" algn="l"/>
                </a:tabLst>
              </a:pPr>
              <a:r>
                <a:rPr lang="de-DE" sz="1200" dirty="0">
                  <a:solidFill>
                    <a:schemeClr val="tx2">
                      <a:lumMod val="50000"/>
                    </a:schemeClr>
                  </a:solidFill>
                  <a:latin typeface="Calibri" panose="020F0502020204030204" pitchFamily="34" charset="0"/>
                </a:rPr>
                <a:t>Retro­spektive</a:t>
              </a:r>
            </a:p>
          </p:txBody>
        </p:sp>
        <p:cxnSp>
          <p:nvCxnSpPr>
            <p:cNvPr id="20" name="Gerade Verbindung mit Pfeil 19">
              <a:extLst>
                <a:ext uri="{FF2B5EF4-FFF2-40B4-BE49-F238E27FC236}">
                  <a16:creationId xmlns:a16="http://schemas.microsoft.com/office/drawing/2014/main" id="{5DFAD5E1-2255-4F9F-8E58-C679AB7FE7C4}"/>
                </a:ext>
              </a:extLst>
            </p:cNvPr>
            <p:cNvCxnSpPr/>
            <p:nvPr/>
          </p:nvCxnSpPr>
          <p:spPr bwMode="auto">
            <a:xfrm>
              <a:off x="428923" y="5902967"/>
              <a:ext cx="7631636"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41" name="Textfeld 40">
              <a:extLst>
                <a:ext uri="{FF2B5EF4-FFF2-40B4-BE49-F238E27FC236}">
                  <a16:creationId xmlns:a16="http://schemas.microsoft.com/office/drawing/2014/main" id="{976AB117-9571-47F4-B90B-57E5D23597CC}"/>
                </a:ext>
              </a:extLst>
            </p:cNvPr>
            <p:cNvSpPr txBox="1"/>
            <p:nvPr/>
          </p:nvSpPr>
          <p:spPr>
            <a:xfrm>
              <a:off x="428923" y="5892230"/>
              <a:ext cx="7631636"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maximal 4 Wochen</a:t>
              </a:r>
            </a:p>
          </p:txBody>
        </p:sp>
        <p:grpSp>
          <p:nvGrpSpPr>
            <p:cNvPr id="46" name="Gruppieren 45">
              <a:extLst>
                <a:ext uri="{FF2B5EF4-FFF2-40B4-BE49-F238E27FC236}">
                  <a16:creationId xmlns:a16="http://schemas.microsoft.com/office/drawing/2014/main" id="{8A5623B4-9252-409F-B686-FB125AE78A26}"/>
                </a:ext>
              </a:extLst>
            </p:cNvPr>
            <p:cNvGrpSpPr/>
            <p:nvPr/>
          </p:nvGrpSpPr>
          <p:grpSpPr>
            <a:xfrm>
              <a:off x="3377352" y="5153688"/>
              <a:ext cx="1972419" cy="539257"/>
              <a:chOff x="2965872" y="5153688"/>
              <a:chExt cx="1972419" cy="539257"/>
            </a:xfrm>
          </p:grpSpPr>
          <p:cxnSp>
            <p:nvCxnSpPr>
              <p:cNvPr id="44" name="Gerader Verbinder 43">
                <a:extLst>
                  <a:ext uri="{FF2B5EF4-FFF2-40B4-BE49-F238E27FC236}">
                    <a16:creationId xmlns:a16="http://schemas.microsoft.com/office/drawing/2014/main" id="{C952C52A-CE2C-400E-86D9-AB762CA5EC2B}"/>
                  </a:ext>
                </a:extLst>
              </p:cNvPr>
              <p:cNvCxnSpPr/>
              <p:nvPr/>
            </p:nvCxnSpPr>
            <p:spPr bwMode="auto">
              <a:xfrm>
                <a:off x="2965872" y="5692945"/>
                <a:ext cx="1972419" cy="0"/>
              </a:xfrm>
              <a:prstGeom prst="line">
                <a:avLst/>
              </a:prstGeom>
              <a:solidFill>
                <a:schemeClr val="accent1"/>
              </a:solidFill>
              <a:ln w="12700" cap="sq" cmpd="sng" algn="ctr">
                <a:solidFill>
                  <a:schemeClr val="bg1"/>
                </a:solidFill>
                <a:prstDash val="dash"/>
                <a:round/>
                <a:headEnd type="none" w="sm" len="sm"/>
                <a:tailEnd type="none" w="sm" len="sm"/>
              </a:ln>
              <a:effectLst/>
            </p:spPr>
          </p:cxnSp>
          <p:cxnSp>
            <p:nvCxnSpPr>
              <p:cNvPr id="45" name="Gerader Verbinder 44">
                <a:extLst>
                  <a:ext uri="{FF2B5EF4-FFF2-40B4-BE49-F238E27FC236}">
                    <a16:creationId xmlns:a16="http://schemas.microsoft.com/office/drawing/2014/main" id="{ED0B52EB-FEDA-460C-BDF4-922A10CBE5D2}"/>
                  </a:ext>
                </a:extLst>
              </p:cNvPr>
              <p:cNvCxnSpPr/>
              <p:nvPr/>
            </p:nvCxnSpPr>
            <p:spPr bwMode="auto">
              <a:xfrm>
                <a:off x="2965872" y="5153688"/>
                <a:ext cx="1972419" cy="0"/>
              </a:xfrm>
              <a:prstGeom prst="line">
                <a:avLst/>
              </a:prstGeom>
              <a:solidFill>
                <a:schemeClr val="accent1"/>
              </a:solidFill>
              <a:ln w="12700" cap="sq" cmpd="sng" algn="ctr">
                <a:solidFill>
                  <a:schemeClr val="bg1"/>
                </a:solidFill>
                <a:prstDash val="dash"/>
                <a:round/>
                <a:headEnd type="none" w="sm" len="sm"/>
                <a:tailEnd type="none" w="sm" len="sm"/>
              </a:ln>
              <a:effectLst/>
            </p:spPr>
          </p:cxnSp>
        </p:grpSp>
      </p:grpSp>
    </p:spTree>
    <p:extLst>
      <p:ext uri="{BB962C8B-B14F-4D97-AF65-F5344CB8AC3E}">
        <p14:creationId xmlns:p14="http://schemas.microsoft.com/office/powerpoint/2010/main" val="2829800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468436A-7DC8-43B1-9A65-865B9A159AF2}"/>
              </a:ext>
            </a:extLst>
          </p:cNvPr>
          <p:cNvSpPr>
            <a:spLocks noGrp="1"/>
          </p:cNvSpPr>
          <p:nvPr>
            <p:ph type="body" sz="quarter" idx="11"/>
          </p:nvPr>
        </p:nvSpPr>
        <p:spPr/>
        <p:txBody>
          <a:bodyPr>
            <a:normAutofit fontScale="92500"/>
          </a:bodyPr>
          <a:lstStyle/>
          <a:p>
            <a:r>
              <a:rPr lang="de-DE" dirty="0"/>
              <a:t>Syl_ID_1.1</a:t>
            </a:r>
          </a:p>
        </p:txBody>
      </p:sp>
      <p:sp>
        <p:nvSpPr>
          <p:cNvPr id="3" name="Fußzeilenplatzhalter 2">
            <a:extLst>
              <a:ext uri="{FF2B5EF4-FFF2-40B4-BE49-F238E27FC236}">
                <a16:creationId xmlns:a16="http://schemas.microsoft.com/office/drawing/2014/main" id="{47A8AF01-FC72-4E95-A6AD-FF6C9208CBEC}"/>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60452523-BF2A-4351-AA7A-CE01608C8886}"/>
              </a:ext>
            </a:extLst>
          </p:cNvPr>
          <p:cNvSpPr>
            <a:spLocks noGrp="1"/>
          </p:cNvSpPr>
          <p:nvPr>
            <p:ph type="sldNum" sz="quarter" idx="4"/>
          </p:nvPr>
        </p:nvSpPr>
        <p:spPr/>
        <p:txBody>
          <a:bodyPr/>
          <a:lstStyle/>
          <a:p>
            <a:fld id="{BD587C3E-324D-4846-9F44-5C3ACF20A720}" type="slidenum">
              <a:rPr lang="de-DE" smtClean="0"/>
              <a:pPr/>
              <a:t>27</a:t>
            </a:fld>
            <a:endParaRPr lang="de-DE" dirty="0"/>
          </a:p>
        </p:txBody>
      </p:sp>
      <p:sp>
        <p:nvSpPr>
          <p:cNvPr id="6" name="Textplatzhalter 5">
            <a:extLst>
              <a:ext uri="{FF2B5EF4-FFF2-40B4-BE49-F238E27FC236}">
                <a16:creationId xmlns:a16="http://schemas.microsoft.com/office/drawing/2014/main" id="{E2E457B2-CDCF-4E89-AC80-5D829355588A}"/>
              </a:ext>
            </a:extLst>
          </p:cNvPr>
          <p:cNvSpPr>
            <a:spLocks noGrp="1"/>
          </p:cNvSpPr>
          <p:nvPr>
            <p:ph type="body" sz="quarter" idx="13"/>
          </p:nvPr>
        </p:nvSpPr>
        <p:spPr/>
        <p:txBody>
          <a:bodyPr/>
          <a:lstStyle/>
          <a:p>
            <a:r>
              <a:rPr lang="de-DE" dirty="0"/>
              <a:t>Organisationen, die sich auf Scrum einlassen, …</a:t>
            </a:r>
          </a:p>
          <a:p>
            <a:pPr lvl="1">
              <a:buFont typeface="Calibri" panose="020F0502020204030204" pitchFamily="34" charset="0"/>
              <a:buChar char="…"/>
            </a:pPr>
            <a:r>
              <a:rPr lang="de-DE" b="1" dirty="0"/>
              <a:t>profitieren von der Lernkurve</a:t>
            </a:r>
            <a:r>
              <a:rPr lang="de-DE" dirty="0"/>
              <a:t> aller Stakeholder und …</a:t>
            </a:r>
          </a:p>
          <a:p>
            <a:pPr lvl="1">
              <a:buFont typeface="Calibri" panose="020F0502020204030204" pitchFamily="34" charset="0"/>
              <a:buChar char="…"/>
            </a:pPr>
            <a:r>
              <a:rPr lang="de-DE" b="1" dirty="0"/>
              <a:t>begeistern ihre Kunden </a:t>
            </a:r>
            <a:r>
              <a:rPr lang="de-DE" dirty="0"/>
              <a:t>regelmäßig, indem sie ihnen das liefern, was sie wollen, und nicht „nur“ das, was einmal am ersten Tag festgelegt wurde.</a:t>
            </a:r>
          </a:p>
          <a:p>
            <a:pPr lvl="1">
              <a:buFont typeface="Calibri" panose="020F0502020204030204" pitchFamily="34" charset="0"/>
              <a:buChar char="…"/>
            </a:pPr>
            <a:endParaRPr lang="de-DE" dirty="0"/>
          </a:p>
          <a:p>
            <a:pPr lvl="1">
              <a:buFont typeface="Calibri" panose="020F0502020204030204" pitchFamily="34" charset="0"/>
              <a:buChar char="…"/>
            </a:pPr>
            <a:endParaRPr lang="de-DE" dirty="0"/>
          </a:p>
          <a:p>
            <a:r>
              <a:rPr lang="de-DE" b="1" dirty="0"/>
              <a:t>Weitere Vorteile:</a:t>
            </a:r>
          </a:p>
          <a:p>
            <a:pPr lvl="1"/>
            <a:r>
              <a:rPr lang="de-DE" b="1" dirty="0"/>
              <a:t>verbesserte Rendite</a:t>
            </a:r>
            <a:r>
              <a:rPr lang="de-DE" dirty="0"/>
              <a:t> durch häufigere kleinere Releases</a:t>
            </a:r>
          </a:p>
          <a:p>
            <a:pPr lvl="1"/>
            <a:r>
              <a:rPr lang="de-DE" b="1" dirty="0"/>
              <a:t>reduzierte Kosten</a:t>
            </a:r>
            <a:r>
              <a:rPr lang="de-DE" dirty="0"/>
              <a:t> durch Verbesserung schlechter organisatorischer Abläufe</a:t>
            </a:r>
          </a:p>
          <a:p>
            <a:pPr lvl="1"/>
            <a:r>
              <a:rPr lang="de-DE" b="1" dirty="0"/>
              <a:t>schneller Nutzen</a:t>
            </a:r>
            <a:r>
              <a:rPr lang="de-DE" dirty="0"/>
              <a:t> durch einsatzfähige Inkremente</a:t>
            </a:r>
          </a:p>
          <a:p>
            <a:pPr lvl="1"/>
            <a:r>
              <a:rPr lang="de-DE" b="1" dirty="0"/>
              <a:t>Vertrauen</a:t>
            </a:r>
            <a:r>
              <a:rPr lang="de-DE" dirty="0"/>
              <a:t>,</a:t>
            </a:r>
            <a:r>
              <a:rPr lang="de-DE" b="1" dirty="0"/>
              <a:t> </a:t>
            </a:r>
            <a:r>
              <a:rPr lang="de-DE" dirty="0"/>
              <a:t>in einer komplexen Welt erfolgreich zu sein</a:t>
            </a:r>
          </a:p>
          <a:p>
            <a:pPr lvl="1"/>
            <a:r>
              <a:rPr lang="de-DE" b="1" dirty="0"/>
              <a:t>Freude</a:t>
            </a:r>
            <a:r>
              <a:rPr lang="de-DE" dirty="0"/>
              <a:t> bei der Arbeit durch enge Zusammenarbeit, was zu </a:t>
            </a:r>
            <a:r>
              <a:rPr lang="de-DE" b="1" dirty="0"/>
              <a:t>verbesserten zwischenmenschlichen Beziehungen</a:t>
            </a:r>
            <a:r>
              <a:rPr lang="de-DE" dirty="0"/>
              <a:t> und größerem </a:t>
            </a:r>
            <a:r>
              <a:rPr lang="de-DE" b="1" dirty="0"/>
              <a:t>gegenseitigen Vertrauen </a:t>
            </a:r>
            <a:r>
              <a:rPr lang="de-DE" dirty="0"/>
              <a:t>führt</a:t>
            </a:r>
          </a:p>
        </p:txBody>
      </p:sp>
      <p:sp>
        <p:nvSpPr>
          <p:cNvPr id="7" name="Titel 6">
            <a:extLst>
              <a:ext uri="{FF2B5EF4-FFF2-40B4-BE49-F238E27FC236}">
                <a16:creationId xmlns:a16="http://schemas.microsoft.com/office/drawing/2014/main" id="{40EE5428-E83B-413A-BF0D-AC083928F443}"/>
              </a:ext>
            </a:extLst>
          </p:cNvPr>
          <p:cNvSpPr>
            <a:spLocks noGrp="1"/>
          </p:cNvSpPr>
          <p:nvPr>
            <p:ph type="title"/>
          </p:nvPr>
        </p:nvSpPr>
        <p:spPr/>
        <p:txBody>
          <a:bodyPr/>
          <a:lstStyle/>
          <a:p>
            <a:r>
              <a:rPr lang="de-DE" dirty="0"/>
              <a:t>Vorteile von </a:t>
            </a:r>
            <a:r>
              <a:rPr lang="de-DE" dirty="0" err="1"/>
              <a:t>Scrum</a:t>
            </a:r>
            <a:endParaRPr lang="de-DE" dirty="0"/>
          </a:p>
        </p:txBody>
      </p:sp>
    </p:spTree>
    <p:extLst>
      <p:ext uri="{BB962C8B-B14F-4D97-AF65-F5344CB8AC3E}">
        <p14:creationId xmlns:p14="http://schemas.microsoft.com/office/powerpoint/2010/main" val="1733652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70F324EA-968D-4BD7-9CD9-6EED8FFEA822}"/>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3BFA5449-AC4A-4460-966F-B060B719256D}"/>
              </a:ext>
            </a:extLst>
          </p:cNvPr>
          <p:cNvSpPr>
            <a:spLocks noGrp="1"/>
          </p:cNvSpPr>
          <p:nvPr>
            <p:ph type="sldNum" sz="quarter" idx="4"/>
          </p:nvPr>
        </p:nvSpPr>
        <p:spPr/>
        <p:txBody>
          <a:bodyPr/>
          <a:lstStyle/>
          <a:p>
            <a:fld id="{BD587C3E-324D-4846-9F44-5C3ACF20A720}" type="slidenum">
              <a:rPr lang="de-DE" smtClean="0"/>
              <a:pPr/>
              <a:t>28</a:t>
            </a:fld>
            <a:endParaRPr lang="de-DE" dirty="0"/>
          </a:p>
        </p:txBody>
      </p:sp>
      <p:sp>
        <p:nvSpPr>
          <p:cNvPr id="8" name="Titel 7">
            <a:extLst>
              <a:ext uri="{FF2B5EF4-FFF2-40B4-BE49-F238E27FC236}">
                <a16:creationId xmlns:a16="http://schemas.microsoft.com/office/drawing/2014/main" id="{BA75C91F-11C4-441F-863D-BC92C01258A4}"/>
              </a:ext>
            </a:extLst>
          </p:cNvPr>
          <p:cNvSpPr>
            <a:spLocks noGrp="1"/>
          </p:cNvSpPr>
          <p:nvPr>
            <p:ph type="title"/>
          </p:nvPr>
        </p:nvSpPr>
        <p:spPr/>
        <p:txBody>
          <a:bodyPr/>
          <a:lstStyle/>
          <a:p>
            <a:r>
              <a:rPr lang="de-DE" dirty="0"/>
              <a:t>6 agile Prinzipien (Überzeugungen), auf denen Scrum basiert</a:t>
            </a:r>
          </a:p>
        </p:txBody>
      </p:sp>
      <p:sp>
        <p:nvSpPr>
          <p:cNvPr id="10" name="Textplatzhalter 9">
            <a:extLst>
              <a:ext uri="{FF2B5EF4-FFF2-40B4-BE49-F238E27FC236}">
                <a16:creationId xmlns:a16="http://schemas.microsoft.com/office/drawing/2014/main" id="{717569B3-14B4-452F-BCEF-522C5EA98D63}"/>
              </a:ext>
            </a:extLst>
          </p:cNvPr>
          <p:cNvSpPr>
            <a:spLocks noGrp="1"/>
          </p:cNvSpPr>
          <p:nvPr>
            <p:ph type="body" sz="quarter" idx="11"/>
          </p:nvPr>
        </p:nvSpPr>
        <p:spPr/>
        <p:txBody>
          <a:bodyPr>
            <a:normAutofit fontScale="92500"/>
          </a:bodyPr>
          <a:lstStyle/>
          <a:p>
            <a:r>
              <a:rPr lang="de-DE" dirty="0"/>
              <a:t>Syl_ID_1.3</a:t>
            </a:r>
          </a:p>
        </p:txBody>
      </p:sp>
      <p:grpSp>
        <p:nvGrpSpPr>
          <p:cNvPr id="80" name="Gruppieren 79">
            <a:extLst>
              <a:ext uri="{FF2B5EF4-FFF2-40B4-BE49-F238E27FC236}">
                <a16:creationId xmlns:a16="http://schemas.microsoft.com/office/drawing/2014/main" id="{7F307A8A-048A-47EB-BAF7-6C0BA8261C40}"/>
              </a:ext>
            </a:extLst>
          </p:cNvPr>
          <p:cNvGrpSpPr/>
          <p:nvPr/>
        </p:nvGrpSpPr>
        <p:grpSpPr>
          <a:xfrm>
            <a:off x="280006" y="899721"/>
            <a:ext cx="6014045" cy="900000"/>
            <a:chOff x="175088" y="969180"/>
            <a:chExt cx="6014045" cy="900000"/>
          </a:xfrm>
        </p:grpSpPr>
        <p:grpSp>
          <p:nvGrpSpPr>
            <p:cNvPr id="49" name="Gruppieren 48">
              <a:extLst>
                <a:ext uri="{FF2B5EF4-FFF2-40B4-BE49-F238E27FC236}">
                  <a16:creationId xmlns:a16="http://schemas.microsoft.com/office/drawing/2014/main" id="{4A5A9CC2-7401-4F4E-95D1-D2AE82803A1C}"/>
                </a:ext>
              </a:extLst>
            </p:cNvPr>
            <p:cNvGrpSpPr/>
            <p:nvPr/>
          </p:nvGrpSpPr>
          <p:grpSpPr>
            <a:xfrm>
              <a:off x="175088" y="969180"/>
              <a:ext cx="6014045" cy="900000"/>
              <a:chOff x="246239" y="969180"/>
              <a:chExt cx="5942894" cy="900000"/>
            </a:xfrm>
          </p:grpSpPr>
          <p:sp>
            <p:nvSpPr>
              <p:cNvPr id="36" name="Freihandform: Form 35">
                <a:extLst>
                  <a:ext uri="{FF2B5EF4-FFF2-40B4-BE49-F238E27FC236}">
                    <a16:creationId xmlns:a16="http://schemas.microsoft.com/office/drawing/2014/main" id="{F2561536-B58D-4BA3-8DA9-C8267C1DC447}"/>
                  </a:ext>
                </a:extLst>
              </p:cNvPr>
              <p:cNvSpPr/>
              <p:nvPr/>
            </p:nvSpPr>
            <p:spPr>
              <a:xfrm>
                <a:off x="246239" y="969180"/>
                <a:ext cx="5942894" cy="900000"/>
              </a:xfrm>
              <a:custGeom>
                <a:avLst/>
                <a:gdLst>
                  <a:gd name="connsiteX0" fmla="*/ 450000 w 5942894"/>
                  <a:gd name="connsiteY0" fmla="*/ 0 h 900000"/>
                  <a:gd name="connsiteX1" fmla="*/ 890858 w 5942894"/>
                  <a:gd name="connsiteY1" fmla="*/ 359309 h 900000"/>
                  <a:gd name="connsiteX2" fmla="*/ 896058 w 5942894"/>
                  <a:gd name="connsiteY2" fmla="*/ 410891 h 900000"/>
                  <a:gd name="connsiteX3" fmla="*/ 5942894 w 5942894"/>
                  <a:gd name="connsiteY3" fmla="*/ 410891 h 900000"/>
                  <a:gd name="connsiteX4" fmla="*/ 5820617 w 5942894"/>
                  <a:gd name="connsiteY4" fmla="*/ 900000 h 900000"/>
                  <a:gd name="connsiteX5" fmla="*/ 450000 w 5942894"/>
                  <a:gd name="connsiteY5" fmla="*/ 900000 h 900000"/>
                  <a:gd name="connsiteX6" fmla="*/ 422628 w 5942894"/>
                  <a:gd name="connsiteY6" fmla="*/ 900000 h 900000"/>
                  <a:gd name="connsiteX7" fmla="*/ 423301 w 5942894"/>
                  <a:gd name="connsiteY7" fmla="*/ 897309 h 900000"/>
                  <a:gd name="connsiteX8" fmla="*/ 359309 w 5942894"/>
                  <a:gd name="connsiteY8" fmla="*/ 890858 h 900000"/>
                  <a:gd name="connsiteX9" fmla="*/ 0 w 5942894"/>
                  <a:gd name="connsiteY9" fmla="*/ 450000 h 900000"/>
                  <a:gd name="connsiteX10" fmla="*/ 450000 w 5942894"/>
                  <a:gd name="connsiteY10"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2894" h="900000">
                    <a:moveTo>
                      <a:pt x="450000" y="0"/>
                    </a:moveTo>
                    <a:cubicBezTo>
                      <a:pt x="667462" y="0"/>
                      <a:pt x="848897" y="154252"/>
                      <a:pt x="890858" y="359309"/>
                    </a:cubicBezTo>
                    <a:lnTo>
                      <a:pt x="896058" y="410891"/>
                    </a:lnTo>
                    <a:lnTo>
                      <a:pt x="5942894" y="410891"/>
                    </a:lnTo>
                    <a:lnTo>
                      <a:pt x="5820617" y="900000"/>
                    </a:lnTo>
                    <a:lnTo>
                      <a:pt x="450000" y="900000"/>
                    </a:lnTo>
                    <a:lnTo>
                      <a:pt x="422628" y="900000"/>
                    </a:lnTo>
                    <a:lnTo>
                      <a:pt x="423301" y="897309"/>
                    </a:lnTo>
                    <a:lnTo>
                      <a:pt x="359309" y="890858"/>
                    </a:lnTo>
                    <a:cubicBezTo>
                      <a:pt x="154252" y="848897"/>
                      <a:pt x="0" y="667462"/>
                      <a:pt x="0" y="450000"/>
                    </a:cubicBezTo>
                    <a:cubicBezTo>
                      <a:pt x="0" y="201472"/>
                      <a:pt x="201472" y="0"/>
                      <a:pt x="450000" y="0"/>
                    </a:cubicBezTo>
                    <a:close/>
                  </a:path>
                </a:pathLst>
              </a:custGeom>
              <a:solidFill>
                <a:schemeClr val="bg1">
                  <a:lumMod val="95000"/>
                </a:schemeClr>
              </a:soli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2000" dirty="0">
                  <a:solidFill>
                    <a:schemeClr val="accent1"/>
                  </a:solidFill>
                  <a:latin typeface="Calibri Light" panose="020F0302020204030204" pitchFamily="34" charset="0"/>
                  <a:cs typeface="Calibri Light" panose="020F0302020204030204" pitchFamily="34" charset="0"/>
                </a:endParaRPr>
              </a:p>
            </p:txBody>
          </p:sp>
          <p:sp>
            <p:nvSpPr>
              <p:cNvPr id="48" name="Ellipse 47">
                <a:extLst>
                  <a:ext uri="{FF2B5EF4-FFF2-40B4-BE49-F238E27FC236}">
                    <a16:creationId xmlns:a16="http://schemas.microsoft.com/office/drawing/2014/main" id="{1C1813C3-AC0D-4339-8EDD-D2211A1CE64D}"/>
                  </a:ext>
                </a:extLst>
              </p:cNvPr>
              <p:cNvSpPr/>
              <p:nvPr/>
            </p:nvSpPr>
            <p:spPr>
              <a:xfrm>
                <a:off x="398315" y="1128541"/>
                <a:ext cx="612000" cy="612000"/>
              </a:xfrm>
              <a:prstGeom prst="ellipse">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37" name="Rechteck 36">
              <a:extLst>
                <a:ext uri="{FF2B5EF4-FFF2-40B4-BE49-F238E27FC236}">
                  <a16:creationId xmlns:a16="http://schemas.microsoft.com/office/drawing/2014/main" id="{43A197E9-7315-4500-91FC-E9F4B5D00C74}"/>
                </a:ext>
              </a:extLst>
            </p:cNvPr>
            <p:cNvSpPr/>
            <p:nvPr/>
          </p:nvSpPr>
          <p:spPr>
            <a:xfrm>
              <a:off x="702791" y="1407515"/>
              <a:ext cx="5486342" cy="461665"/>
            </a:xfrm>
            <a:prstGeom prst="rect">
              <a:avLst/>
            </a:prstGeom>
          </p:spPr>
          <p:txBody>
            <a:bodyPr wrap="square">
              <a:spAutoFit/>
            </a:bodyPr>
            <a:lstStyle/>
            <a:p>
              <a:pPr algn="ctr">
                <a:tabLst>
                  <a:tab pos="174625" algn="l"/>
                </a:tabLst>
              </a:pPr>
              <a:r>
                <a:rPr lang="de-DE" sz="2400" dirty="0">
                  <a:solidFill>
                    <a:schemeClr val="accent1"/>
                  </a:solidFill>
                  <a:latin typeface="Calibri Light" panose="020F0302020204030204" pitchFamily="34" charset="0"/>
                  <a:cs typeface="Calibri Light" panose="020F0302020204030204" pitchFamily="34" charset="0"/>
                </a:rPr>
                <a:t>Die Zukunft bringt neue Erkenntnisse</a:t>
              </a:r>
            </a:p>
          </p:txBody>
        </p:sp>
      </p:grpSp>
      <p:grpSp>
        <p:nvGrpSpPr>
          <p:cNvPr id="81" name="Gruppieren 80">
            <a:extLst>
              <a:ext uri="{FF2B5EF4-FFF2-40B4-BE49-F238E27FC236}">
                <a16:creationId xmlns:a16="http://schemas.microsoft.com/office/drawing/2014/main" id="{F9D90111-1B75-4CE1-8137-C7707C132F75}"/>
              </a:ext>
            </a:extLst>
          </p:cNvPr>
          <p:cNvGrpSpPr/>
          <p:nvPr/>
        </p:nvGrpSpPr>
        <p:grpSpPr>
          <a:xfrm>
            <a:off x="837499" y="1866526"/>
            <a:ext cx="6014045" cy="900000"/>
            <a:chOff x="175088" y="969180"/>
            <a:chExt cx="6014045" cy="900000"/>
          </a:xfrm>
        </p:grpSpPr>
        <p:grpSp>
          <p:nvGrpSpPr>
            <p:cNvPr id="82" name="Gruppieren 81">
              <a:extLst>
                <a:ext uri="{FF2B5EF4-FFF2-40B4-BE49-F238E27FC236}">
                  <a16:creationId xmlns:a16="http://schemas.microsoft.com/office/drawing/2014/main" id="{D9F95B73-4AEE-4E50-9DD5-779DC7345F58}"/>
                </a:ext>
              </a:extLst>
            </p:cNvPr>
            <p:cNvGrpSpPr/>
            <p:nvPr/>
          </p:nvGrpSpPr>
          <p:grpSpPr>
            <a:xfrm>
              <a:off x="175088" y="969180"/>
              <a:ext cx="6014045" cy="900000"/>
              <a:chOff x="246239" y="969180"/>
              <a:chExt cx="5942894" cy="900000"/>
            </a:xfrm>
          </p:grpSpPr>
          <p:sp>
            <p:nvSpPr>
              <p:cNvPr id="84" name="Freihandform: Form 83">
                <a:extLst>
                  <a:ext uri="{FF2B5EF4-FFF2-40B4-BE49-F238E27FC236}">
                    <a16:creationId xmlns:a16="http://schemas.microsoft.com/office/drawing/2014/main" id="{93BB186C-43EB-415D-8F29-AA3847999DB6}"/>
                  </a:ext>
                </a:extLst>
              </p:cNvPr>
              <p:cNvSpPr/>
              <p:nvPr/>
            </p:nvSpPr>
            <p:spPr>
              <a:xfrm>
                <a:off x="246239" y="969180"/>
                <a:ext cx="5942894" cy="900000"/>
              </a:xfrm>
              <a:custGeom>
                <a:avLst/>
                <a:gdLst>
                  <a:gd name="connsiteX0" fmla="*/ 450000 w 5942894"/>
                  <a:gd name="connsiteY0" fmla="*/ 0 h 900000"/>
                  <a:gd name="connsiteX1" fmla="*/ 890858 w 5942894"/>
                  <a:gd name="connsiteY1" fmla="*/ 359309 h 900000"/>
                  <a:gd name="connsiteX2" fmla="*/ 896058 w 5942894"/>
                  <a:gd name="connsiteY2" fmla="*/ 410891 h 900000"/>
                  <a:gd name="connsiteX3" fmla="*/ 5942894 w 5942894"/>
                  <a:gd name="connsiteY3" fmla="*/ 410891 h 900000"/>
                  <a:gd name="connsiteX4" fmla="*/ 5820617 w 5942894"/>
                  <a:gd name="connsiteY4" fmla="*/ 900000 h 900000"/>
                  <a:gd name="connsiteX5" fmla="*/ 450000 w 5942894"/>
                  <a:gd name="connsiteY5" fmla="*/ 900000 h 900000"/>
                  <a:gd name="connsiteX6" fmla="*/ 422628 w 5942894"/>
                  <a:gd name="connsiteY6" fmla="*/ 900000 h 900000"/>
                  <a:gd name="connsiteX7" fmla="*/ 423301 w 5942894"/>
                  <a:gd name="connsiteY7" fmla="*/ 897309 h 900000"/>
                  <a:gd name="connsiteX8" fmla="*/ 359309 w 5942894"/>
                  <a:gd name="connsiteY8" fmla="*/ 890858 h 900000"/>
                  <a:gd name="connsiteX9" fmla="*/ 0 w 5942894"/>
                  <a:gd name="connsiteY9" fmla="*/ 450000 h 900000"/>
                  <a:gd name="connsiteX10" fmla="*/ 450000 w 5942894"/>
                  <a:gd name="connsiteY10"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2894" h="900000">
                    <a:moveTo>
                      <a:pt x="450000" y="0"/>
                    </a:moveTo>
                    <a:cubicBezTo>
                      <a:pt x="667462" y="0"/>
                      <a:pt x="848897" y="154252"/>
                      <a:pt x="890858" y="359309"/>
                    </a:cubicBezTo>
                    <a:lnTo>
                      <a:pt x="896058" y="410891"/>
                    </a:lnTo>
                    <a:lnTo>
                      <a:pt x="5942894" y="410891"/>
                    </a:lnTo>
                    <a:lnTo>
                      <a:pt x="5820617" y="900000"/>
                    </a:lnTo>
                    <a:lnTo>
                      <a:pt x="450000" y="900000"/>
                    </a:lnTo>
                    <a:lnTo>
                      <a:pt x="422628" y="900000"/>
                    </a:lnTo>
                    <a:lnTo>
                      <a:pt x="423301" y="897309"/>
                    </a:lnTo>
                    <a:lnTo>
                      <a:pt x="359309" y="890858"/>
                    </a:lnTo>
                    <a:cubicBezTo>
                      <a:pt x="154252" y="848897"/>
                      <a:pt x="0" y="667462"/>
                      <a:pt x="0" y="450000"/>
                    </a:cubicBezTo>
                    <a:cubicBezTo>
                      <a:pt x="0" y="201472"/>
                      <a:pt x="201472" y="0"/>
                      <a:pt x="450000" y="0"/>
                    </a:cubicBezTo>
                    <a:close/>
                  </a:path>
                </a:pathLst>
              </a:custGeom>
              <a:solidFill>
                <a:schemeClr val="bg1">
                  <a:lumMod val="95000"/>
                </a:schemeClr>
              </a:soli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2000" dirty="0">
                  <a:solidFill>
                    <a:schemeClr val="accent1"/>
                  </a:solidFill>
                  <a:latin typeface="Calibri Light" panose="020F0302020204030204" pitchFamily="34" charset="0"/>
                  <a:cs typeface="Calibri Light" panose="020F0302020204030204" pitchFamily="34" charset="0"/>
                </a:endParaRPr>
              </a:p>
            </p:txBody>
          </p:sp>
          <p:sp>
            <p:nvSpPr>
              <p:cNvPr id="85" name="Ellipse 84">
                <a:extLst>
                  <a:ext uri="{FF2B5EF4-FFF2-40B4-BE49-F238E27FC236}">
                    <a16:creationId xmlns:a16="http://schemas.microsoft.com/office/drawing/2014/main" id="{354F6530-B272-4E57-9777-550258B1CE3D}"/>
                  </a:ext>
                </a:extLst>
              </p:cNvPr>
              <p:cNvSpPr/>
              <p:nvPr/>
            </p:nvSpPr>
            <p:spPr>
              <a:xfrm>
                <a:off x="398315" y="1128541"/>
                <a:ext cx="612000" cy="612000"/>
              </a:xfrm>
              <a:prstGeom prst="ellipse">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83" name="Rechteck 82">
              <a:extLst>
                <a:ext uri="{FF2B5EF4-FFF2-40B4-BE49-F238E27FC236}">
                  <a16:creationId xmlns:a16="http://schemas.microsoft.com/office/drawing/2014/main" id="{42559A70-3ECD-4B66-B07D-154AAF6C0A57}"/>
                </a:ext>
              </a:extLst>
            </p:cNvPr>
            <p:cNvSpPr/>
            <p:nvPr/>
          </p:nvSpPr>
          <p:spPr>
            <a:xfrm>
              <a:off x="702791" y="1407515"/>
              <a:ext cx="5486342" cy="461665"/>
            </a:xfrm>
            <a:prstGeom prst="rect">
              <a:avLst/>
            </a:prstGeom>
          </p:spPr>
          <p:txBody>
            <a:bodyPr wrap="square">
              <a:spAutoFit/>
            </a:bodyPr>
            <a:lstStyle/>
            <a:p>
              <a:pPr algn="ctr">
                <a:tabLst>
                  <a:tab pos="174625" algn="l"/>
                </a:tabLst>
              </a:pPr>
              <a:r>
                <a:rPr lang="de-DE" sz="2400" dirty="0">
                  <a:solidFill>
                    <a:schemeClr val="accent1"/>
                  </a:solidFill>
                  <a:latin typeface="Calibri Light" panose="020F0302020204030204" pitchFamily="34" charset="0"/>
                  <a:cs typeface="Calibri Light" panose="020F0302020204030204" pitchFamily="34" charset="0"/>
                </a:rPr>
                <a:t>Vorhersage und Anpassung</a:t>
              </a:r>
            </a:p>
          </p:txBody>
        </p:sp>
      </p:grpSp>
      <p:grpSp>
        <p:nvGrpSpPr>
          <p:cNvPr id="86" name="Gruppieren 85">
            <a:extLst>
              <a:ext uri="{FF2B5EF4-FFF2-40B4-BE49-F238E27FC236}">
                <a16:creationId xmlns:a16="http://schemas.microsoft.com/office/drawing/2014/main" id="{C14D1D47-49C7-4423-903A-DD40483D02D3}"/>
              </a:ext>
            </a:extLst>
          </p:cNvPr>
          <p:cNvGrpSpPr/>
          <p:nvPr/>
        </p:nvGrpSpPr>
        <p:grpSpPr>
          <a:xfrm>
            <a:off x="1394992" y="2833331"/>
            <a:ext cx="6014045" cy="900000"/>
            <a:chOff x="175088" y="969180"/>
            <a:chExt cx="6014045" cy="900000"/>
          </a:xfrm>
        </p:grpSpPr>
        <p:grpSp>
          <p:nvGrpSpPr>
            <p:cNvPr id="87" name="Gruppieren 86">
              <a:extLst>
                <a:ext uri="{FF2B5EF4-FFF2-40B4-BE49-F238E27FC236}">
                  <a16:creationId xmlns:a16="http://schemas.microsoft.com/office/drawing/2014/main" id="{7E5486CF-FA7A-4DA4-890B-5B11A6C792BE}"/>
                </a:ext>
              </a:extLst>
            </p:cNvPr>
            <p:cNvGrpSpPr/>
            <p:nvPr/>
          </p:nvGrpSpPr>
          <p:grpSpPr>
            <a:xfrm>
              <a:off x="175088" y="969180"/>
              <a:ext cx="6014045" cy="900000"/>
              <a:chOff x="246239" y="969180"/>
              <a:chExt cx="5942894" cy="900000"/>
            </a:xfrm>
          </p:grpSpPr>
          <p:sp>
            <p:nvSpPr>
              <p:cNvPr id="89" name="Freihandform: Form 88">
                <a:extLst>
                  <a:ext uri="{FF2B5EF4-FFF2-40B4-BE49-F238E27FC236}">
                    <a16:creationId xmlns:a16="http://schemas.microsoft.com/office/drawing/2014/main" id="{8D2E9BC2-0C65-4FCC-8132-FC689F28CE74}"/>
                  </a:ext>
                </a:extLst>
              </p:cNvPr>
              <p:cNvSpPr/>
              <p:nvPr/>
            </p:nvSpPr>
            <p:spPr>
              <a:xfrm>
                <a:off x="246239" y="969180"/>
                <a:ext cx="5942894" cy="900000"/>
              </a:xfrm>
              <a:custGeom>
                <a:avLst/>
                <a:gdLst>
                  <a:gd name="connsiteX0" fmla="*/ 450000 w 5942894"/>
                  <a:gd name="connsiteY0" fmla="*/ 0 h 900000"/>
                  <a:gd name="connsiteX1" fmla="*/ 890858 w 5942894"/>
                  <a:gd name="connsiteY1" fmla="*/ 359309 h 900000"/>
                  <a:gd name="connsiteX2" fmla="*/ 896058 w 5942894"/>
                  <a:gd name="connsiteY2" fmla="*/ 410891 h 900000"/>
                  <a:gd name="connsiteX3" fmla="*/ 5942894 w 5942894"/>
                  <a:gd name="connsiteY3" fmla="*/ 410891 h 900000"/>
                  <a:gd name="connsiteX4" fmla="*/ 5820617 w 5942894"/>
                  <a:gd name="connsiteY4" fmla="*/ 900000 h 900000"/>
                  <a:gd name="connsiteX5" fmla="*/ 450000 w 5942894"/>
                  <a:gd name="connsiteY5" fmla="*/ 900000 h 900000"/>
                  <a:gd name="connsiteX6" fmla="*/ 422628 w 5942894"/>
                  <a:gd name="connsiteY6" fmla="*/ 900000 h 900000"/>
                  <a:gd name="connsiteX7" fmla="*/ 423301 w 5942894"/>
                  <a:gd name="connsiteY7" fmla="*/ 897309 h 900000"/>
                  <a:gd name="connsiteX8" fmla="*/ 359309 w 5942894"/>
                  <a:gd name="connsiteY8" fmla="*/ 890858 h 900000"/>
                  <a:gd name="connsiteX9" fmla="*/ 0 w 5942894"/>
                  <a:gd name="connsiteY9" fmla="*/ 450000 h 900000"/>
                  <a:gd name="connsiteX10" fmla="*/ 450000 w 5942894"/>
                  <a:gd name="connsiteY10"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2894" h="900000">
                    <a:moveTo>
                      <a:pt x="450000" y="0"/>
                    </a:moveTo>
                    <a:cubicBezTo>
                      <a:pt x="667462" y="0"/>
                      <a:pt x="848897" y="154252"/>
                      <a:pt x="890858" y="359309"/>
                    </a:cubicBezTo>
                    <a:lnTo>
                      <a:pt x="896058" y="410891"/>
                    </a:lnTo>
                    <a:lnTo>
                      <a:pt x="5942894" y="410891"/>
                    </a:lnTo>
                    <a:lnTo>
                      <a:pt x="5820617" y="900000"/>
                    </a:lnTo>
                    <a:lnTo>
                      <a:pt x="450000" y="900000"/>
                    </a:lnTo>
                    <a:lnTo>
                      <a:pt x="422628" y="900000"/>
                    </a:lnTo>
                    <a:lnTo>
                      <a:pt x="423301" y="897309"/>
                    </a:lnTo>
                    <a:lnTo>
                      <a:pt x="359309" y="890858"/>
                    </a:lnTo>
                    <a:cubicBezTo>
                      <a:pt x="154252" y="848897"/>
                      <a:pt x="0" y="667462"/>
                      <a:pt x="0" y="450000"/>
                    </a:cubicBezTo>
                    <a:cubicBezTo>
                      <a:pt x="0" y="201472"/>
                      <a:pt x="201472" y="0"/>
                      <a:pt x="450000" y="0"/>
                    </a:cubicBezTo>
                    <a:close/>
                  </a:path>
                </a:pathLst>
              </a:custGeom>
              <a:solidFill>
                <a:schemeClr val="bg1">
                  <a:lumMod val="95000"/>
                </a:schemeClr>
              </a:soli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2000" dirty="0">
                  <a:solidFill>
                    <a:schemeClr val="accent1"/>
                  </a:solidFill>
                  <a:latin typeface="Calibri Light" panose="020F0302020204030204" pitchFamily="34" charset="0"/>
                  <a:cs typeface="Calibri Light" panose="020F0302020204030204" pitchFamily="34" charset="0"/>
                </a:endParaRPr>
              </a:p>
            </p:txBody>
          </p:sp>
          <p:sp>
            <p:nvSpPr>
              <p:cNvPr id="90" name="Ellipse 89">
                <a:extLst>
                  <a:ext uri="{FF2B5EF4-FFF2-40B4-BE49-F238E27FC236}">
                    <a16:creationId xmlns:a16="http://schemas.microsoft.com/office/drawing/2014/main" id="{367BCC78-98EB-466B-94C4-58C26BB23C7A}"/>
                  </a:ext>
                </a:extLst>
              </p:cNvPr>
              <p:cNvSpPr/>
              <p:nvPr/>
            </p:nvSpPr>
            <p:spPr>
              <a:xfrm>
                <a:off x="398315" y="1128541"/>
                <a:ext cx="612000" cy="612000"/>
              </a:xfrm>
              <a:prstGeom prst="ellipse">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88" name="Rechteck 87">
              <a:extLst>
                <a:ext uri="{FF2B5EF4-FFF2-40B4-BE49-F238E27FC236}">
                  <a16:creationId xmlns:a16="http://schemas.microsoft.com/office/drawing/2014/main" id="{FEBB61C1-8D4D-4F79-B6DF-4BC7157C0A65}"/>
                </a:ext>
              </a:extLst>
            </p:cNvPr>
            <p:cNvSpPr/>
            <p:nvPr/>
          </p:nvSpPr>
          <p:spPr>
            <a:xfrm>
              <a:off x="702791" y="1407515"/>
              <a:ext cx="5486342" cy="461665"/>
            </a:xfrm>
            <a:prstGeom prst="rect">
              <a:avLst/>
            </a:prstGeom>
          </p:spPr>
          <p:txBody>
            <a:bodyPr wrap="square">
              <a:spAutoFit/>
            </a:bodyPr>
            <a:lstStyle/>
            <a:p>
              <a:pPr algn="ctr">
                <a:tabLst>
                  <a:tab pos="174625" algn="l"/>
                </a:tabLst>
              </a:pPr>
              <a:r>
                <a:rPr lang="de-DE" sz="2400" dirty="0">
                  <a:solidFill>
                    <a:schemeClr val="accent1"/>
                  </a:solidFill>
                  <a:latin typeface="Calibri Light" panose="020F0302020204030204" pitchFamily="34" charset="0"/>
                  <a:cs typeface="Calibri Light" panose="020F0302020204030204" pitchFamily="34" charset="0"/>
                </a:rPr>
                <a:t>Validierendes Lernen</a:t>
              </a:r>
            </a:p>
          </p:txBody>
        </p:sp>
      </p:grpSp>
      <p:grpSp>
        <p:nvGrpSpPr>
          <p:cNvPr id="91" name="Gruppieren 90">
            <a:extLst>
              <a:ext uri="{FF2B5EF4-FFF2-40B4-BE49-F238E27FC236}">
                <a16:creationId xmlns:a16="http://schemas.microsoft.com/office/drawing/2014/main" id="{7A4D2973-9BF6-4E23-B5BD-4D2366A8EA3F}"/>
              </a:ext>
            </a:extLst>
          </p:cNvPr>
          <p:cNvGrpSpPr/>
          <p:nvPr/>
        </p:nvGrpSpPr>
        <p:grpSpPr>
          <a:xfrm>
            <a:off x="1952485" y="3800136"/>
            <a:ext cx="6014045" cy="900000"/>
            <a:chOff x="175088" y="969180"/>
            <a:chExt cx="6014045" cy="900000"/>
          </a:xfrm>
        </p:grpSpPr>
        <p:grpSp>
          <p:nvGrpSpPr>
            <p:cNvPr id="92" name="Gruppieren 91">
              <a:extLst>
                <a:ext uri="{FF2B5EF4-FFF2-40B4-BE49-F238E27FC236}">
                  <a16:creationId xmlns:a16="http://schemas.microsoft.com/office/drawing/2014/main" id="{5CF16448-F737-4165-82A8-412849CA2675}"/>
                </a:ext>
              </a:extLst>
            </p:cNvPr>
            <p:cNvGrpSpPr/>
            <p:nvPr/>
          </p:nvGrpSpPr>
          <p:grpSpPr>
            <a:xfrm>
              <a:off x="175088" y="969180"/>
              <a:ext cx="6014045" cy="900000"/>
              <a:chOff x="246239" y="969180"/>
              <a:chExt cx="5942894" cy="900000"/>
            </a:xfrm>
          </p:grpSpPr>
          <p:sp>
            <p:nvSpPr>
              <p:cNvPr id="94" name="Freihandform: Form 93">
                <a:extLst>
                  <a:ext uri="{FF2B5EF4-FFF2-40B4-BE49-F238E27FC236}">
                    <a16:creationId xmlns:a16="http://schemas.microsoft.com/office/drawing/2014/main" id="{07F3D70E-5168-4C18-99CB-21348A3A0EDB}"/>
                  </a:ext>
                </a:extLst>
              </p:cNvPr>
              <p:cNvSpPr/>
              <p:nvPr/>
            </p:nvSpPr>
            <p:spPr>
              <a:xfrm>
                <a:off x="246239" y="969180"/>
                <a:ext cx="5942894" cy="900000"/>
              </a:xfrm>
              <a:custGeom>
                <a:avLst/>
                <a:gdLst>
                  <a:gd name="connsiteX0" fmla="*/ 450000 w 5942894"/>
                  <a:gd name="connsiteY0" fmla="*/ 0 h 900000"/>
                  <a:gd name="connsiteX1" fmla="*/ 890858 w 5942894"/>
                  <a:gd name="connsiteY1" fmla="*/ 359309 h 900000"/>
                  <a:gd name="connsiteX2" fmla="*/ 896058 w 5942894"/>
                  <a:gd name="connsiteY2" fmla="*/ 410891 h 900000"/>
                  <a:gd name="connsiteX3" fmla="*/ 5942894 w 5942894"/>
                  <a:gd name="connsiteY3" fmla="*/ 410891 h 900000"/>
                  <a:gd name="connsiteX4" fmla="*/ 5820617 w 5942894"/>
                  <a:gd name="connsiteY4" fmla="*/ 900000 h 900000"/>
                  <a:gd name="connsiteX5" fmla="*/ 450000 w 5942894"/>
                  <a:gd name="connsiteY5" fmla="*/ 900000 h 900000"/>
                  <a:gd name="connsiteX6" fmla="*/ 422628 w 5942894"/>
                  <a:gd name="connsiteY6" fmla="*/ 900000 h 900000"/>
                  <a:gd name="connsiteX7" fmla="*/ 423301 w 5942894"/>
                  <a:gd name="connsiteY7" fmla="*/ 897309 h 900000"/>
                  <a:gd name="connsiteX8" fmla="*/ 359309 w 5942894"/>
                  <a:gd name="connsiteY8" fmla="*/ 890858 h 900000"/>
                  <a:gd name="connsiteX9" fmla="*/ 0 w 5942894"/>
                  <a:gd name="connsiteY9" fmla="*/ 450000 h 900000"/>
                  <a:gd name="connsiteX10" fmla="*/ 450000 w 5942894"/>
                  <a:gd name="connsiteY10"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2894" h="900000">
                    <a:moveTo>
                      <a:pt x="450000" y="0"/>
                    </a:moveTo>
                    <a:cubicBezTo>
                      <a:pt x="667462" y="0"/>
                      <a:pt x="848897" y="154252"/>
                      <a:pt x="890858" y="359309"/>
                    </a:cubicBezTo>
                    <a:lnTo>
                      <a:pt x="896058" y="410891"/>
                    </a:lnTo>
                    <a:lnTo>
                      <a:pt x="5942894" y="410891"/>
                    </a:lnTo>
                    <a:lnTo>
                      <a:pt x="5820617" y="900000"/>
                    </a:lnTo>
                    <a:lnTo>
                      <a:pt x="450000" y="900000"/>
                    </a:lnTo>
                    <a:lnTo>
                      <a:pt x="422628" y="900000"/>
                    </a:lnTo>
                    <a:lnTo>
                      <a:pt x="423301" y="897309"/>
                    </a:lnTo>
                    <a:lnTo>
                      <a:pt x="359309" y="890858"/>
                    </a:lnTo>
                    <a:cubicBezTo>
                      <a:pt x="154252" y="848897"/>
                      <a:pt x="0" y="667462"/>
                      <a:pt x="0" y="450000"/>
                    </a:cubicBezTo>
                    <a:cubicBezTo>
                      <a:pt x="0" y="201472"/>
                      <a:pt x="201472" y="0"/>
                      <a:pt x="450000" y="0"/>
                    </a:cubicBezTo>
                    <a:close/>
                  </a:path>
                </a:pathLst>
              </a:custGeom>
              <a:solidFill>
                <a:schemeClr val="bg1">
                  <a:lumMod val="95000"/>
                </a:schemeClr>
              </a:soli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2000" dirty="0">
                  <a:solidFill>
                    <a:schemeClr val="accent1"/>
                  </a:solidFill>
                  <a:latin typeface="Calibri Light" panose="020F0302020204030204" pitchFamily="34" charset="0"/>
                  <a:cs typeface="Calibri Light" panose="020F0302020204030204" pitchFamily="34" charset="0"/>
                </a:endParaRPr>
              </a:p>
            </p:txBody>
          </p:sp>
          <p:sp>
            <p:nvSpPr>
              <p:cNvPr id="95" name="Ellipse 94">
                <a:extLst>
                  <a:ext uri="{FF2B5EF4-FFF2-40B4-BE49-F238E27FC236}">
                    <a16:creationId xmlns:a16="http://schemas.microsoft.com/office/drawing/2014/main" id="{F7EDD0B7-DCF9-4364-8568-5EFB8FEBD819}"/>
                  </a:ext>
                </a:extLst>
              </p:cNvPr>
              <p:cNvSpPr/>
              <p:nvPr/>
            </p:nvSpPr>
            <p:spPr>
              <a:xfrm>
                <a:off x="398315" y="1128541"/>
                <a:ext cx="612000" cy="612000"/>
              </a:xfrm>
              <a:prstGeom prst="ellipse">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93" name="Rechteck 92">
              <a:extLst>
                <a:ext uri="{FF2B5EF4-FFF2-40B4-BE49-F238E27FC236}">
                  <a16:creationId xmlns:a16="http://schemas.microsoft.com/office/drawing/2014/main" id="{13705EBA-7B9A-4721-9B7A-3BADE4AE37CA}"/>
                </a:ext>
              </a:extLst>
            </p:cNvPr>
            <p:cNvSpPr/>
            <p:nvPr/>
          </p:nvSpPr>
          <p:spPr>
            <a:xfrm>
              <a:off x="702791" y="1407515"/>
              <a:ext cx="5486342" cy="461665"/>
            </a:xfrm>
            <a:prstGeom prst="rect">
              <a:avLst/>
            </a:prstGeom>
          </p:spPr>
          <p:txBody>
            <a:bodyPr wrap="square">
              <a:spAutoFit/>
            </a:bodyPr>
            <a:lstStyle/>
            <a:p>
              <a:pPr algn="ctr">
                <a:tabLst>
                  <a:tab pos="174625" algn="l"/>
                </a:tabLst>
              </a:pPr>
              <a:r>
                <a:rPr lang="de-DE" sz="2400" dirty="0">
                  <a:solidFill>
                    <a:schemeClr val="accent1"/>
                  </a:solidFill>
                  <a:latin typeface="Calibri Light" panose="020F0302020204030204" pitchFamily="34" charset="0"/>
                  <a:cs typeface="Calibri Light" panose="020F0302020204030204" pitchFamily="34" charset="0"/>
                </a:rPr>
                <a:t>Work in Progress (WIP)</a:t>
              </a:r>
            </a:p>
          </p:txBody>
        </p:sp>
      </p:grpSp>
      <p:grpSp>
        <p:nvGrpSpPr>
          <p:cNvPr id="96" name="Gruppieren 95">
            <a:extLst>
              <a:ext uri="{FF2B5EF4-FFF2-40B4-BE49-F238E27FC236}">
                <a16:creationId xmlns:a16="http://schemas.microsoft.com/office/drawing/2014/main" id="{805DC9E5-9324-4E51-8846-BC166E2001CA}"/>
              </a:ext>
            </a:extLst>
          </p:cNvPr>
          <p:cNvGrpSpPr/>
          <p:nvPr/>
        </p:nvGrpSpPr>
        <p:grpSpPr>
          <a:xfrm>
            <a:off x="2509978" y="4766941"/>
            <a:ext cx="6014045" cy="900000"/>
            <a:chOff x="175088" y="969180"/>
            <a:chExt cx="6014045" cy="900000"/>
          </a:xfrm>
        </p:grpSpPr>
        <p:grpSp>
          <p:nvGrpSpPr>
            <p:cNvPr id="97" name="Gruppieren 96">
              <a:extLst>
                <a:ext uri="{FF2B5EF4-FFF2-40B4-BE49-F238E27FC236}">
                  <a16:creationId xmlns:a16="http://schemas.microsoft.com/office/drawing/2014/main" id="{6449D00D-E60F-4CD4-B236-046B953BD7E4}"/>
                </a:ext>
              </a:extLst>
            </p:cNvPr>
            <p:cNvGrpSpPr/>
            <p:nvPr/>
          </p:nvGrpSpPr>
          <p:grpSpPr>
            <a:xfrm>
              <a:off x="175088" y="969180"/>
              <a:ext cx="6014045" cy="900000"/>
              <a:chOff x="246239" y="969180"/>
              <a:chExt cx="5942894" cy="900000"/>
            </a:xfrm>
          </p:grpSpPr>
          <p:sp>
            <p:nvSpPr>
              <p:cNvPr id="99" name="Freihandform: Form 98">
                <a:extLst>
                  <a:ext uri="{FF2B5EF4-FFF2-40B4-BE49-F238E27FC236}">
                    <a16:creationId xmlns:a16="http://schemas.microsoft.com/office/drawing/2014/main" id="{C62EA513-D4BA-481F-B9AF-C045E60FE681}"/>
                  </a:ext>
                </a:extLst>
              </p:cNvPr>
              <p:cNvSpPr/>
              <p:nvPr/>
            </p:nvSpPr>
            <p:spPr>
              <a:xfrm>
                <a:off x="246239" y="969180"/>
                <a:ext cx="5942894" cy="900000"/>
              </a:xfrm>
              <a:custGeom>
                <a:avLst/>
                <a:gdLst>
                  <a:gd name="connsiteX0" fmla="*/ 450000 w 5942894"/>
                  <a:gd name="connsiteY0" fmla="*/ 0 h 900000"/>
                  <a:gd name="connsiteX1" fmla="*/ 890858 w 5942894"/>
                  <a:gd name="connsiteY1" fmla="*/ 359309 h 900000"/>
                  <a:gd name="connsiteX2" fmla="*/ 896058 w 5942894"/>
                  <a:gd name="connsiteY2" fmla="*/ 410891 h 900000"/>
                  <a:gd name="connsiteX3" fmla="*/ 5942894 w 5942894"/>
                  <a:gd name="connsiteY3" fmla="*/ 410891 h 900000"/>
                  <a:gd name="connsiteX4" fmla="*/ 5820617 w 5942894"/>
                  <a:gd name="connsiteY4" fmla="*/ 900000 h 900000"/>
                  <a:gd name="connsiteX5" fmla="*/ 450000 w 5942894"/>
                  <a:gd name="connsiteY5" fmla="*/ 900000 h 900000"/>
                  <a:gd name="connsiteX6" fmla="*/ 422628 w 5942894"/>
                  <a:gd name="connsiteY6" fmla="*/ 900000 h 900000"/>
                  <a:gd name="connsiteX7" fmla="*/ 423301 w 5942894"/>
                  <a:gd name="connsiteY7" fmla="*/ 897309 h 900000"/>
                  <a:gd name="connsiteX8" fmla="*/ 359309 w 5942894"/>
                  <a:gd name="connsiteY8" fmla="*/ 890858 h 900000"/>
                  <a:gd name="connsiteX9" fmla="*/ 0 w 5942894"/>
                  <a:gd name="connsiteY9" fmla="*/ 450000 h 900000"/>
                  <a:gd name="connsiteX10" fmla="*/ 450000 w 5942894"/>
                  <a:gd name="connsiteY10"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2894" h="900000">
                    <a:moveTo>
                      <a:pt x="450000" y="0"/>
                    </a:moveTo>
                    <a:cubicBezTo>
                      <a:pt x="667462" y="0"/>
                      <a:pt x="848897" y="154252"/>
                      <a:pt x="890858" y="359309"/>
                    </a:cubicBezTo>
                    <a:lnTo>
                      <a:pt x="896058" y="410891"/>
                    </a:lnTo>
                    <a:lnTo>
                      <a:pt x="5942894" y="410891"/>
                    </a:lnTo>
                    <a:lnTo>
                      <a:pt x="5820617" y="900000"/>
                    </a:lnTo>
                    <a:lnTo>
                      <a:pt x="450000" y="900000"/>
                    </a:lnTo>
                    <a:lnTo>
                      <a:pt x="422628" y="900000"/>
                    </a:lnTo>
                    <a:lnTo>
                      <a:pt x="423301" y="897309"/>
                    </a:lnTo>
                    <a:lnTo>
                      <a:pt x="359309" y="890858"/>
                    </a:lnTo>
                    <a:cubicBezTo>
                      <a:pt x="154252" y="848897"/>
                      <a:pt x="0" y="667462"/>
                      <a:pt x="0" y="450000"/>
                    </a:cubicBezTo>
                    <a:cubicBezTo>
                      <a:pt x="0" y="201472"/>
                      <a:pt x="201472" y="0"/>
                      <a:pt x="450000" y="0"/>
                    </a:cubicBezTo>
                    <a:close/>
                  </a:path>
                </a:pathLst>
              </a:custGeom>
              <a:solidFill>
                <a:schemeClr val="bg1">
                  <a:lumMod val="95000"/>
                </a:schemeClr>
              </a:soli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2000" dirty="0">
                  <a:solidFill>
                    <a:schemeClr val="accent1"/>
                  </a:solidFill>
                  <a:latin typeface="Calibri Light" panose="020F0302020204030204" pitchFamily="34" charset="0"/>
                  <a:cs typeface="Calibri Light" panose="020F0302020204030204" pitchFamily="34" charset="0"/>
                </a:endParaRPr>
              </a:p>
            </p:txBody>
          </p:sp>
          <p:sp>
            <p:nvSpPr>
              <p:cNvPr id="100" name="Ellipse 99">
                <a:extLst>
                  <a:ext uri="{FF2B5EF4-FFF2-40B4-BE49-F238E27FC236}">
                    <a16:creationId xmlns:a16="http://schemas.microsoft.com/office/drawing/2014/main" id="{BC99F33D-42B1-4DC2-9F01-0817E0A79CB0}"/>
                  </a:ext>
                </a:extLst>
              </p:cNvPr>
              <p:cNvSpPr/>
              <p:nvPr/>
            </p:nvSpPr>
            <p:spPr>
              <a:xfrm>
                <a:off x="398315" y="1128541"/>
                <a:ext cx="612000" cy="612000"/>
              </a:xfrm>
              <a:prstGeom prst="ellipse">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98" name="Rechteck 97">
              <a:extLst>
                <a:ext uri="{FF2B5EF4-FFF2-40B4-BE49-F238E27FC236}">
                  <a16:creationId xmlns:a16="http://schemas.microsoft.com/office/drawing/2014/main" id="{171D03B6-137E-4A89-97DE-F26CA166C8EA}"/>
                </a:ext>
              </a:extLst>
            </p:cNvPr>
            <p:cNvSpPr/>
            <p:nvPr/>
          </p:nvSpPr>
          <p:spPr>
            <a:xfrm>
              <a:off x="702791" y="1407515"/>
              <a:ext cx="5486342" cy="461665"/>
            </a:xfrm>
            <a:prstGeom prst="rect">
              <a:avLst/>
            </a:prstGeom>
          </p:spPr>
          <p:txBody>
            <a:bodyPr wrap="square">
              <a:spAutoFit/>
            </a:bodyPr>
            <a:lstStyle/>
            <a:p>
              <a:pPr algn="ctr">
                <a:tabLst>
                  <a:tab pos="174625" algn="l"/>
                </a:tabLst>
              </a:pPr>
              <a:r>
                <a:rPr lang="de-DE" sz="2400" dirty="0">
                  <a:solidFill>
                    <a:schemeClr val="accent1"/>
                  </a:solidFill>
                  <a:latin typeface="Calibri Light" panose="020F0302020204030204" pitchFamily="34" charset="0"/>
                  <a:cs typeface="Calibri Light" panose="020F0302020204030204" pitchFamily="34" charset="0"/>
                </a:rPr>
                <a:t>Fortschritt</a:t>
              </a:r>
            </a:p>
          </p:txBody>
        </p:sp>
      </p:grpSp>
      <p:grpSp>
        <p:nvGrpSpPr>
          <p:cNvPr id="101" name="Gruppieren 100">
            <a:extLst>
              <a:ext uri="{FF2B5EF4-FFF2-40B4-BE49-F238E27FC236}">
                <a16:creationId xmlns:a16="http://schemas.microsoft.com/office/drawing/2014/main" id="{3C8C9616-A015-4FD2-A7FD-FAA0E7E70591}"/>
              </a:ext>
            </a:extLst>
          </p:cNvPr>
          <p:cNvGrpSpPr/>
          <p:nvPr/>
        </p:nvGrpSpPr>
        <p:grpSpPr>
          <a:xfrm>
            <a:off x="3067469" y="5733745"/>
            <a:ext cx="6014045" cy="900000"/>
            <a:chOff x="175088" y="969180"/>
            <a:chExt cx="6014045" cy="900000"/>
          </a:xfrm>
        </p:grpSpPr>
        <p:grpSp>
          <p:nvGrpSpPr>
            <p:cNvPr id="102" name="Gruppieren 101">
              <a:extLst>
                <a:ext uri="{FF2B5EF4-FFF2-40B4-BE49-F238E27FC236}">
                  <a16:creationId xmlns:a16="http://schemas.microsoft.com/office/drawing/2014/main" id="{48BD6B5B-2682-4079-88B8-846E2DD189D6}"/>
                </a:ext>
              </a:extLst>
            </p:cNvPr>
            <p:cNvGrpSpPr/>
            <p:nvPr/>
          </p:nvGrpSpPr>
          <p:grpSpPr>
            <a:xfrm>
              <a:off x="175088" y="969180"/>
              <a:ext cx="6014045" cy="900000"/>
              <a:chOff x="246239" y="969180"/>
              <a:chExt cx="5942894" cy="900000"/>
            </a:xfrm>
          </p:grpSpPr>
          <p:sp>
            <p:nvSpPr>
              <p:cNvPr id="104" name="Freihandform: Form 103">
                <a:extLst>
                  <a:ext uri="{FF2B5EF4-FFF2-40B4-BE49-F238E27FC236}">
                    <a16:creationId xmlns:a16="http://schemas.microsoft.com/office/drawing/2014/main" id="{FCF18EA8-1EBE-4E90-B052-F08F83013248}"/>
                  </a:ext>
                </a:extLst>
              </p:cNvPr>
              <p:cNvSpPr/>
              <p:nvPr/>
            </p:nvSpPr>
            <p:spPr>
              <a:xfrm>
                <a:off x="246239" y="969180"/>
                <a:ext cx="5942894" cy="900000"/>
              </a:xfrm>
              <a:custGeom>
                <a:avLst/>
                <a:gdLst>
                  <a:gd name="connsiteX0" fmla="*/ 450000 w 5942894"/>
                  <a:gd name="connsiteY0" fmla="*/ 0 h 900000"/>
                  <a:gd name="connsiteX1" fmla="*/ 890858 w 5942894"/>
                  <a:gd name="connsiteY1" fmla="*/ 359309 h 900000"/>
                  <a:gd name="connsiteX2" fmla="*/ 896058 w 5942894"/>
                  <a:gd name="connsiteY2" fmla="*/ 410891 h 900000"/>
                  <a:gd name="connsiteX3" fmla="*/ 5942894 w 5942894"/>
                  <a:gd name="connsiteY3" fmla="*/ 410891 h 900000"/>
                  <a:gd name="connsiteX4" fmla="*/ 5820617 w 5942894"/>
                  <a:gd name="connsiteY4" fmla="*/ 900000 h 900000"/>
                  <a:gd name="connsiteX5" fmla="*/ 450000 w 5942894"/>
                  <a:gd name="connsiteY5" fmla="*/ 900000 h 900000"/>
                  <a:gd name="connsiteX6" fmla="*/ 422628 w 5942894"/>
                  <a:gd name="connsiteY6" fmla="*/ 900000 h 900000"/>
                  <a:gd name="connsiteX7" fmla="*/ 423301 w 5942894"/>
                  <a:gd name="connsiteY7" fmla="*/ 897309 h 900000"/>
                  <a:gd name="connsiteX8" fmla="*/ 359309 w 5942894"/>
                  <a:gd name="connsiteY8" fmla="*/ 890858 h 900000"/>
                  <a:gd name="connsiteX9" fmla="*/ 0 w 5942894"/>
                  <a:gd name="connsiteY9" fmla="*/ 450000 h 900000"/>
                  <a:gd name="connsiteX10" fmla="*/ 450000 w 5942894"/>
                  <a:gd name="connsiteY10"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2894" h="900000">
                    <a:moveTo>
                      <a:pt x="450000" y="0"/>
                    </a:moveTo>
                    <a:cubicBezTo>
                      <a:pt x="667462" y="0"/>
                      <a:pt x="848897" y="154252"/>
                      <a:pt x="890858" y="359309"/>
                    </a:cubicBezTo>
                    <a:lnTo>
                      <a:pt x="896058" y="410891"/>
                    </a:lnTo>
                    <a:lnTo>
                      <a:pt x="5942894" y="410891"/>
                    </a:lnTo>
                    <a:lnTo>
                      <a:pt x="5820617" y="900000"/>
                    </a:lnTo>
                    <a:lnTo>
                      <a:pt x="450000" y="900000"/>
                    </a:lnTo>
                    <a:lnTo>
                      <a:pt x="422628" y="900000"/>
                    </a:lnTo>
                    <a:lnTo>
                      <a:pt x="423301" y="897309"/>
                    </a:lnTo>
                    <a:lnTo>
                      <a:pt x="359309" y="890858"/>
                    </a:lnTo>
                    <a:cubicBezTo>
                      <a:pt x="154252" y="848897"/>
                      <a:pt x="0" y="667462"/>
                      <a:pt x="0" y="450000"/>
                    </a:cubicBezTo>
                    <a:cubicBezTo>
                      <a:pt x="0" y="201472"/>
                      <a:pt x="201472" y="0"/>
                      <a:pt x="450000" y="0"/>
                    </a:cubicBezTo>
                    <a:close/>
                  </a:path>
                </a:pathLst>
              </a:custGeom>
              <a:solidFill>
                <a:schemeClr val="bg1">
                  <a:lumMod val="95000"/>
                </a:schemeClr>
              </a:soli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2000" dirty="0">
                  <a:solidFill>
                    <a:schemeClr val="accent1"/>
                  </a:solidFill>
                  <a:latin typeface="Calibri Light" panose="020F0302020204030204" pitchFamily="34" charset="0"/>
                  <a:cs typeface="Calibri Light" panose="020F0302020204030204" pitchFamily="34" charset="0"/>
                </a:endParaRPr>
              </a:p>
            </p:txBody>
          </p:sp>
          <p:sp>
            <p:nvSpPr>
              <p:cNvPr id="105" name="Ellipse 104">
                <a:extLst>
                  <a:ext uri="{FF2B5EF4-FFF2-40B4-BE49-F238E27FC236}">
                    <a16:creationId xmlns:a16="http://schemas.microsoft.com/office/drawing/2014/main" id="{21B9B2B2-FD8C-40B0-96AA-39302FB059EB}"/>
                  </a:ext>
                </a:extLst>
              </p:cNvPr>
              <p:cNvSpPr/>
              <p:nvPr/>
            </p:nvSpPr>
            <p:spPr>
              <a:xfrm>
                <a:off x="398315" y="1128541"/>
                <a:ext cx="612000" cy="612000"/>
              </a:xfrm>
              <a:prstGeom prst="ellipse">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103" name="Rechteck 102">
              <a:extLst>
                <a:ext uri="{FF2B5EF4-FFF2-40B4-BE49-F238E27FC236}">
                  <a16:creationId xmlns:a16="http://schemas.microsoft.com/office/drawing/2014/main" id="{1173E82B-9561-448B-972D-A2710BB465EF}"/>
                </a:ext>
              </a:extLst>
            </p:cNvPr>
            <p:cNvSpPr/>
            <p:nvPr/>
          </p:nvSpPr>
          <p:spPr>
            <a:xfrm>
              <a:off x="702791" y="1407515"/>
              <a:ext cx="5486342" cy="461665"/>
            </a:xfrm>
            <a:prstGeom prst="rect">
              <a:avLst/>
            </a:prstGeom>
          </p:spPr>
          <p:txBody>
            <a:bodyPr wrap="square">
              <a:spAutoFit/>
            </a:bodyPr>
            <a:lstStyle/>
            <a:p>
              <a:pPr algn="ctr">
                <a:tabLst>
                  <a:tab pos="174625" algn="l"/>
                </a:tabLst>
              </a:pPr>
              <a:r>
                <a:rPr lang="de-DE" sz="2400" dirty="0">
                  <a:solidFill>
                    <a:schemeClr val="accent1"/>
                  </a:solidFill>
                  <a:latin typeface="Calibri Light" panose="020F0302020204030204" pitchFamily="34" charset="0"/>
                  <a:cs typeface="Calibri Light" panose="020F0302020204030204" pitchFamily="34" charset="0"/>
                </a:rPr>
                <a:t>Leistung</a:t>
              </a:r>
            </a:p>
          </p:txBody>
        </p:sp>
      </p:grpSp>
      <p:sp>
        <p:nvSpPr>
          <p:cNvPr id="2" name="Textfeld 1">
            <a:extLst>
              <a:ext uri="{FF2B5EF4-FFF2-40B4-BE49-F238E27FC236}">
                <a16:creationId xmlns:a16="http://schemas.microsoft.com/office/drawing/2014/main" id="{11A1750D-5C43-4936-AE11-375FFCD28CDA}"/>
              </a:ext>
            </a:extLst>
          </p:cNvPr>
          <p:cNvSpPr txBox="1"/>
          <p:nvPr/>
        </p:nvSpPr>
        <p:spPr>
          <a:xfrm>
            <a:off x="466988" y="1059082"/>
            <a:ext cx="553155" cy="584775"/>
          </a:xfrm>
          <a:prstGeom prst="rect">
            <a:avLst/>
          </a:prstGeom>
          <a:noFill/>
        </p:spPr>
        <p:txBody>
          <a:bodyPr wrap="square" rtlCol="0">
            <a:spAutoFit/>
          </a:bodyPr>
          <a:lstStyle/>
          <a:p>
            <a:pPr algn="ctr"/>
            <a:r>
              <a:rPr lang="de-DE" sz="3200" b="1" dirty="0">
                <a:solidFill>
                  <a:schemeClr val="accent1"/>
                </a:solidFill>
                <a:latin typeface="Calibri" panose="020F0502020204030204" pitchFamily="34" charset="0"/>
                <a:sym typeface="Wingdings" pitchFamily="2" charset="2"/>
              </a:rPr>
              <a:t>1</a:t>
            </a:r>
          </a:p>
        </p:txBody>
      </p:sp>
      <p:sp>
        <p:nvSpPr>
          <p:cNvPr id="38" name="Textfeld 37">
            <a:extLst>
              <a:ext uri="{FF2B5EF4-FFF2-40B4-BE49-F238E27FC236}">
                <a16:creationId xmlns:a16="http://schemas.microsoft.com/office/drawing/2014/main" id="{FF2CD7D2-86ED-437D-9E6D-6306C3E4BA54}"/>
              </a:ext>
            </a:extLst>
          </p:cNvPr>
          <p:cNvSpPr txBox="1"/>
          <p:nvPr/>
        </p:nvSpPr>
        <p:spPr>
          <a:xfrm>
            <a:off x="1031432" y="2036176"/>
            <a:ext cx="553155" cy="584775"/>
          </a:xfrm>
          <a:prstGeom prst="rect">
            <a:avLst/>
          </a:prstGeom>
          <a:noFill/>
        </p:spPr>
        <p:txBody>
          <a:bodyPr wrap="square" rtlCol="0">
            <a:spAutoFit/>
          </a:bodyPr>
          <a:lstStyle/>
          <a:p>
            <a:pPr algn="ctr"/>
            <a:r>
              <a:rPr lang="de-DE" sz="3200" b="1" dirty="0">
                <a:solidFill>
                  <a:schemeClr val="accent1"/>
                </a:solidFill>
                <a:latin typeface="Calibri" panose="020F0502020204030204" pitchFamily="34" charset="0"/>
                <a:sym typeface="Wingdings" pitchFamily="2" charset="2"/>
              </a:rPr>
              <a:t>2</a:t>
            </a:r>
          </a:p>
        </p:txBody>
      </p:sp>
      <p:sp>
        <p:nvSpPr>
          <p:cNvPr id="39" name="Textfeld 38">
            <a:extLst>
              <a:ext uri="{FF2B5EF4-FFF2-40B4-BE49-F238E27FC236}">
                <a16:creationId xmlns:a16="http://schemas.microsoft.com/office/drawing/2014/main" id="{A73EDF8B-4DA2-48FF-85DD-51958DF72C6E}"/>
              </a:ext>
            </a:extLst>
          </p:cNvPr>
          <p:cNvSpPr txBox="1"/>
          <p:nvPr/>
        </p:nvSpPr>
        <p:spPr>
          <a:xfrm>
            <a:off x="1582756" y="3001657"/>
            <a:ext cx="553155" cy="584775"/>
          </a:xfrm>
          <a:prstGeom prst="rect">
            <a:avLst/>
          </a:prstGeom>
          <a:noFill/>
        </p:spPr>
        <p:txBody>
          <a:bodyPr wrap="square" rtlCol="0">
            <a:spAutoFit/>
          </a:bodyPr>
          <a:lstStyle/>
          <a:p>
            <a:pPr algn="ctr"/>
            <a:r>
              <a:rPr lang="de-DE" sz="3200" b="1" dirty="0">
                <a:solidFill>
                  <a:schemeClr val="accent1"/>
                </a:solidFill>
                <a:latin typeface="Calibri" panose="020F0502020204030204" pitchFamily="34" charset="0"/>
                <a:sym typeface="Wingdings" pitchFamily="2" charset="2"/>
              </a:rPr>
              <a:t>3</a:t>
            </a:r>
          </a:p>
        </p:txBody>
      </p:sp>
      <p:sp>
        <p:nvSpPr>
          <p:cNvPr id="40" name="Textfeld 39">
            <a:extLst>
              <a:ext uri="{FF2B5EF4-FFF2-40B4-BE49-F238E27FC236}">
                <a16:creationId xmlns:a16="http://schemas.microsoft.com/office/drawing/2014/main" id="{F3492635-AA23-458E-B35D-5E5574637680}"/>
              </a:ext>
            </a:extLst>
          </p:cNvPr>
          <p:cNvSpPr txBox="1"/>
          <p:nvPr/>
        </p:nvSpPr>
        <p:spPr>
          <a:xfrm>
            <a:off x="2139689" y="3973109"/>
            <a:ext cx="553155" cy="584775"/>
          </a:xfrm>
          <a:prstGeom prst="rect">
            <a:avLst/>
          </a:prstGeom>
          <a:noFill/>
        </p:spPr>
        <p:txBody>
          <a:bodyPr wrap="square" rtlCol="0">
            <a:spAutoFit/>
          </a:bodyPr>
          <a:lstStyle/>
          <a:p>
            <a:pPr algn="ctr"/>
            <a:r>
              <a:rPr lang="de-DE" sz="3200" b="1" dirty="0">
                <a:solidFill>
                  <a:schemeClr val="accent1"/>
                </a:solidFill>
                <a:latin typeface="Calibri" panose="020F0502020204030204" pitchFamily="34" charset="0"/>
                <a:sym typeface="Wingdings" pitchFamily="2" charset="2"/>
              </a:rPr>
              <a:t>4</a:t>
            </a:r>
          </a:p>
        </p:txBody>
      </p:sp>
      <p:sp>
        <p:nvSpPr>
          <p:cNvPr id="41" name="Textfeld 40">
            <a:extLst>
              <a:ext uri="{FF2B5EF4-FFF2-40B4-BE49-F238E27FC236}">
                <a16:creationId xmlns:a16="http://schemas.microsoft.com/office/drawing/2014/main" id="{428DF080-EF39-4984-8D9B-01BF0B7AF275}"/>
              </a:ext>
            </a:extLst>
          </p:cNvPr>
          <p:cNvSpPr txBox="1"/>
          <p:nvPr/>
        </p:nvSpPr>
        <p:spPr>
          <a:xfrm>
            <a:off x="2701296" y="4939914"/>
            <a:ext cx="553155" cy="584775"/>
          </a:xfrm>
          <a:prstGeom prst="rect">
            <a:avLst/>
          </a:prstGeom>
          <a:noFill/>
        </p:spPr>
        <p:txBody>
          <a:bodyPr wrap="square" rtlCol="0">
            <a:spAutoFit/>
          </a:bodyPr>
          <a:lstStyle/>
          <a:p>
            <a:pPr algn="ctr"/>
            <a:r>
              <a:rPr lang="de-DE" sz="3200" b="1" dirty="0">
                <a:solidFill>
                  <a:schemeClr val="accent1"/>
                </a:solidFill>
                <a:latin typeface="Calibri" panose="020F0502020204030204" pitchFamily="34" charset="0"/>
                <a:sym typeface="Wingdings" pitchFamily="2" charset="2"/>
              </a:rPr>
              <a:t>5</a:t>
            </a:r>
          </a:p>
        </p:txBody>
      </p:sp>
      <p:sp>
        <p:nvSpPr>
          <p:cNvPr id="42" name="Textfeld 41">
            <a:extLst>
              <a:ext uri="{FF2B5EF4-FFF2-40B4-BE49-F238E27FC236}">
                <a16:creationId xmlns:a16="http://schemas.microsoft.com/office/drawing/2014/main" id="{B60447CC-64A4-456D-A7BE-5A4BD5FD7C7C}"/>
              </a:ext>
            </a:extLst>
          </p:cNvPr>
          <p:cNvSpPr txBox="1"/>
          <p:nvPr/>
        </p:nvSpPr>
        <p:spPr>
          <a:xfrm>
            <a:off x="3254451" y="5906718"/>
            <a:ext cx="553155" cy="584775"/>
          </a:xfrm>
          <a:prstGeom prst="rect">
            <a:avLst/>
          </a:prstGeom>
          <a:noFill/>
        </p:spPr>
        <p:txBody>
          <a:bodyPr wrap="square" rtlCol="0">
            <a:spAutoFit/>
          </a:bodyPr>
          <a:lstStyle/>
          <a:p>
            <a:pPr algn="ctr"/>
            <a:r>
              <a:rPr lang="de-DE" sz="3200" b="1" dirty="0">
                <a:solidFill>
                  <a:schemeClr val="accent1"/>
                </a:solidFill>
                <a:latin typeface="Calibri" panose="020F0502020204030204" pitchFamily="34" charset="0"/>
                <a:sym typeface="Wingdings" pitchFamily="2" charset="2"/>
              </a:rPr>
              <a:t>6</a:t>
            </a:r>
          </a:p>
        </p:txBody>
      </p:sp>
    </p:spTree>
    <p:extLst>
      <p:ext uri="{BB962C8B-B14F-4D97-AF65-F5344CB8AC3E}">
        <p14:creationId xmlns:p14="http://schemas.microsoft.com/office/powerpoint/2010/main" val="923335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FE28E5-8FB5-4B5B-BFAB-07010B267FD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2AD5B3F1-7390-4949-888C-BEDEB4324E0F}"/>
              </a:ext>
            </a:extLst>
          </p:cNvPr>
          <p:cNvSpPr>
            <a:spLocks noGrp="1"/>
          </p:cNvSpPr>
          <p:nvPr>
            <p:ph type="sldNum" sz="quarter" idx="4"/>
          </p:nvPr>
        </p:nvSpPr>
        <p:spPr/>
        <p:txBody>
          <a:bodyPr/>
          <a:lstStyle/>
          <a:p>
            <a:fld id="{BD587C3E-324D-4846-9F44-5C3ACF20A720}" type="slidenum">
              <a:rPr lang="de-DE" smtClean="0"/>
              <a:pPr/>
              <a:t>29</a:t>
            </a:fld>
            <a:endParaRPr lang="de-DE" dirty="0"/>
          </a:p>
        </p:txBody>
      </p:sp>
      <p:sp>
        <p:nvSpPr>
          <p:cNvPr id="14" name="Textplatzhalter 13">
            <a:extLst>
              <a:ext uri="{FF2B5EF4-FFF2-40B4-BE49-F238E27FC236}">
                <a16:creationId xmlns:a16="http://schemas.microsoft.com/office/drawing/2014/main" id="{7CA957B1-CB4E-4B5D-82D1-2AB574695E62}"/>
              </a:ext>
            </a:extLst>
          </p:cNvPr>
          <p:cNvSpPr>
            <a:spLocks noGrp="1"/>
          </p:cNvSpPr>
          <p:nvPr>
            <p:ph type="body" sz="quarter" idx="13"/>
          </p:nvPr>
        </p:nvSpPr>
        <p:spPr/>
        <p:txBody>
          <a:bodyPr>
            <a:normAutofit lnSpcReduction="10000"/>
          </a:bodyPr>
          <a:lstStyle/>
          <a:p>
            <a:pPr marL="0" indent="0">
              <a:buNone/>
            </a:pPr>
            <a:r>
              <a:rPr lang="de-DE" dirty="0">
                <a:sym typeface="Wingdings" pitchFamily="2" charset="2"/>
              </a:rPr>
              <a:t>Scrum nutzt die </a:t>
            </a:r>
            <a:r>
              <a:rPr lang="de-DE" b="1" dirty="0">
                <a:sym typeface="Wingdings" pitchFamily="2" charset="2"/>
              </a:rPr>
              <a:t>Veränderlichkeit (Lernkurve) </a:t>
            </a:r>
            <a:r>
              <a:rPr lang="de-DE" dirty="0">
                <a:sym typeface="Wingdings" pitchFamily="2" charset="2"/>
              </a:rPr>
              <a:t>und </a:t>
            </a:r>
            <a:r>
              <a:rPr lang="de-DE" b="1" dirty="0">
                <a:sym typeface="Wingdings" pitchFamily="2" charset="2"/>
              </a:rPr>
              <a:t>Unsicherheit (Neuland)</a:t>
            </a:r>
            <a:r>
              <a:rPr lang="de-DE" dirty="0">
                <a:sym typeface="Wingdings" pitchFamily="2" charset="2"/>
              </a:rPr>
              <a:t> in der Produktentwicklung aus, um innovative Lösungen zu schaffen, indem …</a:t>
            </a:r>
          </a:p>
          <a:p>
            <a:endParaRPr lang="de-DE" dirty="0">
              <a:sym typeface="Wingdings" pitchFamily="2" charset="2"/>
            </a:endParaRPr>
          </a:p>
          <a:p>
            <a:pPr>
              <a:buFont typeface="Calibri" panose="020F0502020204030204" pitchFamily="34" charset="0"/>
              <a:buChar char="…"/>
            </a:pPr>
            <a:r>
              <a:rPr lang="de-DE" dirty="0">
                <a:sym typeface="Wingdings" pitchFamily="2" charset="2"/>
              </a:rPr>
              <a:t>man sich der </a:t>
            </a:r>
            <a:r>
              <a:rPr lang="de-DE" b="1" dirty="0">
                <a:sym typeface="Wingdings" pitchFamily="2" charset="2"/>
              </a:rPr>
              <a:t>Lösung</a:t>
            </a:r>
            <a:r>
              <a:rPr lang="de-DE" dirty="0">
                <a:sym typeface="Wingdings" pitchFamily="2" charset="2"/>
              </a:rPr>
              <a:t> in </a:t>
            </a:r>
            <a:r>
              <a:rPr lang="de-DE" b="1" dirty="0">
                <a:sym typeface="Wingdings" pitchFamily="2" charset="2"/>
              </a:rPr>
              <a:t>kleinen Einheiten </a:t>
            </a:r>
            <a:r>
              <a:rPr lang="de-DE" dirty="0">
                <a:sym typeface="Wingdings" pitchFamily="2" charset="2"/>
              </a:rPr>
              <a:t>(Inkrementen) </a:t>
            </a:r>
            <a:r>
              <a:rPr lang="de-DE" b="1" dirty="0">
                <a:sym typeface="Wingdings" pitchFamily="2" charset="2"/>
              </a:rPr>
              <a:t>nähert</a:t>
            </a:r>
            <a:r>
              <a:rPr lang="de-DE" dirty="0">
                <a:sym typeface="Wingdings" pitchFamily="2" charset="2"/>
              </a:rPr>
              <a:t> (Iteration).</a:t>
            </a:r>
          </a:p>
          <a:p>
            <a:pPr>
              <a:buFont typeface="Calibri" panose="020F0502020204030204" pitchFamily="34" charset="0"/>
              <a:buChar char="…"/>
            </a:pPr>
            <a:r>
              <a:rPr lang="de-DE" dirty="0">
                <a:sym typeface="Wingdings" pitchFamily="2" charset="2"/>
              </a:rPr>
              <a:t>durch die </a:t>
            </a:r>
            <a:r>
              <a:rPr lang="de-DE" b="1" dirty="0">
                <a:sym typeface="Wingdings" pitchFamily="2" charset="2"/>
              </a:rPr>
              <a:t>empirische Prozesssteuerung </a:t>
            </a:r>
            <a:r>
              <a:rPr lang="de-DE" dirty="0">
                <a:sym typeface="Wingdings" pitchFamily="2" charset="2"/>
              </a:rPr>
              <a:t>(Überprüfung, Anpassung und Transparenz) auf Veränderlichkeiten reagiert werden kann.</a:t>
            </a:r>
          </a:p>
          <a:p>
            <a:pPr>
              <a:buFont typeface="Calibri" panose="020F0502020204030204" pitchFamily="34" charset="0"/>
              <a:buChar char="…"/>
            </a:pPr>
            <a:r>
              <a:rPr lang="de-DE" dirty="0">
                <a:sym typeface="Wingdings" pitchFamily="2" charset="2"/>
              </a:rPr>
              <a:t>hilfreiche </a:t>
            </a:r>
            <a:r>
              <a:rPr lang="de-DE" b="1" dirty="0">
                <a:sym typeface="Wingdings" pitchFamily="2" charset="2"/>
              </a:rPr>
              <a:t>Änderungen bereitwillig </a:t>
            </a:r>
            <a:r>
              <a:rPr lang="de-DE" dirty="0">
                <a:sym typeface="Wingdings" pitchFamily="2" charset="2"/>
              </a:rPr>
              <a:t>angenommen werden.</a:t>
            </a:r>
          </a:p>
          <a:p>
            <a:pPr>
              <a:buFont typeface="Calibri" panose="020F0502020204030204" pitchFamily="34" charset="0"/>
              <a:buChar char="…"/>
            </a:pPr>
            <a:r>
              <a:rPr lang="de-DE" b="1" dirty="0">
                <a:sym typeface="Wingdings" pitchFamily="2" charset="2"/>
              </a:rPr>
              <a:t>alle</a:t>
            </a:r>
            <a:r>
              <a:rPr lang="de-DE" dirty="0">
                <a:sym typeface="Wingdings" pitchFamily="2" charset="2"/>
              </a:rPr>
              <a:t> Formen der </a:t>
            </a:r>
            <a:r>
              <a:rPr lang="de-DE" b="1" dirty="0">
                <a:sym typeface="Wingdings" pitchFamily="2" charset="2"/>
              </a:rPr>
              <a:t>Unsicherheit</a:t>
            </a:r>
            <a:r>
              <a:rPr lang="de-DE" dirty="0">
                <a:sym typeface="Wingdings" pitchFamily="2" charset="2"/>
              </a:rPr>
              <a:t> bei der Produktentwicklung </a:t>
            </a:r>
            <a:r>
              <a:rPr lang="de-DE" b="1" dirty="0">
                <a:sym typeface="Wingdings" pitchFamily="2" charset="2"/>
              </a:rPr>
              <a:t>gleichzeitig reduziert </a:t>
            </a:r>
            <a:r>
              <a:rPr lang="de-DE" dirty="0">
                <a:sym typeface="Wingdings" pitchFamily="2" charset="2"/>
              </a:rPr>
              <a:t>werden.</a:t>
            </a:r>
          </a:p>
          <a:p>
            <a:endParaRPr lang="de-DE" dirty="0"/>
          </a:p>
        </p:txBody>
      </p:sp>
      <p:sp>
        <p:nvSpPr>
          <p:cNvPr id="6" name="Titel 5">
            <a:extLst>
              <a:ext uri="{FF2B5EF4-FFF2-40B4-BE49-F238E27FC236}">
                <a16:creationId xmlns:a16="http://schemas.microsoft.com/office/drawing/2014/main" id="{62C3D5D8-0D7A-4EC4-8B64-D845093D9EC8}"/>
              </a:ext>
            </a:extLst>
          </p:cNvPr>
          <p:cNvSpPr>
            <a:spLocks noGrp="1"/>
          </p:cNvSpPr>
          <p:nvPr>
            <p:ph type="title"/>
          </p:nvPr>
        </p:nvSpPr>
        <p:spPr/>
        <p:txBody>
          <a:bodyPr/>
          <a:lstStyle/>
          <a:p>
            <a:r>
              <a:rPr lang="de-DE" dirty="0"/>
              <a:t>1. Die Zukunft bringt neue Erkenntnisse</a:t>
            </a:r>
          </a:p>
        </p:txBody>
      </p:sp>
      <p:sp>
        <p:nvSpPr>
          <p:cNvPr id="13" name="Textplatzhalter 12">
            <a:extLst>
              <a:ext uri="{FF2B5EF4-FFF2-40B4-BE49-F238E27FC236}">
                <a16:creationId xmlns:a16="http://schemas.microsoft.com/office/drawing/2014/main" id="{03305FD2-18F4-4A71-BED1-FF1311385DCB}"/>
              </a:ext>
            </a:extLst>
          </p:cNvPr>
          <p:cNvSpPr>
            <a:spLocks noGrp="1"/>
          </p:cNvSpPr>
          <p:nvPr>
            <p:ph type="body" sz="quarter" idx="11"/>
          </p:nvPr>
        </p:nvSpPr>
        <p:spPr/>
        <p:txBody>
          <a:bodyPr>
            <a:normAutofit fontScale="92500"/>
          </a:bodyPr>
          <a:lstStyle/>
          <a:p>
            <a:r>
              <a:rPr lang="de-DE"/>
              <a:t>Syl_ID_1.3</a:t>
            </a:r>
            <a:endParaRPr lang="de-DE" dirty="0"/>
          </a:p>
        </p:txBody>
      </p:sp>
      <p:sp>
        <p:nvSpPr>
          <p:cNvPr id="21" name="Textfeld 20">
            <a:extLst>
              <a:ext uri="{FF2B5EF4-FFF2-40B4-BE49-F238E27FC236}">
                <a16:creationId xmlns:a16="http://schemas.microsoft.com/office/drawing/2014/main" id="{50F20A1F-055B-4D48-97CC-AC0FE5F2A1C5}"/>
              </a:ext>
            </a:extLst>
          </p:cNvPr>
          <p:cNvSpPr txBox="1"/>
          <p:nvPr/>
        </p:nvSpPr>
        <p:spPr>
          <a:xfrm rot="874549">
            <a:off x="4613519" y="4016867"/>
            <a:ext cx="4310804" cy="1615827"/>
          </a:xfrm>
          <a:prstGeom prst="rect">
            <a:avLst/>
          </a:prstGeom>
          <a:solidFill>
            <a:schemeClr val="bg1">
              <a:lumMod val="95000"/>
            </a:schemeClr>
          </a:solidFill>
        </p:spPr>
        <p:txBody>
          <a:bodyPr wrap="square" rtlCol="0">
            <a:spAutoFit/>
          </a:bodyPr>
          <a:lstStyle/>
          <a:p>
            <a:pPr>
              <a:lnSpc>
                <a:spcPct val="150000"/>
              </a:lnSpc>
            </a:pPr>
            <a:r>
              <a:rPr lang="de-DE" b="1" dirty="0">
                <a:solidFill>
                  <a:srgbClr val="4D4D4D"/>
                </a:solidFill>
                <a:latin typeface="Calibri Light" panose="020F0302020204030204" pitchFamily="34" charset="0"/>
                <a:cs typeface="Calibri Light" panose="020F0302020204030204" pitchFamily="34" charset="0"/>
                <a:sym typeface="Wingdings" pitchFamily="2" charset="2"/>
              </a:rPr>
              <a:t>Unsicherheiten</a:t>
            </a:r>
            <a:r>
              <a:rPr lang="de-DE" dirty="0">
                <a:solidFill>
                  <a:srgbClr val="4D4D4D"/>
                </a:solidFill>
                <a:latin typeface="Calibri Light" panose="020F0302020204030204" pitchFamily="34" charset="0"/>
                <a:cs typeface="Calibri Light" panose="020F0302020204030204" pitchFamily="34" charset="0"/>
                <a:sym typeface="Wingdings" pitchFamily="2" charset="2"/>
              </a:rPr>
              <a:t> in der Produktentwicklung:</a:t>
            </a:r>
          </a:p>
          <a:p>
            <a:pPr marL="285750" indent="-285750">
              <a:lnSpc>
                <a:spcPct val="150000"/>
              </a:lnSpc>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End</a:t>
            </a:r>
            <a:r>
              <a:rPr lang="de-DE" sz="1600" dirty="0">
                <a:solidFill>
                  <a:srgbClr val="4D4D4D"/>
                </a:solidFill>
                <a:latin typeface="Calibri" panose="020F0502020204030204" pitchFamily="34" charset="0"/>
                <a:sym typeface="Wingdings" pitchFamily="2" charset="2"/>
              </a:rPr>
              <a:t>-Unsicherheit (</a:t>
            </a:r>
            <a:r>
              <a:rPr lang="de-DE" sz="1600" i="1" dirty="0">
                <a:solidFill>
                  <a:srgbClr val="4D4D4D"/>
                </a:solidFill>
                <a:latin typeface="Calibri" panose="020F0502020204030204" pitchFamily="34" charset="0"/>
                <a:sym typeface="Wingdings" pitchFamily="2" charset="2"/>
              </a:rPr>
              <a:t>Was</a:t>
            </a:r>
            <a:r>
              <a:rPr lang="de-DE" sz="1600" dirty="0">
                <a:solidFill>
                  <a:srgbClr val="4D4D4D"/>
                </a:solidFill>
                <a:latin typeface="Calibri" panose="020F0502020204030204" pitchFamily="34" charset="0"/>
                <a:sym typeface="Wingdings" pitchFamily="2" charset="2"/>
              </a:rPr>
              <a:t>-Unsicherheit)</a:t>
            </a:r>
          </a:p>
          <a:p>
            <a:pPr marL="285750" indent="-285750">
              <a:lnSpc>
                <a:spcPct val="150000"/>
              </a:lnSpc>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Methoden</a:t>
            </a:r>
            <a:r>
              <a:rPr lang="de-DE" sz="1600" dirty="0">
                <a:solidFill>
                  <a:srgbClr val="4D4D4D"/>
                </a:solidFill>
                <a:latin typeface="Calibri" panose="020F0502020204030204" pitchFamily="34" charset="0"/>
                <a:sym typeface="Wingdings" pitchFamily="2" charset="2"/>
              </a:rPr>
              <a:t>-Unsicherheit (</a:t>
            </a:r>
            <a:r>
              <a:rPr lang="de-DE" sz="1600" i="1" dirty="0">
                <a:solidFill>
                  <a:srgbClr val="4D4D4D"/>
                </a:solidFill>
                <a:latin typeface="Calibri" panose="020F0502020204030204" pitchFamily="34" charset="0"/>
                <a:sym typeface="Wingdings" pitchFamily="2" charset="2"/>
              </a:rPr>
              <a:t>Wie</a:t>
            </a:r>
            <a:r>
              <a:rPr lang="de-DE" sz="1600" dirty="0">
                <a:solidFill>
                  <a:srgbClr val="4D4D4D"/>
                </a:solidFill>
                <a:latin typeface="Calibri" panose="020F0502020204030204" pitchFamily="34" charset="0"/>
                <a:sym typeface="Wingdings" pitchFamily="2" charset="2"/>
              </a:rPr>
              <a:t>-Unsicherheit)</a:t>
            </a:r>
          </a:p>
          <a:p>
            <a:pPr marL="285750" indent="-285750">
              <a:lnSpc>
                <a:spcPct val="150000"/>
              </a:lnSpc>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Kunden</a:t>
            </a:r>
            <a:r>
              <a:rPr lang="de-DE" sz="1600" dirty="0">
                <a:solidFill>
                  <a:srgbClr val="4D4D4D"/>
                </a:solidFill>
                <a:latin typeface="Calibri" panose="020F0502020204030204" pitchFamily="34" charset="0"/>
                <a:sym typeface="Wingdings" pitchFamily="2" charset="2"/>
              </a:rPr>
              <a:t>-Unsicherheit (</a:t>
            </a:r>
            <a:r>
              <a:rPr lang="de-DE" sz="1600" i="1" dirty="0">
                <a:solidFill>
                  <a:srgbClr val="4D4D4D"/>
                </a:solidFill>
                <a:latin typeface="Calibri" panose="020F0502020204030204" pitchFamily="34" charset="0"/>
                <a:sym typeface="Wingdings" pitchFamily="2" charset="2"/>
              </a:rPr>
              <a:t>Wer</a:t>
            </a:r>
            <a:r>
              <a:rPr lang="de-DE" sz="1600" dirty="0">
                <a:solidFill>
                  <a:srgbClr val="4D4D4D"/>
                </a:solidFill>
                <a:latin typeface="Calibri" panose="020F0502020204030204" pitchFamily="34" charset="0"/>
                <a:sym typeface="Wingdings" pitchFamily="2" charset="2"/>
              </a:rPr>
              <a:t>-Unsicherheit)</a:t>
            </a:r>
          </a:p>
        </p:txBody>
      </p:sp>
    </p:spTree>
    <p:extLst>
      <p:ext uri="{BB962C8B-B14F-4D97-AF65-F5344CB8AC3E}">
        <p14:creationId xmlns:p14="http://schemas.microsoft.com/office/powerpoint/2010/main" val="3962046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2068CCF-C53D-409E-A537-AF1542D0E908}"/>
              </a:ext>
            </a:extLst>
          </p:cNvPr>
          <p:cNvSpPr>
            <a:spLocks noGrp="1"/>
          </p:cNvSpPr>
          <p:nvPr>
            <p:ph type="body" sz="quarter" idx="11"/>
          </p:nvPr>
        </p:nvSpPr>
        <p:spPr/>
        <p:txBody>
          <a:bodyPr>
            <a:normAutofit fontScale="92500"/>
          </a:bodyPr>
          <a:lstStyle/>
          <a:p>
            <a:endParaRPr lang="de-DE"/>
          </a:p>
        </p:txBody>
      </p:sp>
      <p:sp>
        <p:nvSpPr>
          <p:cNvPr id="3" name="Fußzeilenplatzhalter 2">
            <a:extLst>
              <a:ext uri="{FF2B5EF4-FFF2-40B4-BE49-F238E27FC236}">
                <a16:creationId xmlns:a16="http://schemas.microsoft.com/office/drawing/2014/main" id="{CFC9937C-DB3D-45FE-8A09-706F9304D701}"/>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19C03B35-6822-4423-B663-AA1F2B0AA4DE}"/>
              </a:ext>
            </a:extLst>
          </p:cNvPr>
          <p:cNvSpPr>
            <a:spLocks noGrp="1"/>
          </p:cNvSpPr>
          <p:nvPr>
            <p:ph type="sldNum" sz="quarter" idx="4"/>
          </p:nvPr>
        </p:nvSpPr>
        <p:spPr/>
        <p:txBody>
          <a:bodyPr/>
          <a:lstStyle/>
          <a:p>
            <a:fld id="{BD587C3E-324D-4846-9F44-5C3ACF20A720}" type="slidenum">
              <a:rPr lang="de-DE" smtClean="0"/>
              <a:pPr/>
              <a:t>3</a:t>
            </a:fld>
            <a:endParaRPr lang="de-DE" dirty="0"/>
          </a:p>
        </p:txBody>
      </p:sp>
      <p:sp>
        <p:nvSpPr>
          <p:cNvPr id="6" name="Textplatzhalter 5">
            <a:extLst>
              <a:ext uri="{FF2B5EF4-FFF2-40B4-BE49-F238E27FC236}">
                <a16:creationId xmlns:a16="http://schemas.microsoft.com/office/drawing/2014/main" id="{9F53A891-79A1-4500-A04F-AF202AF6E6C6}"/>
              </a:ext>
            </a:extLst>
          </p:cNvPr>
          <p:cNvSpPr>
            <a:spLocks noGrp="1"/>
          </p:cNvSpPr>
          <p:nvPr>
            <p:ph type="body" sz="quarter" idx="13"/>
          </p:nvPr>
        </p:nvSpPr>
        <p:spPr/>
        <p:txBody>
          <a:bodyPr>
            <a:normAutofit fontScale="92500" lnSpcReduction="20000"/>
          </a:bodyPr>
          <a:lstStyle/>
          <a:p>
            <a:r>
              <a:rPr lang="en-US" sz="1200" b="1" dirty="0"/>
              <a:t>[</a:t>
            </a:r>
            <a:r>
              <a:rPr lang="en-US" sz="1200" b="1" dirty="0" err="1"/>
              <a:t>Schwaber</a:t>
            </a:r>
            <a:r>
              <a:rPr lang="en-US" sz="1200" b="1" dirty="0"/>
              <a:t>, Sutherland 01] Ken </a:t>
            </a:r>
            <a:r>
              <a:rPr lang="en-US" sz="1200" b="1" dirty="0" err="1"/>
              <a:t>Schwaber</a:t>
            </a:r>
            <a:r>
              <a:rPr lang="en-US" sz="1200" b="1" dirty="0"/>
              <a:t>, Jeff Sutherland: Der Scrum Guide 2016. http://www.Scrumguides.org. 28. April 2017</a:t>
            </a:r>
          </a:p>
          <a:p>
            <a:r>
              <a:rPr lang="en-US" sz="1200" dirty="0"/>
              <a:t>[</a:t>
            </a:r>
            <a:r>
              <a:rPr lang="en-US" sz="1200" dirty="0" err="1"/>
              <a:t>Pichler</a:t>
            </a:r>
            <a:r>
              <a:rPr lang="en-US" sz="1200" dirty="0"/>
              <a:t> 01] Roman </a:t>
            </a:r>
            <a:r>
              <a:rPr lang="en-US" sz="1200" dirty="0" err="1"/>
              <a:t>Pichler</a:t>
            </a:r>
            <a:r>
              <a:rPr lang="en-US" sz="1200" dirty="0"/>
              <a:t>: Scrum. </a:t>
            </a:r>
            <a:r>
              <a:rPr lang="en-US" sz="1200" dirty="0" err="1"/>
              <a:t>dpunkt.verlag</a:t>
            </a:r>
            <a:r>
              <a:rPr lang="en-US" sz="1200" dirty="0"/>
              <a:t> 2008 </a:t>
            </a:r>
          </a:p>
          <a:p>
            <a:r>
              <a:rPr lang="en-US" sz="1200" b="1" dirty="0"/>
              <a:t>[Rubin 01] Kenneth S. Rubin: Essential Scrum. </a:t>
            </a:r>
            <a:r>
              <a:rPr lang="en-US" sz="1200" b="1" dirty="0" err="1"/>
              <a:t>mitp</a:t>
            </a:r>
            <a:r>
              <a:rPr lang="en-US" sz="1200" b="1" dirty="0"/>
              <a:t> 2004</a:t>
            </a:r>
          </a:p>
          <a:p>
            <a:r>
              <a:rPr lang="en-US" sz="1200" b="1" dirty="0"/>
              <a:t>[Cohn 01] Mike Cohn: Succeeding with Agile. </a:t>
            </a:r>
            <a:r>
              <a:rPr lang="en-US" sz="1200" b="1" dirty="0" err="1"/>
              <a:t>Addision</a:t>
            </a:r>
            <a:r>
              <a:rPr lang="en-US" sz="1200" b="1" dirty="0"/>
              <a:t>-Wesley 2010</a:t>
            </a:r>
          </a:p>
          <a:p>
            <a:r>
              <a:rPr lang="en-US" sz="1200" dirty="0"/>
              <a:t>[Cohn 02] Mike Cohn: Agile Estimating and Planning. Pearson Education 2006</a:t>
            </a:r>
          </a:p>
          <a:p>
            <a:r>
              <a:rPr lang="en-US" sz="1200" dirty="0"/>
              <a:t>[</a:t>
            </a:r>
            <a:r>
              <a:rPr lang="en-US" sz="1200" dirty="0" err="1"/>
              <a:t>Schwaber</a:t>
            </a:r>
            <a:r>
              <a:rPr lang="en-US" sz="1200" dirty="0"/>
              <a:t> 01] Ken </a:t>
            </a:r>
            <a:r>
              <a:rPr lang="en-US" sz="1200" dirty="0" err="1"/>
              <a:t>Schwaber</a:t>
            </a:r>
            <a:r>
              <a:rPr lang="en-US" sz="1200" dirty="0"/>
              <a:t>: Agile Project Management with Scrum. Microsoft Press 2004, 23te </a:t>
            </a:r>
            <a:r>
              <a:rPr lang="en-US" sz="1200" dirty="0" err="1"/>
              <a:t>Auflage</a:t>
            </a:r>
            <a:r>
              <a:rPr lang="en-US" sz="1200" dirty="0"/>
              <a:t> 2016</a:t>
            </a:r>
          </a:p>
          <a:p>
            <a:r>
              <a:rPr lang="en-US" sz="1200" dirty="0"/>
              <a:t>[Lacey] Mitch Lacey: The Scrum Field Guide. </a:t>
            </a:r>
            <a:r>
              <a:rPr lang="en-US" sz="1200" dirty="0" err="1"/>
              <a:t>Addision</a:t>
            </a:r>
            <a:r>
              <a:rPr lang="en-US" sz="1200" dirty="0"/>
              <a:t>-Wesley 2012</a:t>
            </a:r>
          </a:p>
          <a:p>
            <a:r>
              <a:rPr lang="en-US" sz="1200" dirty="0"/>
              <a:t>[</a:t>
            </a:r>
            <a:r>
              <a:rPr lang="en-US" sz="1200" dirty="0" err="1"/>
              <a:t>Pichler</a:t>
            </a:r>
            <a:r>
              <a:rPr lang="en-US" sz="1200" dirty="0"/>
              <a:t> 02] Roman </a:t>
            </a:r>
            <a:r>
              <a:rPr lang="en-US" sz="1200" dirty="0" err="1"/>
              <a:t>Pichler</a:t>
            </a:r>
            <a:r>
              <a:rPr lang="en-US" sz="1200" dirty="0"/>
              <a:t>: Agile Product Management with Scrum. </a:t>
            </a:r>
            <a:r>
              <a:rPr lang="en-US" sz="1200" dirty="0" err="1"/>
              <a:t>Addision</a:t>
            </a:r>
            <a:r>
              <a:rPr lang="en-US" sz="1200" dirty="0"/>
              <a:t>-Wesley 2010</a:t>
            </a:r>
          </a:p>
          <a:p>
            <a:r>
              <a:rPr lang="en-US" sz="1200" dirty="0"/>
              <a:t>[Cohn 03] Mike Cohn: User Stories. </a:t>
            </a:r>
            <a:r>
              <a:rPr lang="en-US" sz="1200" dirty="0" err="1"/>
              <a:t>mitp</a:t>
            </a:r>
            <a:r>
              <a:rPr lang="en-US" sz="1200" dirty="0"/>
              <a:t> 2010</a:t>
            </a:r>
          </a:p>
          <a:p>
            <a:r>
              <a:rPr lang="en-US" sz="1200" dirty="0"/>
              <a:t>[Patton 01] Jeff Patton: User Story Mapping. O'Reilly 2014</a:t>
            </a:r>
          </a:p>
          <a:p>
            <a:r>
              <a:rPr lang="en-US" sz="1200" dirty="0"/>
              <a:t>[</a:t>
            </a:r>
            <a:r>
              <a:rPr lang="en-US" sz="1200" dirty="0" err="1"/>
              <a:t>Dräther</a:t>
            </a:r>
            <a:r>
              <a:rPr lang="en-US" sz="1200" dirty="0"/>
              <a:t> 01] Rolf </a:t>
            </a:r>
            <a:r>
              <a:rPr lang="en-US" sz="1200" dirty="0" err="1"/>
              <a:t>Dräther</a:t>
            </a:r>
            <a:r>
              <a:rPr lang="en-US" sz="1200" dirty="0"/>
              <a:t>: </a:t>
            </a:r>
            <a:r>
              <a:rPr lang="en-US" sz="1200" dirty="0" err="1"/>
              <a:t>Retrospektive</a:t>
            </a:r>
            <a:r>
              <a:rPr lang="en-US" sz="1200" dirty="0"/>
              <a:t> </a:t>
            </a:r>
            <a:r>
              <a:rPr lang="en-US" sz="1200" dirty="0" err="1"/>
              <a:t>kurz</a:t>
            </a:r>
            <a:r>
              <a:rPr lang="en-US" sz="1200" dirty="0"/>
              <a:t> &amp; gut. O'Reilly 2014</a:t>
            </a:r>
          </a:p>
          <a:p>
            <a:r>
              <a:rPr lang="en-US" sz="1200" dirty="0"/>
              <a:t>[</a:t>
            </a:r>
            <a:r>
              <a:rPr lang="en-US" sz="1200" dirty="0" err="1"/>
              <a:t>Löffler</a:t>
            </a:r>
            <a:r>
              <a:rPr lang="en-US" sz="1200" dirty="0"/>
              <a:t> 01] Marc </a:t>
            </a:r>
            <a:r>
              <a:rPr lang="en-US" sz="1200" dirty="0" err="1"/>
              <a:t>Löffler</a:t>
            </a:r>
            <a:r>
              <a:rPr lang="en-US" sz="1200" dirty="0"/>
              <a:t>: </a:t>
            </a:r>
            <a:r>
              <a:rPr lang="en-US" sz="1200" dirty="0" err="1"/>
              <a:t>Retrospektiven</a:t>
            </a:r>
            <a:r>
              <a:rPr lang="en-US" sz="1200" dirty="0"/>
              <a:t> in der Praxis. </a:t>
            </a:r>
            <a:r>
              <a:rPr lang="en-US" sz="1200" dirty="0" err="1"/>
              <a:t>dpunkt.verlag</a:t>
            </a:r>
            <a:r>
              <a:rPr lang="en-US" sz="1200" dirty="0"/>
              <a:t> 2014</a:t>
            </a:r>
          </a:p>
          <a:p>
            <a:r>
              <a:rPr lang="en-US" sz="1200" dirty="0"/>
              <a:t>[Derby, Larsen 01] Esther Derby, Diana Larsen: Agile Retrospectives. The </a:t>
            </a:r>
            <a:r>
              <a:rPr lang="en-US" sz="1200" dirty="0" err="1"/>
              <a:t>Pragamatic</a:t>
            </a:r>
            <a:r>
              <a:rPr lang="en-US" sz="1200" dirty="0"/>
              <a:t> Programmers 2012</a:t>
            </a:r>
          </a:p>
          <a:p>
            <a:r>
              <a:rPr lang="en-US" sz="1200" dirty="0"/>
              <a:t>[Davies, Sedley 01] Rachel Davies, Liz Sedley: </a:t>
            </a:r>
            <a:r>
              <a:rPr lang="en-US" sz="1200" dirty="0" err="1"/>
              <a:t>Agiles</a:t>
            </a:r>
            <a:r>
              <a:rPr lang="en-US" sz="1200" dirty="0"/>
              <a:t> Coaching. </a:t>
            </a:r>
            <a:r>
              <a:rPr lang="en-US" sz="1200" dirty="0" err="1"/>
              <a:t>mitp</a:t>
            </a:r>
            <a:r>
              <a:rPr lang="en-US" sz="1200" dirty="0"/>
              <a:t> 2010</a:t>
            </a:r>
          </a:p>
          <a:p>
            <a:r>
              <a:rPr lang="en-US" sz="1200" dirty="0"/>
              <a:t>[</a:t>
            </a:r>
            <a:r>
              <a:rPr lang="en-US" sz="1200" dirty="0" err="1"/>
              <a:t>Ries</a:t>
            </a:r>
            <a:r>
              <a:rPr lang="en-US" sz="1200" dirty="0"/>
              <a:t> 01] Eric </a:t>
            </a:r>
            <a:r>
              <a:rPr lang="en-US" sz="1200" dirty="0" err="1"/>
              <a:t>Ries</a:t>
            </a:r>
            <a:r>
              <a:rPr lang="en-US" sz="1200" dirty="0"/>
              <a:t>: The Lean Startup. Portfolio Penguin 2011</a:t>
            </a:r>
          </a:p>
          <a:p>
            <a:r>
              <a:rPr lang="en-US" sz="1200" dirty="0"/>
              <a:t>[</a:t>
            </a:r>
            <a:r>
              <a:rPr lang="en-US" sz="1200" dirty="0" err="1"/>
              <a:t>Schwaber</a:t>
            </a:r>
            <a:r>
              <a:rPr lang="en-US" sz="1200" dirty="0"/>
              <a:t>, </a:t>
            </a:r>
            <a:r>
              <a:rPr lang="en-US" sz="1200" dirty="0" err="1"/>
              <a:t>Beedle</a:t>
            </a:r>
            <a:r>
              <a:rPr lang="en-US" sz="1200" dirty="0"/>
              <a:t> 01] Ken </a:t>
            </a:r>
            <a:r>
              <a:rPr lang="en-US" sz="1200" dirty="0" err="1"/>
              <a:t>Schwaber</a:t>
            </a:r>
            <a:r>
              <a:rPr lang="en-US" sz="1200" dirty="0"/>
              <a:t>, Mike </a:t>
            </a:r>
            <a:r>
              <a:rPr lang="en-US" sz="1200" dirty="0" err="1"/>
              <a:t>Beedle</a:t>
            </a:r>
            <a:r>
              <a:rPr lang="en-US" sz="1200" dirty="0"/>
              <a:t>: Agile Software Development with Scrum. Prentice Hall 2002</a:t>
            </a:r>
          </a:p>
          <a:p>
            <a:r>
              <a:rPr lang="en-US" sz="1200" dirty="0"/>
              <a:t>[</a:t>
            </a:r>
            <a:r>
              <a:rPr lang="en-US" sz="1200" dirty="0" err="1"/>
              <a:t>Schwaber</a:t>
            </a:r>
            <a:r>
              <a:rPr lang="en-US" sz="1200" dirty="0"/>
              <a:t>, Sutherland 02] Ken </a:t>
            </a:r>
            <a:r>
              <a:rPr lang="en-US" sz="1200" dirty="0" err="1"/>
              <a:t>Schwaber</a:t>
            </a:r>
            <a:r>
              <a:rPr lang="en-US" sz="1200" dirty="0"/>
              <a:t>, Jeff Sutherland: Software in 30 Days. John Wiley &amp; Sons 2012</a:t>
            </a:r>
          </a:p>
          <a:p>
            <a:r>
              <a:rPr lang="en-US" sz="1200" dirty="0"/>
              <a:t>[Cohn 04] Mike Cohn: User Stories Applied. </a:t>
            </a:r>
            <a:r>
              <a:rPr lang="en-US" sz="1200" dirty="0" err="1"/>
              <a:t>Addision</a:t>
            </a:r>
            <a:r>
              <a:rPr lang="en-US" sz="1200" dirty="0"/>
              <a:t>-Wesley 2004</a:t>
            </a:r>
          </a:p>
          <a:p>
            <a:r>
              <a:rPr lang="en-US" sz="1200" dirty="0"/>
              <a:t>[</a:t>
            </a:r>
            <a:r>
              <a:rPr lang="en-US" sz="1200" dirty="0" err="1"/>
              <a:t>Schwaber</a:t>
            </a:r>
            <a:r>
              <a:rPr lang="en-US" sz="1200" dirty="0"/>
              <a:t> 02] Ken </a:t>
            </a:r>
            <a:r>
              <a:rPr lang="en-US" sz="1200" dirty="0" err="1"/>
              <a:t>Schwaber</a:t>
            </a:r>
            <a:r>
              <a:rPr lang="en-US" sz="1200" dirty="0"/>
              <a:t>: The Enterprise and Scrum. Microsoft Press 2014</a:t>
            </a:r>
          </a:p>
          <a:p>
            <a:r>
              <a:rPr lang="en-US" sz="1200" dirty="0"/>
              <a:t>[Adkins 01] Lyssa Adkins: Coaching Agile Teams. </a:t>
            </a:r>
            <a:r>
              <a:rPr lang="en-US" sz="1200" dirty="0" err="1"/>
              <a:t>Addision</a:t>
            </a:r>
            <a:r>
              <a:rPr lang="en-US" sz="1200" dirty="0"/>
              <a:t>-Wesley 2010</a:t>
            </a:r>
          </a:p>
          <a:p>
            <a:r>
              <a:rPr lang="en-US" sz="1200" dirty="0"/>
              <a:t>[Watts 01] Geoff Watts: Scrum Mastery. Inspect &amp; Adapt 2013</a:t>
            </a:r>
          </a:p>
          <a:p>
            <a:r>
              <a:rPr lang="en-US" sz="1200" dirty="0"/>
              <a:t>[DeMarco, Lister 01] Tom DeMarco, Timothy Lister: Peopleware: Productive Projects and Teams. </a:t>
            </a:r>
            <a:r>
              <a:rPr lang="en-US" sz="1200" dirty="0" err="1"/>
              <a:t>Addision</a:t>
            </a:r>
            <a:r>
              <a:rPr lang="en-US" sz="1200" dirty="0"/>
              <a:t>-Wesley 2013</a:t>
            </a:r>
          </a:p>
          <a:p>
            <a:r>
              <a:rPr lang="en-US" sz="1200" dirty="0"/>
              <a:t>[</a:t>
            </a:r>
            <a:r>
              <a:rPr lang="en-US" sz="1200" dirty="0" err="1"/>
              <a:t>Schwaber</a:t>
            </a:r>
            <a:r>
              <a:rPr lang="en-US" sz="1200" dirty="0"/>
              <a:t> 03] Ken </a:t>
            </a:r>
            <a:r>
              <a:rPr lang="en-US" sz="1200" dirty="0" err="1"/>
              <a:t>Schwaber</a:t>
            </a:r>
            <a:r>
              <a:rPr lang="en-US" sz="1200" dirty="0"/>
              <a:t>: Nexus Guide August 2015  </a:t>
            </a:r>
          </a:p>
          <a:p>
            <a:r>
              <a:rPr lang="en-US" sz="1200" dirty="0"/>
              <a:t>[</a:t>
            </a:r>
            <a:r>
              <a:rPr lang="en-US" sz="1200" dirty="0" err="1"/>
              <a:t>SAFe</a:t>
            </a:r>
            <a:r>
              <a:rPr lang="en-US" sz="1200" dirty="0"/>
              <a:t> 01] </a:t>
            </a:r>
            <a:r>
              <a:rPr lang="en-US" sz="1200" dirty="0" err="1"/>
              <a:t>SAFe</a:t>
            </a:r>
            <a:r>
              <a:rPr lang="en-US" sz="1200" dirty="0"/>
              <a:t>® 4.0 Introduction, A Scaled Agile, Inc. White Paper July 2016</a:t>
            </a:r>
          </a:p>
        </p:txBody>
      </p:sp>
      <p:sp>
        <p:nvSpPr>
          <p:cNvPr id="7" name="Titel 6">
            <a:extLst>
              <a:ext uri="{FF2B5EF4-FFF2-40B4-BE49-F238E27FC236}">
                <a16:creationId xmlns:a16="http://schemas.microsoft.com/office/drawing/2014/main" id="{99D4EEE8-6362-4E6E-8999-0AB3AA55F088}"/>
              </a:ext>
            </a:extLst>
          </p:cNvPr>
          <p:cNvSpPr>
            <a:spLocks noGrp="1"/>
          </p:cNvSpPr>
          <p:nvPr>
            <p:ph type="title"/>
          </p:nvPr>
        </p:nvSpPr>
        <p:spPr/>
        <p:txBody>
          <a:bodyPr/>
          <a:lstStyle/>
          <a:p>
            <a:r>
              <a:rPr lang="de-DE" dirty="0"/>
              <a:t>Literaturempfehlung zur Wissensvertiefung</a:t>
            </a:r>
          </a:p>
        </p:txBody>
      </p:sp>
    </p:spTree>
    <p:extLst>
      <p:ext uri="{BB962C8B-B14F-4D97-AF65-F5344CB8AC3E}">
        <p14:creationId xmlns:p14="http://schemas.microsoft.com/office/powerpoint/2010/main" val="1694292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FE28E5-8FB5-4B5B-BFAB-07010B267FD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2AD5B3F1-7390-4949-888C-BEDEB4324E0F}"/>
              </a:ext>
            </a:extLst>
          </p:cNvPr>
          <p:cNvSpPr>
            <a:spLocks noGrp="1"/>
          </p:cNvSpPr>
          <p:nvPr>
            <p:ph type="sldNum" sz="quarter" idx="4"/>
          </p:nvPr>
        </p:nvSpPr>
        <p:spPr/>
        <p:txBody>
          <a:bodyPr/>
          <a:lstStyle/>
          <a:p>
            <a:fld id="{BD587C3E-324D-4846-9F44-5C3ACF20A720}" type="slidenum">
              <a:rPr lang="de-DE" smtClean="0"/>
              <a:pPr/>
              <a:t>30</a:t>
            </a:fld>
            <a:endParaRPr lang="de-DE" dirty="0"/>
          </a:p>
        </p:txBody>
      </p:sp>
      <p:sp>
        <p:nvSpPr>
          <p:cNvPr id="5" name="Textplatzhalter 4">
            <a:extLst>
              <a:ext uri="{FF2B5EF4-FFF2-40B4-BE49-F238E27FC236}">
                <a16:creationId xmlns:a16="http://schemas.microsoft.com/office/drawing/2014/main" id="{9D1917AA-171E-41B6-9BF9-F8C142B7345A}"/>
              </a:ext>
            </a:extLst>
          </p:cNvPr>
          <p:cNvSpPr>
            <a:spLocks noGrp="1"/>
          </p:cNvSpPr>
          <p:nvPr>
            <p:ph type="body" sz="quarter" idx="13"/>
          </p:nvPr>
        </p:nvSpPr>
        <p:spPr/>
        <p:txBody>
          <a:bodyPr>
            <a:normAutofit lnSpcReduction="10000"/>
          </a:bodyPr>
          <a:lstStyle/>
          <a:p>
            <a:r>
              <a:rPr lang="de-DE" dirty="0"/>
              <a:t>Bei Scrum wird ständig der Wunsch nach Vorhersage gegen die Notwendigkeit der Anpassung abgewogen, indem …</a:t>
            </a:r>
          </a:p>
          <a:p>
            <a:pPr lvl="1">
              <a:buFont typeface="Calibri" panose="020F0502020204030204" pitchFamily="34" charset="0"/>
              <a:buChar char="…"/>
            </a:pPr>
            <a:r>
              <a:rPr lang="de-DE" dirty="0"/>
              <a:t>sich </a:t>
            </a:r>
            <a:r>
              <a:rPr lang="de-DE" b="1" dirty="0"/>
              <a:t>Optionen offengehalten </a:t>
            </a:r>
            <a:r>
              <a:rPr lang="de-DE" dirty="0"/>
              <a:t>werden.</a:t>
            </a:r>
          </a:p>
          <a:p>
            <a:pPr lvl="1">
              <a:buFont typeface="Calibri" panose="020F0502020204030204" pitchFamily="34" charset="0"/>
              <a:buChar char="…"/>
            </a:pPr>
            <a:r>
              <a:rPr lang="de-DE" dirty="0"/>
              <a:t>ein </a:t>
            </a:r>
            <a:r>
              <a:rPr lang="de-DE" b="1" dirty="0"/>
              <a:t>adaptiver, untersuchender Ansatz bevorzugt</a:t>
            </a:r>
            <a:r>
              <a:rPr lang="de-DE" dirty="0"/>
              <a:t> wird und </a:t>
            </a:r>
            <a:r>
              <a:rPr lang="de-DE" b="1" dirty="0"/>
              <a:t>abgewogen</a:t>
            </a:r>
            <a:r>
              <a:rPr lang="de-DE" dirty="0"/>
              <a:t> wird, wann und wo ein </a:t>
            </a:r>
            <a:r>
              <a:rPr lang="de-DE" b="1" dirty="0"/>
              <a:t>adaptives bzw. ein prädiktives Vorgehen</a:t>
            </a:r>
            <a:r>
              <a:rPr lang="de-DE" dirty="0"/>
              <a:t> besser geeignet ist.</a:t>
            </a:r>
          </a:p>
          <a:p>
            <a:pPr marL="0" indent="0">
              <a:buNone/>
            </a:pPr>
            <a:endParaRPr lang="de-DE" dirty="0"/>
          </a:p>
          <a:p>
            <a:r>
              <a:rPr lang="de-DE" dirty="0"/>
              <a:t>Dazu ist es notwendig, dass …</a:t>
            </a:r>
          </a:p>
          <a:p>
            <a:pPr lvl="1">
              <a:buFont typeface="Calibri" panose="020F0502020204030204" pitchFamily="34" charset="0"/>
              <a:buChar char="…"/>
            </a:pPr>
            <a:r>
              <a:rPr lang="de-DE" dirty="0"/>
              <a:t>alle wissen, dass wir über das gesamte Projekt </a:t>
            </a:r>
            <a:r>
              <a:rPr lang="de-DE" b="1" dirty="0"/>
              <a:t>hinzulernen werden</a:t>
            </a:r>
            <a:r>
              <a:rPr lang="de-DE" dirty="0"/>
              <a:t> und daher wissen, dass </a:t>
            </a:r>
            <a:r>
              <a:rPr lang="de-DE" b="1" dirty="0"/>
              <a:t>nicht</a:t>
            </a:r>
            <a:r>
              <a:rPr lang="de-DE" dirty="0"/>
              <a:t> </a:t>
            </a:r>
            <a:r>
              <a:rPr lang="de-DE" b="1" dirty="0"/>
              <a:t>alles gleich beim ersten Mal richtig</a:t>
            </a:r>
            <a:r>
              <a:rPr lang="de-DE" dirty="0"/>
              <a:t> gemacht werden kann.</a:t>
            </a:r>
          </a:p>
          <a:p>
            <a:pPr lvl="1">
              <a:buFont typeface="Calibri" panose="020F0502020204030204" pitchFamily="34" charset="0"/>
              <a:buChar char="…"/>
            </a:pPr>
            <a:r>
              <a:rPr lang="de-DE" b="1" dirty="0"/>
              <a:t>Änderungen</a:t>
            </a:r>
            <a:r>
              <a:rPr lang="de-DE" dirty="0"/>
              <a:t> auf eine ökonomisch sinnvolle Weise </a:t>
            </a:r>
            <a:r>
              <a:rPr lang="de-DE" b="1" dirty="0"/>
              <a:t>angenommen</a:t>
            </a:r>
            <a:r>
              <a:rPr lang="de-DE" dirty="0"/>
              <a:t> werden.</a:t>
            </a:r>
          </a:p>
        </p:txBody>
      </p:sp>
      <p:sp>
        <p:nvSpPr>
          <p:cNvPr id="6" name="Titel 5">
            <a:extLst>
              <a:ext uri="{FF2B5EF4-FFF2-40B4-BE49-F238E27FC236}">
                <a16:creationId xmlns:a16="http://schemas.microsoft.com/office/drawing/2014/main" id="{62C3D5D8-0D7A-4EC4-8B64-D845093D9EC8}"/>
              </a:ext>
            </a:extLst>
          </p:cNvPr>
          <p:cNvSpPr>
            <a:spLocks noGrp="1"/>
          </p:cNvSpPr>
          <p:nvPr>
            <p:ph type="title"/>
          </p:nvPr>
        </p:nvSpPr>
        <p:spPr/>
        <p:txBody>
          <a:bodyPr/>
          <a:lstStyle/>
          <a:p>
            <a:r>
              <a:rPr lang="de-DE"/>
              <a:t>2. Vorhersage und Anpassung</a:t>
            </a:r>
            <a:endParaRPr lang="de-DE" dirty="0"/>
          </a:p>
        </p:txBody>
      </p:sp>
      <p:sp>
        <p:nvSpPr>
          <p:cNvPr id="2" name="Textplatzhalter 1">
            <a:extLst>
              <a:ext uri="{FF2B5EF4-FFF2-40B4-BE49-F238E27FC236}">
                <a16:creationId xmlns:a16="http://schemas.microsoft.com/office/drawing/2014/main" id="{7D1B334B-CC1F-4CA3-A44A-0BB1006356F1}"/>
              </a:ext>
            </a:extLst>
          </p:cNvPr>
          <p:cNvSpPr>
            <a:spLocks noGrp="1"/>
          </p:cNvSpPr>
          <p:nvPr>
            <p:ph type="body" sz="quarter" idx="11"/>
          </p:nvPr>
        </p:nvSpPr>
        <p:spPr/>
        <p:txBody>
          <a:bodyPr>
            <a:normAutofit fontScale="92500"/>
          </a:bodyPr>
          <a:lstStyle/>
          <a:p>
            <a:r>
              <a:rPr lang="de-DE"/>
              <a:t>Syl_ID_1.3</a:t>
            </a:r>
            <a:endParaRPr lang="de-DE" dirty="0"/>
          </a:p>
        </p:txBody>
      </p:sp>
      <p:grpSp>
        <p:nvGrpSpPr>
          <p:cNvPr id="53" name="Gruppieren 52">
            <a:extLst>
              <a:ext uri="{FF2B5EF4-FFF2-40B4-BE49-F238E27FC236}">
                <a16:creationId xmlns:a16="http://schemas.microsoft.com/office/drawing/2014/main" id="{ADDCEABC-3CAE-41B4-AA91-515801572FBF}"/>
              </a:ext>
            </a:extLst>
          </p:cNvPr>
          <p:cNvGrpSpPr/>
          <p:nvPr/>
        </p:nvGrpSpPr>
        <p:grpSpPr>
          <a:xfrm>
            <a:off x="3932305" y="554432"/>
            <a:ext cx="5004768" cy="1409969"/>
            <a:chOff x="3652025" y="884809"/>
            <a:chExt cx="5004768" cy="1409969"/>
          </a:xfrm>
        </p:grpSpPr>
        <p:sp>
          <p:nvSpPr>
            <p:cNvPr id="7" name="Textfeld 6">
              <a:extLst>
                <a:ext uri="{FF2B5EF4-FFF2-40B4-BE49-F238E27FC236}">
                  <a16:creationId xmlns:a16="http://schemas.microsoft.com/office/drawing/2014/main" id="{EA4C2B2D-975D-44A9-AE06-33274DE45371}"/>
                </a:ext>
              </a:extLst>
            </p:cNvPr>
            <p:cNvSpPr txBox="1"/>
            <p:nvPr/>
          </p:nvSpPr>
          <p:spPr>
            <a:xfrm rot="21331420">
              <a:off x="4457622" y="884809"/>
              <a:ext cx="4199171" cy="954107"/>
            </a:xfrm>
            <a:prstGeom prst="rect">
              <a:avLst/>
            </a:prstGeom>
            <a:solidFill>
              <a:schemeClr val="bg1">
                <a:lumMod val="95000"/>
              </a:schemeClr>
            </a:solid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Insbesondere schwerwiegende </a:t>
              </a:r>
              <a:r>
                <a:rPr lang="de-DE" sz="1400" b="1" dirty="0">
                  <a:solidFill>
                    <a:srgbClr val="4D4D4D"/>
                  </a:solidFill>
                  <a:latin typeface="Calibri" panose="020F0502020204030204" pitchFamily="34" charset="0"/>
                  <a:sym typeface="Wingdings" pitchFamily="2" charset="2"/>
                </a:rPr>
                <a:t>Entscheidungen</a:t>
              </a:r>
              <a:r>
                <a:rPr lang="de-DE" sz="1400" dirty="0">
                  <a:solidFill>
                    <a:srgbClr val="4D4D4D"/>
                  </a:solidFill>
                  <a:latin typeface="Calibri" panose="020F0502020204030204" pitchFamily="34" charset="0"/>
                  <a:sym typeface="Wingdings" pitchFamily="2" charset="2"/>
                </a:rPr>
                <a:t> sollten </a:t>
              </a:r>
              <a:r>
                <a:rPr lang="de-DE" sz="1400" b="1" dirty="0">
                  <a:solidFill>
                    <a:srgbClr val="4D4D4D"/>
                  </a:solidFill>
                  <a:latin typeface="Calibri" panose="020F0502020204030204" pitchFamily="34" charset="0"/>
                  <a:sym typeface="Wingdings" pitchFamily="2" charset="2"/>
                </a:rPr>
                <a:t>erst dann </a:t>
              </a:r>
              <a:r>
                <a:rPr lang="de-DE" sz="1400" dirty="0">
                  <a:solidFill>
                    <a:srgbClr val="4D4D4D"/>
                  </a:solidFill>
                  <a:latin typeface="Calibri" panose="020F0502020204030204" pitchFamily="34" charset="0"/>
                  <a:sym typeface="Wingdings" pitchFamily="2" charset="2"/>
                </a:rPr>
                <a:t>getroffen werden, wenn eine </a:t>
              </a:r>
              <a:r>
                <a:rPr lang="de-DE" sz="1400" b="1" dirty="0">
                  <a:solidFill>
                    <a:srgbClr val="4D4D4D"/>
                  </a:solidFill>
                  <a:latin typeface="Calibri" panose="020F0502020204030204" pitchFamily="34" charset="0"/>
                  <a:sym typeface="Wingdings" pitchFamily="2" charset="2"/>
                </a:rPr>
                <a:t>ausreichende Wissensbasis </a:t>
              </a:r>
              <a:r>
                <a:rPr lang="de-DE" sz="1400" dirty="0">
                  <a:solidFill>
                    <a:srgbClr val="4D4D4D"/>
                  </a:solidFill>
                  <a:latin typeface="Calibri" panose="020F0502020204030204" pitchFamily="34" charset="0"/>
                  <a:sym typeface="Wingdings" pitchFamily="2" charset="2"/>
                </a:rPr>
                <a:t>vorhanden ist. Oder wenn sie </a:t>
              </a:r>
              <a:r>
                <a:rPr lang="de-DE" sz="1400" b="1" dirty="0">
                  <a:solidFill>
                    <a:srgbClr val="4D4D4D"/>
                  </a:solidFill>
                  <a:latin typeface="Calibri" panose="020F0502020204030204" pitchFamily="34" charset="0"/>
                  <a:sym typeface="Wingdings" pitchFamily="2" charset="2"/>
                </a:rPr>
                <a:t>nicht mehr länger hinausgezögert </a:t>
              </a:r>
              <a:r>
                <a:rPr lang="de-DE" sz="1400" dirty="0">
                  <a:solidFill>
                    <a:srgbClr val="4D4D4D"/>
                  </a:solidFill>
                  <a:latin typeface="Calibri" panose="020F0502020204030204" pitchFamily="34" charset="0"/>
                  <a:sym typeface="Wingdings" pitchFamily="2" charset="2"/>
                </a:rPr>
                <a:t>werden können.</a:t>
              </a:r>
            </a:p>
          </p:txBody>
        </p:sp>
        <p:cxnSp>
          <p:nvCxnSpPr>
            <p:cNvPr id="9" name="Gerade Verbindung mit Pfeil 8">
              <a:extLst>
                <a:ext uri="{FF2B5EF4-FFF2-40B4-BE49-F238E27FC236}">
                  <a16:creationId xmlns:a16="http://schemas.microsoft.com/office/drawing/2014/main" id="{2249D5E0-95E9-4CE3-BE4A-8A809CE1C257}"/>
                </a:ext>
              </a:extLst>
            </p:cNvPr>
            <p:cNvCxnSpPr>
              <a:cxnSpLocks/>
            </p:cNvCxnSpPr>
            <p:nvPr/>
          </p:nvCxnSpPr>
          <p:spPr bwMode="auto">
            <a:xfrm flipV="1">
              <a:off x="3652025" y="1813544"/>
              <a:ext cx="971692" cy="481234"/>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grpSp>
        <p:nvGrpSpPr>
          <p:cNvPr id="54" name="Gruppieren 53">
            <a:extLst>
              <a:ext uri="{FF2B5EF4-FFF2-40B4-BE49-F238E27FC236}">
                <a16:creationId xmlns:a16="http://schemas.microsoft.com/office/drawing/2014/main" id="{B6C96BC8-BE55-4F49-981E-721B6C37BACD}"/>
              </a:ext>
            </a:extLst>
          </p:cNvPr>
          <p:cNvGrpSpPr/>
          <p:nvPr/>
        </p:nvGrpSpPr>
        <p:grpSpPr>
          <a:xfrm>
            <a:off x="4084635" y="1972264"/>
            <a:ext cx="4870722" cy="954107"/>
            <a:chOff x="3569724" y="2515884"/>
            <a:chExt cx="4870722" cy="954107"/>
          </a:xfrm>
        </p:grpSpPr>
        <p:sp>
          <p:nvSpPr>
            <p:cNvPr id="14" name="Textfeld 13">
              <a:extLst>
                <a:ext uri="{FF2B5EF4-FFF2-40B4-BE49-F238E27FC236}">
                  <a16:creationId xmlns:a16="http://schemas.microsoft.com/office/drawing/2014/main" id="{A47BF9CE-80BA-49D0-9927-48AF766A016D}"/>
                </a:ext>
              </a:extLst>
            </p:cNvPr>
            <p:cNvSpPr txBox="1"/>
            <p:nvPr/>
          </p:nvSpPr>
          <p:spPr>
            <a:xfrm rot="221513">
              <a:off x="4358617" y="2515884"/>
              <a:ext cx="4081829" cy="954107"/>
            </a:xfrm>
            <a:prstGeom prst="rect">
              <a:avLst/>
            </a:prstGeom>
            <a:solidFill>
              <a:schemeClr val="bg1">
                <a:lumMod val="95000"/>
              </a:schemeClr>
            </a:solid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Während der Entwicklung innovativer Produkte ist es notwendig, </a:t>
              </a:r>
              <a:r>
                <a:rPr lang="de-DE" sz="1400" b="1" dirty="0">
                  <a:solidFill>
                    <a:srgbClr val="4D4D4D"/>
                  </a:solidFill>
                  <a:latin typeface="Calibri" panose="020F0502020204030204" pitchFamily="34" charset="0"/>
                  <a:sym typeface="Wingdings" pitchFamily="2" charset="2"/>
                </a:rPr>
                <a:t>über Prototypen </a:t>
              </a:r>
              <a:r>
                <a:rPr lang="de-DE" sz="1400" dirty="0">
                  <a:solidFill>
                    <a:srgbClr val="4D4D4D"/>
                  </a:solidFill>
                  <a:latin typeface="Calibri" panose="020F0502020204030204" pitchFamily="34" charset="0"/>
                  <a:sym typeface="Wingdings" pitchFamily="2" charset="2"/>
                </a:rPr>
                <a:t>(o. Ä.) Ideen zu verifizieren oder zu falsifizieren, um </a:t>
              </a:r>
              <a:r>
                <a:rPr lang="de-DE" sz="1400" b="1" dirty="0">
                  <a:solidFill>
                    <a:srgbClr val="4D4D4D"/>
                  </a:solidFill>
                  <a:latin typeface="Calibri" panose="020F0502020204030204" pitchFamily="34" charset="0"/>
                  <a:sym typeface="Wingdings" pitchFamily="2" charset="2"/>
                </a:rPr>
                <a:t>zu neuem (validen) Wissen </a:t>
              </a:r>
              <a:r>
                <a:rPr lang="de-DE" sz="1400" dirty="0">
                  <a:solidFill>
                    <a:srgbClr val="4D4D4D"/>
                  </a:solidFill>
                  <a:latin typeface="Calibri" panose="020F0502020204030204" pitchFamily="34" charset="0"/>
                  <a:sym typeface="Wingdings" pitchFamily="2" charset="2"/>
                </a:rPr>
                <a:t>zu gelangen.</a:t>
              </a:r>
            </a:p>
          </p:txBody>
        </p:sp>
        <p:cxnSp>
          <p:nvCxnSpPr>
            <p:cNvPr id="19" name="Gerade Verbindung mit Pfeil 18">
              <a:extLst>
                <a:ext uri="{FF2B5EF4-FFF2-40B4-BE49-F238E27FC236}">
                  <a16:creationId xmlns:a16="http://schemas.microsoft.com/office/drawing/2014/main" id="{687CC29F-0B71-4F09-A830-0D071393E8D4}"/>
                </a:ext>
              </a:extLst>
            </p:cNvPr>
            <p:cNvCxnSpPr>
              <a:cxnSpLocks/>
            </p:cNvCxnSpPr>
            <p:nvPr/>
          </p:nvCxnSpPr>
          <p:spPr bwMode="auto">
            <a:xfrm>
              <a:off x="3569724" y="2823874"/>
              <a:ext cx="896427" cy="244955"/>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grpSp>
        <p:nvGrpSpPr>
          <p:cNvPr id="55" name="Gruppieren 54">
            <a:extLst>
              <a:ext uri="{FF2B5EF4-FFF2-40B4-BE49-F238E27FC236}">
                <a16:creationId xmlns:a16="http://schemas.microsoft.com/office/drawing/2014/main" id="{70561EC2-E933-41C6-92AE-DDEC5CBC6719}"/>
              </a:ext>
            </a:extLst>
          </p:cNvPr>
          <p:cNvGrpSpPr/>
          <p:nvPr/>
        </p:nvGrpSpPr>
        <p:grpSpPr>
          <a:xfrm>
            <a:off x="3521413" y="5125870"/>
            <a:ext cx="5357120" cy="954107"/>
            <a:chOff x="3534623" y="3721585"/>
            <a:chExt cx="5357120" cy="954107"/>
          </a:xfrm>
        </p:grpSpPr>
        <p:sp>
          <p:nvSpPr>
            <p:cNvPr id="20" name="Textfeld 19">
              <a:extLst>
                <a:ext uri="{FF2B5EF4-FFF2-40B4-BE49-F238E27FC236}">
                  <a16:creationId xmlns:a16="http://schemas.microsoft.com/office/drawing/2014/main" id="{D49A9799-066B-433A-853B-18B7A27D9D4A}"/>
                </a:ext>
              </a:extLst>
            </p:cNvPr>
            <p:cNvSpPr txBox="1"/>
            <p:nvPr/>
          </p:nvSpPr>
          <p:spPr>
            <a:xfrm rot="21159267">
              <a:off x="4536332" y="3721585"/>
              <a:ext cx="4355411" cy="954107"/>
            </a:xfrm>
            <a:prstGeom prst="rect">
              <a:avLst/>
            </a:prstGeom>
            <a:solidFill>
              <a:schemeClr val="bg1">
                <a:lumMod val="95000"/>
              </a:schemeClr>
            </a:solid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Änderungen sind normal. Mit </a:t>
              </a:r>
              <a:r>
                <a:rPr lang="de-DE" sz="1400" dirty="0" err="1">
                  <a:solidFill>
                    <a:srgbClr val="4D4D4D"/>
                  </a:solidFill>
                  <a:latin typeface="Calibri" panose="020F0502020204030204" pitchFamily="34" charset="0"/>
                  <a:sym typeface="Wingdings" pitchFamily="2" charset="2"/>
                </a:rPr>
                <a:t>Scrum</a:t>
              </a:r>
              <a:r>
                <a:rPr lang="de-DE" sz="1400" dirty="0">
                  <a:solidFill>
                    <a:srgbClr val="4D4D4D"/>
                  </a:solidFill>
                  <a:latin typeface="Calibri" panose="020F0502020204030204" pitchFamily="34" charset="0"/>
                  <a:sym typeface="Wingdings" pitchFamily="2" charset="2"/>
                </a:rPr>
                <a:t> wird versucht, die </a:t>
              </a:r>
              <a:r>
                <a:rPr lang="de-DE" sz="1400" b="1" dirty="0">
                  <a:solidFill>
                    <a:srgbClr val="4D4D4D"/>
                  </a:solidFill>
                  <a:latin typeface="Calibri" panose="020F0502020204030204" pitchFamily="34" charset="0"/>
                  <a:sym typeface="Wingdings" pitchFamily="2" charset="2"/>
                </a:rPr>
                <a:t>Kostenkurve für Änderungen so lange wie möglich flach zu halten</a:t>
              </a:r>
              <a:r>
                <a:rPr lang="de-DE" sz="1400" dirty="0">
                  <a:solidFill>
                    <a:srgbClr val="4D4D4D"/>
                  </a:solidFill>
                  <a:latin typeface="Calibri" panose="020F0502020204030204" pitchFamily="34" charset="0"/>
                  <a:sym typeface="Wingdings" pitchFamily="2" charset="2"/>
                </a:rPr>
                <a:t>, damit Änderungen möglichst lange kostengünstig implementiert werden können.</a:t>
              </a:r>
            </a:p>
          </p:txBody>
        </p:sp>
        <p:cxnSp>
          <p:nvCxnSpPr>
            <p:cNvPr id="21" name="Gerade Verbindung mit Pfeil 20">
              <a:extLst>
                <a:ext uri="{FF2B5EF4-FFF2-40B4-BE49-F238E27FC236}">
                  <a16:creationId xmlns:a16="http://schemas.microsoft.com/office/drawing/2014/main" id="{BB571C6D-11CF-491A-B0E6-A1AB4B57EA60}"/>
                </a:ext>
              </a:extLst>
            </p:cNvPr>
            <p:cNvCxnSpPr>
              <a:cxnSpLocks/>
            </p:cNvCxnSpPr>
            <p:nvPr/>
          </p:nvCxnSpPr>
          <p:spPr bwMode="auto">
            <a:xfrm>
              <a:off x="3534623" y="3936200"/>
              <a:ext cx="1100515" cy="229315"/>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grpSp>
        <p:nvGrpSpPr>
          <p:cNvPr id="34" name="Gruppieren 33">
            <a:extLst>
              <a:ext uri="{FF2B5EF4-FFF2-40B4-BE49-F238E27FC236}">
                <a16:creationId xmlns:a16="http://schemas.microsoft.com/office/drawing/2014/main" id="{4DE80A4C-145E-4759-9BBD-6D22319F1404}"/>
              </a:ext>
            </a:extLst>
          </p:cNvPr>
          <p:cNvGrpSpPr/>
          <p:nvPr/>
        </p:nvGrpSpPr>
        <p:grpSpPr>
          <a:xfrm>
            <a:off x="4171543" y="2852444"/>
            <a:ext cx="3477026" cy="1537675"/>
            <a:chOff x="3713988" y="5072391"/>
            <a:chExt cx="3477026" cy="1537675"/>
          </a:xfrm>
        </p:grpSpPr>
        <p:cxnSp>
          <p:nvCxnSpPr>
            <p:cNvPr id="23" name="Gerade Verbindung mit Pfeil 22">
              <a:extLst>
                <a:ext uri="{FF2B5EF4-FFF2-40B4-BE49-F238E27FC236}">
                  <a16:creationId xmlns:a16="http://schemas.microsoft.com/office/drawing/2014/main" id="{C02AE18A-40E3-4E9E-816C-8D37DC822503}"/>
                </a:ext>
              </a:extLst>
            </p:cNvPr>
            <p:cNvCxnSpPr>
              <a:cxnSpLocks/>
            </p:cNvCxnSpPr>
            <p:nvPr/>
          </p:nvCxnSpPr>
          <p:spPr bwMode="auto">
            <a:xfrm>
              <a:off x="3713988" y="5072391"/>
              <a:ext cx="941456" cy="653743"/>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24" name="Gleichschenkliges Dreieck 23">
              <a:extLst>
                <a:ext uri="{FF2B5EF4-FFF2-40B4-BE49-F238E27FC236}">
                  <a16:creationId xmlns:a16="http://schemas.microsoft.com/office/drawing/2014/main" id="{EBB30BD9-66C1-4CCF-83D1-3C06CC68C821}"/>
                </a:ext>
              </a:extLst>
            </p:cNvPr>
            <p:cNvSpPr/>
            <p:nvPr/>
          </p:nvSpPr>
          <p:spPr>
            <a:xfrm>
              <a:off x="5755032" y="6118578"/>
              <a:ext cx="316089" cy="214489"/>
            </a:xfrm>
            <a:prstGeom prst="triangle">
              <a:avLst/>
            </a:prstGeom>
            <a:solidFill>
              <a:schemeClr val="tx2">
                <a:lumMod val="75000"/>
              </a:schemeClr>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cxnSp>
          <p:nvCxnSpPr>
            <p:cNvPr id="26" name="Gerader Verbinder 25">
              <a:extLst>
                <a:ext uri="{FF2B5EF4-FFF2-40B4-BE49-F238E27FC236}">
                  <a16:creationId xmlns:a16="http://schemas.microsoft.com/office/drawing/2014/main" id="{DB8FD336-EBEE-4033-95DB-5E49DCFFF7BD}"/>
                </a:ext>
              </a:extLst>
            </p:cNvPr>
            <p:cNvCxnSpPr/>
            <p:nvPr/>
          </p:nvCxnSpPr>
          <p:spPr bwMode="auto">
            <a:xfrm>
              <a:off x="4702863" y="6333067"/>
              <a:ext cx="2420426" cy="0"/>
            </a:xfrm>
            <a:prstGeom prst="line">
              <a:avLst/>
            </a:prstGeom>
            <a:solidFill>
              <a:schemeClr val="accent1"/>
            </a:solidFill>
            <a:ln w="12700" cap="sq" cmpd="sng" algn="ctr">
              <a:solidFill>
                <a:schemeClr val="tx1"/>
              </a:solidFill>
              <a:prstDash val="solid"/>
              <a:round/>
              <a:headEnd type="none" w="med" len="med"/>
              <a:tailEnd type="triangle" w="med" len="med"/>
            </a:ln>
            <a:effectLst/>
          </p:spPr>
        </p:cxnSp>
        <p:sp>
          <p:nvSpPr>
            <p:cNvPr id="27" name="Textfeld 26">
              <a:extLst>
                <a:ext uri="{FF2B5EF4-FFF2-40B4-BE49-F238E27FC236}">
                  <a16:creationId xmlns:a16="http://schemas.microsoft.com/office/drawing/2014/main" id="{58388956-0478-44D4-ABFE-C32CC2F320E5}"/>
                </a:ext>
              </a:extLst>
            </p:cNvPr>
            <p:cNvSpPr txBox="1"/>
            <p:nvPr/>
          </p:nvSpPr>
          <p:spPr>
            <a:xfrm>
              <a:off x="4635138" y="6333067"/>
              <a:ext cx="1034689" cy="276999"/>
            </a:xfrm>
            <a:prstGeom prst="rect">
              <a:avLst/>
            </a:prstGeom>
            <a:noFill/>
          </p:spPr>
          <p:txBody>
            <a:bodyPr wrap="square" rtlCol="0">
              <a:spAutoFit/>
            </a:bodyPr>
            <a:lstStyle/>
            <a:p>
              <a:r>
                <a:rPr lang="de-DE" sz="1200" i="1" dirty="0">
                  <a:solidFill>
                    <a:srgbClr val="4D4D4D"/>
                  </a:solidFill>
                  <a:latin typeface="Calibri" panose="020F0502020204030204" pitchFamily="34" charset="0"/>
                  <a:sym typeface="Wingdings" pitchFamily="2" charset="2"/>
                </a:rPr>
                <a:t>Raten</a:t>
              </a:r>
            </a:p>
          </p:txBody>
        </p:sp>
        <p:sp>
          <p:nvSpPr>
            <p:cNvPr id="28" name="Textfeld 27">
              <a:extLst>
                <a:ext uri="{FF2B5EF4-FFF2-40B4-BE49-F238E27FC236}">
                  <a16:creationId xmlns:a16="http://schemas.microsoft.com/office/drawing/2014/main" id="{F80ED929-123E-4675-B572-F05CC22E3468}"/>
                </a:ext>
              </a:extLst>
            </p:cNvPr>
            <p:cNvSpPr txBox="1"/>
            <p:nvPr/>
          </p:nvSpPr>
          <p:spPr>
            <a:xfrm>
              <a:off x="6156325" y="6333067"/>
              <a:ext cx="1034689" cy="276999"/>
            </a:xfrm>
            <a:prstGeom prst="rect">
              <a:avLst/>
            </a:prstGeom>
            <a:noFill/>
          </p:spPr>
          <p:txBody>
            <a:bodyPr wrap="square" rtlCol="0">
              <a:spAutoFit/>
            </a:bodyPr>
            <a:lstStyle/>
            <a:p>
              <a:pPr algn="r"/>
              <a:r>
                <a:rPr lang="de-DE" sz="1200" i="1" dirty="0">
                  <a:solidFill>
                    <a:srgbClr val="4D4D4D"/>
                  </a:solidFill>
                  <a:latin typeface="Calibri" panose="020F0502020204030204" pitchFamily="34" charset="0"/>
                  <a:sym typeface="Wingdings" pitchFamily="2" charset="2"/>
                </a:rPr>
                <a:t>Chaos</a:t>
              </a:r>
            </a:p>
          </p:txBody>
        </p:sp>
      </p:grpSp>
      <p:grpSp>
        <p:nvGrpSpPr>
          <p:cNvPr id="35" name="Gruppieren 34">
            <a:extLst>
              <a:ext uri="{FF2B5EF4-FFF2-40B4-BE49-F238E27FC236}">
                <a16:creationId xmlns:a16="http://schemas.microsoft.com/office/drawing/2014/main" id="{BE4B5A45-7FAE-43D4-9DEB-640A6BF63501}"/>
              </a:ext>
            </a:extLst>
          </p:cNvPr>
          <p:cNvGrpSpPr/>
          <p:nvPr/>
        </p:nvGrpSpPr>
        <p:grpSpPr>
          <a:xfrm>
            <a:off x="5309476" y="3352299"/>
            <a:ext cx="2122311" cy="538095"/>
            <a:chOff x="4851921" y="5549668"/>
            <a:chExt cx="2122311" cy="538095"/>
          </a:xfrm>
        </p:grpSpPr>
        <p:sp>
          <p:nvSpPr>
            <p:cNvPr id="31" name="Textfeld 30">
              <a:extLst>
                <a:ext uri="{FF2B5EF4-FFF2-40B4-BE49-F238E27FC236}">
                  <a16:creationId xmlns:a16="http://schemas.microsoft.com/office/drawing/2014/main" id="{0A37E2A2-B48D-4924-BF1A-2C384FE7BF82}"/>
                </a:ext>
              </a:extLst>
            </p:cNvPr>
            <p:cNvSpPr txBox="1"/>
            <p:nvPr/>
          </p:nvSpPr>
          <p:spPr>
            <a:xfrm>
              <a:off x="4851921" y="5549668"/>
              <a:ext cx="1034689" cy="307777"/>
            </a:xfrm>
            <a:prstGeom prst="rect">
              <a:avLst/>
            </a:prstGeom>
            <a:noFill/>
          </p:spPr>
          <p:txBody>
            <a:bodyPr wrap="square" lIns="0" rIns="0" rtlCol="0">
              <a:spAutoFit/>
            </a:bodyPr>
            <a:lstStyle/>
            <a:p>
              <a:r>
                <a:rPr lang="de-DE" sz="1400" i="1" dirty="0">
                  <a:solidFill>
                    <a:srgbClr val="4D4D4D"/>
                  </a:solidFill>
                  <a:latin typeface="Calibri" panose="020F0502020204030204" pitchFamily="34" charset="0"/>
                  <a:sym typeface="Wingdings" pitchFamily="2" charset="2"/>
                </a:rPr>
                <a:t>prädiktiv</a:t>
              </a:r>
            </a:p>
          </p:txBody>
        </p:sp>
        <p:sp>
          <p:nvSpPr>
            <p:cNvPr id="32" name="Textfeld 31">
              <a:extLst>
                <a:ext uri="{FF2B5EF4-FFF2-40B4-BE49-F238E27FC236}">
                  <a16:creationId xmlns:a16="http://schemas.microsoft.com/office/drawing/2014/main" id="{321735E8-3F66-41A6-A488-1D79B2FCBBE1}"/>
                </a:ext>
              </a:extLst>
            </p:cNvPr>
            <p:cNvSpPr txBox="1"/>
            <p:nvPr/>
          </p:nvSpPr>
          <p:spPr>
            <a:xfrm>
              <a:off x="4851921" y="5810764"/>
              <a:ext cx="2122311" cy="276999"/>
            </a:xfrm>
            <a:prstGeom prst="rect">
              <a:avLst/>
            </a:prstGeom>
            <a:noFill/>
            <a:ln>
              <a:solidFill>
                <a:schemeClr val="tx2">
                  <a:lumMod val="50000"/>
                </a:schemeClr>
              </a:solidFill>
            </a:ln>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Festlegungen</a:t>
              </a:r>
            </a:p>
          </p:txBody>
        </p:sp>
        <p:sp>
          <p:nvSpPr>
            <p:cNvPr id="33" name="Textfeld 32">
              <a:extLst>
                <a:ext uri="{FF2B5EF4-FFF2-40B4-BE49-F238E27FC236}">
                  <a16:creationId xmlns:a16="http://schemas.microsoft.com/office/drawing/2014/main" id="{B4FE71BF-E798-4CB5-99A8-63EF3BD726DA}"/>
                </a:ext>
              </a:extLst>
            </p:cNvPr>
            <p:cNvSpPr txBox="1"/>
            <p:nvPr/>
          </p:nvSpPr>
          <p:spPr>
            <a:xfrm>
              <a:off x="5939543" y="5549668"/>
              <a:ext cx="1034689" cy="307777"/>
            </a:xfrm>
            <a:prstGeom prst="rect">
              <a:avLst/>
            </a:prstGeom>
            <a:noFill/>
          </p:spPr>
          <p:txBody>
            <a:bodyPr wrap="square" lIns="0" rIns="0" rtlCol="0">
              <a:spAutoFit/>
            </a:bodyPr>
            <a:lstStyle/>
            <a:p>
              <a:pPr algn="r"/>
              <a:r>
                <a:rPr lang="de-DE" sz="1400" i="1" dirty="0">
                  <a:solidFill>
                    <a:srgbClr val="4D4D4D"/>
                  </a:solidFill>
                  <a:latin typeface="Calibri" panose="020F0502020204030204" pitchFamily="34" charset="0"/>
                  <a:sym typeface="Wingdings" pitchFamily="2" charset="2"/>
                </a:rPr>
                <a:t>adaptiv</a:t>
              </a:r>
            </a:p>
          </p:txBody>
        </p:sp>
      </p:grpSp>
    </p:spTree>
    <p:extLst>
      <p:ext uri="{BB962C8B-B14F-4D97-AF65-F5344CB8AC3E}">
        <p14:creationId xmlns:p14="http://schemas.microsoft.com/office/powerpoint/2010/main" val="103530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FE28E5-8FB5-4B5B-BFAB-07010B267FD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2AD5B3F1-7390-4949-888C-BEDEB4324E0F}"/>
              </a:ext>
            </a:extLst>
          </p:cNvPr>
          <p:cNvSpPr>
            <a:spLocks noGrp="1"/>
          </p:cNvSpPr>
          <p:nvPr>
            <p:ph type="sldNum" sz="quarter" idx="4"/>
          </p:nvPr>
        </p:nvSpPr>
        <p:spPr/>
        <p:txBody>
          <a:bodyPr/>
          <a:lstStyle/>
          <a:p>
            <a:fld id="{BD587C3E-324D-4846-9F44-5C3ACF20A720}" type="slidenum">
              <a:rPr lang="de-DE" smtClean="0"/>
              <a:pPr/>
              <a:t>31</a:t>
            </a:fld>
            <a:endParaRPr lang="de-DE" dirty="0"/>
          </a:p>
        </p:txBody>
      </p:sp>
      <p:sp>
        <p:nvSpPr>
          <p:cNvPr id="7" name="Textplatzhalter 6">
            <a:extLst>
              <a:ext uri="{FF2B5EF4-FFF2-40B4-BE49-F238E27FC236}">
                <a16:creationId xmlns:a16="http://schemas.microsoft.com/office/drawing/2014/main" id="{086C8368-D23E-4780-B5A9-6D874F775F99}"/>
              </a:ext>
            </a:extLst>
          </p:cNvPr>
          <p:cNvSpPr>
            <a:spLocks noGrp="1"/>
          </p:cNvSpPr>
          <p:nvPr>
            <p:ph type="body" sz="quarter" idx="13"/>
          </p:nvPr>
        </p:nvSpPr>
        <p:spPr/>
        <p:txBody>
          <a:bodyPr/>
          <a:lstStyle/>
          <a:p>
            <a:r>
              <a:rPr lang="de-DE" dirty="0"/>
              <a:t>Validierendes Lernen bedeutet das Erwerben von Wissen, welches eine von uns getroffene Annahme (Hypothese) bestätigt (verifiziert) oder widerlegt (falsifiziert). Hierzu ist folgendes Vorgehen notwendig:</a:t>
            </a:r>
          </a:p>
          <a:p>
            <a:endParaRPr lang="de-DE" dirty="0"/>
          </a:p>
          <a:p>
            <a:pPr lvl="1"/>
            <a:r>
              <a:rPr lang="de-DE" dirty="0"/>
              <a:t>insbesondere wichtige Annahmen schnell validieren</a:t>
            </a:r>
          </a:p>
          <a:p>
            <a:pPr lvl="1"/>
            <a:r>
              <a:rPr lang="de-DE" dirty="0"/>
              <a:t>Nutzung von Lernschleifen zur Unterstützung eines ständigen Lernprozesses</a:t>
            </a:r>
          </a:p>
          <a:p>
            <a:pPr lvl="1"/>
            <a:r>
              <a:rPr lang="de-DE" dirty="0"/>
              <a:t>Organisation des Arbeitsablaufs für schnelle Feedbacks</a:t>
            </a:r>
          </a:p>
          <a:p>
            <a:endParaRPr lang="de-DE" dirty="0"/>
          </a:p>
        </p:txBody>
      </p:sp>
      <p:sp>
        <p:nvSpPr>
          <p:cNvPr id="6" name="Titel 5">
            <a:extLst>
              <a:ext uri="{FF2B5EF4-FFF2-40B4-BE49-F238E27FC236}">
                <a16:creationId xmlns:a16="http://schemas.microsoft.com/office/drawing/2014/main" id="{62C3D5D8-0D7A-4EC4-8B64-D845093D9EC8}"/>
              </a:ext>
            </a:extLst>
          </p:cNvPr>
          <p:cNvSpPr>
            <a:spLocks noGrp="1"/>
          </p:cNvSpPr>
          <p:nvPr>
            <p:ph type="title"/>
          </p:nvPr>
        </p:nvSpPr>
        <p:spPr/>
        <p:txBody>
          <a:bodyPr/>
          <a:lstStyle/>
          <a:p>
            <a:r>
              <a:rPr lang="de-DE" dirty="0"/>
              <a:t>3. Validierendes Lernen</a:t>
            </a:r>
          </a:p>
        </p:txBody>
      </p:sp>
      <p:sp>
        <p:nvSpPr>
          <p:cNvPr id="5" name="Textplatzhalter 4">
            <a:extLst>
              <a:ext uri="{FF2B5EF4-FFF2-40B4-BE49-F238E27FC236}">
                <a16:creationId xmlns:a16="http://schemas.microsoft.com/office/drawing/2014/main" id="{CA31BAFC-1B47-4953-BB64-1DBE60FF4769}"/>
              </a:ext>
            </a:extLst>
          </p:cNvPr>
          <p:cNvSpPr>
            <a:spLocks noGrp="1"/>
          </p:cNvSpPr>
          <p:nvPr>
            <p:ph type="body" sz="quarter" idx="11"/>
          </p:nvPr>
        </p:nvSpPr>
        <p:spPr/>
        <p:txBody>
          <a:bodyPr>
            <a:normAutofit fontScale="92500"/>
          </a:bodyPr>
          <a:lstStyle/>
          <a:p>
            <a:r>
              <a:rPr lang="de-DE"/>
              <a:t>Syl_ID_1.3</a:t>
            </a:r>
            <a:endParaRPr lang="de-DE" dirty="0"/>
          </a:p>
        </p:txBody>
      </p:sp>
      <p:grpSp>
        <p:nvGrpSpPr>
          <p:cNvPr id="17" name="Gruppieren 16">
            <a:extLst>
              <a:ext uri="{FF2B5EF4-FFF2-40B4-BE49-F238E27FC236}">
                <a16:creationId xmlns:a16="http://schemas.microsoft.com/office/drawing/2014/main" id="{CC665AE0-3E7A-4C6E-BECF-7C380F3CEF1A}"/>
              </a:ext>
            </a:extLst>
          </p:cNvPr>
          <p:cNvGrpSpPr/>
          <p:nvPr/>
        </p:nvGrpSpPr>
        <p:grpSpPr>
          <a:xfrm>
            <a:off x="5096069" y="1353184"/>
            <a:ext cx="3832031" cy="3060000"/>
            <a:chOff x="5096069" y="1353184"/>
            <a:chExt cx="3832031" cy="3060000"/>
          </a:xfrm>
        </p:grpSpPr>
        <p:sp>
          <p:nvSpPr>
            <p:cNvPr id="8" name="Textfeld 7">
              <a:extLst>
                <a:ext uri="{FF2B5EF4-FFF2-40B4-BE49-F238E27FC236}">
                  <a16:creationId xmlns:a16="http://schemas.microsoft.com/office/drawing/2014/main" id="{592BE981-0AA6-4E25-934D-571859790711}"/>
                </a:ext>
              </a:extLst>
            </p:cNvPr>
            <p:cNvSpPr txBox="1"/>
            <p:nvPr/>
          </p:nvSpPr>
          <p:spPr>
            <a:xfrm>
              <a:off x="7449256" y="2389811"/>
              <a:ext cx="1478844" cy="369332"/>
            </a:xfrm>
            <a:prstGeom prst="rect">
              <a:avLst/>
            </a:prstGeom>
            <a:noFill/>
          </p:spPr>
          <p:txBody>
            <a:bodyPr wrap="square" rtlCol="0">
              <a:spAutoFit/>
            </a:bodyPr>
            <a:lstStyle/>
            <a:p>
              <a:pPr algn="ctr"/>
              <a:r>
                <a:rPr lang="de-DE" b="1" dirty="0">
                  <a:solidFill>
                    <a:srgbClr val="4D4D4D"/>
                  </a:solidFill>
                  <a:latin typeface="Calibri" panose="020F0502020204030204" pitchFamily="34" charset="0"/>
                  <a:sym typeface="Wingdings" pitchFamily="2" charset="2"/>
                </a:rPr>
                <a:t>Hypothese</a:t>
              </a:r>
            </a:p>
          </p:txBody>
        </p:sp>
        <p:sp>
          <p:nvSpPr>
            <p:cNvPr id="19" name="Textfeld 18">
              <a:extLst>
                <a:ext uri="{FF2B5EF4-FFF2-40B4-BE49-F238E27FC236}">
                  <a16:creationId xmlns:a16="http://schemas.microsoft.com/office/drawing/2014/main" id="{CB4AACF1-F156-4AD3-B8A5-6D135344C186}"/>
                </a:ext>
              </a:extLst>
            </p:cNvPr>
            <p:cNvSpPr txBox="1"/>
            <p:nvPr/>
          </p:nvSpPr>
          <p:spPr>
            <a:xfrm>
              <a:off x="5096069" y="1619865"/>
              <a:ext cx="1564910" cy="369332"/>
            </a:xfrm>
            <a:prstGeom prst="rect">
              <a:avLst/>
            </a:prstGeom>
            <a:noFill/>
          </p:spPr>
          <p:txBody>
            <a:bodyPr wrap="square" rtlCol="0">
              <a:spAutoFit/>
            </a:bodyPr>
            <a:lstStyle/>
            <a:p>
              <a:pPr algn="ctr"/>
              <a:r>
                <a:rPr lang="de-DE" b="1" dirty="0">
                  <a:solidFill>
                    <a:srgbClr val="4D4D4D"/>
                  </a:solidFill>
                  <a:latin typeface="Calibri" panose="020F0502020204030204" pitchFamily="34" charset="0"/>
                  <a:sym typeface="Wingdings" pitchFamily="2" charset="2"/>
                </a:rPr>
                <a:t>Wissensstand</a:t>
              </a:r>
            </a:p>
          </p:txBody>
        </p:sp>
        <p:sp>
          <p:nvSpPr>
            <p:cNvPr id="24" name="Textfeld 23">
              <a:extLst>
                <a:ext uri="{FF2B5EF4-FFF2-40B4-BE49-F238E27FC236}">
                  <a16:creationId xmlns:a16="http://schemas.microsoft.com/office/drawing/2014/main" id="{0E734E7A-73C5-465F-AAC3-1F2905C8E384}"/>
                </a:ext>
              </a:extLst>
            </p:cNvPr>
            <p:cNvSpPr txBox="1"/>
            <p:nvPr/>
          </p:nvSpPr>
          <p:spPr>
            <a:xfrm>
              <a:off x="5717075" y="4042526"/>
              <a:ext cx="1478844" cy="369332"/>
            </a:xfrm>
            <a:prstGeom prst="rect">
              <a:avLst/>
            </a:prstGeom>
            <a:noFill/>
          </p:spPr>
          <p:txBody>
            <a:bodyPr wrap="square" rtlCol="0">
              <a:spAutoFit/>
            </a:bodyPr>
            <a:lstStyle/>
            <a:p>
              <a:pPr algn="ctr"/>
              <a:r>
                <a:rPr lang="de-DE" b="1" dirty="0">
                  <a:solidFill>
                    <a:srgbClr val="4D4D4D"/>
                  </a:solidFill>
                  <a:latin typeface="Calibri" panose="020F0502020204030204" pitchFamily="34" charset="0"/>
                  <a:sym typeface="Wingdings" pitchFamily="2" charset="2"/>
                </a:rPr>
                <a:t>Test</a:t>
              </a:r>
            </a:p>
          </p:txBody>
        </p:sp>
        <p:sp>
          <p:nvSpPr>
            <p:cNvPr id="56" name="Freihandform: Form 55">
              <a:extLst>
                <a:ext uri="{FF2B5EF4-FFF2-40B4-BE49-F238E27FC236}">
                  <a16:creationId xmlns:a16="http://schemas.microsoft.com/office/drawing/2014/main" id="{BC239C33-78BA-4530-AF10-A7935D31D93B}"/>
                </a:ext>
              </a:extLst>
            </p:cNvPr>
            <p:cNvSpPr/>
            <p:nvPr/>
          </p:nvSpPr>
          <p:spPr>
            <a:xfrm>
              <a:off x="5865351" y="1353184"/>
              <a:ext cx="2452654" cy="1113293"/>
            </a:xfrm>
            <a:custGeom>
              <a:avLst/>
              <a:gdLst>
                <a:gd name="connsiteX0" fmla="*/ 981600 w 2452654"/>
                <a:gd name="connsiteY0" fmla="*/ 0 h 1113293"/>
                <a:gd name="connsiteX1" fmla="*/ 2442814 w 2452654"/>
                <a:gd name="connsiteY1" fmla="*/ 1075025 h 1113293"/>
                <a:gd name="connsiteX2" fmla="*/ 2452654 w 2452654"/>
                <a:gd name="connsiteY2" fmla="*/ 1113293 h 1113293"/>
                <a:gd name="connsiteX3" fmla="*/ 2169573 w 2452654"/>
                <a:gd name="connsiteY3" fmla="*/ 1113293 h 1113293"/>
                <a:gd name="connsiteX4" fmla="*/ 2142583 w 2452654"/>
                <a:gd name="connsiteY4" fmla="*/ 1039551 h 1113293"/>
                <a:gd name="connsiteX5" fmla="*/ 981600 w 2452654"/>
                <a:gd name="connsiteY5" fmla="*/ 270000 h 1113293"/>
                <a:gd name="connsiteX6" fmla="*/ 606914 w 2452654"/>
                <a:gd name="connsiteY6" fmla="*/ 326647 h 1113293"/>
                <a:gd name="connsiteX7" fmla="*/ 524003 w 2452654"/>
                <a:gd name="connsiteY7" fmla="*/ 356993 h 1113293"/>
                <a:gd name="connsiteX8" fmla="*/ 0 w 2452654"/>
                <a:gd name="connsiteY8" fmla="*/ 356993 h 1113293"/>
                <a:gd name="connsiteX9" fmla="*/ 8378 w 2452654"/>
                <a:gd name="connsiteY9" fmla="*/ 349378 h 1113293"/>
                <a:gd name="connsiteX10" fmla="*/ 981600 w 2452654"/>
                <a:gd name="connsiteY10" fmla="*/ 0 h 111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2654" h="1113293">
                  <a:moveTo>
                    <a:pt x="981600" y="0"/>
                  </a:moveTo>
                  <a:cubicBezTo>
                    <a:pt x="1668159" y="0"/>
                    <a:pt x="2249099" y="452210"/>
                    <a:pt x="2442814" y="1075025"/>
                  </a:cubicBezTo>
                  <a:lnTo>
                    <a:pt x="2452654" y="1113293"/>
                  </a:lnTo>
                  <a:lnTo>
                    <a:pt x="2169573" y="1113293"/>
                  </a:lnTo>
                  <a:lnTo>
                    <a:pt x="2142583" y="1039551"/>
                  </a:lnTo>
                  <a:cubicBezTo>
                    <a:pt x="1951305" y="587318"/>
                    <a:pt x="1503509" y="270000"/>
                    <a:pt x="981600" y="270000"/>
                  </a:cubicBezTo>
                  <a:cubicBezTo>
                    <a:pt x="851123" y="270000"/>
                    <a:pt x="725278" y="289832"/>
                    <a:pt x="606914" y="326647"/>
                  </a:cubicBezTo>
                  <a:lnTo>
                    <a:pt x="524003" y="356993"/>
                  </a:lnTo>
                  <a:lnTo>
                    <a:pt x="0" y="356993"/>
                  </a:lnTo>
                  <a:lnTo>
                    <a:pt x="8378" y="349378"/>
                  </a:lnTo>
                  <a:cubicBezTo>
                    <a:pt x="272852" y="131114"/>
                    <a:pt x="611914" y="0"/>
                    <a:pt x="981600" y="0"/>
                  </a:cubicBezTo>
                  <a:close/>
                </a:path>
              </a:pathLst>
            </a:custGeom>
            <a:solidFill>
              <a:srgbClr val="8C1D40"/>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53" name="Freihandform: Form 52">
              <a:extLst>
                <a:ext uri="{FF2B5EF4-FFF2-40B4-BE49-F238E27FC236}">
                  <a16:creationId xmlns:a16="http://schemas.microsoft.com/office/drawing/2014/main" id="{D5B82743-248B-4F7B-9A18-353065BE0A05}"/>
                </a:ext>
              </a:extLst>
            </p:cNvPr>
            <p:cNvSpPr/>
            <p:nvPr/>
          </p:nvSpPr>
          <p:spPr>
            <a:xfrm>
              <a:off x="5316951" y="1926177"/>
              <a:ext cx="1021564" cy="2301802"/>
            </a:xfrm>
            <a:custGeom>
              <a:avLst/>
              <a:gdLst>
                <a:gd name="connsiteX0" fmla="*/ 337253 w 1021564"/>
                <a:gd name="connsiteY0" fmla="*/ 0 h 2301802"/>
                <a:gd name="connsiteX1" fmla="*/ 711722 w 1021564"/>
                <a:gd name="connsiteY1" fmla="*/ 0 h 2301802"/>
                <a:gd name="connsiteX2" fmla="*/ 639045 w 1021564"/>
                <a:gd name="connsiteY2" fmla="*/ 66052 h 2301802"/>
                <a:gd name="connsiteX3" fmla="*/ 270000 w 1021564"/>
                <a:gd name="connsiteY3" fmla="*/ 957007 h 2301802"/>
                <a:gd name="connsiteX4" fmla="*/ 929409 w 1021564"/>
                <a:gd name="connsiteY4" fmla="*/ 2064932 h 2301802"/>
                <a:gd name="connsiteX5" fmla="*/ 1021564 w 1021564"/>
                <a:gd name="connsiteY5" fmla="*/ 2109325 h 2301802"/>
                <a:gd name="connsiteX6" fmla="*/ 799819 w 1021564"/>
                <a:gd name="connsiteY6" fmla="*/ 2301802 h 2301802"/>
                <a:gd name="connsiteX7" fmla="*/ 674562 w 1021564"/>
                <a:gd name="connsiteY7" fmla="*/ 2225707 h 2301802"/>
                <a:gd name="connsiteX8" fmla="*/ 0 w 1021564"/>
                <a:gd name="connsiteY8" fmla="*/ 957007 h 2301802"/>
                <a:gd name="connsiteX9" fmla="*/ 261300 w 1021564"/>
                <a:gd name="connsiteY9" fmla="*/ 101569 h 2301802"/>
                <a:gd name="connsiteX10" fmla="*/ 337253 w 1021564"/>
                <a:gd name="connsiteY10" fmla="*/ 0 h 230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1564" h="2301802">
                  <a:moveTo>
                    <a:pt x="337253" y="0"/>
                  </a:moveTo>
                  <a:lnTo>
                    <a:pt x="711722" y="0"/>
                  </a:lnTo>
                  <a:lnTo>
                    <a:pt x="639045" y="66052"/>
                  </a:lnTo>
                  <a:cubicBezTo>
                    <a:pt x="411030" y="294068"/>
                    <a:pt x="270000" y="609068"/>
                    <a:pt x="270000" y="957007"/>
                  </a:cubicBezTo>
                  <a:cubicBezTo>
                    <a:pt x="270000" y="1435424"/>
                    <a:pt x="536636" y="1851565"/>
                    <a:pt x="929409" y="2064932"/>
                  </a:cubicBezTo>
                  <a:lnTo>
                    <a:pt x="1021564" y="2109325"/>
                  </a:lnTo>
                  <a:lnTo>
                    <a:pt x="799819" y="2301802"/>
                  </a:lnTo>
                  <a:lnTo>
                    <a:pt x="674562" y="2225707"/>
                  </a:lnTo>
                  <a:cubicBezTo>
                    <a:pt x="267580" y="1950755"/>
                    <a:pt x="0" y="1485130"/>
                    <a:pt x="0" y="957007"/>
                  </a:cubicBezTo>
                  <a:cubicBezTo>
                    <a:pt x="0" y="640134"/>
                    <a:pt x="96329" y="345759"/>
                    <a:pt x="261300" y="101569"/>
                  </a:cubicBezTo>
                  <a:lnTo>
                    <a:pt x="337253" y="0"/>
                  </a:lnTo>
                  <a:close/>
                </a:path>
              </a:pathLst>
            </a:custGeom>
            <a:solidFill>
              <a:srgbClr val="8C1D40"/>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40" name="Freihandform: Form 39">
              <a:extLst>
                <a:ext uri="{FF2B5EF4-FFF2-40B4-BE49-F238E27FC236}">
                  <a16:creationId xmlns:a16="http://schemas.microsoft.com/office/drawing/2014/main" id="{D2C84A1C-4043-457F-8101-30728146BA57}"/>
                </a:ext>
              </a:extLst>
            </p:cNvPr>
            <p:cNvSpPr/>
            <p:nvPr/>
          </p:nvSpPr>
          <p:spPr>
            <a:xfrm>
              <a:off x="6589324" y="2682477"/>
              <a:ext cx="1787627" cy="1730707"/>
            </a:xfrm>
            <a:custGeom>
              <a:avLst/>
              <a:gdLst>
                <a:gd name="connsiteX0" fmla="*/ 1500152 w 1787627"/>
                <a:gd name="connsiteY0" fmla="*/ 0 h 1730707"/>
                <a:gd name="connsiteX1" fmla="*/ 1772971 w 1787627"/>
                <a:gd name="connsiteY1" fmla="*/ 0 h 1730707"/>
                <a:gd name="connsiteX2" fmla="*/ 1779728 w 1787627"/>
                <a:gd name="connsiteY2" fmla="*/ 44273 h 1730707"/>
                <a:gd name="connsiteX3" fmla="*/ 1787627 w 1787627"/>
                <a:gd name="connsiteY3" fmla="*/ 200707 h 1730707"/>
                <a:gd name="connsiteX4" fmla="*/ 257627 w 1787627"/>
                <a:gd name="connsiteY4" fmla="*/ 1730707 h 1730707"/>
                <a:gd name="connsiteX5" fmla="*/ 101193 w 1787627"/>
                <a:gd name="connsiteY5" fmla="*/ 1722808 h 1730707"/>
                <a:gd name="connsiteX6" fmla="*/ 0 w 1787627"/>
                <a:gd name="connsiteY6" fmla="*/ 1707364 h 1730707"/>
                <a:gd name="connsiteX7" fmla="*/ 285802 w 1787627"/>
                <a:gd name="connsiteY7" fmla="*/ 1459284 h 1730707"/>
                <a:gd name="connsiteX8" fmla="*/ 386455 w 1787627"/>
                <a:gd name="connsiteY8" fmla="*/ 1454202 h 1730707"/>
                <a:gd name="connsiteX9" fmla="*/ 1517627 w 1787627"/>
                <a:gd name="connsiteY9" fmla="*/ 200707 h 1730707"/>
                <a:gd name="connsiteX10" fmla="*/ 1511122 w 1787627"/>
                <a:gd name="connsiteY10" fmla="*/ 71879 h 1730707"/>
                <a:gd name="connsiteX11" fmla="*/ 1500152 w 1787627"/>
                <a:gd name="connsiteY11" fmla="*/ 0 h 173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7627" h="1730707">
                  <a:moveTo>
                    <a:pt x="1500152" y="0"/>
                  </a:moveTo>
                  <a:lnTo>
                    <a:pt x="1772971" y="0"/>
                  </a:lnTo>
                  <a:lnTo>
                    <a:pt x="1779728" y="44273"/>
                  </a:lnTo>
                  <a:cubicBezTo>
                    <a:pt x="1784951" y="95708"/>
                    <a:pt x="1787627" y="147895"/>
                    <a:pt x="1787627" y="200707"/>
                  </a:cubicBezTo>
                  <a:cubicBezTo>
                    <a:pt x="1787627" y="1045703"/>
                    <a:pt x="1102623" y="1730707"/>
                    <a:pt x="257627" y="1730707"/>
                  </a:cubicBezTo>
                  <a:cubicBezTo>
                    <a:pt x="204815" y="1730707"/>
                    <a:pt x="152628" y="1728031"/>
                    <a:pt x="101193" y="1722808"/>
                  </a:cubicBezTo>
                  <a:lnTo>
                    <a:pt x="0" y="1707364"/>
                  </a:lnTo>
                  <a:lnTo>
                    <a:pt x="285802" y="1459284"/>
                  </a:lnTo>
                  <a:lnTo>
                    <a:pt x="386455" y="1454202"/>
                  </a:lnTo>
                  <a:cubicBezTo>
                    <a:pt x="1021818" y="1389677"/>
                    <a:pt x="1517627" y="853094"/>
                    <a:pt x="1517627" y="200707"/>
                  </a:cubicBezTo>
                  <a:cubicBezTo>
                    <a:pt x="1517627" y="157215"/>
                    <a:pt x="1515424" y="114237"/>
                    <a:pt x="1511122" y="71879"/>
                  </a:cubicBezTo>
                  <a:lnTo>
                    <a:pt x="1500152" y="0"/>
                  </a:lnTo>
                  <a:close/>
                </a:path>
              </a:pathLst>
            </a:custGeom>
            <a:solidFill>
              <a:srgbClr val="8C1D40"/>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Tree>
    <p:extLst>
      <p:ext uri="{BB962C8B-B14F-4D97-AF65-F5344CB8AC3E}">
        <p14:creationId xmlns:p14="http://schemas.microsoft.com/office/powerpoint/2010/main" val="4098050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D9F6132-71CC-44BA-ADCD-4E87BCAD9264}"/>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70BA985-840A-49E2-A903-2F0127C64660}"/>
              </a:ext>
            </a:extLst>
          </p:cNvPr>
          <p:cNvSpPr>
            <a:spLocks noGrp="1"/>
          </p:cNvSpPr>
          <p:nvPr>
            <p:ph type="sldNum" sz="quarter" idx="4"/>
          </p:nvPr>
        </p:nvSpPr>
        <p:spPr/>
        <p:txBody>
          <a:bodyPr/>
          <a:lstStyle/>
          <a:p>
            <a:fld id="{BD587C3E-324D-4846-9F44-5C3ACF20A720}" type="slidenum">
              <a:rPr lang="de-DE" smtClean="0"/>
              <a:pPr/>
              <a:t>32</a:t>
            </a:fld>
            <a:endParaRPr lang="de-DE" dirty="0"/>
          </a:p>
        </p:txBody>
      </p:sp>
      <p:sp>
        <p:nvSpPr>
          <p:cNvPr id="6" name="Titel 5">
            <a:extLst>
              <a:ext uri="{FF2B5EF4-FFF2-40B4-BE49-F238E27FC236}">
                <a16:creationId xmlns:a16="http://schemas.microsoft.com/office/drawing/2014/main" id="{8E60F56B-4B2F-4B47-B9AD-B5E1C59DE505}"/>
              </a:ext>
            </a:extLst>
          </p:cNvPr>
          <p:cNvSpPr>
            <a:spLocks noGrp="1"/>
          </p:cNvSpPr>
          <p:nvPr>
            <p:ph type="title"/>
          </p:nvPr>
        </p:nvSpPr>
        <p:spPr/>
        <p:txBody>
          <a:bodyPr/>
          <a:lstStyle/>
          <a:p>
            <a:r>
              <a:rPr lang="de-DE"/>
              <a:t>Lernkurve</a:t>
            </a:r>
            <a:endParaRPr lang="de-DE" dirty="0"/>
          </a:p>
        </p:txBody>
      </p:sp>
      <p:sp>
        <p:nvSpPr>
          <p:cNvPr id="34" name="Textplatzhalter 33">
            <a:extLst>
              <a:ext uri="{FF2B5EF4-FFF2-40B4-BE49-F238E27FC236}">
                <a16:creationId xmlns:a16="http://schemas.microsoft.com/office/drawing/2014/main" id="{B6AF5964-C142-4FBB-BB18-007370D5A30F}"/>
              </a:ext>
            </a:extLst>
          </p:cNvPr>
          <p:cNvSpPr>
            <a:spLocks noGrp="1"/>
          </p:cNvSpPr>
          <p:nvPr>
            <p:ph type="body" sz="quarter" idx="11"/>
          </p:nvPr>
        </p:nvSpPr>
        <p:spPr/>
        <p:txBody>
          <a:bodyPr>
            <a:normAutofit fontScale="92500"/>
          </a:bodyPr>
          <a:lstStyle/>
          <a:p>
            <a:endParaRPr lang="de-DE"/>
          </a:p>
        </p:txBody>
      </p:sp>
      <p:grpSp>
        <p:nvGrpSpPr>
          <p:cNvPr id="7" name="Gruppieren 6">
            <a:extLst>
              <a:ext uri="{FF2B5EF4-FFF2-40B4-BE49-F238E27FC236}">
                <a16:creationId xmlns:a16="http://schemas.microsoft.com/office/drawing/2014/main" id="{E41C7B03-15E0-490A-B03B-1FB1F12A7E29}"/>
              </a:ext>
            </a:extLst>
          </p:cNvPr>
          <p:cNvGrpSpPr/>
          <p:nvPr/>
        </p:nvGrpSpPr>
        <p:grpSpPr>
          <a:xfrm>
            <a:off x="306030" y="1444470"/>
            <a:ext cx="6634838" cy="4328319"/>
            <a:chOff x="1548351" y="3001676"/>
            <a:chExt cx="4728939" cy="2636777"/>
          </a:xfrm>
        </p:grpSpPr>
        <p:grpSp>
          <p:nvGrpSpPr>
            <p:cNvPr id="8" name="Gruppieren 7">
              <a:extLst>
                <a:ext uri="{FF2B5EF4-FFF2-40B4-BE49-F238E27FC236}">
                  <a16:creationId xmlns:a16="http://schemas.microsoft.com/office/drawing/2014/main" id="{78E5E5FB-7FD0-4EA2-AA02-872AEC1C28DA}"/>
                </a:ext>
              </a:extLst>
            </p:cNvPr>
            <p:cNvGrpSpPr/>
            <p:nvPr/>
          </p:nvGrpSpPr>
          <p:grpSpPr>
            <a:xfrm>
              <a:off x="1548351" y="3001676"/>
              <a:ext cx="4728939" cy="2349504"/>
              <a:chOff x="1518320" y="2981785"/>
              <a:chExt cx="4728939" cy="2349504"/>
            </a:xfrm>
          </p:grpSpPr>
          <p:grpSp>
            <p:nvGrpSpPr>
              <p:cNvPr id="10" name="Gruppieren 9">
                <a:extLst>
                  <a:ext uri="{FF2B5EF4-FFF2-40B4-BE49-F238E27FC236}">
                    <a16:creationId xmlns:a16="http://schemas.microsoft.com/office/drawing/2014/main" id="{D5728D42-6349-4B56-AB65-193B25E3816D}"/>
                  </a:ext>
                </a:extLst>
              </p:cNvPr>
              <p:cNvGrpSpPr/>
              <p:nvPr/>
            </p:nvGrpSpPr>
            <p:grpSpPr>
              <a:xfrm>
                <a:off x="1518320" y="2981785"/>
                <a:ext cx="4728939" cy="2232248"/>
                <a:chOff x="2195736" y="2780928"/>
                <a:chExt cx="4728939" cy="2232248"/>
              </a:xfrm>
            </p:grpSpPr>
            <p:cxnSp>
              <p:nvCxnSpPr>
                <p:cNvPr id="21" name="Gerader Verbinder 20">
                  <a:extLst>
                    <a:ext uri="{FF2B5EF4-FFF2-40B4-BE49-F238E27FC236}">
                      <a16:creationId xmlns:a16="http://schemas.microsoft.com/office/drawing/2014/main" id="{7711E616-1CC9-4FAB-BD6C-2AE07C63477B}"/>
                    </a:ext>
                  </a:extLst>
                </p:cNvPr>
                <p:cNvCxnSpPr/>
                <p:nvPr/>
              </p:nvCxnSpPr>
              <p:spPr bwMode="auto">
                <a:xfrm>
                  <a:off x="2195736" y="5013176"/>
                  <a:ext cx="4728939" cy="0"/>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2" name="Gerader Verbinder 21">
                  <a:extLst>
                    <a:ext uri="{FF2B5EF4-FFF2-40B4-BE49-F238E27FC236}">
                      <a16:creationId xmlns:a16="http://schemas.microsoft.com/office/drawing/2014/main" id="{BC8B01B8-06C3-47CC-99B2-B74B843CEF92}"/>
                    </a:ext>
                  </a:extLst>
                </p:cNvPr>
                <p:cNvCxnSpPr/>
                <p:nvPr/>
              </p:nvCxnSpPr>
              <p:spPr bwMode="auto">
                <a:xfrm>
                  <a:off x="2195736" y="2780928"/>
                  <a:ext cx="0" cy="2232248"/>
                </a:xfrm>
                <a:prstGeom prst="line">
                  <a:avLst/>
                </a:prstGeom>
                <a:solidFill>
                  <a:schemeClr val="accent1"/>
                </a:solidFill>
                <a:ln w="12700" cap="sq" cmpd="sng" algn="ctr">
                  <a:solidFill>
                    <a:schemeClr val="tx1"/>
                  </a:solidFill>
                  <a:prstDash val="solid"/>
                  <a:round/>
                  <a:headEnd type="none" w="sm" len="sm"/>
                  <a:tailEnd type="none" w="sm" len="sm"/>
                </a:ln>
                <a:effectLst/>
              </p:spPr>
            </p:cxnSp>
          </p:grpSp>
          <p:cxnSp>
            <p:nvCxnSpPr>
              <p:cNvPr id="11" name="Gerader Verbinder 10">
                <a:extLst>
                  <a:ext uri="{FF2B5EF4-FFF2-40B4-BE49-F238E27FC236}">
                    <a16:creationId xmlns:a16="http://schemas.microsoft.com/office/drawing/2014/main" id="{E7FCE555-6562-4861-9297-8B3CA9EAADF4}"/>
                  </a:ext>
                </a:extLst>
              </p:cNvPr>
              <p:cNvCxnSpPr/>
              <p:nvPr/>
            </p:nvCxnSpPr>
            <p:spPr bwMode="auto">
              <a:xfrm>
                <a:off x="2025636" y="5171720"/>
                <a:ext cx="0" cy="109655"/>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2" name="Gerader Verbinder 11">
                <a:extLst>
                  <a:ext uri="{FF2B5EF4-FFF2-40B4-BE49-F238E27FC236}">
                    <a16:creationId xmlns:a16="http://schemas.microsoft.com/office/drawing/2014/main" id="{8AB756D1-2AF0-4DCF-90BF-E3196B712487}"/>
                  </a:ext>
                </a:extLst>
              </p:cNvPr>
              <p:cNvCxnSpPr/>
              <p:nvPr/>
            </p:nvCxnSpPr>
            <p:spPr bwMode="auto">
              <a:xfrm>
                <a:off x="3040268" y="5171720"/>
                <a:ext cx="0" cy="109655"/>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3" name="Gerader Verbinder 12">
                <a:extLst>
                  <a:ext uri="{FF2B5EF4-FFF2-40B4-BE49-F238E27FC236}">
                    <a16:creationId xmlns:a16="http://schemas.microsoft.com/office/drawing/2014/main" id="{EC2671B4-1A94-435E-9275-47B211064EC8}"/>
                  </a:ext>
                </a:extLst>
              </p:cNvPr>
              <p:cNvCxnSpPr/>
              <p:nvPr/>
            </p:nvCxnSpPr>
            <p:spPr bwMode="auto">
              <a:xfrm>
                <a:off x="3547584" y="5171720"/>
                <a:ext cx="0" cy="109655"/>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4" name="Gerader Verbinder 13">
                <a:extLst>
                  <a:ext uri="{FF2B5EF4-FFF2-40B4-BE49-F238E27FC236}">
                    <a16:creationId xmlns:a16="http://schemas.microsoft.com/office/drawing/2014/main" id="{1A905133-A1F8-44AC-B80C-F29A6FF8D00A}"/>
                  </a:ext>
                </a:extLst>
              </p:cNvPr>
              <p:cNvCxnSpPr/>
              <p:nvPr/>
            </p:nvCxnSpPr>
            <p:spPr bwMode="auto">
              <a:xfrm>
                <a:off x="4054900" y="5171720"/>
                <a:ext cx="0" cy="109655"/>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5" name="Gerader Verbinder 14">
                <a:extLst>
                  <a:ext uri="{FF2B5EF4-FFF2-40B4-BE49-F238E27FC236}">
                    <a16:creationId xmlns:a16="http://schemas.microsoft.com/office/drawing/2014/main" id="{5E9B516D-26E2-4BD8-A690-E8EABA32FB77}"/>
                  </a:ext>
                </a:extLst>
              </p:cNvPr>
              <p:cNvCxnSpPr/>
              <p:nvPr/>
            </p:nvCxnSpPr>
            <p:spPr bwMode="auto">
              <a:xfrm>
                <a:off x="4562216" y="5171720"/>
                <a:ext cx="0" cy="109655"/>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6" name="Gerader Verbinder 15">
                <a:extLst>
                  <a:ext uri="{FF2B5EF4-FFF2-40B4-BE49-F238E27FC236}">
                    <a16:creationId xmlns:a16="http://schemas.microsoft.com/office/drawing/2014/main" id="{CCA9D055-AFAA-459B-A617-1093774750DB}"/>
                  </a:ext>
                </a:extLst>
              </p:cNvPr>
              <p:cNvCxnSpPr/>
              <p:nvPr/>
            </p:nvCxnSpPr>
            <p:spPr bwMode="auto">
              <a:xfrm>
                <a:off x="5069532" y="5171720"/>
                <a:ext cx="0" cy="109655"/>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7" name="Gerader Verbinder 16">
                <a:extLst>
                  <a:ext uri="{FF2B5EF4-FFF2-40B4-BE49-F238E27FC236}">
                    <a16:creationId xmlns:a16="http://schemas.microsoft.com/office/drawing/2014/main" id="{DB43498B-FB63-45B9-AB1F-C7A41963B097}"/>
                  </a:ext>
                </a:extLst>
              </p:cNvPr>
              <p:cNvCxnSpPr/>
              <p:nvPr/>
            </p:nvCxnSpPr>
            <p:spPr bwMode="auto">
              <a:xfrm>
                <a:off x="5576848" y="5171720"/>
                <a:ext cx="0" cy="109655"/>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8" name="Gerader Verbinder 17">
                <a:extLst>
                  <a:ext uri="{FF2B5EF4-FFF2-40B4-BE49-F238E27FC236}">
                    <a16:creationId xmlns:a16="http://schemas.microsoft.com/office/drawing/2014/main" id="{F3D2A012-6C2C-4B71-936F-E2E80C60A1D6}"/>
                  </a:ext>
                </a:extLst>
              </p:cNvPr>
              <p:cNvCxnSpPr/>
              <p:nvPr/>
            </p:nvCxnSpPr>
            <p:spPr bwMode="auto">
              <a:xfrm>
                <a:off x="6084168" y="5171720"/>
                <a:ext cx="0" cy="109655"/>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9" name="Gerader Verbinder 18">
                <a:extLst>
                  <a:ext uri="{FF2B5EF4-FFF2-40B4-BE49-F238E27FC236}">
                    <a16:creationId xmlns:a16="http://schemas.microsoft.com/office/drawing/2014/main" id="{1B00446D-A2CF-4BD7-B97B-D0FE536FECFA}"/>
                  </a:ext>
                </a:extLst>
              </p:cNvPr>
              <p:cNvCxnSpPr/>
              <p:nvPr/>
            </p:nvCxnSpPr>
            <p:spPr bwMode="auto">
              <a:xfrm>
                <a:off x="2532952" y="5171720"/>
                <a:ext cx="0" cy="109655"/>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0" name="Gerader Verbinder 19">
                <a:extLst>
                  <a:ext uri="{FF2B5EF4-FFF2-40B4-BE49-F238E27FC236}">
                    <a16:creationId xmlns:a16="http://schemas.microsoft.com/office/drawing/2014/main" id="{78CA50C6-E132-4F4F-9194-9D8EA185156F}"/>
                  </a:ext>
                </a:extLst>
              </p:cNvPr>
              <p:cNvCxnSpPr/>
              <p:nvPr/>
            </p:nvCxnSpPr>
            <p:spPr bwMode="auto">
              <a:xfrm>
                <a:off x="1518320" y="5100098"/>
                <a:ext cx="0" cy="231191"/>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
          <p:nvSpPr>
            <p:cNvPr id="9" name="Textfeld 8">
              <a:extLst>
                <a:ext uri="{FF2B5EF4-FFF2-40B4-BE49-F238E27FC236}">
                  <a16:creationId xmlns:a16="http://schemas.microsoft.com/office/drawing/2014/main" id="{EB0EC620-F5B7-467F-A2EF-8F432A208C4D}"/>
                </a:ext>
              </a:extLst>
            </p:cNvPr>
            <p:cNvSpPr txBox="1"/>
            <p:nvPr/>
          </p:nvSpPr>
          <p:spPr>
            <a:xfrm>
              <a:off x="3298816" y="5361454"/>
              <a:ext cx="1512168" cy="276999"/>
            </a:xfrm>
            <a:prstGeom prst="rect">
              <a:avLst/>
            </a:prstGeom>
            <a:noFill/>
          </p:spPr>
          <p:txBody>
            <a:bodyPr wrap="square" rtlCol="0">
              <a:spAutoFit/>
            </a:bodyPr>
            <a:lstStyle/>
            <a:p>
              <a:pPr algn="ctr"/>
              <a:r>
                <a:rPr lang="de-DE" sz="1200" dirty="0">
                  <a:latin typeface="Calibri" pitchFamily="34" charset="0"/>
                  <a:cs typeface="Calibri" pitchFamily="34" charset="0"/>
                </a:rPr>
                <a:t>Iterationsschritte</a:t>
              </a:r>
            </a:p>
          </p:txBody>
        </p:sp>
      </p:grpSp>
      <p:sp>
        <p:nvSpPr>
          <p:cNvPr id="23" name="Freihandform 31">
            <a:extLst>
              <a:ext uri="{FF2B5EF4-FFF2-40B4-BE49-F238E27FC236}">
                <a16:creationId xmlns:a16="http://schemas.microsoft.com/office/drawing/2014/main" id="{6A8C2A8B-3E49-462D-B1B8-4ACD5F7CE2CE}"/>
              </a:ext>
            </a:extLst>
          </p:cNvPr>
          <p:cNvSpPr/>
          <p:nvPr/>
        </p:nvSpPr>
        <p:spPr bwMode="auto">
          <a:xfrm>
            <a:off x="336166" y="1888089"/>
            <a:ext cx="6348825" cy="2770642"/>
          </a:xfrm>
          <a:custGeom>
            <a:avLst/>
            <a:gdLst>
              <a:gd name="connsiteX0" fmla="*/ 0 w 4541177"/>
              <a:gd name="connsiteY0" fmla="*/ 0 h 1952090"/>
              <a:gd name="connsiteX1" fmla="*/ 1222625 w 4541177"/>
              <a:gd name="connsiteY1" fmla="*/ 195209 h 1952090"/>
              <a:gd name="connsiteX2" fmla="*/ 1869897 w 4541177"/>
              <a:gd name="connsiteY2" fmla="*/ 482886 h 1952090"/>
              <a:gd name="connsiteX3" fmla="*/ 2434975 w 4541177"/>
              <a:gd name="connsiteY3" fmla="*/ 1109609 h 1952090"/>
              <a:gd name="connsiteX4" fmla="*/ 2804845 w 4541177"/>
              <a:gd name="connsiteY4" fmla="*/ 1541124 h 1952090"/>
              <a:gd name="connsiteX5" fmla="*/ 3554858 w 4541177"/>
              <a:gd name="connsiteY5" fmla="*/ 1828800 h 1952090"/>
              <a:gd name="connsiteX6" fmla="*/ 4541177 w 4541177"/>
              <a:gd name="connsiteY6" fmla="*/ 1952090 h 1952090"/>
              <a:gd name="connsiteX0" fmla="*/ 0 w 4541177"/>
              <a:gd name="connsiteY0" fmla="*/ 0 h 1849731"/>
              <a:gd name="connsiteX1" fmla="*/ 1222625 w 4541177"/>
              <a:gd name="connsiteY1" fmla="*/ 195209 h 1849731"/>
              <a:gd name="connsiteX2" fmla="*/ 1869897 w 4541177"/>
              <a:gd name="connsiteY2" fmla="*/ 482886 h 1849731"/>
              <a:gd name="connsiteX3" fmla="*/ 2434975 w 4541177"/>
              <a:gd name="connsiteY3" fmla="*/ 1109609 h 1849731"/>
              <a:gd name="connsiteX4" fmla="*/ 2804845 w 4541177"/>
              <a:gd name="connsiteY4" fmla="*/ 1541124 h 1849731"/>
              <a:gd name="connsiteX5" fmla="*/ 3554858 w 4541177"/>
              <a:gd name="connsiteY5" fmla="*/ 1828800 h 1849731"/>
              <a:gd name="connsiteX6" fmla="*/ 4541177 w 4541177"/>
              <a:gd name="connsiteY6" fmla="*/ 1800794 h 1849731"/>
              <a:gd name="connsiteX0" fmla="*/ 0 w 4541177"/>
              <a:gd name="connsiteY0" fmla="*/ 0 h 1800794"/>
              <a:gd name="connsiteX1" fmla="*/ 1222625 w 4541177"/>
              <a:gd name="connsiteY1" fmla="*/ 195209 h 1800794"/>
              <a:gd name="connsiteX2" fmla="*/ 1869897 w 4541177"/>
              <a:gd name="connsiteY2" fmla="*/ 482886 h 1800794"/>
              <a:gd name="connsiteX3" fmla="*/ 2434975 w 4541177"/>
              <a:gd name="connsiteY3" fmla="*/ 1109609 h 1800794"/>
              <a:gd name="connsiteX4" fmla="*/ 2804845 w 4541177"/>
              <a:gd name="connsiteY4" fmla="*/ 1541124 h 1800794"/>
              <a:gd name="connsiteX5" fmla="*/ 4541177 w 4541177"/>
              <a:gd name="connsiteY5" fmla="*/ 1800794 h 1800794"/>
              <a:gd name="connsiteX0" fmla="*/ 0 w 4541177"/>
              <a:gd name="connsiteY0" fmla="*/ 0 h 1800794"/>
              <a:gd name="connsiteX1" fmla="*/ 1222625 w 4541177"/>
              <a:gd name="connsiteY1" fmla="*/ 195209 h 1800794"/>
              <a:gd name="connsiteX2" fmla="*/ 1869897 w 4541177"/>
              <a:gd name="connsiteY2" fmla="*/ 482886 h 1800794"/>
              <a:gd name="connsiteX3" fmla="*/ 2434975 w 4541177"/>
              <a:gd name="connsiteY3" fmla="*/ 1109609 h 1800794"/>
              <a:gd name="connsiteX4" fmla="*/ 4541177 w 4541177"/>
              <a:gd name="connsiteY4" fmla="*/ 1800794 h 1800794"/>
              <a:gd name="connsiteX0" fmla="*/ 0 w 4541177"/>
              <a:gd name="connsiteY0" fmla="*/ 0 h 1800794"/>
              <a:gd name="connsiteX1" fmla="*/ 1222625 w 4541177"/>
              <a:gd name="connsiteY1" fmla="*/ 195209 h 1800794"/>
              <a:gd name="connsiteX2" fmla="*/ 1869897 w 4541177"/>
              <a:gd name="connsiteY2" fmla="*/ 482886 h 1800794"/>
              <a:gd name="connsiteX3" fmla="*/ 4541177 w 4541177"/>
              <a:gd name="connsiteY3" fmla="*/ 1800794 h 1800794"/>
              <a:gd name="connsiteX0" fmla="*/ 0 w 4541177"/>
              <a:gd name="connsiteY0" fmla="*/ 0 h 1800794"/>
              <a:gd name="connsiteX1" fmla="*/ 1222625 w 4541177"/>
              <a:gd name="connsiteY1" fmla="*/ 195209 h 1800794"/>
              <a:gd name="connsiteX2" fmla="*/ 1869897 w 4541177"/>
              <a:gd name="connsiteY2" fmla="*/ 482886 h 1800794"/>
              <a:gd name="connsiteX3" fmla="*/ 4541177 w 4541177"/>
              <a:gd name="connsiteY3" fmla="*/ 1800794 h 1800794"/>
              <a:gd name="connsiteX0" fmla="*/ 0 w 4541177"/>
              <a:gd name="connsiteY0" fmla="*/ 0 h 1800794"/>
              <a:gd name="connsiteX1" fmla="*/ 1222625 w 4541177"/>
              <a:gd name="connsiteY1" fmla="*/ 195209 h 1800794"/>
              <a:gd name="connsiteX2" fmla="*/ 4541177 w 4541177"/>
              <a:gd name="connsiteY2" fmla="*/ 1800794 h 1800794"/>
              <a:gd name="connsiteX0" fmla="*/ 0 w 4541177"/>
              <a:gd name="connsiteY0" fmla="*/ 0 h 1800794"/>
              <a:gd name="connsiteX1" fmla="*/ 4541177 w 4541177"/>
              <a:gd name="connsiteY1" fmla="*/ 1800794 h 1800794"/>
              <a:gd name="connsiteX0" fmla="*/ 0 w 4541177"/>
              <a:gd name="connsiteY0" fmla="*/ 15 h 1800809"/>
              <a:gd name="connsiteX1" fmla="*/ 4541177 w 4541177"/>
              <a:gd name="connsiteY1" fmla="*/ 1800809 h 1800809"/>
              <a:gd name="connsiteX0" fmla="*/ 0 w 4541177"/>
              <a:gd name="connsiteY0" fmla="*/ 11 h 1800805"/>
              <a:gd name="connsiteX1" fmla="*/ 4541177 w 4541177"/>
              <a:gd name="connsiteY1" fmla="*/ 1800805 h 1800805"/>
              <a:gd name="connsiteX0" fmla="*/ 0 w 4549223"/>
              <a:gd name="connsiteY0" fmla="*/ 11 h 1622000"/>
              <a:gd name="connsiteX1" fmla="*/ 4549223 w 4549223"/>
              <a:gd name="connsiteY1" fmla="*/ 1622000 h 1622000"/>
              <a:gd name="connsiteX0" fmla="*/ 0 w 4525085"/>
              <a:gd name="connsiteY0" fmla="*/ 11 h 1683894"/>
              <a:gd name="connsiteX1" fmla="*/ 4525085 w 4525085"/>
              <a:gd name="connsiteY1" fmla="*/ 1683894 h 1683894"/>
              <a:gd name="connsiteX0" fmla="*/ 0 w 4525085"/>
              <a:gd name="connsiteY0" fmla="*/ 0 h 1683883"/>
              <a:gd name="connsiteX1" fmla="*/ 1755828 w 4525085"/>
              <a:gd name="connsiteY1" fmla="*/ 562190 h 1683883"/>
              <a:gd name="connsiteX2" fmla="*/ 4525085 w 4525085"/>
              <a:gd name="connsiteY2" fmla="*/ 1683883 h 1683883"/>
              <a:gd name="connsiteX0" fmla="*/ 0 w 4525085"/>
              <a:gd name="connsiteY0" fmla="*/ 0 h 1683883"/>
              <a:gd name="connsiteX1" fmla="*/ 1755828 w 4525085"/>
              <a:gd name="connsiteY1" fmla="*/ 562190 h 1683883"/>
              <a:gd name="connsiteX2" fmla="*/ 4525085 w 4525085"/>
              <a:gd name="connsiteY2" fmla="*/ 1683883 h 1683883"/>
              <a:gd name="connsiteX0" fmla="*/ 0 w 4525085"/>
              <a:gd name="connsiteY0" fmla="*/ 0 h 1683883"/>
              <a:gd name="connsiteX1" fmla="*/ 1755828 w 4525085"/>
              <a:gd name="connsiteY1" fmla="*/ 562190 h 1683883"/>
              <a:gd name="connsiteX2" fmla="*/ 4525085 w 4525085"/>
              <a:gd name="connsiteY2" fmla="*/ 1683883 h 1683883"/>
              <a:gd name="connsiteX0" fmla="*/ 0 w 4525085"/>
              <a:gd name="connsiteY0" fmla="*/ 0 h 1683883"/>
              <a:gd name="connsiteX1" fmla="*/ 1755828 w 4525085"/>
              <a:gd name="connsiteY1" fmla="*/ 562190 h 1683883"/>
              <a:gd name="connsiteX2" fmla="*/ 4525085 w 4525085"/>
              <a:gd name="connsiteY2" fmla="*/ 1683883 h 1683883"/>
              <a:gd name="connsiteX0" fmla="*/ 0 w 4525085"/>
              <a:gd name="connsiteY0" fmla="*/ 0 h 1683883"/>
              <a:gd name="connsiteX1" fmla="*/ 1755828 w 4525085"/>
              <a:gd name="connsiteY1" fmla="*/ 562190 h 1683883"/>
              <a:gd name="connsiteX2" fmla="*/ 4525085 w 4525085"/>
              <a:gd name="connsiteY2" fmla="*/ 1683883 h 1683883"/>
              <a:gd name="connsiteX0" fmla="*/ 0 w 4525085"/>
              <a:gd name="connsiteY0" fmla="*/ 0 h 1683883"/>
              <a:gd name="connsiteX1" fmla="*/ 1313294 w 4525085"/>
              <a:gd name="connsiteY1" fmla="*/ 747872 h 1683883"/>
              <a:gd name="connsiteX2" fmla="*/ 4525085 w 4525085"/>
              <a:gd name="connsiteY2" fmla="*/ 1683883 h 1683883"/>
              <a:gd name="connsiteX0" fmla="*/ 0 w 4525085"/>
              <a:gd name="connsiteY0" fmla="*/ 0 h 1683883"/>
              <a:gd name="connsiteX1" fmla="*/ 1297201 w 4525085"/>
              <a:gd name="connsiteY1" fmla="*/ 424648 h 1683883"/>
              <a:gd name="connsiteX2" fmla="*/ 4525085 w 4525085"/>
              <a:gd name="connsiteY2" fmla="*/ 1683883 h 1683883"/>
              <a:gd name="connsiteX0" fmla="*/ 0 w 4525085"/>
              <a:gd name="connsiteY0" fmla="*/ 0 h 1683883"/>
              <a:gd name="connsiteX1" fmla="*/ 1297201 w 4525085"/>
              <a:gd name="connsiteY1" fmla="*/ 424648 h 1683883"/>
              <a:gd name="connsiteX2" fmla="*/ 4525085 w 4525085"/>
              <a:gd name="connsiteY2" fmla="*/ 1683883 h 1683883"/>
              <a:gd name="connsiteX0" fmla="*/ 0 w 4525085"/>
              <a:gd name="connsiteY0" fmla="*/ 0 h 1683883"/>
              <a:gd name="connsiteX1" fmla="*/ 1297201 w 4525085"/>
              <a:gd name="connsiteY1" fmla="*/ 424648 h 1683883"/>
              <a:gd name="connsiteX2" fmla="*/ 4525085 w 4525085"/>
              <a:gd name="connsiteY2" fmla="*/ 1683883 h 1683883"/>
              <a:gd name="connsiteX0" fmla="*/ 0 w 4525085"/>
              <a:gd name="connsiteY0" fmla="*/ 0 h 1683883"/>
              <a:gd name="connsiteX1" fmla="*/ 1297201 w 4525085"/>
              <a:gd name="connsiteY1" fmla="*/ 424648 h 1683883"/>
              <a:gd name="connsiteX2" fmla="*/ 2214455 w 4525085"/>
              <a:gd name="connsiteY2" fmla="*/ 1545615 h 1683883"/>
              <a:gd name="connsiteX3" fmla="*/ 4525085 w 4525085"/>
              <a:gd name="connsiteY3" fmla="*/ 1683883 h 1683883"/>
              <a:gd name="connsiteX0" fmla="*/ 0 w 4525085"/>
              <a:gd name="connsiteY0" fmla="*/ 0 h 1683883"/>
              <a:gd name="connsiteX1" fmla="*/ 1297201 w 4525085"/>
              <a:gd name="connsiteY1" fmla="*/ 424648 h 1683883"/>
              <a:gd name="connsiteX2" fmla="*/ 2214455 w 4525085"/>
              <a:gd name="connsiteY2" fmla="*/ 1545615 h 1683883"/>
              <a:gd name="connsiteX3" fmla="*/ 4525085 w 4525085"/>
              <a:gd name="connsiteY3" fmla="*/ 1683883 h 1683883"/>
              <a:gd name="connsiteX0" fmla="*/ 0 w 4525085"/>
              <a:gd name="connsiteY0" fmla="*/ 0 h 1683883"/>
              <a:gd name="connsiteX1" fmla="*/ 1297201 w 4525085"/>
              <a:gd name="connsiteY1" fmla="*/ 424648 h 1683883"/>
              <a:gd name="connsiteX2" fmla="*/ 2214455 w 4525085"/>
              <a:gd name="connsiteY2" fmla="*/ 1545615 h 1683883"/>
              <a:gd name="connsiteX3" fmla="*/ 4525085 w 4525085"/>
              <a:gd name="connsiteY3" fmla="*/ 1683883 h 1683883"/>
              <a:gd name="connsiteX0" fmla="*/ 0 w 4525085"/>
              <a:gd name="connsiteY0" fmla="*/ 0 h 1687853"/>
              <a:gd name="connsiteX1" fmla="*/ 1297201 w 4525085"/>
              <a:gd name="connsiteY1" fmla="*/ 424648 h 1687853"/>
              <a:gd name="connsiteX2" fmla="*/ 2214455 w 4525085"/>
              <a:gd name="connsiteY2" fmla="*/ 1545615 h 1687853"/>
              <a:gd name="connsiteX3" fmla="*/ 4525085 w 4525085"/>
              <a:gd name="connsiteY3" fmla="*/ 1683883 h 1687853"/>
            </a:gdLst>
            <a:ahLst/>
            <a:cxnLst>
              <a:cxn ang="0">
                <a:pos x="connsiteX0" y="connsiteY0"/>
              </a:cxn>
              <a:cxn ang="0">
                <a:pos x="connsiteX1" y="connsiteY1"/>
              </a:cxn>
              <a:cxn ang="0">
                <a:pos x="connsiteX2" y="connsiteY2"/>
              </a:cxn>
              <a:cxn ang="0">
                <a:pos x="connsiteX3" y="connsiteY3"/>
              </a:cxn>
            </a:cxnLst>
            <a:rect l="l" t="t" r="r" b="b"/>
            <a:pathLst>
              <a:path w="4525085" h="1687853">
                <a:moveTo>
                  <a:pt x="0" y="0"/>
                </a:moveTo>
                <a:cubicBezTo>
                  <a:pt x="279228" y="112037"/>
                  <a:pt x="928125" y="167046"/>
                  <a:pt x="1297201" y="424648"/>
                </a:cubicBezTo>
                <a:cubicBezTo>
                  <a:pt x="1666277" y="682250"/>
                  <a:pt x="1652207" y="1413908"/>
                  <a:pt x="2214455" y="1545615"/>
                </a:cubicBezTo>
                <a:cubicBezTo>
                  <a:pt x="2816804" y="1686716"/>
                  <a:pt x="3511044" y="1696370"/>
                  <a:pt x="4525085" y="1683883"/>
                </a:cubicBezTo>
              </a:path>
            </a:pathLst>
          </a:custGeom>
          <a:noFill/>
          <a:ln w="28575" cap="sq" cmpd="sng" algn="ctr">
            <a:solidFill>
              <a:srgbClr val="C0000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24" name="Freihandform 32">
            <a:extLst>
              <a:ext uri="{FF2B5EF4-FFF2-40B4-BE49-F238E27FC236}">
                <a16:creationId xmlns:a16="http://schemas.microsoft.com/office/drawing/2014/main" id="{F205AE92-A73E-4BB6-A739-727ED25872A4}"/>
              </a:ext>
            </a:extLst>
          </p:cNvPr>
          <p:cNvSpPr/>
          <p:nvPr/>
        </p:nvSpPr>
        <p:spPr bwMode="auto">
          <a:xfrm flipV="1">
            <a:off x="324876" y="1888089"/>
            <a:ext cx="6382691" cy="2707683"/>
          </a:xfrm>
          <a:custGeom>
            <a:avLst/>
            <a:gdLst>
              <a:gd name="connsiteX0" fmla="*/ 0 w 4541177"/>
              <a:gd name="connsiteY0" fmla="*/ 0 h 1952090"/>
              <a:gd name="connsiteX1" fmla="*/ 1222625 w 4541177"/>
              <a:gd name="connsiteY1" fmla="*/ 195209 h 1952090"/>
              <a:gd name="connsiteX2" fmla="*/ 1869897 w 4541177"/>
              <a:gd name="connsiteY2" fmla="*/ 482886 h 1952090"/>
              <a:gd name="connsiteX3" fmla="*/ 2434975 w 4541177"/>
              <a:gd name="connsiteY3" fmla="*/ 1109609 h 1952090"/>
              <a:gd name="connsiteX4" fmla="*/ 2804845 w 4541177"/>
              <a:gd name="connsiteY4" fmla="*/ 1541124 h 1952090"/>
              <a:gd name="connsiteX5" fmla="*/ 3554858 w 4541177"/>
              <a:gd name="connsiteY5" fmla="*/ 1828800 h 1952090"/>
              <a:gd name="connsiteX6" fmla="*/ 4541177 w 4541177"/>
              <a:gd name="connsiteY6" fmla="*/ 1952090 h 1952090"/>
              <a:gd name="connsiteX0" fmla="*/ 0 w 4541177"/>
              <a:gd name="connsiteY0" fmla="*/ 0 h 1952090"/>
              <a:gd name="connsiteX1" fmla="*/ 1869897 w 4541177"/>
              <a:gd name="connsiteY1" fmla="*/ 482886 h 1952090"/>
              <a:gd name="connsiteX2" fmla="*/ 2434975 w 4541177"/>
              <a:gd name="connsiteY2" fmla="*/ 1109609 h 1952090"/>
              <a:gd name="connsiteX3" fmla="*/ 2804845 w 4541177"/>
              <a:gd name="connsiteY3" fmla="*/ 1541124 h 1952090"/>
              <a:gd name="connsiteX4" fmla="*/ 3554858 w 4541177"/>
              <a:gd name="connsiteY4" fmla="*/ 1828800 h 1952090"/>
              <a:gd name="connsiteX5" fmla="*/ 4541177 w 4541177"/>
              <a:gd name="connsiteY5" fmla="*/ 1952090 h 1952090"/>
              <a:gd name="connsiteX0" fmla="*/ 0 w 4541177"/>
              <a:gd name="connsiteY0" fmla="*/ 0 h 1952090"/>
              <a:gd name="connsiteX1" fmla="*/ 2434975 w 4541177"/>
              <a:gd name="connsiteY1" fmla="*/ 1109609 h 1952090"/>
              <a:gd name="connsiteX2" fmla="*/ 2804845 w 4541177"/>
              <a:gd name="connsiteY2" fmla="*/ 1541124 h 1952090"/>
              <a:gd name="connsiteX3" fmla="*/ 3554858 w 4541177"/>
              <a:gd name="connsiteY3" fmla="*/ 1828800 h 1952090"/>
              <a:gd name="connsiteX4" fmla="*/ 4541177 w 4541177"/>
              <a:gd name="connsiteY4" fmla="*/ 1952090 h 1952090"/>
              <a:gd name="connsiteX0" fmla="*/ 0 w 4541177"/>
              <a:gd name="connsiteY0" fmla="*/ 0 h 1952090"/>
              <a:gd name="connsiteX1" fmla="*/ 2804845 w 4541177"/>
              <a:gd name="connsiteY1" fmla="*/ 1541124 h 1952090"/>
              <a:gd name="connsiteX2" fmla="*/ 3554858 w 4541177"/>
              <a:gd name="connsiteY2" fmla="*/ 1828800 h 1952090"/>
              <a:gd name="connsiteX3" fmla="*/ 4541177 w 4541177"/>
              <a:gd name="connsiteY3" fmla="*/ 1952090 h 1952090"/>
              <a:gd name="connsiteX0" fmla="*/ 0 w 4541177"/>
              <a:gd name="connsiteY0" fmla="*/ 0 h 1952090"/>
              <a:gd name="connsiteX1" fmla="*/ 3554858 w 4541177"/>
              <a:gd name="connsiteY1" fmla="*/ 1828800 h 1952090"/>
              <a:gd name="connsiteX2" fmla="*/ 4541177 w 4541177"/>
              <a:gd name="connsiteY2" fmla="*/ 1952090 h 1952090"/>
              <a:gd name="connsiteX0" fmla="*/ 0 w 4541177"/>
              <a:gd name="connsiteY0" fmla="*/ 0 h 1952090"/>
              <a:gd name="connsiteX1" fmla="*/ 4541177 w 4541177"/>
              <a:gd name="connsiteY1" fmla="*/ 1952090 h 1952090"/>
              <a:gd name="connsiteX0" fmla="*/ 0 w 4549223"/>
              <a:gd name="connsiteY0" fmla="*/ 0 h 1649498"/>
              <a:gd name="connsiteX1" fmla="*/ 4549223 w 4549223"/>
              <a:gd name="connsiteY1" fmla="*/ 1649498 h 1649498"/>
              <a:gd name="connsiteX0" fmla="*/ 0 w 4549223"/>
              <a:gd name="connsiteY0" fmla="*/ 506 h 1650004"/>
              <a:gd name="connsiteX1" fmla="*/ 4549223 w 4549223"/>
              <a:gd name="connsiteY1" fmla="*/ 1650004 h 1650004"/>
              <a:gd name="connsiteX0" fmla="*/ 0 w 4549223"/>
              <a:gd name="connsiteY0" fmla="*/ 362 h 1649860"/>
              <a:gd name="connsiteX1" fmla="*/ 4549223 w 4549223"/>
              <a:gd name="connsiteY1" fmla="*/ 1649860 h 1649860"/>
              <a:gd name="connsiteX0" fmla="*/ 0 w 4549223"/>
              <a:gd name="connsiteY0" fmla="*/ 0 h 1649498"/>
              <a:gd name="connsiteX1" fmla="*/ 1474216 w 4549223"/>
              <a:gd name="connsiteY1" fmla="*/ 433984 h 1649498"/>
              <a:gd name="connsiteX2" fmla="*/ 4549223 w 4549223"/>
              <a:gd name="connsiteY2" fmla="*/ 1649498 h 1649498"/>
              <a:gd name="connsiteX0" fmla="*/ 0 w 4549223"/>
              <a:gd name="connsiteY0" fmla="*/ 0 h 1649498"/>
              <a:gd name="connsiteX1" fmla="*/ 1474216 w 4549223"/>
              <a:gd name="connsiteY1" fmla="*/ 433984 h 1649498"/>
              <a:gd name="connsiteX2" fmla="*/ 4549223 w 4549223"/>
              <a:gd name="connsiteY2" fmla="*/ 1649498 h 1649498"/>
              <a:gd name="connsiteX0" fmla="*/ 0 w 4549223"/>
              <a:gd name="connsiteY0" fmla="*/ 0 h 1649498"/>
              <a:gd name="connsiteX1" fmla="*/ 1474216 w 4549223"/>
              <a:gd name="connsiteY1" fmla="*/ 433984 h 1649498"/>
              <a:gd name="connsiteX2" fmla="*/ 4549223 w 4549223"/>
              <a:gd name="connsiteY2" fmla="*/ 1649498 h 1649498"/>
              <a:gd name="connsiteX0" fmla="*/ 0 w 4549223"/>
              <a:gd name="connsiteY0" fmla="*/ 0 h 1649498"/>
              <a:gd name="connsiteX1" fmla="*/ 1474216 w 4549223"/>
              <a:gd name="connsiteY1" fmla="*/ 433984 h 1649498"/>
              <a:gd name="connsiteX2" fmla="*/ 2061581 w 4549223"/>
              <a:gd name="connsiteY2" fmla="*/ 1156080 h 1649498"/>
              <a:gd name="connsiteX3" fmla="*/ 4549223 w 4549223"/>
              <a:gd name="connsiteY3" fmla="*/ 1649498 h 1649498"/>
              <a:gd name="connsiteX0" fmla="*/ 0 w 4549223"/>
              <a:gd name="connsiteY0" fmla="*/ 0 h 1649498"/>
              <a:gd name="connsiteX1" fmla="*/ 1474216 w 4549223"/>
              <a:gd name="connsiteY1" fmla="*/ 433984 h 1649498"/>
              <a:gd name="connsiteX2" fmla="*/ 2061581 w 4549223"/>
              <a:gd name="connsiteY2" fmla="*/ 1156080 h 1649498"/>
              <a:gd name="connsiteX3" fmla="*/ 4549223 w 4549223"/>
              <a:gd name="connsiteY3" fmla="*/ 1649498 h 1649498"/>
              <a:gd name="connsiteX0" fmla="*/ 0 w 4549223"/>
              <a:gd name="connsiteY0" fmla="*/ 0 h 1649498"/>
              <a:gd name="connsiteX1" fmla="*/ 1474216 w 4549223"/>
              <a:gd name="connsiteY1" fmla="*/ 433984 h 1649498"/>
              <a:gd name="connsiteX2" fmla="*/ 2061581 w 4549223"/>
              <a:gd name="connsiteY2" fmla="*/ 1156080 h 1649498"/>
              <a:gd name="connsiteX3" fmla="*/ 4549223 w 4549223"/>
              <a:gd name="connsiteY3" fmla="*/ 1649498 h 1649498"/>
              <a:gd name="connsiteX0" fmla="*/ 0 w 4549223"/>
              <a:gd name="connsiteY0" fmla="*/ 0 h 1649498"/>
              <a:gd name="connsiteX1" fmla="*/ 1474216 w 4549223"/>
              <a:gd name="connsiteY1" fmla="*/ 433984 h 1649498"/>
              <a:gd name="connsiteX2" fmla="*/ 2061581 w 4549223"/>
              <a:gd name="connsiteY2" fmla="*/ 1156080 h 1649498"/>
              <a:gd name="connsiteX3" fmla="*/ 4549223 w 4549223"/>
              <a:gd name="connsiteY3" fmla="*/ 1649498 h 1649498"/>
              <a:gd name="connsiteX0" fmla="*/ 0 w 4549223"/>
              <a:gd name="connsiteY0" fmla="*/ 0 h 1649498"/>
              <a:gd name="connsiteX1" fmla="*/ 1474216 w 4549223"/>
              <a:gd name="connsiteY1" fmla="*/ 433984 h 1649498"/>
              <a:gd name="connsiteX2" fmla="*/ 2061581 w 4549223"/>
              <a:gd name="connsiteY2" fmla="*/ 1156080 h 1649498"/>
              <a:gd name="connsiteX3" fmla="*/ 4549223 w 4549223"/>
              <a:gd name="connsiteY3" fmla="*/ 1649498 h 1649498"/>
              <a:gd name="connsiteX0" fmla="*/ 0 w 4549223"/>
              <a:gd name="connsiteY0" fmla="*/ 0 h 1649498"/>
              <a:gd name="connsiteX1" fmla="*/ 1474216 w 4549223"/>
              <a:gd name="connsiteY1" fmla="*/ 433984 h 1649498"/>
              <a:gd name="connsiteX2" fmla="*/ 2061581 w 4549223"/>
              <a:gd name="connsiteY2" fmla="*/ 1156080 h 1649498"/>
              <a:gd name="connsiteX3" fmla="*/ 4549223 w 4549223"/>
              <a:gd name="connsiteY3" fmla="*/ 1649498 h 1649498"/>
              <a:gd name="connsiteX0" fmla="*/ 0 w 4549223"/>
              <a:gd name="connsiteY0" fmla="*/ 0 h 1649498"/>
              <a:gd name="connsiteX1" fmla="*/ 1474216 w 4549223"/>
              <a:gd name="connsiteY1" fmla="*/ 433984 h 1649498"/>
              <a:gd name="connsiteX2" fmla="*/ 2061581 w 4549223"/>
              <a:gd name="connsiteY2" fmla="*/ 1156080 h 1649498"/>
              <a:gd name="connsiteX3" fmla="*/ 4549223 w 4549223"/>
              <a:gd name="connsiteY3" fmla="*/ 1649498 h 1649498"/>
              <a:gd name="connsiteX0" fmla="*/ 0 w 4549223"/>
              <a:gd name="connsiteY0" fmla="*/ 0 h 1649498"/>
              <a:gd name="connsiteX1" fmla="*/ 1474216 w 4549223"/>
              <a:gd name="connsiteY1" fmla="*/ 433984 h 1649498"/>
              <a:gd name="connsiteX2" fmla="*/ 2061581 w 4549223"/>
              <a:gd name="connsiteY2" fmla="*/ 1156080 h 1649498"/>
              <a:gd name="connsiteX3" fmla="*/ 4549223 w 4549223"/>
              <a:gd name="connsiteY3" fmla="*/ 1649498 h 1649498"/>
            </a:gdLst>
            <a:ahLst/>
            <a:cxnLst>
              <a:cxn ang="0">
                <a:pos x="connsiteX0" y="connsiteY0"/>
              </a:cxn>
              <a:cxn ang="0">
                <a:pos x="connsiteX1" y="connsiteY1"/>
              </a:cxn>
              <a:cxn ang="0">
                <a:pos x="connsiteX2" y="connsiteY2"/>
              </a:cxn>
              <a:cxn ang="0">
                <a:pos x="connsiteX3" y="connsiteY3"/>
              </a:cxn>
            </a:cxnLst>
            <a:rect l="l" t="t" r="r" b="b"/>
            <a:pathLst>
              <a:path w="4549223" h="1649498">
                <a:moveTo>
                  <a:pt x="0" y="0"/>
                </a:moveTo>
                <a:cubicBezTo>
                  <a:pt x="491405" y="144661"/>
                  <a:pt x="1027418" y="183431"/>
                  <a:pt x="1474216" y="433984"/>
                </a:cubicBezTo>
                <a:cubicBezTo>
                  <a:pt x="1817813" y="626664"/>
                  <a:pt x="1688772" y="1140916"/>
                  <a:pt x="2061581" y="1156080"/>
                </a:cubicBezTo>
                <a:cubicBezTo>
                  <a:pt x="2984433" y="1193616"/>
                  <a:pt x="3482884" y="1615402"/>
                  <a:pt x="4549223" y="1649498"/>
                </a:cubicBezTo>
              </a:path>
            </a:pathLst>
          </a:custGeom>
          <a:noFill/>
          <a:ln w="28575" cap="sq" cmpd="sng" algn="ctr">
            <a:solidFill>
              <a:srgbClr val="009900"/>
            </a:solidFill>
            <a:prstDash val="sysDash"/>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27" name="Textfeld 26">
            <a:extLst>
              <a:ext uri="{FF2B5EF4-FFF2-40B4-BE49-F238E27FC236}">
                <a16:creationId xmlns:a16="http://schemas.microsoft.com/office/drawing/2014/main" id="{1EC9B9E5-9136-4017-B318-FE5648CE213E}"/>
              </a:ext>
            </a:extLst>
          </p:cNvPr>
          <p:cNvSpPr txBox="1"/>
          <p:nvPr/>
        </p:nvSpPr>
        <p:spPr>
          <a:xfrm>
            <a:off x="383350" y="1612457"/>
            <a:ext cx="696494" cy="276999"/>
          </a:xfrm>
          <a:prstGeom prst="rect">
            <a:avLst/>
          </a:prstGeom>
          <a:noFill/>
        </p:spPr>
        <p:txBody>
          <a:bodyPr wrap="square" rtlCol="0">
            <a:spAutoFit/>
          </a:bodyPr>
          <a:lstStyle/>
          <a:p>
            <a:r>
              <a:rPr lang="de-DE" sz="1200" dirty="0">
                <a:latin typeface="Calibri" pitchFamily="34" charset="0"/>
                <a:cs typeface="Calibri" pitchFamily="34" charset="0"/>
              </a:rPr>
              <a:t>Risiko</a:t>
            </a:r>
          </a:p>
        </p:txBody>
      </p:sp>
      <p:sp>
        <p:nvSpPr>
          <p:cNvPr id="28" name="Textfeld 27">
            <a:extLst>
              <a:ext uri="{FF2B5EF4-FFF2-40B4-BE49-F238E27FC236}">
                <a16:creationId xmlns:a16="http://schemas.microsoft.com/office/drawing/2014/main" id="{E73485CE-D3B1-4845-8D67-66E204BF7E67}"/>
              </a:ext>
            </a:extLst>
          </p:cNvPr>
          <p:cNvSpPr txBox="1"/>
          <p:nvPr/>
        </p:nvSpPr>
        <p:spPr>
          <a:xfrm>
            <a:off x="6164657" y="1636036"/>
            <a:ext cx="696494" cy="276999"/>
          </a:xfrm>
          <a:prstGeom prst="rect">
            <a:avLst/>
          </a:prstGeom>
          <a:noFill/>
        </p:spPr>
        <p:txBody>
          <a:bodyPr wrap="square" rtlCol="0">
            <a:spAutoFit/>
          </a:bodyPr>
          <a:lstStyle/>
          <a:p>
            <a:r>
              <a:rPr lang="de-DE" sz="1200" dirty="0">
                <a:latin typeface="Calibri" pitchFamily="34" charset="0"/>
                <a:cs typeface="Calibri" pitchFamily="34" charset="0"/>
              </a:rPr>
              <a:t>Wissen</a:t>
            </a:r>
          </a:p>
        </p:txBody>
      </p:sp>
      <p:grpSp>
        <p:nvGrpSpPr>
          <p:cNvPr id="33" name="Gruppieren 32">
            <a:extLst>
              <a:ext uri="{FF2B5EF4-FFF2-40B4-BE49-F238E27FC236}">
                <a16:creationId xmlns:a16="http://schemas.microsoft.com/office/drawing/2014/main" id="{A0C8FC95-1525-4475-92E8-5B111119FF30}"/>
              </a:ext>
            </a:extLst>
          </p:cNvPr>
          <p:cNvGrpSpPr/>
          <p:nvPr/>
        </p:nvGrpSpPr>
        <p:grpSpPr>
          <a:xfrm>
            <a:off x="6838575" y="2127397"/>
            <a:ext cx="2158175" cy="2196162"/>
            <a:chOff x="6838575" y="2127397"/>
            <a:chExt cx="2158175" cy="2196162"/>
          </a:xfrm>
        </p:grpSpPr>
        <p:pic>
          <p:nvPicPr>
            <p:cNvPr id="31" name="Grafik 30">
              <a:extLst>
                <a:ext uri="{FF2B5EF4-FFF2-40B4-BE49-F238E27FC236}">
                  <a16:creationId xmlns:a16="http://schemas.microsoft.com/office/drawing/2014/main" id="{66315A89-5E9A-4FBF-86A0-ECBB78FAE566}"/>
                </a:ext>
              </a:extLst>
            </p:cNvPr>
            <p:cNvPicPr>
              <a:picLocks noChangeAspect="1"/>
            </p:cNvPicPr>
            <p:nvPr/>
          </p:nvPicPr>
          <p:blipFill rotWithShape="1">
            <a:blip r:embed="rId2" cstate="print"/>
            <a:srcRect b="28546"/>
            <a:stretch/>
          </p:blipFill>
          <p:spPr>
            <a:xfrm>
              <a:off x="6861151" y="2127397"/>
              <a:ext cx="2135599" cy="1980718"/>
            </a:xfrm>
            <a:prstGeom prst="rect">
              <a:avLst/>
            </a:prstGeom>
          </p:spPr>
        </p:pic>
        <p:sp>
          <p:nvSpPr>
            <p:cNvPr id="32" name="Textfeld 31">
              <a:extLst>
                <a:ext uri="{FF2B5EF4-FFF2-40B4-BE49-F238E27FC236}">
                  <a16:creationId xmlns:a16="http://schemas.microsoft.com/office/drawing/2014/main" id="{0F5C56E6-964D-41EB-8352-4F845E29CD6E}"/>
                </a:ext>
              </a:extLst>
            </p:cNvPr>
            <p:cNvSpPr txBox="1"/>
            <p:nvPr/>
          </p:nvSpPr>
          <p:spPr>
            <a:xfrm>
              <a:off x="6838575" y="4108115"/>
              <a:ext cx="1748384" cy="215444"/>
            </a:xfrm>
            <a:prstGeom prst="rect">
              <a:avLst/>
            </a:prstGeom>
            <a:noFill/>
          </p:spPr>
          <p:txBody>
            <a:bodyPr wrap="square" rtlCol="0">
              <a:spAutoFit/>
            </a:bodyPr>
            <a:lstStyle/>
            <a:p>
              <a:r>
                <a:rPr lang="de-DE" sz="800" i="1" dirty="0">
                  <a:solidFill>
                    <a:srgbClr val="4D4D4D"/>
                  </a:solidFill>
                  <a:latin typeface="Calibri" panose="020F0502020204030204" pitchFamily="34" charset="0"/>
                  <a:sym typeface="Wingdings" pitchFamily="2" charset="2"/>
                </a:rPr>
                <a:t>Samuel Beckett (1906–1989)</a:t>
              </a:r>
            </a:p>
          </p:txBody>
        </p:sp>
      </p:grpSp>
    </p:spTree>
    <p:extLst>
      <p:ext uri="{BB962C8B-B14F-4D97-AF65-F5344CB8AC3E}">
        <p14:creationId xmlns:p14="http://schemas.microsoft.com/office/powerpoint/2010/main" val="213482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FE28E5-8FB5-4B5B-BFAB-07010B267FD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2AD5B3F1-7390-4949-888C-BEDEB4324E0F}"/>
              </a:ext>
            </a:extLst>
          </p:cNvPr>
          <p:cNvSpPr>
            <a:spLocks noGrp="1"/>
          </p:cNvSpPr>
          <p:nvPr>
            <p:ph type="sldNum" sz="quarter" idx="4"/>
          </p:nvPr>
        </p:nvSpPr>
        <p:spPr/>
        <p:txBody>
          <a:bodyPr/>
          <a:lstStyle/>
          <a:p>
            <a:fld id="{BD587C3E-324D-4846-9F44-5C3ACF20A720}" type="slidenum">
              <a:rPr lang="de-DE" smtClean="0"/>
              <a:pPr/>
              <a:t>33</a:t>
            </a:fld>
            <a:endParaRPr lang="de-DE" dirty="0"/>
          </a:p>
        </p:txBody>
      </p:sp>
      <p:sp>
        <p:nvSpPr>
          <p:cNvPr id="5" name="Textplatzhalter 4">
            <a:extLst>
              <a:ext uri="{FF2B5EF4-FFF2-40B4-BE49-F238E27FC236}">
                <a16:creationId xmlns:a16="http://schemas.microsoft.com/office/drawing/2014/main" id="{FA9DAED1-A21F-4532-9400-7BB2ECFACBAA}"/>
              </a:ext>
            </a:extLst>
          </p:cNvPr>
          <p:cNvSpPr>
            <a:spLocks noGrp="1"/>
          </p:cNvSpPr>
          <p:nvPr>
            <p:ph type="body" sz="quarter" idx="13"/>
          </p:nvPr>
        </p:nvSpPr>
        <p:spPr/>
        <p:txBody>
          <a:bodyPr>
            <a:normAutofit lnSpcReduction="10000"/>
          </a:bodyPr>
          <a:lstStyle/>
          <a:p>
            <a:pPr marL="0" indent="0">
              <a:buNone/>
            </a:pPr>
            <a:r>
              <a:rPr lang="de-DE" dirty="0"/>
              <a:t>Um u. a. einen </a:t>
            </a:r>
            <a:r>
              <a:rPr lang="de-DE" b="1" dirty="0"/>
              <a:t>schnellen Nutzen liefern </a:t>
            </a:r>
            <a:r>
              <a:rPr lang="de-DE" dirty="0"/>
              <a:t>(und damit auch ein schnelles Feedback erhalten) zu können, ist es </a:t>
            </a:r>
            <a:r>
              <a:rPr lang="de-DE" b="1" dirty="0"/>
              <a:t>sinnvoll, die Anzahl (Batchgröße) </a:t>
            </a:r>
            <a:r>
              <a:rPr lang="de-DE" dirty="0"/>
              <a:t>der in Bearbeitung befindlichen Arbeitspakete zu limitieren.</a:t>
            </a:r>
          </a:p>
          <a:p>
            <a:endParaRPr lang="de-DE" dirty="0"/>
          </a:p>
          <a:p>
            <a:r>
              <a:rPr lang="de-DE" dirty="0"/>
              <a:t>Wahl einer </a:t>
            </a:r>
            <a:r>
              <a:rPr lang="de-DE" b="1" dirty="0"/>
              <a:t>vernünftigen Batchgröße</a:t>
            </a:r>
          </a:p>
          <a:p>
            <a:r>
              <a:rPr lang="de-DE" b="1" dirty="0"/>
              <a:t>Lagerbestände</a:t>
            </a:r>
            <a:r>
              <a:rPr lang="de-DE" dirty="0"/>
              <a:t> (= nicht ausgelieferte Inkremente) </a:t>
            </a:r>
            <a:r>
              <a:rPr lang="de-DE" b="1" dirty="0"/>
              <a:t>erkennen </a:t>
            </a:r>
            <a:r>
              <a:rPr lang="de-DE" dirty="0"/>
              <a:t>und sinnvoll verwalten</a:t>
            </a:r>
          </a:p>
          <a:p>
            <a:r>
              <a:rPr lang="de-DE" b="1" dirty="0"/>
              <a:t>Konzentration auf unerledigte Arbeit </a:t>
            </a:r>
            <a:r>
              <a:rPr lang="de-DE" dirty="0"/>
              <a:t>und nicht auf „untätige“ Personen</a:t>
            </a:r>
          </a:p>
          <a:p>
            <a:r>
              <a:rPr lang="de-DE" b="1" dirty="0"/>
              <a:t>Kosten und Nachteile </a:t>
            </a:r>
            <a:r>
              <a:rPr lang="de-DE" dirty="0"/>
              <a:t>betrachten, die </a:t>
            </a:r>
            <a:r>
              <a:rPr lang="de-DE" b="1" dirty="0"/>
              <a:t>durch zu spät ausgelieferte Arbeitspakete</a:t>
            </a:r>
            <a:r>
              <a:rPr lang="de-DE" dirty="0"/>
              <a:t> entstehen (können)</a:t>
            </a:r>
          </a:p>
        </p:txBody>
      </p:sp>
      <p:sp>
        <p:nvSpPr>
          <p:cNvPr id="6" name="Titel 5">
            <a:extLst>
              <a:ext uri="{FF2B5EF4-FFF2-40B4-BE49-F238E27FC236}">
                <a16:creationId xmlns:a16="http://schemas.microsoft.com/office/drawing/2014/main" id="{62C3D5D8-0D7A-4EC4-8B64-D845093D9EC8}"/>
              </a:ext>
            </a:extLst>
          </p:cNvPr>
          <p:cNvSpPr>
            <a:spLocks noGrp="1"/>
          </p:cNvSpPr>
          <p:nvPr>
            <p:ph type="title"/>
          </p:nvPr>
        </p:nvSpPr>
        <p:spPr/>
        <p:txBody>
          <a:bodyPr/>
          <a:lstStyle/>
          <a:p>
            <a:r>
              <a:rPr lang="de-DE" dirty="0"/>
              <a:t>4. WIP: Work in Progress (Arbeitspakete in Bearbeitung)</a:t>
            </a:r>
          </a:p>
        </p:txBody>
      </p:sp>
      <p:sp>
        <p:nvSpPr>
          <p:cNvPr id="2" name="Textplatzhalter 1">
            <a:extLst>
              <a:ext uri="{FF2B5EF4-FFF2-40B4-BE49-F238E27FC236}">
                <a16:creationId xmlns:a16="http://schemas.microsoft.com/office/drawing/2014/main" id="{7183BA52-900D-4FD6-B194-CE54F002795A}"/>
              </a:ext>
            </a:extLst>
          </p:cNvPr>
          <p:cNvSpPr>
            <a:spLocks noGrp="1"/>
          </p:cNvSpPr>
          <p:nvPr>
            <p:ph type="body" sz="quarter" idx="11"/>
          </p:nvPr>
        </p:nvSpPr>
        <p:spPr/>
        <p:txBody>
          <a:bodyPr>
            <a:normAutofit fontScale="92500"/>
          </a:bodyPr>
          <a:lstStyle/>
          <a:p>
            <a:r>
              <a:rPr lang="de-DE"/>
              <a:t>Syl_ID_1.3</a:t>
            </a:r>
            <a:endParaRPr lang="de-DE" dirty="0"/>
          </a:p>
        </p:txBody>
      </p:sp>
      <p:sp>
        <p:nvSpPr>
          <p:cNvPr id="7" name="Textfeld 6">
            <a:extLst>
              <a:ext uri="{FF2B5EF4-FFF2-40B4-BE49-F238E27FC236}">
                <a16:creationId xmlns:a16="http://schemas.microsoft.com/office/drawing/2014/main" id="{E3881A63-412D-48DD-9A99-3167F546743F}"/>
              </a:ext>
            </a:extLst>
          </p:cNvPr>
          <p:cNvSpPr txBox="1"/>
          <p:nvPr/>
        </p:nvSpPr>
        <p:spPr>
          <a:xfrm rot="186458">
            <a:off x="4738914" y="1850795"/>
            <a:ext cx="3723728" cy="3046988"/>
          </a:xfrm>
          <a:prstGeom prst="rect">
            <a:avLst/>
          </a:prstGeom>
          <a:solidFill>
            <a:schemeClr val="bg1">
              <a:lumMod val="95000"/>
            </a:schemeClr>
          </a:solidFill>
        </p:spPr>
        <p:txBody>
          <a:bodyPr wrap="square" rtlCol="0">
            <a:spAutoFit/>
          </a:bodyPr>
          <a:lstStyle/>
          <a:p>
            <a:r>
              <a:rPr lang="de-DE" sz="1600" b="1" dirty="0">
                <a:solidFill>
                  <a:srgbClr val="4D4D4D"/>
                </a:solidFill>
                <a:latin typeface="Calibri" panose="020F0502020204030204" pitchFamily="34" charset="0"/>
                <a:sym typeface="Wingdings" pitchFamily="2" charset="2"/>
              </a:rPr>
              <a:t>Vorteile von richtig gewählten Batchgrößen:</a:t>
            </a:r>
          </a:p>
          <a:p>
            <a:endParaRPr lang="de-DE" sz="1600" dirty="0">
              <a:solidFill>
                <a:srgbClr val="4D4D4D"/>
              </a:solidFill>
              <a:latin typeface="Calibri" panose="020F0502020204030204" pitchFamily="34" charset="0"/>
              <a:sym typeface="Wingdings" pitchFamily="2" charset="2"/>
            </a:endParaRP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reduzierte Zykluszeit: wir werden schneller</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konstantere Arbeitsgeschwindigkeit</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schnelleres Feedback</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reduziertes Risiko</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reduzierter Overhead, da weniger Aktivitäten gemanagt werden müssen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erhöhte Motivation und Verantwortung des Einzelnen</a:t>
            </a:r>
          </a:p>
        </p:txBody>
      </p:sp>
    </p:spTree>
    <p:extLst>
      <p:ext uri="{BB962C8B-B14F-4D97-AF65-F5344CB8AC3E}">
        <p14:creationId xmlns:p14="http://schemas.microsoft.com/office/powerpoint/2010/main" val="1910983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8183844E-1746-4245-BBC3-5EBF4DE55BE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2A8A1F5-4215-46F8-91EC-F6A60B9DC1BF}"/>
              </a:ext>
            </a:extLst>
          </p:cNvPr>
          <p:cNvSpPr>
            <a:spLocks noGrp="1"/>
          </p:cNvSpPr>
          <p:nvPr>
            <p:ph type="sldNum" sz="quarter" idx="4"/>
          </p:nvPr>
        </p:nvSpPr>
        <p:spPr/>
        <p:txBody>
          <a:bodyPr/>
          <a:lstStyle/>
          <a:p>
            <a:fld id="{BD587C3E-324D-4846-9F44-5C3ACF20A720}" type="slidenum">
              <a:rPr lang="de-DE" smtClean="0"/>
              <a:pPr/>
              <a:t>34</a:t>
            </a:fld>
            <a:endParaRPr lang="de-DE" dirty="0"/>
          </a:p>
        </p:txBody>
      </p:sp>
      <p:sp>
        <p:nvSpPr>
          <p:cNvPr id="6" name="Titel 5">
            <a:extLst>
              <a:ext uri="{FF2B5EF4-FFF2-40B4-BE49-F238E27FC236}">
                <a16:creationId xmlns:a16="http://schemas.microsoft.com/office/drawing/2014/main" id="{3D7C2171-51A5-4140-819D-DF31FBAA4F55}"/>
              </a:ext>
            </a:extLst>
          </p:cNvPr>
          <p:cNvSpPr>
            <a:spLocks noGrp="1"/>
          </p:cNvSpPr>
          <p:nvPr>
            <p:ph type="title"/>
          </p:nvPr>
        </p:nvSpPr>
        <p:spPr/>
        <p:txBody>
          <a:bodyPr/>
          <a:lstStyle/>
          <a:p>
            <a:r>
              <a:rPr lang="de-DE" dirty="0"/>
              <a:t>Viel Arbeit anfangen oder viel Arbeit fertig bekommen?</a:t>
            </a:r>
          </a:p>
        </p:txBody>
      </p:sp>
      <p:sp>
        <p:nvSpPr>
          <p:cNvPr id="17" name="Textplatzhalter 16">
            <a:extLst>
              <a:ext uri="{FF2B5EF4-FFF2-40B4-BE49-F238E27FC236}">
                <a16:creationId xmlns:a16="http://schemas.microsoft.com/office/drawing/2014/main" id="{F2FB759C-C833-430D-9F0F-3EF9336817DF}"/>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2694594A-7D5E-4E4A-9C25-3B71E21229BF}"/>
              </a:ext>
            </a:extLst>
          </p:cNvPr>
          <p:cNvSpPr txBox="1"/>
          <p:nvPr/>
        </p:nvSpPr>
        <p:spPr>
          <a:xfrm>
            <a:off x="246064" y="918109"/>
            <a:ext cx="8130888" cy="1384995"/>
          </a:xfrm>
          <a:prstGeom prst="rect">
            <a:avLst/>
          </a:prstGeom>
          <a:noFill/>
          <a:ln>
            <a:solidFill>
              <a:schemeClr val="tx2">
                <a:lumMod val="50000"/>
              </a:schemeClr>
            </a:solidFill>
          </a:ln>
        </p:spPr>
        <p:txBody>
          <a:bodyPr wrap="square" rtlCol="0">
            <a:spAutoFit/>
          </a:bodyPr>
          <a:lstStyle/>
          <a:p>
            <a:r>
              <a:rPr lang="de-DE" sz="1400" b="1" dirty="0">
                <a:solidFill>
                  <a:srgbClr val="4D4D4D"/>
                </a:solidFill>
                <a:latin typeface="Calibri" panose="020F0502020204030204" pitchFamily="34" charset="0"/>
                <a:sym typeface="Wingdings" pitchFamily="2" charset="2"/>
              </a:rPr>
              <a:t>Die Situation:</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40 Arbeitspakete à 8 h Arbeit stehen zur Bearbeitung an.</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Alle Arbeitspakete haben die gleiche Dringlichkeit (= gleicher Fertigstellungstermin).</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10 Arbeitspakete haben eine hohe Priorität (= 1). Alles anderen Arbeitspakete besitzen eine Priorität von 2 oder 3.</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Zur Umsetzung der Arbeitspakete stehen pro Tag durchschnittlich 4 Nettoarbeitsstunden zur Verfügung.</a:t>
            </a:r>
          </a:p>
        </p:txBody>
      </p:sp>
      <p:sp>
        <p:nvSpPr>
          <p:cNvPr id="8" name="Textfeld 7">
            <a:extLst>
              <a:ext uri="{FF2B5EF4-FFF2-40B4-BE49-F238E27FC236}">
                <a16:creationId xmlns:a16="http://schemas.microsoft.com/office/drawing/2014/main" id="{92B7B640-FBD4-4609-BE5B-76EBD4DF9E35}"/>
              </a:ext>
            </a:extLst>
          </p:cNvPr>
          <p:cNvSpPr txBox="1"/>
          <p:nvPr/>
        </p:nvSpPr>
        <p:spPr>
          <a:xfrm rot="21325530">
            <a:off x="450932" y="2632490"/>
            <a:ext cx="6375069" cy="954107"/>
          </a:xfrm>
          <a:prstGeom prst="rect">
            <a:avLst/>
          </a:prstGeom>
          <a:solidFill>
            <a:schemeClr val="bg1">
              <a:lumMod val="95000"/>
            </a:schemeClr>
          </a:solidFill>
        </p:spPr>
        <p:txBody>
          <a:bodyPr wrap="square" rtlCol="0">
            <a:spAutoFit/>
          </a:bodyPr>
          <a:lstStyle/>
          <a:p>
            <a:r>
              <a:rPr lang="de-DE" sz="1400" b="1" dirty="0">
                <a:solidFill>
                  <a:srgbClr val="4D4D4D"/>
                </a:solidFill>
                <a:latin typeface="Calibri" panose="020F0502020204030204" pitchFamily="34" charset="0"/>
                <a:sym typeface="Wingdings" pitchFamily="2" charset="2"/>
              </a:rPr>
              <a:t>Lösungsansatz 1:</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Alle Arbeitspakete der Priorität 1 werden begonnen und bearbeitet.</a:t>
            </a:r>
          </a:p>
          <a:p>
            <a:pPr marL="742950" lvl="1" indent="-285750">
              <a:buFont typeface="Wingdings 2" panose="05020102010507070707" pitchFamily="18" charset="2"/>
              <a:buChar char="C"/>
            </a:pPr>
            <a:r>
              <a:rPr lang="de-DE" sz="1400" dirty="0">
                <a:solidFill>
                  <a:srgbClr val="4D4D4D"/>
                </a:solidFill>
                <a:latin typeface="Calibri" panose="020F0502020204030204" pitchFamily="34" charset="0"/>
                <a:sym typeface="Wingdings" pitchFamily="2" charset="2"/>
              </a:rPr>
              <a:t>Nach 10 Tagen sind alle 10 Arbeitspakte zur Hälfte fertig.</a:t>
            </a:r>
          </a:p>
          <a:p>
            <a:pPr marL="742950" lvl="1" indent="-285750">
              <a:buFont typeface="Wingdings 2" panose="05020102010507070707" pitchFamily="18" charset="2"/>
              <a:buChar char="C"/>
            </a:pPr>
            <a:r>
              <a:rPr lang="de-DE" sz="1400" dirty="0">
                <a:solidFill>
                  <a:srgbClr val="4D4D4D"/>
                </a:solidFill>
                <a:latin typeface="Calibri" panose="020F0502020204030204" pitchFamily="34" charset="0"/>
                <a:sym typeface="Wingdings" pitchFamily="2" charset="2"/>
              </a:rPr>
              <a:t>Der Kunde hat keinen Nutzen.</a:t>
            </a:r>
          </a:p>
        </p:txBody>
      </p:sp>
      <p:sp>
        <p:nvSpPr>
          <p:cNvPr id="9" name="Textfeld 8">
            <a:extLst>
              <a:ext uri="{FF2B5EF4-FFF2-40B4-BE49-F238E27FC236}">
                <a16:creationId xmlns:a16="http://schemas.microsoft.com/office/drawing/2014/main" id="{332CF840-0F6A-4D69-BC29-4FA33B4EF2AE}"/>
              </a:ext>
            </a:extLst>
          </p:cNvPr>
          <p:cNvSpPr txBox="1"/>
          <p:nvPr/>
        </p:nvSpPr>
        <p:spPr>
          <a:xfrm rot="188041">
            <a:off x="2505774" y="3921614"/>
            <a:ext cx="6375069" cy="954107"/>
          </a:xfrm>
          <a:prstGeom prst="rect">
            <a:avLst/>
          </a:prstGeom>
          <a:solidFill>
            <a:schemeClr val="bg1">
              <a:lumMod val="95000"/>
            </a:schemeClr>
          </a:solidFill>
        </p:spPr>
        <p:txBody>
          <a:bodyPr wrap="square" rtlCol="0">
            <a:spAutoFit/>
          </a:bodyPr>
          <a:lstStyle/>
          <a:p>
            <a:r>
              <a:rPr lang="de-DE" sz="1400" b="1" dirty="0">
                <a:solidFill>
                  <a:srgbClr val="4D4D4D"/>
                </a:solidFill>
                <a:latin typeface="Calibri" panose="020F0502020204030204" pitchFamily="34" charset="0"/>
                <a:sym typeface="Wingdings" pitchFamily="2" charset="2"/>
              </a:rPr>
              <a:t>Lösungsansatz 2:</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Es werden nur 5 Arbeitspakete der Priorität 1 begonnen und bearbeitet.</a:t>
            </a:r>
          </a:p>
          <a:p>
            <a:pPr marL="742950" lvl="1" indent="-285750">
              <a:buFont typeface="Wingdings 2" panose="05020102010507070707" pitchFamily="18" charset="2"/>
              <a:buChar char="C"/>
            </a:pPr>
            <a:r>
              <a:rPr lang="de-DE" sz="1400" dirty="0">
                <a:solidFill>
                  <a:srgbClr val="4D4D4D"/>
                </a:solidFill>
                <a:latin typeface="Calibri" panose="020F0502020204030204" pitchFamily="34" charset="0"/>
                <a:sym typeface="Wingdings" pitchFamily="2" charset="2"/>
              </a:rPr>
              <a:t>Nach 10 Tagen sind 5 Arbeitspakete fertig.</a:t>
            </a:r>
          </a:p>
          <a:p>
            <a:pPr marL="742950" lvl="1" indent="-285750">
              <a:buFont typeface="Wingdings 2" panose="05020102010507070707" pitchFamily="18" charset="2"/>
              <a:buChar char="C"/>
            </a:pPr>
            <a:r>
              <a:rPr lang="de-DE" sz="1400" dirty="0">
                <a:solidFill>
                  <a:srgbClr val="4D4D4D"/>
                </a:solidFill>
                <a:latin typeface="Calibri" panose="020F0502020204030204" pitchFamily="34" charset="0"/>
                <a:sym typeface="Wingdings" pitchFamily="2" charset="2"/>
              </a:rPr>
              <a:t>Der Kunde hat einen Nutzen.</a:t>
            </a:r>
          </a:p>
        </p:txBody>
      </p:sp>
      <p:pic>
        <p:nvPicPr>
          <p:cNvPr id="11" name="Grafik 10">
            <a:extLst>
              <a:ext uri="{FF2B5EF4-FFF2-40B4-BE49-F238E27FC236}">
                <a16:creationId xmlns:a16="http://schemas.microsoft.com/office/drawing/2014/main" id="{B2DC83D7-C306-4384-92CC-35D48CCB9756}"/>
              </a:ext>
            </a:extLst>
          </p:cNvPr>
          <p:cNvPicPr>
            <a:picLocks noChangeAspect="1"/>
          </p:cNvPicPr>
          <p:nvPr/>
        </p:nvPicPr>
        <p:blipFill>
          <a:blip r:embed="rId3"/>
          <a:stretch>
            <a:fillRect/>
          </a:stretch>
        </p:blipFill>
        <p:spPr>
          <a:xfrm rot="21418162">
            <a:off x="5974408" y="3004452"/>
            <a:ext cx="620277" cy="624515"/>
          </a:xfrm>
          <a:prstGeom prst="rect">
            <a:avLst/>
          </a:prstGeom>
        </p:spPr>
      </p:pic>
      <p:pic>
        <p:nvPicPr>
          <p:cNvPr id="12" name="Grafik 11">
            <a:extLst>
              <a:ext uri="{FF2B5EF4-FFF2-40B4-BE49-F238E27FC236}">
                <a16:creationId xmlns:a16="http://schemas.microsoft.com/office/drawing/2014/main" id="{5CC0E2F3-A2AA-4E3D-B7BD-E8E93DAFD8E4}"/>
              </a:ext>
            </a:extLst>
          </p:cNvPr>
          <p:cNvPicPr>
            <a:picLocks noChangeAspect="1"/>
          </p:cNvPicPr>
          <p:nvPr/>
        </p:nvPicPr>
        <p:blipFill>
          <a:blip r:embed="rId4"/>
          <a:stretch>
            <a:fillRect/>
          </a:stretch>
        </p:blipFill>
        <p:spPr>
          <a:xfrm rot="1349261">
            <a:off x="7531877" y="4565207"/>
            <a:ext cx="618469" cy="624515"/>
          </a:xfrm>
          <a:prstGeom prst="rect">
            <a:avLst/>
          </a:prstGeom>
        </p:spPr>
      </p:pic>
      <p:sp>
        <p:nvSpPr>
          <p:cNvPr id="13" name="Textfeld 12">
            <a:extLst>
              <a:ext uri="{FF2B5EF4-FFF2-40B4-BE49-F238E27FC236}">
                <a16:creationId xmlns:a16="http://schemas.microsoft.com/office/drawing/2014/main" id="{CC4ACF6B-FEA5-4F45-B4A8-578F091E09AD}"/>
              </a:ext>
            </a:extLst>
          </p:cNvPr>
          <p:cNvSpPr txBox="1"/>
          <p:nvPr/>
        </p:nvSpPr>
        <p:spPr>
          <a:xfrm>
            <a:off x="787020" y="5627747"/>
            <a:ext cx="7459247" cy="707886"/>
          </a:xfrm>
          <a:prstGeom prst="rect">
            <a:avLst/>
          </a:prstGeom>
          <a:noFill/>
        </p:spPr>
        <p:txBody>
          <a:bodyPr wrap="square" rtlCol="0">
            <a:spAutoFit/>
          </a:bodyPr>
          <a:lstStyle/>
          <a:p>
            <a:pPr algn="ctr"/>
            <a:r>
              <a:rPr lang="de-DE" sz="2000" dirty="0">
                <a:solidFill>
                  <a:schemeClr val="accent1"/>
                </a:solidFill>
                <a:latin typeface="Calibri Light" panose="020F0302020204030204" pitchFamily="34" charset="0"/>
                <a:cs typeface="Calibri Light" panose="020F0302020204030204" pitchFamily="34" charset="0"/>
                <a:sym typeface="Wingdings" pitchFamily="2" charset="2"/>
              </a:rPr>
              <a:t>Mit der richtigen Wahl eines Bearbeitungslimits (Work-in-Progress-Limit) erhält der Kunde das mögliche Maximum an Nutzen.</a:t>
            </a:r>
          </a:p>
        </p:txBody>
      </p:sp>
    </p:spTree>
    <p:extLst>
      <p:ext uri="{BB962C8B-B14F-4D97-AF65-F5344CB8AC3E}">
        <p14:creationId xmlns:p14="http://schemas.microsoft.com/office/powerpoint/2010/main" val="1925366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FE28E5-8FB5-4B5B-BFAB-07010B267FD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2AD5B3F1-7390-4949-888C-BEDEB4324E0F}"/>
              </a:ext>
            </a:extLst>
          </p:cNvPr>
          <p:cNvSpPr>
            <a:spLocks noGrp="1"/>
          </p:cNvSpPr>
          <p:nvPr>
            <p:ph type="sldNum" sz="quarter" idx="4"/>
          </p:nvPr>
        </p:nvSpPr>
        <p:spPr/>
        <p:txBody>
          <a:bodyPr/>
          <a:lstStyle/>
          <a:p>
            <a:fld id="{BD587C3E-324D-4846-9F44-5C3ACF20A720}" type="slidenum">
              <a:rPr lang="de-DE" smtClean="0"/>
              <a:pPr/>
              <a:t>35</a:t>
            </a:fld>
            <a:endParaRPr lang="de-DE" dirty="0"/>
          </a:p>
        </p:txBody>
      </p:sp>
      <p:sp>
        <p:nvSpPr>
          <p:cNvPr id="2" name="Textplatzhalter 1">
            <a:extLst>
              <a:ext uri="{FF2B5EF4-FFF2-40B4-BE49-F238E27FC236}">
                <a16:creationId xmlns:a16="http://schemas.microsoft.com/office/drawing/2014/main" id="{9057F034-CD7B-4C62-B3F8-6F3AF936A8B4}"/>
              </a:ext>
            </a:extLst>
          </p:cNvPr>
          <p:cNvSpPr>
            <a:spLocks noGrp="1"/>
          </p:cNvSpPr>
          <p:nvPr>
            <p:ph type="body" sz="quarter" idx="13"/>
          </p:nvPr>
        </p:nvSpPr>
        <p:spPr/>
        <p:txBody>
          <a:bodyPr/>
          <a:lstStyle/>
          <a:p>
            <a:pPr marL="0" indent="0">
              <a:buNone/>
            </a:pPr>
            <a:r>
              <a:rPr lang="de-DE" dirty="0"/>
              <a:t>Fortschritt wird gemessen an dem, was wirklich fertig und validiert (DoD) ist. Nicht an dem, was in einem vordefinierten (Phasen-)Plan steht.</a:t>
            </a:r>
          </a:p>
          <a:p>
            <a:endParaRPr lang="de-DE" dirty="0"/>
          </a:p>
          <a:p>
            <a:r>
              <a:rPr lang="de-DE" dirty="0"/>
              <a:t>Um auf aktuelle Situationen angemessen reagieren zu können, erfolgt die Planung kontinuierlich auf Basis von Echtzeitinformationen über den gesamten Entwicklungszeitraum.</a:t>
            </a:r>
          </a:p>
          <a:p>
            <a:r>
              <a:rPr lang="de-DE" dirty="0"/>
              <a:t>Fortschrittsmessung auf Basis validierter Inkremente</a:t>
            </a:r>
          </a:p>
          <a:p>
            <a:r>
              <a:rPr lang="de-DE" dirty="0"/>
              <a:t>Konzentration auf eine wertzentrierte Auslieferung der Inkremente</a:t>
            </a:r>
          </a:p>
        </p:txBody>
      </p:sp>
      <p:sp>
        <p:nvSpPr>
          <p:cNvPr id="6" name="Titel 5">
            <a:extLst>
              <a:ext uri="{FF2B5EF4-FFF2-40B4-BE49-F238E27FC236}">
                <a16:creationId xmlns:a16="http://schemas.microsoft.com/office/drawing/2014/main" id="{62C3D5D8-0D7A-4EC4-8B64-D845093D9EC8}"/>
              </a:ext>
            </a:extLst>
          </p:cNvPr>
          <p:cNvSpPr>
            <a:spLocks noGrp="1"/>
          </p:cNvSpPr>
          <p:nvPr>
            <p:ph type="title"/>
          </p:nvPr>
        </p:nvSpPr>
        <p:spPr/>
        <p:txBody>
          <a:bodyPr/>
          <a:lstStyle/>
          <a:p>
            <a:r>
              <a:rPr lang="de-DE"/>
              <a:t>5. Fortschritt</a:t>
            </a:r>
            <a:endParaRPr lang="de-DE" dirty="0"/>
          </a:p>
        </p:txBody>
      </p:sp>
      <p:sp>
        <p:nvSpPr>
          <p:cNvPr id="11" name="Textplatzhalter 10">
            <a:extLst>
              <a:ext uri="{FF2B5EF4-FFF2-40B4-BE49-F238E27FC236}">
                <a16:creationId xmlns:a16="http://schemas.microsoft.com/office/drawing/2014/main" id="{A2BC500B-7FE5-475F-9143-60CB70305C1E}"/>
              </a:ext>
            </a:extLst>
          </p:cNvPr>
          <p:cNvSpPr>
            <a:spLocks noGrp="1"/>
          </p:cNvSpPr>
          <p:nvPr>
            <p:ph type="body" sz="quarter" idx="11"/>
          </p:nvPr>
        </p:nvSpPr>
        <p:spPr/>
        <p:txBody>
          <a:bodyPr>
            <a:normAutofit fontScale="92500"/>
          </a:bodyPr>
          <a:lstStyle/>
          <a:p>
            <a:r>
              <a:rPr lang="de-DE"/>
              <a:t>Syl_ID_1.3</a:t>
            </a:r>
            <a:endParaRPr lang="de-DE" dirty="0"/>
          </a:p>
        </p:txBody>
      </p:sp>
      <p:grpSp>
        <p:nvGrpSpPr>
          <p:cNvPr id="32" name="Gruppieren 31">
            <a:extLst>
              <a:ext uri="{FF2B5EF4-FFF2-40B4-BE49-F238E27FC236}">
                <a16:creationId xmlns:a16="http://schemas.microsoft.com/office/drawing/2014/main" id="{1824CEC0-1118-4A81-992F-EFE92C1A68C4}"/>
              </a:ext>
            </a:extLst>
          </p:cNvPr>
          <p:cNvGrpSpPr/>
          <p:nvPr/>
        </p:nvGrpSpPr>
        <p:grpSpPr>
          <a:xfrm>
            <a:off x="5053838" y="1953391"/>
            <a:ext cx="3874262" cy="2850452"/>
            <a:chOff x="5053838" y="1953391"/>
            <a:chExt cx="3874262" cy="2850452"/>
          </a:xfrm>
        </p:grpSpPr>
        <p:grpSp>
          <p:nvGrpSpPr>
            <p:cNvPr id="29" name="Gruppieren 28">
              <a:extLst>
                <a:ext uri="{FF2B5EF4-FFF2-40B4-BE49-F238E27FC236}">
                  <a16:creationId xmlns:a16="http://schemas.microsoft.com/office/drawing/2014/main" id="{14B95661-C08D-4026-9D3A-DD3E154B9775}"/>
                </a:ext>
              </a:extLst>
            </p:cNvPr>
            <p:cNvGrpSpPr/>
            <p:nvPr/>
          </p:nvGrpSpPr>
          <p:grpSpPr>
            <a:xfrm>
              <a:off x="5330837" y="1975555"/>
              <a:ext cx="3533422" cy="2551289"/>
              <a:chOff x="5102578" y="2291644"/>
              <a:chExt cx="3533422" cy="2551289"/>
            </a:xfrm>
          </p:grpSpPr>
          <p:cxnSp>
            <p:nvCxnSpPr>
              <p:cNvPr id="7" name="Gerader Verbinder 6">
                <a:extLst>
                  <a:ext uri="{FF2B5EF4-FFF2-40B4-BE49-F238E27FC236}">
                    <a16:creationId xmlns:a16="http://schemas.microsoft.com/office/drawing/2014/main" id="{8C4300CF-35C7-4AE0-AC63-33825775BA2B}"/>
                  </a:ext>
                </a:extLst>
              </p:cNvPr>
              <p:cNvCxnSpPr/>
              <p:nvPr/>
            </p:nvCxnSpPr>
            <p:spPr bwMode="auto">
              <a:xfrm>
                <a:off x="5102578" y="4842933"/>
                <a:ext cx="3533422" cy="0"/>
              </a:xfrm>
              <a:prstGeom prst="line">
                <a:avLst/>
              </a:prstGeom>
              <a:solidFill>
                <a:schemeClr val="accent1"/>
              </a:solidFill>
              <a:ln w="12700" cap="sq" cmpd="sng" algn="ctr">
                <a:solidFill>
                  <a:schemeClr val="tx1"/>
                </a:solidFill>
                <a:prstDash val="solid"/>
                <a:round/>
                <a:headEnd type="none" w="med" len="med"/>
                <a:tailEnd type="triangle" w="med" len="med"/>
              </a:ln>
              <a:effectLst/>
            </p:spPr>
          </p:cxnSp>
          <p:cxnSp>
            <p:nvCxnSpPr>
              <p:cNvPr id="28" name="Gerader Verbinder 27">
                <a:extLst>
                  <a:ext uri="{FF2B5EF4-FFF2-40B4-BE49-F238E27FC236}">
                    <a16:creationId xmlns:a16="http://schemas.microsoft.com/office/drawing/2014/main" id="{7A177400-3F6D-49B0-BB33-609FA4942934}"/>
                  </a:ext>
                </a:extLst>
              </p:cNvPr>
              <p:cNvCxnSpPr/>
              <p:nvPr/>
            </p:nvCxnSpPr>
            <p:spPr bwMode="auto">
              <a:xfrm flipV="1">
                <a:off x="5102578" y="2291644"/>
                <a:ext cx="0" cy="2551289"/>
              </a:xfrm>
              <a:prstGeom prst="line">
                <a:avLst/>
              </a:prstGeom>
              <a:solidFill>
                <a:schemeClr val="accent1"/>
              </a:solidFill>
              <a:ln w="12700" cap="sq" cmpd="sng" algn="ctr">
                <a:solidFill>
                  <a:schemeClr val="tx1"/>
                </a:solidFill>
                <a:prstDash val="solid"/>
                <a:round/>
                <a:headEnd type="none" w="med" len="med"/>
                <a:tailEnd type="triangle" w="med" len="med"/>
              </a:ln>
              <a:effectLst/>
            </p:spPr>
          </p:cxnSp>
        </p:grpSp>
        <p:sp>
          <p:nvSpPr>
            <p:cNvPr id="30" name="Textfeld 29">
              <a:extLst>
                <a:ext uri="{FF2B5EF4-FFF2-40B4-BE49-F238E27FC236}">
                  <a16:creationId xmlns:a16="http://schemas.microsoft.com/office/drawing/2014/main" id="{FB85F43A-3853-4BA7-A469-E38E84C33C7F}"/>
                </a:ext>
              </a:extLst>
            </p:cNvPr>
            <p:cNvSpPr txBox="1"/>
            <p:nvPr/>
          </p:nvSpPr>
          <p:spPr>
            <a:xfrm>
              <a:off x="8190442" y="4526844"/>
              <a:ext cx="737658"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Zeit</a:t>
              </a:r>
            </a:p>
          </p:txBody>
        </p:sp>
        <p:sp>
          <p:nvSpPr>
            <p:cNvPr id="31" name="Textfeld 30">
              <a:extLst>
                <a:ext uri="{FF2B5EF4-FFF2-40B4-BE49-F238E27FC236}">
                  <a16:creationId xmlns:a16="http://schemas.microsoft.com/office/drawing/2014/main" id="{DEF06463-411D-4A7E-BFC0-AD3EDAF01FD5}"/>
                </a:ext>
              </a:extLst>
            </p:cNvPr>
            <p:cNvSpPr txBox="1"/>
            <p:nvPr/>
          </p:nvSpPr>
          <p:spPr>
            <a:xfrm rot="16200000">
              <a:off x="4334520" y="2672709"/>
              <a:ext cx="1715636"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gelieferter Wert/Nutzen</a:t>
              </a:r>
            </a:p>
          </p:txBody>
        </p:sp>
      </p:grpSp>
      <p:grpSp>
        <p:nvGrpSpPr>
          <p:cNvPr id="38" name="Gruppieren 37">
            <a:extLst>
              <a:ext uri="{FF2B5EF4-FFF2-40B4-BE49-F238E27FC236}">
                <a16:creationId xmlns:a16="http://schemas.microsoft.com/office/drawing/2014/main" id="{E8DA08C1-7CC0-410F-B4A5-32ADAD2F955F}"/>
              </a:ext>
            </a:extLst>
          </p:cNvPr>
          <p:cNvGrpSpPr/>
          <p:nvPr/>
        </p:nvGrpSpPr>
        <p:grpSpPr>
          <a:xfrm>
            <a:off x="5328356" y="2686756"/>
            <a:ext cx="2686755" cy="1822786"/>
            <a:chOff x="5328356" y="2686756"/>
            <a:chExt cx="2686755" cy="1822786"/>
          </a:xfrm>
        </p:grpSpPr>
        <p:sp>
          <p:nvSpPr>
            <p:cNvPr id="34" name="Freihandform: Form 33">
              <a:extLst>
                <a:ext uri="{FF2B5EF4-FFF2-40B4-BE49-F238E27FC236}">
                  <a16:creationId xmlns:a16="http://schemas.microsoft.com/office/drawing/2014/main" id="{7DB36DAF-BFA8-43A9-BDD0-D1AA59FCE4C6}"/>
                </a:ext>
              </a:extLst>
            </p:cNvPr>
            <p:cNvSpPr/>
            <p:nvPr/>
          </p:nvSpPr>
          <p:spPr>
            <a:xfrm>
              <a:off x="5328356" y="2686756"/>
              <a:ext cx="2686755" cy="1822786"/>
            </a:xfrm>
            <a:custGeom>
              <a:avLst/>
              <a:gdLst>
                <a:gd name="connsiteX0" fmla="*/ 0 w 4854222"/>
                <a:gd name="connsiteY0" fmla="*/ 2122312 h 2122312"/>
                <a:gd name="connsiteX1" fmla="*/ 428978 w 4854222"/>
                <a:gd name="connsiteY1" fmla="*/ 2122312 h 2122312"/>
                <a:gd name="connsiteX2" fmla="*/ 428978 w 4854222"/>
                <a:gd name="connsiteY2" fmla="*/ 1919112 h 2122312"/>
                <a:gd name="connsiteX3" fmla="*/ 903111 w 4854222"/>
                <a:gd name="connsiteY3" fmla="*/ 1919112 h 2122312"/>
                <a:gd name="connsiteX4" fmla="*/ 903111 w 4854222"/>
                <a:gd name="connsiteY4" fmla="*/ 1727200 h 2122312"/>
                <a:gd name="connsiteX5" fmla="*/ 1320800 w 4854222"/>
                <a:gd name="connsiteY5" fmla="*/ 1727200 h 2122312"/>
                <a:gd name="connsiteX6" fmla="*/ 1320800 w 4854222"/>
                <a:gd name="connsiteY6" fmla="*/ 1535289 h 2122312"/>
                <a:gd name="connsiteX7" fmla="*/ 1749778 w 4854222"/>
                <a:gd name="connsiteY7" fmla="*/ 1535289 h 2122312"/>
                <a:gd name="connsiteX8" fmla="*/ 1749778 w 4854222"/>
                <a:gd name="connsiteY8" fmla="*/ 1354667 h 2122312"/>
                <a:gd name="connsiteX9" fmla="*/ 2144889 w 4854222"/>
                <a:gd name="connsiteY9" fmla="*/ 1354667 h 2122312"/>
                <a:gd name="connsiteX10" fmla="*/ 2144889 w 4854222"/>
                <a:gd name="connsiteY10" fmla="*/ 1185334 h 2122312"/>
                <a:gd name="connsiteX11" fmla="*/ 2596444 w 4854222"/>
                <a:gd name="connsiteY11" fmla="*/ 1185334 h 2122312"/>
                <a:gd name="connsiteX12" fmla="*/ 2596444 w 4854222"/>
                <a:gd name="connsiteY12" fmla="*/ 970845 h 2122312"/>
                <a:gd name="connsiteX13" fmla="*/ 3070578 w 4854222"/>
                <a:gd name="connsiteY13" fmla="*/ 970845 h 2122312"/>
                <a:gd name="connsiteX14" fmla="*/ 3070578 w 4854222"/>
                <a:gd name="connsiteY14" fmla="*/ 778934 h 2122312"/>
                <a:gd name="connsiteX15" fmla="*/ 3510844 w 4854222"/>
                <a:gd name="connsiteY15" fmla="*/ 778934 h 2122312"/>
                <a:gd name="connsiteX16" fmla="*/ 3510844 w 4854222"/>
                <a:gd name="connsiteY16" fmla="*/ 575734 h 2122312"/>
                <a:gd name="connsiteX17" fmla="*/ 3905955 w 4854222"/>
                <a:gd name="connsiteY17" fmla="*/ 575734 h 2122312"/>
                <a:gd name="connsiteX18" fmla="*/ 3905955 w 4854222"/>
                <a:gd name="connsiteY18" fmla="*/ 406400 h 2122312"/>
                <a:gd name="connsiteX19" fmla="*/ 4402666 w 4854222"/>
                <a:gd name="connsiteY19" fmla="*/ 406400 h 2122312"/>
                <a:gd name="connsiteX20" fmla="*/ 4402666 w 4854222"/>
                <a:gd name="connsiteY20" fmla="*/ 180623 h 2122312"/>
                <a:gd name="connsiteX21" fmla="*/ 4854222 w 4854222"/>
                <a:gd name="connsiteY21" fmla="*/ 180623 h 2122312"/>
                <a:gd name="connsiteX22" fmla="*/ 4854222 w 4854222"/>
                <a:gd name="connsiteY22" fmla="*/ 0 h 21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54222" h="2122312">
                  <a:moveTo>
                    <a:pt x="0" y="2122312"/>
                  </a:moveTo>
                  <a:lnTo>
                    <a:pt x="428978" y="2122312"/>
                  </a:lnTo>
                  <a:lnTo>
                    <a:pt x="428978" y="1919112"/>
                  </a:lnTo>
                  <a:lnTo>
                    <a:pt x="903111" y="1919112"/>
                  </a:lnTo>
                  <a:lnTo>
                    <a:pt x="903111" y="1727200"/>
                  </a:lnTo>
                  <a:lnTo>
                    <a:pt x="1320800" y="1727200"/>
                  </a:lnTo>
                  <a:lnTo>
                    <a:pt x="1320800" y="1535289"/>
                  </a:lnTo>
                  <a:lnTo>
                    <a:pt x="1749778" y="1535289"/>
                  </a:lnTo>
                  <a:lnTo>
                    <a:pt x="1749778" y="1354667"/>
                  </a:lnTo>
                  <a:lnTo>
                    <a:pt x="2144889" y="1354667"/>
                  </a:lnTo>
                  <a:lnTo>
                    <a:pt x="2144889" y="1185334"/>
                  </a:lnTo>
                  <a:lnTo>
                    <a:pt x="2596444" y="1185334"/>
                  </a:lnTo>
                  <a:lnTo>
                    <a:pt x="2596444" y="970845"/>
                  </a:lnTo>
                  <a:lnTo>
                    <a:pt x="3070578" y="970845"/>
                  </a:lnTo>
                  <a:lnTo>
                    <a:pt x="3070578" y="778934"/>
                  </a:lnTo>
                  <a:lnTo>
                    <a:pt x="3510844" y="778934"/>
                  </a:lnTo>
                  <a:lnTo>
                    <a:pt x="3510844" y="575734"/>
                  </a:lnTo>
                  <a:lnTo>
                    <a:pt x="3905955" y="575734"/>
                  </a:lnTo>
                  <a:lnTo>
                    <a:pt x="3905955" y="406400"/>
                  </a:lnTo>
                  <a:lnTo>
                    <a:pt x="4402666" y="406400"/>
                  </a:lnTo>
                  <a:lnTo>
                    <a:pt x="4402666" y="180623"/>
                  </a:lnTo>
                  <a:lnTo>
                    <a:pt x="4854222" y="180623"/>
                  </a:lnTo>
                  <a:lnTo>
                    <a:pt x="4854222" y="0"/>
                  </a:lnTo>
                </a:path>
              </a:pathLst>
            </a:custGeom>
            <a:noFill/>
            <a:ln w="38100">
              <a:solidFill>
                <a:srgbClr val="A1C8C5"/>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35" name="Textfeld 34">
              <a:extLst>
                <a:ext uri="{FF2B5EF4-FFF2-40B4-BE49-F238E27FC236}">
                  <a16:creationId xmlns:a16="http://schemas.microsoft.com/office/drawing/2014/main" id="{DB41033A-DEF7-4CF3-82B4-46662F0E50F6}"/>
                </a:ext>
              </a:extLst>
            </p:cNvPr>
            <p:cNvSpPr txBox="1"/>
            <p:nvPr/>
          </p:nvSpPr>
          <p:spPr>
            <a:xfrm>
              <a:off x="6251786" y="2892067"/>
              <a:ext cx="1422400" cy="307777"/>
            </a:xfrm>
            <a:prstGeom prst="rect">
              <a:avLst/>
            </a:prstGeom>
            <a:noFill/>
          </p:spPr>
          <p:txBody>
            <a:bodyPr wrap="square" rtlCol="0">
              <a:spAutoFit/>
            </a:bodyPr>
            <a:lstStyle/>
            <a:p>
              <a:r>
                <a:rPr lang="de-DE" sz="1400" b="1" dirty="0" err="1">
                  <a:solidFill>
                    <a:srgbClr val="4D4D4D"/>
                  </a:solidFill>
                  <a:latin typeface="Calibri" panose="020F0502020204030204" pitchFamily="34" charset="0"/>
                  <a:sym typeface="Wingdings" pitchFamily="2" charset="2"/>
                </a:rPr>
                <a:t>Scrum</a:t>
              </a:r>
              <a:r>
                <a:rPr lang="de-DE" sz="1400" b="1" dirty="0">
                  <a:solidFill>
                    <a:srgbClr val="4D4D4D"/>
                  </a:solidFill>
                  <a:latin typeface="Calibri" panose="020F0502020204030204" pitchFamily="34" charset="0"/>
                  <a:sym typeface="Wingdings" pitchFamily="2" charset="2"/>
                </a:rPr>
                <a:t>-Projekt</a:t>
              </a:r>
            </a:p>
          </p:txBody>
        </p:sp>
      </p:grpSp>
      <p:grpSp>
        <p:nvGrpSpPr>
          <p:cNvPr id="37" name="Gruppieren 36">
            <a:extLst>
              <a:ext uri="{FF2B5EF4-FFF2-40B4-BE49-F238E27FC236}">
                <a16:creationId xmlns:a16="http://schemas.microsoft.com/office/drawing/2014/main" id="{53851352-E979-41B6-BF59-2974966937D7}"/>
              </a:ext>
            </a:extLst>
          </p:cNvPr>
          <p:cNvGrpSpPr/>
          <p:nvPr/>
        </p:nvGrpSpPr>
        <p:grpSpPr>
          <a:xfrm>
            <a:off x="5328356" y="2686756"/>
            <a:ext cx="2686755" cy="1840088"/>
            <a:chOff x="5328356" y="2686756"/>
            <a:chExt cx="2686755" cy="1840088"/>
          </a:xfrm>
        </p:grpSpPr>
        <p:sp>
          <p:nvSpPr>
            <p:cNvPr id="33" name="Freihandform: Form 32">
              <a:extLst>
                <a:ext uri="{FF2B5EF4-FFF2-40B4-BE49-F238E27FC236}">
                  <a16:creationId xmlns:a16="http://schemas.microsoft.com/office/drawing/2014/main" id="{B7DAE65E-7B58-40B5-A9BC-91BE14F03174}"/>
                </a:ext>
              </a:extLst>
            </p:cNvPr>
            <p:cNvSpPr/>
            <p:nvPr/>
          </p:nvSpPr>
          <p:spPr>
            <a:xfrm>
              <a:off x="5328356" y="2686756"/>
              <a:ext cx="2686755" cy="1840088"/>
            </a:xfrm>
            <a:custGeom>
              <a:avLst/>
              <a:gdLst>
                <a:gd name="connsiteX0" fmla="*/ 0 w 2686755"/>
                <a:gd name="connsiteY0" fmla="*/ 1840088 h 1840088"/>
                <a:gd name="connsiteX1" fmla="*/ 835377 w 2686755"/>
                <a:gd name="connsiteY1" fmla="*/ 1840088 h 1840088"/>
                <a:gd name="connsiteX2" fmla="*/ 835377 w 2686755"/>
                <a:gd name="connsiteY2" fmla="*/ 1377244 h 1840088"/>
                <a:gd name="connsiteX3" fmla="*/ 2190044 w 2686755"/>
                <a:gd name="connsiteY3" fmla="*/ 1377244 h 1840088"/>
                <a:gd name="connsiteX4" fmla="*/ 2190044 w 2686755"/>
                <a:gd name="connsiteY4" fmla="*/ 1106311 h 1840088"/>
                <a:gd name="connsiteX5" fmla="*/ 2686755 w 2686755"/>
                <a:gd name="connsiteY5" fmla="*/ 1106311 h 1840088"/>
                <a:gd name="connsiteX6" fmla="*/ 2686755 w 2686755"/>
                <a:gd name="connsiteY6" fmla="*/ 0 h 184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755" h="1840088">
                  <a:moveTo>
                    <a:pt x="0" y="1840088"/>
                  </a:moveTo>
                  <a:lnTo>
                    <a:pt x="835377" y="1840088"/>
                  </a:lnTo>
                  <a:lnTo>
                    <a:pt x="835377" y="1377244"/>
                  </a:lnTo>
                  <a:lnTo>
                    <a:pt x="2190044" y="1377244"/>
                  </a:lnTo>
                  <a:lnTo>
                    <a:pt x="2190044" y="1106311"/>
                  </a:lnTo>
                  <a:lnTo>
                    <a:pt x="2686755" y="1106311"/>
                  </a:lnTo>
                  <a:lnTo>
                    <a:pt x="2686755" y="0"/>
                  </a:lnTo>
                </a:path>
              </a:pathLst>
            </a:custGeom>
            <a:noFill/>
            <a:ln w="38100">
              <a:solidFill>
                <a:schemeClr val="accent5">
                  <a:lumMod val="50000"/>
                </a:schemeClr>
              </a:solidFill>
              <a:prstDash val="sysDash"/>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36" name="Textfeld 35">
              <a:extLst>
                <a:ext uri="{FF2B5EF4-FFF2-40B4-BE49-F238E27FC236}">
                  <a16:creationId xmlns:a16="http://schemas.microsoft.com/office/drawing/2014/main" id="{FEF2585D-453E-4EED-915D-113C3CA64EE6}"/>
                </a:ext>
              </a:extLst>
            </p:cNvPr>
            <p:cNvSpPr txBox="1"/>
            <p:nvPr/>
          </p:nvSpPr>
          <p:spPr>
            <a:xfrm>
              <a:off x="6156325" y="4034731"/>
              <a:ext cx="1745063" cy="307777"/>
            </a:xfrm>
            <a:prstGeom prst="rect">
              <a:avLst/>
            </a:prstGeom>
            <a:noFill/>
          </p:spPr>
          <p:txBody>
            <a:bodyPr wrap="square" rtlCol="0">
              <a:spAutoFit/>
            </a:bodyPr>
            <a:lstStyle/>
            <a:p>
              <a:r>
                <a:rPr lang="de-DE" sz="1400" b="1" dirty="0">
                  <a:solidFill>
                    <a:srgbClr val="4D4D4D"/>
                  </a:solidFill>
                  <a:latin typeface="Calibri" panose="020F0502020204030204" pitchFamily="34" charset="0"/>
                  <a:sym typeface="Wingdings" pitchFamily="2" charset="2"/>
                </a:rPr>
                <a:t>Wasserfall-Projekt</a:t>
              </a:r>
            </a:p>
          </p:txBody>
        </p:sp>
      </p:grpSp>
    </p:spTree>
    <p:extLst>
      <p:ext uri="{BB962C8B-B14F-4D97-AF65-F5344CB8AC3E}">
        <p14:creationId xmlns:p14="http://schemas.microsoft.com/office/powerpoint/2010/main" val="3921186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FE28E5-8FB5-4B5B-BFAB-07010B267FD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2AD5B3F1-7390-4949-888C-BEDEB4324E0F}"/>
              </a:ext>
            </a:extLst>
          </p:cNvPr>
          <p:cNvSpPr>
            <a:spLocks noGrp="1"/>
          </p:cNvSpPr>
          <p:nvPr>
            <p:ph type="sldNum" sz="quarter" idx="4"/>
          </p:nvPr>
        </p:nvSpPr>
        <p:spPr/>
        <p:txBody>
          <a:bodyPr/>
          <a:lstStyle/>
          <a:p>
            <a:fld id="{BD587C3E-324D-4846-9F44-5C3ACF20A720}" type="slidenum">
              <a:rPr lang="de-DE" smtClean="0"/>
              <a:pPr/>
              <a:t>36</a:t>
            </a:fld>
            <a:endParaRPr lang="de-DE" dirty="0"/>
          </a:p>
        </p:txBody>
      </p:sp>
      <p:sp>
        <p:nvSpPr>
          <p:cNvPr id="2" name="Textplatzhalter 1">
            <a:extLst>
              <a:ext uri="{FF2B5EF4-FFF2-40B4-BE49-F238E27FC236}">
                <a16:creationId xmlns:a16="http://schemas.microsoft.com/office/drawing/2014/main" id="{F9F81C53-9779-4BBE-9170-D6B2DB08827D}"/>
              </a:ext>
            </a:extLst>
          </p:cNvPr>
          <p:cNvSpPr>
            <a:spLocks noGrp="1"/>
          </p:cNvSpPr>
          <p:nvPr>
            <p:ph type="body" sz="quarter" idx="13"/>
          </p:nvPr>
        </p:nvSpPr>
        <p:spPr/>
        <p:txBody>
          <a:bodyPr/>
          <a:lstStyle/>
          <a:p>
            <a:endParaRPr lang="de-DE" dirty="0"/>
          </a:p>
          <a:p>
            <a:endParaRPr lang="de-DE" dirty="0"/>
          </a:p>
          <a:p>
            <a:r>
              <a:rPr lang="de-DE" dirty="0"/>
              <a:t>Gehe schnell, aber hetze nicht.</a:t>
            </a:r>
          </a:p>
          <a:p>
            <a:endParaRPr lang="de-DE" dirty="0"/>
          </a:p>
          <a:p>
            <a:r>
              <a:rPr lang="de-DE" dirty="0"/>
              <a:t>Baue Qualität ein.</a:t>
            </a:r>
          </a:p>
          <a:p>
            <a:endParaRPr lang="de-DE" dirty="0"/>
          </a:p>
          <a:p>
            <a:r>
              <a:rPr lang="de-DE" dirty="0"/>
              <a:t>Mach alles ohne großes Zeremoniell.</a:t>
            </a:r>
          </a:p>
        </p:txBody>
      </p:sp>
      <p:sp>
        <p:nvSpPr>
          <p:cNvPr id="6" name="Titel 5">
            <a:extLst>
              <a:ext uri="{FF2B5EF4-FFF2-40B4-BE49-F238E27FC236}">
                <a16:creationId xmlns:a16="http://schemas.microsoft.com/office/drawing/2014/main" id="{62C3D5D8-0D7A-4EC4-8B64-D845093D9EC8}"/>
              </a:ext>
            </a:extLst>
          </p:cNvPr>
          <p:cNvSpPr>
            <a:spLocks noGrp="1"/>
          </p:cNvSpPr>
          <p:nvPr>
            <p:ph type="title"/>
          </p:nvPr>
        </p:nvSpPr>
        <p:spPr/>
        <p:txBody>
          <a:bodyPr/>
          <a:lstStyle/>
          <a:p>
            <a:r>
              <a:rPr lang="de-DE"/>
              <a:t>6. Leistung</a:t>
            </a:r>
            <a:endParaRPr lang="de-DE" dirty="0"/>
          </a:p>
        </p:txBody>
      </p:sp>
      <p:sp>
        <p:nvSpPr>
          <p:cNvPr id="11" name="Textplatzhalter 10">
            <a:extLst>
              <a:ext uri="{FF2B5EF4-FFF2-40B4-BE49-F238E27FC236}">
                <a16:creationId xmlns:a16="http://schemas.microsoft.com/office/drawing/2014/main" id="{A2BC500B-7FE5-475F-9143-60CB70305C1E}"/>
              </a:ext>
            </a:extLst>
          </p:cNvPr>
          <p:cNvSpPr>
            <a:spLocks noGrp="1"/>
          </p:cNvSpPr>
          <p:nvPr>
            <p:ph type="body" sz="quarter" idx="11"/>
          </p:nvPr>
        </p:nvSpPr>
        <p:spPr/>
        <p:txBody>
          <a:bodyPr>
            <a:normAutofit fontScale="92500"/>
          </a:bodyPr>
          <a:lstStyle/>
          <a:p>
            <a:r>
              <a:rPr lang="de-DE" dirty="0"/>
              <a:t>Syl_ID_1.3 / Syl_ID_9.1</a:t>
            </a:r>
          </a:p>
        </p:txBody>
      </p:sp>
      <p:sp>
        <p:nvSpPr>
          <p:cNvPr id="14" name="Textfeld 13">
            <a:extLst>
              <a:ext uri="{FF2B5EF4-FFF2-40B4-BE49-F238E27FC236}">
                <a16:creationId xmlns:a16="http://schemas.microsoft.com/office/drawing/2014/main" id="{B8587C70-D21C-471F-8D61-52F0E4E3B556}"/>
              </a:ext>
            </a:extLst>
          </p:cNvPr>
          <p:cNvSpPr txBox="1"/>
          <p:nvPr/>
        </p:nvSpPr>
        <p:spPr>
          <a:xfrm rot="849874">
            <a:off x="3565581" y="3877101"/>
            <a:ext cx="4358041" cy="461665"/>
          </a:xfrm>
          <a:prstGeom prst="rect">
            <a:avLst/>
          </a:prstGeom>
          <a:noFill/>
        </p:spPr>
        <p:txBody>
          <a:bodyPr wrap="square" rtlCol="0">
            <a:spAutoFit/>
          </a:bodyPr>
          <a:lstStyle/>
          <a:p>
            <a:pPr algn="ctr"/>
            <a:r>
              <a:rPr lang="de-DE" sz="2400" b="1" dirty="0">
                <a:solidFill>
                  <a:srgbClr val="4D4D4D"/>
                </a:solidFill>
                <a:latin typeface="Bradley Hand ITC" panose="03070402050302030203" pitchFamily="66" charset="0"/>
                <a:sym typeface="Wingdings" pitchFamily="2" charset="2"/>
              </a:rPr>
              <a:t>„Nicht ausbrennen du sollst!“</a:t>
            </a:r>
          </a:p>
        </p:txBody>
      </p:sp>
      <p:sp>
        <p:nvSpPr>
          <p:cNvPr id="16" name="Textfeld 15">
            <a:extLst>
              <a:ext uri="{FF2B5EF4-FFF2-40B4-BE49-F238E27FC236}">
                <a16:creationId xmlns:a16="http://schemas.microsoft.com/office/drawing/2014/main" id="{D53CEA83-53DA-4247-853A-A2377525C14A}"/>
              </a:ext>
            </a:extLst>
          </p:cNvPr>
          <p:cNvSpPr txBox="1"/>
          <p:nvPr/>
        </p:nvSpPr>
        <p:spPr>
          <a:xfrm rot="21264985">
            <a:off x="846534" y="4801857"/>
            <a:ext cx="5029558" cy="461665"/>
          </a:xfrm>
          <a:prstGeom prst="rect">
            <a:avLst/>
          </a:prstGeom>
          <a:noFill/>
        </p:spPr>
        <p:txBody>
          <a:bodyPr wrap="square" rtlCol="0">
            <a:spAutoFit/>
          </a:bodyPr>
          <a:lstStyle/>
          <a:p>
            <a:pPr algn="ctr"/>
            <a:r>
              <a:rPr lang="de-DE" sz="2400" b="1" dirty="0">
                <a:solidFill>
                  <a:srgbClr val="4D4D4D"/>
                </a:solidFill>
                <a:latin typeface="Bradley Hand ITC" panose="03070402050302030203" pitchFamily="66" charset="0"/>
                <a:sym typeface="Wingdings" pitchFamily="2" charset="2"/>
              </a:rPr>
              <a:t>„Qualität, die gute Seite der Macht.“</a:t>
            </a:r>
          </a:p>
        </p:txBody>
      </p:sp>
      <p:sp>
        <p:nvSpPr>
          <p:cNvPr id="17" name="Textfeld 16">
            <a:extLst>
              <a:ext uri="{FF2B5EF4-FFF2-40B4-BE49-F238E27FC236}">
                <a16:creationId xmlns:a16="http://schemas.microsoft.com/office/drawing/2014/main" id="{3941E056-732B-4F74-81FB-AD0BAB9432DC}"/>
              </a:ext>
            </a:extLst>
          </p:cNvPr>
          <p:cNvSpPr txBox="1"/>
          <p:nvPr/>
        </p:nvSpPr>
        <p:spPr>
          <a:xfrm rot="484033">
            <a:off x="2163222" y="5937367"/>
            <a:ext cx="5029558" cy="461665"/>
          </a:xfrm>
          <a:prstGeom prst="rect">
            <a:avLst/>
          </a:prstGeom>
          <a:noFill/>
        </p:spPr>
        <p:txBody>
          <a:bodyPr wrap="square" rtlCol="0">
            <a:spAutoFit/>
          </a:bodyPr>
          <a:lstStyle/>
          <a:p>
            <a:pPr algn="ctr"/>
            <a:r>
              <a:rPr lang="de-DE" sz="2400" b="1" dirty="0">
                <a:solidFill>
                  <a:srgbClr val="4D4D4D"/>
                </a:solidFill>
                <a:latin typeface="Bradley Hand ITC" panose="03070402050302030203" pitchFamily="66" charset="0"/>
                <a:sym typeface="Wingdings" pitchFamily="2" charset="2"/>
              </a:rPr>
              <a:t>„Formalitäten Dich bremsen oft.“</a:t>
            </a:r>
          </a:p>
        </p:txBody>
      </p:sp>
      <p:pic>
        <p:nvPicPr>
          <p:cNvPr id="7" name="Grafik 6">
            <a:extLst>
              <a:ext uri="{FF2B5EF4-FFF2-40B4-BE49-F238E27FC236}">
                <a16:creationId xmlns:a16="http://schemas.microsoft.com/office/drawing/2014/main" id="{67FEA15D-1554-46A2-B999-E974320CF8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88650" flipH="1">
            <a:off x="6379152" y="752785"/>
            <a:ext cx="2310665" cy="2772798"/>
          </a:xfrm>
          <a:prstGeom prst="rect">
            <a:avLst/>
          </a:prstGeom>
        </p:spPr>
      </p:pic>
      <p:sp>
        <p:nvSpPr>
          <p:cNvPr id="8" name="Textfeld 7">
            <a:extLst>
              <a:ext uri="{FF2B5EF4-FFF2-40B4-BE49-F238E27FC236}">
                <a16:creationId xmlns:a16="http://schemas.microsoft.com/office/drawing/2014/main" id="{1307C8AC-77A9-47A7-BFFC-6E546B552A8D}"/>
              </a:ext>
            </a:extLst>
          </p:cNvPr>
          <p:cNvSpPr txBox="1"/>
          <p:nvPr/>
        </p:nvSpPr>
        <p:spPr>
          <a:xfrm rot="313134">
            <a:off x="6161094" y="3473396"/>
            <a:ext cx="2403266" cy="461665"/>
          </a:xfrm>
          <a:prstGeom prst="rect">
            <a:avLst/>
          </a:prstGeom>
          <a:noFill/>
        </p:spPr>
        <p:txBody>
          <a:bodyPr wrap="square" rtlCol="0">
            <a:spAutoFit/>
          </a:bodyPr>
          <a:lstStyle/>
          <a:p>
            <a:pPr algn="ctr"/>
            <a:r>
              <a:rPr lang="de-DE" sz="800" dirty="0">
                <a:solidFill>
                  <a:srgbClr val="4D4D4D"/>
                </a:solidFill>
                <a:latin typeface="Calibri" panose="020F0502020204030204" pitchFamily="34" charset="0"/>
                <a:cs typeface="Calibri" panose="020F0502020204030204" pitchFamily="34" charset="0"/>
                <a:sym typeface="Wingdings" pitchFamily="2" charset="2"/>
              </a:rPr>
              <a:t>Quelle: </a:t>
            </a:r>
            <a:r>
              <a:rPr lang="de-DE" sz="800" dirty="0">
                <a:solidFill>
                  <a:srgbClr val="4D4D4D"/>
                </a:solidFill>
                <a:latin typeface="Calibri" panose="020F0502020204030204" pitchFamily="34" charset="0"/>
                <a:cs typeface="Calibri" panose="020F0502020204030204" pitchFamily="34" charset="0"/>
                <a:sym typeface="Wingdings" pitchFamily="2" charset="2"/>
                <a:hlinkClick r:id="rId4"/>
              </a:rPr>
              <a:t>http://starwars.wikia.com/wiki/Yoda</a:t>
            </a:r>
            <a:r>
              <a:rPr lang="de-DE" sz="800" dirty="0">
                <a:solidFill>
                  <a:srgbClr val="4D4D4D"/>
                </a:solidFill>
                <a:latin typeface="Calibri" panose="020F0502020204030204" pitchFamily="34" charset="0"/>
                <a:cs typeface="Calibri" panose="020F0502020204030204" pitchFamily="34" charset="0"/>
                <a:sym typeface="Wingdings" pitchFamily="2" charset="2"/>
              </a:rPr>
              <a:t> </a:t>
            </a:r>
            <a:r>
              <a:rPr lang="en-US" sz="800" dirty="0">
                <a:latin typeface="Calibri" panose="020F0502020204030204" pitchFamily="34" charset="0"/>
                <a:cs typeface="Calibri" panose="020F0502020204030204" pitchFamily="34" charset="0"/>
              </a:rPr>
              <a:t>licensed under the Creative Commons Attribution-Share Alike License 3.0 (</a:t>
            </a:r>
            <a:r>
              <a:rPr lang="en-US" sz="800" dirty="0" err="1">
                <a:latin typeface="Calibri" panose="020F0502020204030204" pitchFamily="34" charset="0"/>
                <a:cs typeface="Calibri" panose="020F0502020204030204" pitchFamily="34" charset="0"/>
              </a:rPr>
              <a:t>Unported</a:t>
            </a:r>
            <a:r>
              <a:rPr lang="en-US" sz="800" dirty="0">
                <a:latin typeface="Calibri" panose="020F0502020204030204" pitchFamily="34" charset="0"/>
                <a:cs typeface="Calibri" panose="020F0502020204030204" pitchFamily="34" charset="0"/>
              </a:rPr>
              <a:t>) (CC-BY-SA)</a:t>
            </a:r>
            <a:endParaRPr lang="de-DE" sz="800" dirty="0">
              <a:solidFill>
                <a:srgbClr val="4D4D4D"/>
              </a:solidFill>
              <a:latin typeface="Calibri" panose="020F0502020204030204" pitchFamily="34" charset="0"/>
              <a:cs typeface="Calibri" panose="020F0502020204030204" pitchFamily="34" charset="0"/>
              <a:sym typeface="Wingdings" pitchFamily="2" charset="2"/>
            </a:endParaRPr>
          </a:p>
        </p:txBody>
      </p:sp>
    </p:spTree>
    <p:extLst>
      <p:ext uri="{BB962C8B-B14F-4D97-AF65-F5344CB8AC3E}">
        <p14:creationId xmlns:p14="http://schemas.microsoft.com/office/powerpoint/2010/main" val="3172922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FC98F6DC-C582-4925-8B45-5F7627DE1137}"/>
              </a:ext>
            </a:extLst>
          </p:cNvPr>
          <p:cNvSpPr>
            <a:spLocks noGrp="1"/>
          </p:cNvSpPr>
          <p:nvPr>
            <p:ph type="body" sz="quarter" idx="11"/>
          </p:nvPr>
        </p:nvSpPr>
        <p:spPr/>
        <p:txBody>
          <a:bodyPr>
            <a:normAutofit fontScale="92500"/>
          </a:bodyPr>
          <a:lstStyle/>
          <a:p>
            <a:endParaRPr lang="de-DE"/>
          </a:p>
        </p:txBody>
      </p:sp>
      <p:sp>
        <p:nvSpPr>
          <p:cNvPr id="3" name="Fußzeilenplatzhalter 2">
            <a:extLst>
              <a:ext uri="{FF2B5EF4-FFF2-40B4-BE49-F238E27FC236}">
                <a16:creationId xmlns:a16="http://schemas.microsoft.com/office/drawing/2014/main" id="{E3603445-FA50-494B-B66C-A7DEF6CE973C}"/>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C1EE5CA-F990-475A-ABBA-5417458E8A12}"/>
              </a:ext>
            </a:extLst>
          </p:cNvPr>
          <p:cNvSpPr>
            <a:spLocks noGrp="1"/>
          </p:cNvSpPr>
          <p:nvPr>
            <p:ph type="sldNum" sz="quarter" idx="4"/>
          </p:nvPr>
        </p:nvSpPr>
        <p:spPr/>
        <p:txBody>
          <a:bodyPr/>
          <a:lstStyle/>
          <a:p>
            <a:fld id="{BD587C3E-324D-4846-9F44-5C3ACF20A720}" type="slidenum">
              <a:rPr lang="de-DE" smtClean="0"/>
              <a:pPr/>
              <a:t>37</a:t>
            </a:fld>
            <a:endParaRPr lang="de-DE" dirty="0"/>
          </a:p>
        </p:txBody>
      </p:sp>
      <p:sp>
        <p:nvSpPr>
          <p:cNvPr id="17" name="Textplatzhalter 16">
            <a:extLst>
              <a:ext uri="{FF2B5EF4-FFF2-40B4-BE49-F238E27FC236}">
                <a16:creationId xmlns:a16="http://schemas.microsoft.com/office/drawing/2014/main" id="{7AC4D47D-9B84-4ADA-8C83-9A0769EF8103}"/>
              </a:ext>
            </a:extLst>
          </p:cNvPr>
          <p:cNvSpPr>
            <a:spLocks noGrp="1"/>
          </p:cNvSpPr>
          <p:nvPr>
            <p:ph type="body" sz="quarter" idx="13"/>
          </p:nvPr>
        </p:nvSpPr>
        <p:spPr/>
        <p:txBody>
          <a:bodyPr/>
          <a:lstStyle/>
          <a:p>
            <a:r>
              <a:rPr lang="de-DE" dirty="0"/>
              <a:t>Hintergrund</a:t>
            </a:r>
          </a:p>
          <a:p>
            <a:pPr lvl="1"/>
            <a:r>
              <a:rPr lang="de-DE" dirty="0"/>
              <a:t>plangesteuertes Vorgehen (Wasserfall)/agiles Vorgehen</a:t>
            </a:r>
          </a:p>
          <a:p>
            <a:pPr lvl="1"/>
            <a:r>
              <a:rPr lang="de-DE" dirty="0"/>
              <a:t>Wurzeln: erste Erkenntnisse</a:t>
            </a:r>
          </a:p>
          <a:p>
            <a:pPr lvl="1"/>
            <a:r>
              <a:rPr lang="de-DE" dirty="0"/>
              <a:t>der Markt fordert Agilität ein</a:t>
            </a:r>
          </a:p>
          <a:p>
            <a:pPr lvl="1"/>
            <a:r>
              <a:rPr lang="de-DE" dirty="0"/>
              <a:t>empirische Prozesssteuerung</a:t>
            </a:r>
          </a:p>
          <a:p>
            <a:pPr lvl="1"/>
            <a:r>
              <a:rPr lang="de-DE" dirty="0"/>
              <a:t>Manifest für agile Softwareentwicklung</a:t>
            </a:r>
          </a:p>
          <a:p>
            <a:r>
              <a:rPr lang="de-DE" dirty="0"/>
              <a:t>Scrum-Überblick:</a:t>
            </a:r>
          </a:p>
          <a:p>
            <a:pPr lvl="1"/>
            <a:r>
              <a:rPr lang="de-DE" dirty="0"/>
              <a:t>Framework, Rollen, Ereignisse und Artefakte</a:t>
            </a:r>
          </a:p>
          <a:p>
            <a:pPr lvl="1"/>
            <a:r>
              <a:rPr lang="de-DE" dirty="0"/>
              <a:t>6 agile Prinzipien (Überzeugungen), auf denen Scrum basiert:</a:t>
            </a:r>
          </a:p>
          <a:p>
            <a:pPr marL="919163" lvl="2" indent="-342900">
              <a:buFont typeface="+mj-lt"/>
              <a:buAutoNum type="arabicPeriod"/>
            </a:pPr>
            <a:r>
              <a:rPr lang="de-DE" dirty="0"/>
              <a:t>Veränderlichkeit und Unsicherheit</a:t>
            </a:r>
          </a:p>
          <a:p>
            <a:pPr marL="919163" lvl="2" indent="-342900">
              <a:buFont typeface="+mj-lt"/>
              <a:buAutoNum type="arabicPeriod"/>
            </a:pPr>
            <a:r>
              <a:rPr lang="de-DE" dirty="0"/>
              <a:t>Vorhersage und Anpassung</a:t>
            </a:r>
          </a:p>
          <a:p>
            <a:pPr marL="919163" lvl="2" indent="-342900">
              <a:buFont typeface="+mj-lt"/>
              <a:buAutoNum type="arabicPeriod"/>
            </a:pPr>
            <a:r>
              <a:rPr lang="de-DE" dirty="0"/>
              <a:t>validiertes Wissen (Lernen)</a:t>
            </a:r>
          </a:p>
          <a:p>
            <a:pPr marL="919163" lvl="2" indent="-342900">
              <a:buFont typeface="+mj-lt"/>
              <a:buAutoNum type="arabicPeriod"/>
            </a:pPr>
            <a:r>
              <a:rPr lang="de-DE" dirty="0"/>
              <a:t>WIP: Work in Progress </a:t>
            </a:r>
          </a:p>
          <a:p>
            <a:pPr marL="919163" lvl="2" indent="-342900">
              <a:buFont typeface="+mj-lt"/>
              <a:buAutoNum type="arabicPeriod"/>
            </a:pPr>
            <a:r>
              <a:rPr lang="de-DE" dirty="0"/>
              <a:t>Fortschritt</a:t>
            </a:r>
          </a:p>
          <a:p>
            <a:pPr marL="919163" lvl="2" indent="-342900">
              <a:buFont typeface="+mj-lt"/>
              <a:buAutoNum type="arabicPeriod"/>
            </a:pPr>
            <a:r>
              <a:rPr lang="de-DE" dirty="0"/>
              <a:t>Leistung</a:t>
            </a:r>
          </a:p>
        </p:txBody>
      </p:sp>
      <p:sp>
        <p:nvSpPr>
          <p:cNvPr id="14" name="Titel 13">
            <a:extLst>
              <a:ext uri="{FF2B5EF4-FFF2-40B4-BE49-F238E27FC236}">
                <a16:creationId xmlns:a16="http://schemas.microsoft.com/office/drawing/2014/main" id="{24DCEC5D-77FC-49C7-9F13-3B1665D239EE}"/>
              </a:ext>
            </a:extLst>
          </p:cNvPr>
          <p:cNvSpPr>
            <a:spLocks noGrp="1"/>
          </p:cNvSpPr>
          <p:nvPr>
            <p:ph type="title"/>
          </p:nvPr>
        </p:nvSpPr>
        <p:spPr>
          <a:prstGeom prst="rect">
            <a:avLst/>
          </a:prstGeom>
        </p:spPr>
        <p:txBody>
          <a:bodyPr/>
          <a:lstStyle/>
          <a:p>
            <a:r>
              <a:rPr lang="de-DE"/>
              <a:t>Zusammenfassung: Scrum-Grundlagen</a:t>
            </a:r>
            <a:endParaRPr lang="de-DE" dirty="0"/>
          </a:p>
        </p:txBody>
      </p:sp>
    </p:spTree>
    <p:extLst>
      <p:ext uri="{BB962C8B-B14F-4D97-AF65-F5344CB8AC3E}">
        <p14:creationId xmlns:p14="http://schemas.microsoft.com/office/powerpoint/2010/main" val="4276845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5855CEE-C912-4E96-9C54-B63B611413B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D947BC6-22D4-4CDE-9528-3F9F844090D5}"/>
              </a:ext>
            </a:extLst>
          </p:cNvPr>
          <p:cNvSpPr>
            <a:spLocks noGrp="1"/>
          </p:cNvSpPr>
          <p:nvPr>
            <p:ph type="sldNum" sz="quarter" idx="4"/>
          </p:nvPr>
        </p:nvSpPr>
        <p:spPr/>
        <p:txBody>
          <a:bodyPr/>
          <a:lstStyle/>
          <a:p>
            <a:fld id="{BD587C3E-324D-4846-9F44-5C3ACF20A720}" type="slidenum">
              <a:rPr lang="de-DE" smtClean="0"/>
              <a:pPr/>
              <a:t>38</a:t>
            </a:fld>
            <a:endParaRPr lang="de-DE" dirty="0"/>
          </a:p>
        </p:txBody>
      </p:sp>
      <p:sp>
        <p:nvSpPr>
          <p:cNvPr id="13" name="Textplatzhalter 12">
            <a:extLst>
              <a:ext uri="{FF2B5EF4-FFF2-40B4-BE49-F238E27FC236}">
                <a16:creationId xmlns:a16="http://schemas.microsoft.com/office/drawing/2014/main" id="{46B0516D-B4ED-48BE-83C8-6F595F4D1482}"/>
              </a:ext>
            </a:extLst>
          </p:cNvPr>
          <p:cNvSpPr>
            <a:spLocks noGrp="1"/>
          </p:cNvSpPr>
          <p:nvPr>
            <p:ph type="body" sz="quarter" idx="11"/>
          </p:nvPr>
        </p:nvSpPr>
        <p:spPr/>
        <p:txBody>
          <a:bodyPr>
            <a:normAutofit fontScale="55000" lnSpcReduction="20000"/>
          </a:bodyPr>
          <a:lstStyle/>
          <a:p>
            <a:endParaRPr lang="de-DE"/>
          </a:p>
        </p:txBody>
      </p:sp>
      <p:sp>
        <p:nvSpPr>
          <p:cNvPr id="8" name="Titel 7">
            <a:extLst>
              <a:ext uri="{FF2B5EF4-FFF2-40B4-BE49-F238E27FC236}">
                <a16:creationId xmlns:a16="http://schemas.microsoft.com/office/drawing/2014/main" id="{D064B52A-4C46-46EF-94F3-E1614A0ABB86}"/>
              </a:ext>
            </a:extLst>
          </p:cNvPr>
          <p:cNvSpPr>
            <a:spLocks noGrp="1"/>
          </p:cNvSpPr>
          <p:nvPr>
            <p:ph type="title"/>
          </p:nvPr>
        </p:nvSpPr>
        <p:spPr/>
        <p:txBody>
          <a:bodyPr/>
          <a:lstStyle/>
          <a:p>
            <a:r>
              <a:rPr lang="de-DE" dirty="0" err="1"/>
              <a:t>Scrum</a:t>
            </a:r>
            <a:r>
              <a:rPr lang="de-DE" dirty="0"/>
              <a:t>-Projekt: Set-</a:t>
            </a:r>
            <a:r>
              <a:rPr lang="de-DE" dirty="0" err="1"/>
              <a:t>up</a:t>
            </a:r>
            <a:endParaRPr lang="de-DE" dirty="0"/>
          </a:p>
        </p:txBody>
      </p:sp>
      <p:sp>
        <p:nvSpPr>
          <p:cNvPr id="11" name="Textplatzhalter 10">
            <a:extLst>
              <a:ext uri="{FF2B5EF4-FFF2-40B4-BE49-F238E27FC236}">
                <a16:creationId xmlns:a16="http://schemas.microsoft.com/office/drawing/2014/main" id="{1C2F54E8-E653-4B01-BB58-114533642C5A}"/>
              </a:ext>
            </a:extLst>
          </p:cNvPr>
          <p:cNvSpPr>
            <a:spLocks noGrp="1"/>
          </p:cNvSpPr>
          <p:nvPr>
            <p:ph type="body" sz="quarter" idx="12"/>
          </p:nvPr>
        </p:nvSpPr>
        <p:spPr/>
        <p:txBody>
          <a:bodyPr/>
          <a:lstStyle/>
          <a:p>
            <a:r>
              <a:rPr lang="de-DE" dirty="0"/>
              <a:t>Die Situation bei Flitz!Auto</a:t>
            </a:r>
          </a:p>
          <a:p>
            <a:r>
              <a:rPr lang="de-DE" dirty="0"/>
              <a:t>Die Wahl des Vorgehens</a:t>
            </a:r>
          </a:p>
          <a:p>
            <a:r>
              <a:rPr lang="de-DE" dirty="0"/>
              <a:t>Die Besetzung der Rollen</a:t>
            </a:r>
          </a:p>
        </p:txBody>
      </p:sp>
    </p:spTree>
    <p:extLst>
      <p:ext uri="{BB962C8B-B14F-4D97-AF65-F5344CB8AC3E}">
        <p14:creationId xmlns:p14="http://schemas.microsoft.com/office/powerpoint/2010/main" val="1541477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4158EC93-946B-491B-AC98-A774D3879C1B}"/>
              </a:ext>
            </a:extLst>
          </p:cNvPr>
          <p:cNvGrpSpPr/>
          <p:nvPr/>
        </p:nvGrpSpPr>
        <p:grpSpPr>
          <a:xfrm>
            <a:off x="2246489" y="1293796"/>
            <a:ext cx="6825958" cy="5285320"/>
            <a:chOff x="2246489" y="1293796"/>
            <a:chExt cx="6825958" cy="5285320"/>
          </a:xfrm>
        </p:grpSpPr>
        <p:pic>
          <p:nvPicPr>
            <p:cNvPr id="35" name="Grafik 34">
              <a:extLst>
                <a:ext uri="{FF2B5EF4-FFF2-40B4-BE49-F238E27FC236}">
                  <a16:creationId xmlns:a16="http://schemas.microsoft.com/office/drawing/2014/main" id="{7B4983CA-B648-4FE1-AE4C-12FA15D63DAF}"/>
                </a:ext>
              </a:extLst>
            </p:cNvPr>
            <p:cNvPicPr>
              <a:picLocks noChangeAspect="1"/>
            </p:cNvPicPr>
            <p:nvPr/>
          </p:nvPicPr>
          <p:blipFill>
            <a:blip r:embed="rId3"/>
            <a:stretch>
              <a:fillRect/>
            </a:stretch>
          </p:blipFill>
          <p:spPr>
            <a:xfrm>
              <a:off x="2246489" y="1724566"/>
              <a:ext cx="6825958" cy="4564760"/>
            </a:xfrm>
            <a:prstGeom prst="rect">
              <a:avLst/>
            </a:prstGeom>
          </p:spPr>
        </p:pic>
        <p:pic>
          <p:nvPicPr>
            <p:cNvPr id="36" name="Grafik 35">
              <a:extLst>
                <a:ext uri="{FF2B5EF4-FFF2-40B4-BE49-F238E27FC236}">
                  <a16:creationId xmlns:a16="http://schemas.microsoft.com/office/drawing/2014/main" id="{D9FC96F2-9595-4E65-873A-4C223914B003}"/>
                </a:ext>
              </a:extLst>
            </p:cNvPr>
            <p:cNvPicPr>
              <a:picLocks noChangeAspect="1"/>
            </p:cNvPicPr>
            <p:nvPr/>
          </p:nvPicPr>
          <p:blipFill rotWithShape="1">
            <a:blip r:embed="rId4">
              <a:clrChange>
                <a:clrFrom>
                  <a:srgbClr val="FFFFFF"/>
                </a:clrFrom>
                <a:clrTo>
                  <a:srgbClr val="FFFFFF">
                    <a:alpha val="0"/>
                  </a:srgbClr>
                </a:clrTo>
              </a:clrChange>
            </a:blip>
            <a:srcRect l="2664" r="5442" b="1847"/>
            <a:stretch/>
          </p:blipFill>
          <p:spPr>
            <a:xfrm>
              <a:off x="2889547" y="1293796"/>
              <a:ext cx="5916381" cy="4463729"/>
            </a:xfrm>
            <a:prstGeom prst="rect">
              <a:avLst/>
            </a:prstGeom>
          </p:spPr>
        </p:pic>
        <p:pic>
          <p:nvPicPr>
            <p:cNvPr id="37" name="Grafik 36">
              <a:extLst>
                <a:ext uri="{FF2B5EF4-FFF2-40B4-BE49-F238E27FC236}">
                  <a16:creationId xmlns:a16="http://schemas.microsoft.com/office/drawing/2014/main" id="{8D9216D0-350B-420B-8287-280157500A56}"/>
                </a:ext>
              </a:extLst>
            </p:cNvPr>
            <p:cNvPicPr>
              <a:picLocks noChangeAspect="1"/>
            </p:cNvPicPr>
            <p:nvPr/>
          </p:nvPicPr>
          <p:blipFill>
            <a:blip r:embed="rId5"/>
            <a:stretch>
              <a:fillRect/>
            </a:stretch>
          </p:blipFill>
          <p:spPr>
            <a:xfrm>
              <a:off x="4153773" y="4690356"/>
              <a:ext cx="1601149" cy="661804"/>
            </a:xfrm>
            <a:prstGeom prst="rect">
              <a:avLst/>
            </a:prstGeom>
          </p:spPr>
        </p:pic>
        <p:pic>
          <p:nvPicPr>
            <p:cNvPr id="39" name="Grafik 38">
              <a:extLst>
                <a:ext uri="{FF2B5EF4-FFF2-40B4-BE49-F238E27FC236}">
                  <a16:creationId xmlns:a16="http://schemas.microsoft.com/office/drawing/2014/main" id="{141D7185-B895-4A7F-B847-F41B8B8C33DB}"/>
                </a:ext>
              </a:extLst>
            </p:cNvPr>
            <p:cNvPicPr>
              <a:picLocks noChangeAspect="1"/>
            </p:cNvPicPr>
            <p:nvPr/>
          </p:nvPicPr>
          <p:blipFill>
            <a:blip r:embed="rId6"/>
            <a:stretch>
              <a:fillRect/>
            </a:stretch>
          </p:blipFill>
          <p:spPr>
            <a:xfrm>
              <a:off x="7224888" y="1928407"/>
              <a:ext cx="768392" cy="773641"/>
            </a:xfrm>
            <a:prstGeom prst="rect">
              <a:avLst/>
            </a:prstGeom>
          </p:spPr>
        </p:pic>
        <p:pic>
          <p:nvPicPr>
            <p:cNvPr id="61" name="Grafik 60">
              <a:extLst>
                <a:ext uri="{FF2B5EF4-FFF2-40B4-BE49-F238E27FC236}">
                  <a16:creationId xmlns:a16="http://schemas.microsoft.com/office/drawing/2014/main" id="{A125EF0E-44A3-430C-A1B1-E4690D58B413}"/>
                </a:ext>
              </a:extLst>
            </p:cNvPr>
            <p:cNvPicPr>
              <a:picLocks noChangeAspect="1"/>
            </p:cNvPicPr>
            <p:nvPr/>
          </p:nvPicPr>
          <p:blipFill>
            <a:blip r:embed="rId5">
              <a:duotone>
                <a:prstClr val="black"/>
                <a:schemeClr val="tx2">
                  <a:tint val="45000"/>
                  <a:satMod val="400000"/>
                </a:schemeClr>
              </a:duotone>
            </a:blip>
            <a:stretch>
              <a:fillRect/>
            </a:stretch>
          </p:blipFill>
          <p:spPr>
            <a:xfrm flipH="1">
              <a:off x="7004217" y="5917312"/>
              <a:ext cx="1601149" cy="661804"/>
            </a:xfrm>
            <a:prstGeom prst="rect">
              <a:avLst/>
            </a:prstGeom>
            <a:effectLst>
              <a:outerShdw blurRad="50800" dist="38100" dir="5400000" algn="t" rotWithShape="0">
                <a:prstClr val="black">
                  <a:alpha val="40000"/>
                </a:prstClr>
              </a:outerShdw>
            </a:effectLst>
          </p:spPr>
        </p:pic>
      </p:grpSp>
      <p:sp>
        <p:nvSpPr>
          <p:cNvPr id="3" name="Fußzeilenplatzhalter 2">
            <a:extLst>
              <a:ext uri="{FF2B5EF4-FFF2-40B4-BE49-F238E27FC236}">
                <a16:creationId xmlns:a16="http://schemas.microsoft.com/office/drawing/2014/main" id="{39E41316-8108-4A09-9CDC-46961BED8669}"/>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312691E9-BAEE-475F-AE1D-8120E20449AC}"/>
              </a:ext>
            </a:extLst>
          </p:cNvPr>
          <p:cNvSpPr>
            <a:spLocks noGrp="1"/>
          </p:cNvSpPr>
          <p:nvPr>
            <p:ph type="sldNum" sz="quarter" idx="4"/>
          </p:nvPr>
        </p:nvSpPr>
        <p:spPr/>
        <p:txBody>
          <a:bodyPr/>
          <a:lstStyle/>
          <a:p>
            <a:fld id="{BD587C3E-324D-4846-9F44-5C3ACF20A720}" type="slidenum">
              <a:rPr lang="de-DE" smtClean="0"/>
              <a:pPr/>
              <a:t>39</a:t>
            </a:fld>
            <a:endParaRPr lang="de-DE" dirty="0"/>
          </a:p>
        </p:txBody>
      </p:sp>
      <p:sp>
        <p:nvSpPr>
          <p:cNvPr id="9" name="Titel 8">
            <a:extLst>
              <a:ext uri="{FF2B5EF4-FFF2-40B4-BE49-F238E27FC236}">
                <a16:creationId xmlns:a16="http://schemas.microsoft.com/office/drawing/2014/main" id="{0054A9F9-A6A4-4AAE-A497-9BD37AB04949}"/>
              </a:ext>
            </a:extLst>
          </p:cNvPr>
          <p:cNvSpPr>
            <a:spLocks noGrp="1"/>
          </p:cNvSpPr>
          <p:nvPr>
            <p:ph type="title"/>
          </p:nvPr>
        </p:nvSpPr>
        <p:spPr/>
        <p:txBody>
          <a:bodyPr/>
          <a:lstStyle/>
          <a:p>
            <a:r>
              <a:rPr lang="de-DE"/>
              <a:t>Scrum: Die Stakeholder-Familie</a:t>
            </a:r>
            <a:endParaRPr lang="de-DE" dirty="0"/>
          </a:p>
        </p:txBody>
      </p:sp>
      <p:sp>
        <p:nvSpPr>
          <p:cNvPr id="12" name="Textplatzhalter 11">
            <a:extLst>
              <a:ext uri="{FF2B5EF4-FFF2-40B4-BE49-F238E27FC236}">
                <a16:creationId xmlns:a16="http://schemas.microsoft.com/office/drawing/2014/main" id="{896F7421-58D2-4313-9D6A-E1BB49543328}"/>
              </a:ext>
            </a:extLst>
          </p:cNvPr>
          <p:cNvSpPr>
            <a:spLocks noGrp="1"/>
          </p:cNvSpPr>
          <p:nvPr>
            <p:ph type="body" sz="quarter" idx="11"/>
          </p:nvPr>
        </p:nvSpPr>
        <p:spPr/>
        <p:txBody>
          <a:bodyPr>
            <a:normAutofit fontScale="92500"/>
          </a:bodyPr>
          <a:lstStyle/>
          <a:p>
            <a:endParaRPr lang="de-DE"/>
          </a:p>
        </p:txBody>
      </p:sp>
      <p:grpSp>
        <p:nvGrpSpPr>
          <p:cNvPr id="40" name="Gruppieren 39">
            <a:extLst>
              <a:ext uri="{FF2B5EF4-FFF2-40B4-BE49-F238E27FC236}">
                <a16:creationId xmlns:a16="http://schemas.microsoft.com/office/drawing/2014/main" id="{CEF71C3E-F4A0-4E77-BFD4-DA65F7B628B9}"/>
              </a:ext>
            </a:extLst>
          </p:cNvPr>
          <p:cNvGrpSpPr/>
          <p:nvPr/>
        </p:nvGrpSpPr>
        <p:grpSpPr>
          <a:xfrm>
            <a:off x="5073737" y="2861993"/>
            <a:ext cx="1548000" cy="1327334"/>
            <a:chOff x="3784594" y="1397191"/>
            <a:chExt cx="1548000" cy="1327334"/>
          </a:xfrm>
        </p:grpSpPr>
        <p:sp>
          <p:nvSpPr>
            <p:cNvPr id="41" name="Textfeld 40">
              <a:extLst>
                <a:ext uri="{FF2B5EF4-FFF2-40B4-BE49-F238E27FC236}">
                  <a16:creationId xmlns:a16="http://schemas.microsoft.com/office/drawing/2014/main" id="{CB3A2A3E-52EC-4331-A960-714E655597D9}"/>
                </a:ext>
              </a:extLst>
            </p:cNvPr>
            <p:cNvSpPr txBox="1"/>
            <p:nvPr/>
          </p:nvSpPr>
          <p:spPr>
            <a:xfrm>
              <a:off x="3784594" y="2416748"/>
              <a:ext cx="1548000" cy="307777"/>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42" name="Grafik 41">
              <a:extLst>
                <a:ext uri="{FF2B5EF4-FFF2-40B4-BE49-F238E27FC236}">
                  <a16:creationId xmlns:a16="http://schemas.microsoft.com/office/drawing/2014/main" id="{B67A96BE-9B43-4C20-8813-1E39AC591B48}"/>
                </a:ext>
              </a:extLst>
            </p:cNvPr>
            <p:cNvPicPr>
              <a:picLocks noChangeAspect="1"/>
            </p:cNvPicPr>
            <p:nvPr/>
          </p:nvPicPr>
          <p:blipFill>
            <a:blip r:embed="rId7"/>
            <a:stretch>
              <a:fillRect/>
            </a:stretch>
          </p:blipFill>
          <p:spPr>
            <a:xfrm>
              <a:off x="4051514" y="1397191"/>
              <a:ext cx="977940" cy="972000"/>
            </a:xfrm>
            <a:prstGeom prst="rect">
              <a:avLst/>
            </a:prstGeom>
          </p:spPr>
        </p:pic>
      </p:grpSp>
      <p:grpSp>
        <p:nvGrpSpPr>
          <p:cNvPr id="43" name="Gruppieren 42">
            <a:extLst>
              <a:ext uri="{FF2B5EF4-FFF2-40B4-BE49-F238E27FC236}">
                <a16:creationId xmlns:a16="http://schemas.microsoft.com/office/drawing/2014/main" id="{25421AF7-CF91-4EF3-922A-EE236E7BBF93}"/>
              </a:ext>
            </a:extLst>
          </p:cNvPr>
          <p:cNvGrpSpPr/>
          <p:nvPr/>
        </p:nvGrpSpPr>
        <p:grpSpPr>
          <a:xfrm>
            <a:off x="2308579" y="2541804"/>
            <a:ext cx="1225737" cy="1327334"/>
            <a:chOff x="2203632" y="1397191"/>
            <a:chExt cx="1225737" cy="1327334"/>
          </a:xfrm>
        </p:grpSpPr>
        <p:sp>
          <p:nvSpPr>
            <p:cNvPr id="44" name="Textfeld 43">
              <a:extLst>
                <a:ext uri="{FF2B5EF4-FFF2-40B4-BE49-F238E27FC236}">
                  <a16:creationId xmlns:a16="http://schemas.microsoft.com/office/drawing/2014/main" id="{A9AD64B2-FEF3-4C39-9207-D8D5D9CBC7B3}"/>
                </a:ext>
              </a:extLst>
            </p:cNvPr>
            <p:cNvSpPr txBox="1"/>
            <p:nvPr/>
          </p:nvSpPr>
          <p:spPr>
            <a:xfrm>
              <a:off x="2203632" y="2416748"/>
              <a:ext cx="1225737" cy="307777"/>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45" name="Grafik 44">
              <a:extLst>
                <a:ext uri="{FF2B5EF4-FFF2-40B4-BE49-F238E27FC236}">
                  <a16:creationId xmlns:a16="http://schemas.microsoft.com/office/drawing/2014/main" id="{5ED134D3-85DF-4DBC-A9A5-1579B0634CC4}"/>
                </a:ext>
              </a:extLst>
            </p:cNvPr>
            <p:cNvPicPr>
              <a:picLocks noChangeAspect="1"/>
            </p:cNvPicPr>
            <p:nvPr/>
          </p:nvPicPr>
          <p:blipFill>
            <a:blip r:embed="rId8"/>
            <a:stretch>
              <a:fillRect/>
            </a:stretch>
          </p:blipFill>
          <p:spPr>
            <a:xfrm>
              <a:off x="2269440" y="1397191"/>
              <a:ext cx="1094121" cy="972000"/>
            </a:xfrm>
            <a:prstGeom prst="rect">
              <a:avLst/>
            </a:prstGeom>
          </p:spPr>
        </p:pic>
      </p:grpSp>
      <p:grpSp>
        <p:nvGrpSpPr>
          <p:cNvPr id="49" name="Gruppieren 48">
            <a:extLst>
              <a:ext uri="{FF2B5EF4-FFF2-40B4-BE49-F238E27FC236}">
                <a16:creationId xmlns:a16="http://schemas.microsoft.com/office/drawing/2014/main" id="{AEAB5999-0415-4C7D-9136-9E5384A7DA70}"/>
              </a:ext>
            </a:extLst>
          </p:cNvPr>
          <p:cNvGrpSpPr/>
          <p:nvPr/>
        </p:nvGrpSpPr>
        <p:grpSpPr>
          <a:xfrm>
            <a:off x="2631590" y="1173910"/>
            <a:ext cx="968860" cy="870332"/>
            <a:chOff x="2325403" y="1294347"/>
            <a:chExt cx="1378555" cy="1544689"/>
          </a:xfrm>
        </p:grpSpPr>
        <p:sp>
          <p:nvSpPr>
            <p:cNvPr id="50" name="Textfeld 49">
              <a:extLst>
                <a:ext uri="{FF2B5EF4-FFF2-40B4-BE49-F238E27FC236}">
                  <a16:creationId xmlns:a16="http://schemas.microsoft.com/office/drawing/2014/main" id="{A12DE72D-B84D-48FE-87E2-EA47EA599195}"/>
                </a:ext>
              </a:extLst>
            </p:cNvPr>
            <p:cNvSpPr txBox="1"/>
            <p:nvPr/>
          </p:nvSpPr>
          <p:spPr>
            <a:xfrm>
              <a:off x="2325403" y="2292785"/>
              <a:ext cx="1378555" cy="546251"/>
            </a:xfrm>
            <a:prstGeom prst="rect">
              <a:avLst/>
            </a:prstGeom>
            <a:noFill/>
          </p:spPr>
          <p:txBody>
            <a:bodyPr wrap="square" rtlCol="0">
              <a:spAutoFit/>
            </a:bodyPr>
            <a:lstStyle/>
            <a:p>
              <a:pPr algn="ctr"/>
              <a:r>
                <a:rPr lang="de-DE" sz="1400" dirty="0">
                  <a:latin typeface="Calibri" pitchFamily="34" charset="0"/>
                  <a:cs typeface="Calibri" pitchFamily="34" charset="0"/>
                </a:rPr>
                <a:t>Manager</a:t>
              </a:r>
            </a:p>
          </p:txBody>
        </p:sp>
        <p:pic>
          <p:nvPicPr>
            <p:cNvPr id="51" name="Grafik 50">
              <a:extLst>
                <a:ext uri="{FF2B5EF4-FFF2-40B4-BE49-F238E27FC236}">
                  <a16:creationId xmlns:a16="http://schemas.microsoft.com/office/drawing/2014/main" id="{7B59CBF5-B6DC-4BDF-A39F-73C2557B56CE}"/>
                </a:ext>
              </a:extLst>
            </p:cNvPr>
            <p:cNvPicPr>
              <a:picLocks noChangeAspect="1"/>
            </p:cNvPicPr>
            <p:nvPr/>
          </p:nvPicPr>
          <p:blipFill>
            <a:blip r:embed="rId9">
              <a:grayscl/>
            </a:blip>
            <a:stretch>
              <a:fillRect/>
            </a:stretch>
          </p:blipFill>
          <p:spPr>
            <a:xfrm>
              <a:off x="2575151" y="1294347"/>
              <a:ext cx="879060" cy="1008001"/>
            </a:xfrm>
            <a:prstGeom prst="rect">
              <a:avLst/>
            </a:prstGeom>
          </p:spPr>
        </p:pic>
      </p:grpSp>
      <p:grpSp>
        <p:nvGrpSpPr>
          <p:cNvPr id="52" name="Gruppieren 51">
            <a:extLst>
              <a:ext uri="{FF2B5EF4-FFF2-40B4-BE49-F238E27FC236}">
                <a16:creationId xmlns:a16="http://schemas.microsoft.com/office/drawing/2014/main" id="{A68292BE-57D9-425A-9792-789438B66354}"/>
              </a:ext>
            </a:extLst>
          </p:cNvPr>
          <p:cNvGrpSpPr/>
          <p:nvPr/>
        </p:nvGrpSpPr>
        <p:grpSpPr>
          <a:xfrm>
            <a:off x="270443" y="2993585"/>
            <a:ext cx="863696" cy="890440"/>
            <a:chOff x="952702" y="3076697"/>
            <a:chExt cx="1228921" cy="1580378"/>
          </a:xfrm>
        </p:grpSpPr>
        <p:sp>
          <p:nvSpPr>
            <p:cNvPr id="53" name="Textfeld 52">
              <a:extLst>
                <a:ext uri="{FF2B5EF4-FFF2-40B4-BE49-F238E27FC236}">
                  <a16:creationId xmlns:a16="http://schemas.microsoft.com/office/drawing/2014/main" id="{53D004DE-FB0F-4499-9C5B-B2347DA61178}"/>
                </a:ext>
              </a:extLst>
            </p:cNvPr>
            <p:cNvSpPr txBox="1"/>
            <p:nvPr/>
          </p:nvSpPr>
          <p:spPr>
            <a:xfrm>
              <a:off x="952702" y="4110824"/>
              <a:ext cx="1228921" cy="546251"/>
            </a:xfrm>
            <a:prstGeom prst="rect">
              <a:avLst/>
            </a:prstGeom>
            <a:noFill/>
          </p:spPr>
          <p:txBody>
            <a:bodyPr wrap="square" rtlCol="0">
              <a:spAutoFit/>
            </a:bodyPr>
            <a:lstStyle/>
            <a:p>
              <a:pPr algn="ctr"/>
              <a:r>
                <a:rPr lang="de-DE" sz="1400" dirty="0">
                  <a:latin typeface="Calibri" pitchFamily="34" charset="0"/>
                  <a:cs typeface="Calibri" pitchFamily="34" charset="0"/>
                </a:rPr>
                <a:t>Business</a:t>
              </a:r>
            </a:p>
          </p:txBody>
        </p:sp>
        <p:pic>
          <p:nvPicPr>
            <p:cNvPr id="54" name="Grafik 53">
              <a:extLst>
                <a:ext uri="{FF2B5EF4-FFF2-40B4-BE49-F238E27FC236}">
                  <a16:creationId xmlns:a16="http://schemas.microsoft.com/office/drawing/2014/main" id="{6DD147BE-9D4E-486E-BACD-C3B94BDBF285}"/>
                </a:ext>
              </a:extLst>
            </p:cNvPr>
            <p:cNvPicPr>
              <a:picLocks noChangeAspect="1"/>
            </p:cNvPicPr>
            <p:nvPr/>
          </p:nvPicPr>
          <p:blipFill>
            <a:blip r:embed="rId10">
              <a:grayscl/>
            </a:blip>
            <a:stretch>
              <a:fillRect/>
            </a:stretch>
          </p:blipFill>
          <p:spPr>
            <a:xfrm>
              <a:off x="1021652" y="3076697"/>
              <a:ext cx="1091020" cy="1007999"/>
            </a:xfrm>
            <a:prstGeom prst="rect">
              <a:avLst/>
            </a:prstGeom>
          </p:spPr>
        </p:pic>
      </p:grpSp>
      <p:grpSp>
        <p:nvGrpSpPr>
          <p:cNvPr id="55" name="Gruppieren 54">
            <a:extLst>
              <a:ext uri="{FF2B5EF4-FFF2-40B4-BE49-F238E27FC236}">
                <a16:creationId xmlns:a16="http://schemas.microsoft.com/office/drawing/2014/main" id="{7D94C84F-7FD9-446C-A964-C612C5240E58}"/>
              </a:ext>
            </a:extLst>
          </p:cNvPr>
          <p:cNvGrpSpPr/>
          <p:nvPr/>
        </p:nvGrpSpPr>
        <p:grpSpPr>
          <a:xfrm>
            <a:off x="554465" y="1308407"/>
            <a:ext cx="1100539" cy="1099002"/>
            <a:chOff x="4052006" y="2321981"/>
            <a:chExt cx="1565916" cy="1950539"/>
          </a:xfrm>
        </p:grpSpPr>
        <p:pic>
          <p:nvPicPr>
            <p:cNvPr id="56" name="Grafik 55">
              <a:extLst>
                <a:ext uri="{FF2B5EF4-FFF2-40B4-BE49-F238E27FC236}">
                  <a16:creationId xmlns:a16="http://schemas.microsoft.com/office/drawing/2014/main" id="{B327D0F6-E19D-4DF3-932B-F37B5F02A568}"/>
                </a:ext>
              </a:extLst>
            </p:cNvPr>
            <p:cNvPicPr>
              <a:picLocks noChangeAspect="1"/>
            </p:cNvPicPr>
            <p:nvPr/>
          </p:nvPicPr>
          <p:blipFill>
            <a:blip r:embed="rId11">
              <a:grayscl/>
            </a:blip>
            <a:stretch>
              <a:fillRect/>
            </a:stretch>
          </p:blipFill>
          <p:spPr>
            <a:xfrm>
              <a:off x="4314625" y="2321981"/>
              <a:ext cx="1040676" cy="1007999"/>
            </a:xfrm>
            <a:prstGeom prst="rect">
              <a:avLst/>
            </a:prstGeom>
          </p:spPr>
        </p:pic>
        <p:sp>
          <p:nvSpPr>
            <p:cNvPr id="57" name="Textfeld 56">
              <a:extLst>
                <a:ext uri="{FF2B5EF4-FFF2-40B4-BE49-F238E27FC236}">
                  <a16:creationId xmlns:a16="http://schemas.microsoft.com/office/drawing/2014/main" id="{E9758C5C-485B-427E-B910-6BE8420636A7}"/>
                </a:ext>
              </a:extLst>
            </p:cNvPr>
            <p:cNvSpPr txBox="1"/>
            <p:nvPr/>
          </p:nvSpPr>
          <p:spPr>
            <a:xfrm>
              <a:off x="4052006" y="3343895"/>
              <a:ext cx="1565916" cy="928625"/>
            </a:xfrm>
            <a:prstGeom prst="rect">
              <a:avLst/>
            </a:prstGeom>
            <a:noFill/>
          </p:spPr>
          <p:txBody>
            <a:bodyPr wrap="square" rtlCol="0">
              <a:spAutoFit/>
            </a:bodyPr>
            <a:lstStyle/>
            <a:p>
              <a:pPr algn="ctr"/>
              <a:r>
                <a:rPr lang="de-DE" sz="1400" dirty="0">
                  <a:latin typeface="Calibri" pitchFamily="34" charset="0"/>
                  <a:cs typeface="Calibri" pitchFamily="34" charset="0"/>
                </a:rPr>
                <a:t>weitere Stakeholder</a:t>
              </a:r>
            </a:p>
          </p:txBody>
        </p:sp>
      </p:grpSp>
      <p:grpSp>
        <p:nvGrpSpPr>
          <p:cNvPr id="58" name="Gruppieren 57">
            <a:extLst>
              <a:ext uri="{FF2B5EF4-FFF2-40B4-BE49-F238E27FC236}">
                <a16:creationId xmlns:a16="http://schemas.microsoft.com/office/drawing/2014/main" id="{200FA9F9-B423-4015-9D54-FE94DDEF4278}"/>
              </a:ext>
            </a:extLst>
          </p:cNvPr>
          <p:cNvGrpSpPr/>
          <p:nvPr/>
        </p:nvGrpSpPr>
        <p:grpSpPr>
          <a:xfrm>
            <a:off x="138036" y="4685645"/>
            <a:ext cx="1365170" cy="1333028"/>
            <a:chOff x="384608" y="1397191"/>
            <a:chExt cx="1365170" cy="1333028"/>
          </a:xfrm>
        </p:grpSpPr>
        <p:sp>
          <p:nvSpPr>
            <p:cNvPr id="59" name="Textfeld 58">
              <a:extLst>
                <a:ext uri="{FF2B5EF4-FFF2-40B4-BE49-F238E27FC236}">
                  <a16:creationId xmlns:a16="http://schemas.microsoft.com/office/drawing/2014/main" id="{DB4228EB-32F1-4430-86B2-3E42911ACB46}"/>
                </a:ext>
              </a:extLst>
            </p:cNvPr>
            <p:cNvSpPr txBox="1"/>
            <p:nvPr/>
          </p:nvSpPr>
          <p:spPr>
            <a:xfrm>
              <a:off x="384608" y="2411054"/>
              <a:ext cx="1365170" cy="319165"/>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60" name="Grafik 59">
              <a:extLst>
                <a:ext uri="{FF2B5EF4-FFF2-40B4-BE49-F238E27FC236}">
                  <a16:creationId xmlns:a16="http://schemas.microsoft.com/office/drawing/2014/main" id="{68D40CA7-697E-427D-A19B-073FA03B0F75}"/>
                </a:ext>
              </a:extLst>
            </p:cNvPr>
            <p:cNvPicPr>
              <a:picLocks noChangeAspect="1"/>
            </p:cNvPicPr>
            <p:nvPr/>
          </p:nvPicPr>
          <p:blipFill>
            <a:blip r:embed="rId12"/>
            <a:stretch>
              <a:fillRect/>
            </a:stretch>
          </p:blipFill>
          <p:spPr>
            <a:xfrm>
              <a:off x="615429" y="1397191"/>
              <a:ext cx="903528" cy="972000"/>
            </a:xfrm>
            <a:prstGeom prst="rect">
              <a:avLst/>
            </a:prstGeom>
          </p:spPr>
        </p:pic>
      </p:grpSp>
      <p:pic>
        <p:nvPicPr>
          <p:cNvPr id="62" name="Grafik 61">
            <a:extLst>
              <a:ext uri="{FF2B5EF4-FFF2-40B4-BE49-F238E27FC236}">
                <a16:creationId xmlns:a16="http://schemas.microsoft.com/office/drawing/2014/main" id="{3B1111C6-1668-4194-99F7-F28C0324F95D}"/>
              </a:ext>
            </a:extLst>
          </p:cNvPr>
          <p:cNvPicPr>
            <a:picLocks noChangeAspect="1"/>
          </p:cNvPicPr>
          <p:nvPr/>
        </p:nvPicPr>
        <p:blipFill>
          <a:blip r:embed="rId13"/>
          <a:stretch>
            <a:fillRect/>
          </a:stretch>
        </p:blipFill>
        <p:spPr>
          <a:xfrm>
            <a:off x="1503206" y="4544247"/>
            <a:ext cx="553400" cy="1615825"/>
          </a:xfrm>
          <a:prstGeom prst="rect">
            <a:avLst/>
          </a:prstGeom>
        </p:spPr>
      </p:pic>
    </p:spTree>
    <p:extLst>
      <p:ext uri="{BB962C8B-B14F-4D97-AF65-F5344CB8AC3E}">
        <p14:creationId xmlns:p14="http://schemas.microsoft.com/office/powerpoint/2010/main" val="113781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31E469D-4EDE-419A-9F17-6F68BDDDA33D}"/>
              </a:ext>
            </a:extLst>
          </p:cNvPr>
          <p:cNvSpPr>
            <a:spLocks noGrp="1"/>
          </p:cNvSpPr>
          <p:nvPr>
            <p:ph type="body" sz="quarter" idx="11"/>
          </p:nvPr>
        </p:nvSpPr>
        <p:spPr/>
        <p:txBody>
          <a:bodyPr>
            <a:normAutofit fontScale="92500"/>
          </a:bodyPr>
          <a:lstStyle/>
          <a:p>
            <a:endParaRPr lang="de-DE"/>
          </a:p>
        </p:txBody>
      </p:sp>
      <p:sp>
        <p:nvSpPr>
          <p:cNvPr id="3" name="Fußzeilenplatzhalter 2">
            <a:extLst>
              <a:ext uri="{FF2B5EF4-FFF2-40B4-BE49-F238E27FC236}">
                <a16:creationId xmlns:a16="http://schemas.microsoft.com/office/drawing/2014/main" id="{70B81234-4A45-48D7-8876-AAE858A1BCE7}"/>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ABEA4842-EB5B-440D-BBBF-665C94AC8B1A}"/>
              </a:ext>
            </a:extLst>
          </p:cNvPr>
          <p:cNvSpPr>
            <a:spLocks noGrp="1"/>
          </p:cNvSpPr>
          <p:nvPr>
            <p:ph type="sldNum" sz="quarter" idx="4"/>
          </p:nvPr>
        </p:nvSpPr>
        <p:spPr/>
        <p:txBody>
          <a:bodyPr/>
          <a:lstStyle/>
          <a:p>
            <a:fld id="{BD587C3E-324D-4846-9F44-5C3ACF20A720}" type="slidenum">
              <a:rPr lang="de-DE" smtClean="0"/>
              <a:pPr/>
              <a:t>4</a:t>
            </a:fld>
            <a:endParaRPr lang="de-DE" dirty="0"/>
          </a:p>
        </p:txBody>
      </p:sp>
      <p:sp>
        <p:nvSpPr>
          <p:cNvPr id="6" name="Textplatzhalter 5">
            <a:extLst>
              <a:ext uri="{FF2B5EF4-FFF2-40B4-BE49-F238E27FC236}">
                <a16:creationId xmlns:a16="http://schemas.microsoft.com/office/drawing/2014/main" id="{5F7D0FC7-C5A0-4832-A2A9-004F35D9E33A}"/>
              </a:ext>
            </a:extLst>
          </p:cNvPr>
          <p:cNvSpPr>
            <a:spLocks noGrp="1"/>
          </p:cNvSpPr>
          <p:nvPr>
            <p:ph type="body" sz="quarter" idx="13"/>
          </p:nvPr>
        </p:nvSpPr>
        <p:spPr>
          <a:xfrm>
            <a:off x="246063" y="1044614"/>
            <a:ext cx="8650287" cy="5486400"/>
          </a:xfrm>
        </p:spPr>
        <p:txBody>
          <a:bodyPr/>
          <a:lstStyle/>
          <a:p>
            <a:pPr>
              <a:lnSpc>
                <a:spcPct val="150000"/>
              </a:lnSpc>
            </a:pPr>
            <a:r>
              <a:rPr lang="de-DE" dirty="0"/>
              <a:t>Prüfungsart:</a:t>
            </a:r>
          </a:p>
          <a:p>
            <a:pPr lvl="1">
              <a:lnSpc>
                <a:spcPct val="150000"/>
              </a:lnSpc>
            </a:pPr>
            <a:r>
              <a:rPr lang="en-US" dirty="0"/>
              <a:t>Closed</a:t>
            </a:r>
            <a:r>
              <a:rPr lang="de-DE" dirty="0"/>
              <a:t>-Book-&amp;-Clean-Desk-Prüfung (Literatur und Notizen dürfen während der Prüfung nicht verwendet) werden</a:t>
            </a:r>
          </a:p>
        </p:txBody>
      </p:sp>
      <p:sp>
        <p:nvSpPr>
          <p:cNvPr id="7" name="Titel 6">
            <a:extLst>
              <a:ext uri="{FF2B5EF4-FFF2-40B4-BE49-F238E27FC236}">
                <a16:creationId xmlns:a16="http://schemas.microsoft.com/office/drawing/2014/main" id="{FC3965C3-F535-4FE5-BDAC-8D03A309BB65}"/>
              </a:ext>
            </a:extLst>
          </p:cNvPr>
          <p:cNvSpPr>
            <a:spLocks noGrp="1"/>
          </p:cNvSpPr>
          <p:nvPr>
            <p:ph type="title"/>
          </p:nvPr>
        </p:nvSpPr>
        <p:spPr/>
        <p:txBody>
          <a:bodyPr/>
          <a:lstStyle/>
          <a:p>
            <a:r>
              <a:rPr lang="de-DE" dirty="0"/>
              <a:t>Zertifizierungsprüfung</a:t>
            </a:r>
          </a:p>
        </p:txBody>
      </p:sp>
      <p:pic>
        <p:nvPicPr>
          <p:cNvPr id="9" name="Grafik 8">
            <a:extLst>
              <a:ext uri="{FF2B5EF4-FFF2-40B4-BE49-F238E27FC236}">
                <a16:creationId xmlns:a16="http://schemas.microsoft.com/office/drawing/2014/main" id="{146B0C6F-D12C-4531-95DA-8A850AB88D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85021">
            <a:off x="3232521" y="3240443"/>
            <a:ext cx="2520000" cy="758231"/>
          </a:xfrm>
          <a:prstGeom prst="rect">
            <a:avLst/>
          </a:prstGeom>
        </p:spPr>
      </p:pic>
      <p:pic>
        <p:nvPicPr>
          <p:cNvPr id="10" name="Grafik 9">
            <a:extLst>
              <a:ext uri="{FF2B5EF4-FFF2-40B4-BE49-F238E27FC236}">
                <a16:creationId xmlns:a16="http://schemas.microsoft.com/office/drawing/2014/main" id="{D9CA46F4-58C8-4AAB-A6EF-E33E019853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385021">
            <a:off x="6165638" y="3240443"/>
            <a:ext cx="2520000" cy="758231"/>
          </a:xfrm>
          <a:prstGeom prst="rect">
            <a:avLst/>
          </a:prstGeom>
        </p:spPr>
      </p:pic>
      <p:pic>
        <p:nvPicPr>
          <p:cNvPr id="11" name="Grafik 10">
            <a:extLst>
              <a:ext uri="{FF2B5EF4-FFF2-40B4-BE49-F238E27FC236}">
                <a16:creationId xmlns:a16="http://schemas.microsoft.com/office/drawing/2014/main" id="{215D1508-A2FB-479E-B038-B1C3133D15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385021">
            <a:off x="299404" y="3240443"/>
            <a:ext cx="2520000" cy="758230"/>
          </a:xfrm>
          <a:prstGeom prst="rect">
            <a:avLst/>
          </a:prstGeom>
        </p:spPr>
      </p:pic>
      <p:sp>
        <p:nvSpPr>
          <p:cNvPr id="12" name="Textfeld 11">
            <a:extLst>
              <a:ext uri="{FF2B5EF4-FFF2-40B4-BE49-F238E27FC236}">
                <a16:creationId xmlns:a16="http://schemas.microsoft.com/office/drawing/2014/main" id="{BD09D725-3E11-458F-B9FB-A90E34BF020C}"/>
              </a:ext>
            </a:extLst>
          </p:cNvPr>
          <p:cNvSpPr txBox="1"/>
          <p:nvPr/>
        </p:nvSpPr>
        <p:spPr>
          <a:xfrm rot="21359492">
            <a:off x="738343" y="5207197"/>
            <a:ext cx="7237026" cy="923330"/>
          </a:xfrm>
          <a:prstGeom prst="rect">
            <a:avLst/>
          </a:prstGeom>
          <a:noFill/>
          <a:ln w="38100">
            <a:solidFill>
              <a:schemeClr val="accent2"/>
            </a:solidFill>
          </a:ln>
        </p:spPr>
        <p:txBody>
          <a:bodyPr wrap="square" rtlCol="0">
            <a:spAutoFit/>
          </a:bodyPr>
          <a:lstStyle/>
          <a:p>
            <a:r>
              <a:rPr lang="de-DE" dirty="0"/>
              <a:t>Hinweis: </a:t>
            </a:r>
          </a:p>
          <a:p>
            <a:pPr marL="285750" indent="-285750">
              <a:buFont typeface="Arial" panose="020B0604020202020204" pitchFamily="34" charset="0"/>
              <a:buChar char="•"/>
            </a:pPr>
            <a:r>
              <a:rPr lang="de-DE" dirty="0"/>
              <a:t>Weitere Materialen zum Download und Informationen zu Prüfung finden sich auf </a:t>
            </a:r>
            <a:r>
              <a:rPr lang="de-DE" dirty="0">
                <a:hlinkClick r:id="rId8"/>
              </a:rPr>
              <a:t>www.itedas.org</a:t>
            </a:r>
            <a:r>
              <a:rPr lang="de-DE" dirty="0"/>
              <a:t> </a:t>
            </a:r>
          </a:p>
        </p:txBody>
      </p:sp>
    </p:spTree>
    <p:extLst>
      <p:ext uri="{BB962C8B-B14F-4D97-AF65-F5344CB8AC3E}">
        <p14:creationId xmlns:p14="http://schemas.microsoft.com/office/powerpoint/2010/main" val="3213120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49BD532-A4AB-45BA-95FA-028E9C992ECF}"/>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E9A8BE1-A3DD-4878-85AB-274CA9B2C63B}"/>
              </a:ext>
            </a:extLst>
          </p:cNvPr>
          <p:cNvSpPr>
            <a:spLocks noGrp="1"/>
          </p:cNvSpPr>
          <p:nvPr>
            <p:ph type="sldNum" sz="quarter" idx="4"/>
          </p:nvPr>
        </p:nvSpPr>
        <p:spPr/>
        <p:txBody>
          <a:bodyPr/>
          <a:lstStyle/>
          <a:p>
            <a:fld id="{BD587C3E-324D-4846-9F44-5C3ACF20A720}" type="slidenum">
              <a:rPr lang="de-DE" smtClean="0"/>
              <a:pPr/>
              <a:t>40</a:t>
            </a:fld>
            <a:endParaRPr lang="de-DE" dirty="0"/>
          </a:p>
        </p:txBody>
      </p:sp>
      <p:sp>
        <p:nvSpPr>
          <p:cNvPr id="6" name="Titel 5">
            <a:extLst>
              <a:ext uri="{FF2B5EF4-FFF2-40B4-BE49-F238E27FC236}">
                <a16:creationId xmlns:a16="http://schemas.microsoft.com/office/drawing/2014/main" id="{C3ACD189-A5DA-49B9-8B7A-B1DEFD9174D5}"/>
              </a:ext>
            </a:extLst>
          </p:cNvPr>
          <p:cNvSpPr>
            <a:spLocks noGrp="1"/>
          </p:cNvSpPr>
          <p:nvPr>
            <p:ph type="title"/>
          </p:nvPr>
        </p:nvSpPr>
        <p:spPr/>
        <p:txBody>
          <a:bodyPr/>
          <a:lstStyle/>
          <a:p>
            <a:r>
              <a:rPr lang="de-DE" dirty="0"/>
              <a:t>Das Scrum-Team</a:t>
            </a:r>
          </a:p>
        </p:txBody>
      </p:sp>
      <p:sp>
        <p:nvSpPr>
          <p:cNvPr id="2" name="Textplatzhalter 1">
            <a:extLst>
              <a:ext uri="{FF2B5EF4-FFF2-40B4-BE49-F238E27FC236}">
                <a16:creationId xmlns:a16="http://schemas.microsoft.com/office/drawing/2014/main" id="{0C18B032-0425-4573-B558-A4C181512599}"/>
              </a:ext>
            </a:extLst>
          </p:cNvPr>
          <p:cNvSpPr>
            <a:spLocks noGrp="1"/>
          </p:cNvSpPr>
          <p:nvPr>
            <p:ph type="body" sz="quarter" idx="11"/>
          </p:nvPr>
        </p:nvSpPr>
        <p:spPr/>
        <p:txBody>
          <a:bodyPr>
            <a:normAutofit fontScale="92500"/>
          </a:bodyPr>
          <a:lstStyle/>
          <a:p>
            <a:r>
              <a:rPr lang="de-DE"/>
              <a:t>Syl_ID_4</a:t>
            </a:r>
            <a:endParaRPr lang="de-DE" dirty="0"/>
          </a:p>
        </p:txBody>
      </p:sp>
      <p:grpSp>
        <p:nvGrpSpPr>
          <p:cNvPr id="7" name="Gruppieren 6">
            <a:extLst>
              <a:ext uri="{FF2B5EF4-FFF2-40B4-BE49-F238E27FC236}">
                <a16:creationId xmlns:a16="http://schemas.microsoft.com/office/drawing/2014/main" id="{972F55C3-46B6-4714-8829-53C1E96D4405}"/>
              </a:ext>
            </a:extLst>
          </p:cNvPr>
          <p:cNvGrpSpPr/>
          <p:nvPr/>
        </p:nvGrpSpPr>
        <p:grpSpPr>
          <a:xfrm>
            <a:off x="1546578" y="1529453"/>
            <a:ext cx="1365170" cy="1333028"/>
            <a:chOff x="384608" y="1397191"/>
            <a:chExt cx="1365170" cy="1333028"/>
          </a:xfrm>
        </p:grpSpPr>
        <p:sp>
          <p:nvSpPr>
            <p:cNvPr id="8" name="Textfeld 7">
              <a:extLst>
                <a:ext uri="{FF2B5EF4-FFF2-40B4-BE49-F238E27FC236}">
                  <a16:creationId xmlns:a16="http://schemas.microsoft.com/office/drawing/2014/main" id="{E086DCA8-8F02-4560-B4E8-C69E1AF7607B}"/>
                </a:ext>
              </a:extLst>
            </p:cNvPr>
            <p:cNvSpPr txBox="1"/>
            <p:nvPr/>
          </p:nvSpPr>
          <p:spPr>
            <a:xfrm>
              <a:off x="384608" y="2411054"/>
              <a:ext cx="1365170" cy="319165"/>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9" name="Grafik 8">
              <a:extLst>
                <a:ext uri="{FF2B5EF4-FFF2-40B4-BE49-F238E27FC236}">
                  <a16:creationId xmlns:a16="http://schemas.microsoft.com/office/drawing/2014/main" id="{B9936385-81EC-41E6-AE35-F133B30B2ADE}"/>
                </a:ext>
              </a:extLst>
            </p:cNvPr>
            <p:cNvPicPr>
              <a:picLocks noChangeAspect="1"/>
            </p:cNvPicPr>
            <p:nvPr/>
          </p:nvPicPr>
          <p:blipFill>
            <a:blip r:embed="rId2"/>
            <a:stretch>
              <a:fillRect/>
            </a:stretch>
          </p:blipFill>
          <p:spPr>
            <a:xfrm>
              <a:off x="615429" y="1397191"/>
              <a:ext cx="903528" cy="972000"/>
            </a:xfrm>
            <a:prstGeom prst="rect">
              <a:avLst/>
            </a:prstGeom>
          </p:spPr>
        </p:pic>
      </p:grpSp>
      <p:grpSp>
        <p:nvGrpSpPr>
          <p:cNvPr id="10" name="Gruppieren 9">
            <a:extLst>
              <a:ext uri="{FF2B5EF4-FFF2-40B4-BE49-F238E27FC236}">
                <a16:creationId xmlns:a16="http://schemas.microsoft.com/office/drawing/2014/main" id="{FFC643D6-5BEE-4BA2-BE4C-7AB946BA6321}"/>
              </a:ext>
            </a:extLst>
          </p:cNvPr>
          <p:cNvGrpSpPr/>
          <p:nvPr/>
        </p:nvGrpSpPr>
        <p:grpSpPr>
          <a:xfrm>
            <a:off x="3231840" y="1529453"/>
            <a:ext cx="1548000" cy="1327334"/>
            <a:chOff x="3784594" y="1397191"/>
            <a:chExt cx="1548000" cy="1327334"/>
          </a:xfrm>
        </p:grpSpPr>
        <p:sp>
          <p:nvSpPr>
            <p:cNvPr id="11" name="Textfeld 10">
              <a:extLst>
                <a:ext uri="{FF2B5EF4-FFF2-40B4-BE49-F238E27FC236}">
                  <a16:creationId xmlns:a16="http://schemas.microsoft.com/office/drawing/2014/main" id="{02FA67F9-DC64-4CA2-AE79-4A2E8BEC48C0}"/>
                </a:ext>
              </a:extLst>
            </p:cNvPr>
            <p:cNvSpPr txBox="1"/>
            <p:nvPr/>
          </p:nvSpPr>
          <p:spPr>
            <a:xfrm>
              <a:off x="3784594" y="2416748"/>
              <a:ext cx="1548000" cy="307777"/>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2" name="Grafik 11">
              <a:extLst>
                <a:ext uri="{FF2B5EF4-FFF2-40B4-BE49-F238E27FC236}">
                  <a16:creationId xmlns:a16="http://schemas.microsoft.com/office/drawing/2014/main" id="{EB8A7B56-1A99-4EE6-B645-96BB87404B59}"/>
                </a:ext>
              </a:extLst>
            </p:cNvPr>
            <p:cNvPicPr>
              <a:picLocks noChangeAspect="1"/>
            </p:cNvPicPr>
            <p:nvPr/>
          </p:nvPicPr>
          <p:blipFill>
            <a:blip r:embed="rId3"/>
            <a:stretch>
              <a:fillRect/>
            </a:stretch>
          </p:blipFill>
          <p:spPr>
            <a:xfrm>
              <a:off x="4051514" y="1397191"/>
              <a:ext cx="977940" cy="972000"/>
            </a:xfrm>
            <a:prstGeom prst="rect">
              <a:avLst/>
            </a:prstGeom>
          </p:spPr>
        </p:pic>
      </p:grpSp>
      <p:grpSp>
        <p:nvGrpSpPr>
          <p:cNvPr id="13" name="Gruppieren 12">
            <a:extLst>
              <a:ext uri="{FF2B5EF4-FFF2-40B4-BE49-F238E27FC236}">
                <a16:creationId xmlns:a16="http://schemas.microsoft.com/office/drawing/2014/main" id="{6F577D7D-C4B5-4B8E-AFB4-56FC2BB98C48}"/>
              </a:ext>
            </a:extLst>
          </p:cNvPr>
          <p:cNvGrpSpPr/>
          <p:nvPr/>
        </p:nvGrpSpPr>
        <p:grpSpPr>
          <a:xfrm>
            <a:off x="5099932" y="1529453"/>
            <a:ext cx="1225737" cy="1327334"/>
            <a:chOff x="2203632" y="1397191"/>
            <a:chExt cx="1225737" cy="1327334"/>
          </a:xfrm>
        </p:grpSpPr>
        <p:sp>
          <p:nvSpPr>
            <p:cNvPr id="14" name="Textfeld 13">
              <a:extLst>
                <a:ext uri="{FF2B5EF4-FFF2-40B4-BE49-F238E27FC236}">
                  <a16:creationId xmlns:a16="http://schemas.microsoft.com/office/drawing/2014/main" id="{8C14E0D8-E796-455E-8FF9-9D84000ADF7A}"/>
                </a:ext>
              </a:extLst>
            </p:cNvPr>
            <p:cNvSpPr txBox="1"/>
            <p:nvPr/>
          </p:nvSpPr>
          <p:spPr>
            <a:xfrm>
              <a:off x="2203632" y="2416748"/>
              <a:ext cx="1225737" cy="307777"/>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15" name="Grafik 14">
              <a:extLst>
                <a:ext uri="{FF2B5EF4-FFF2-40B4-BE49-F238E27FC236}">
                  <a16:creationId xmlns:a16="http://schemas.microsoft.com/office/drawing/2014/main" id="{A52EE7C6-5F02-4AFE-A324-A622CAC9BF6E}"/>
                </a:ext>
              </a:extLst>
            </p:cNvPr>
            <p:cNvPicPr>
              <a:picLocks noChangeAspect="1"/>
            </p:cNvPicPr>
            <p:nvPr/>
          </p:nvPicPr>
          <p:blipFill>
            <a:blip r:embed="rId4"/>
            <a:stretch>
              <a:fillRect/>
            </a:stretch>
          </p:blipFill>
          <p:spPr>
            <a:xfrm>
              <a:off x="2269440" y="1397191"/>
              <a:ext cx="1094121" cy="972000"/>
            </a:xfrm>
            <a:prstGeom prst="rect">
              <a:avLst/>
            </a:prstGeom>
          </p:spPr>
        </p:pic>
      </p:grpSp>
      <p:grpSp>
        <p:nvGrpSpPr>
          <p:cNvPr id="16" name="Gruppieren 15">
            <a:extLst>
              <a:ext uri="{FF2B5EF4-FFF2-40B4-BE49-F238E27FC236}">
                <a16:creationId xmlns:a16="http://schemas.microsoft.com/office/drawing/2014/main" id="{A236B85B-FCC4-42E3-946C-61A79ACE6AFB}"/>
              </a:ext>
            </a:extLst>
          </p:cNvPr>
          <p:cNvGrpSpPr/>
          <p:nvPr/>
        </p:nvGrpSpPr>
        <p:grpSpPr>
          <a:xfrm>
            <a:off x="969456" y="1001334"/>
            <a:ext cx="6374674" cy="1902791"/>
            <a:chOff x="195943" y="4614894"/>
            <a:chExt cx="6374674" cy="1902791"/>
          </a:xfrm>
        </p:grpSpPr>
        <p:sp>
          <p:nvSpPr>
            <p:cNvPr id="17" name="Abgerundetes Rechteck 14">
              <a:extLst>
                <a:ext uri="{FF2B5EF4-FFF2-40B4-BE49-F238E27FC236}">
                  <a16:creationId xmlns:a16="http://schemas.microsoft.com/office/drawing/2014/main" id="{D80EF81B-2F44-4698-933D-53323EE219F9}"/>
                </a:ext>
              </a:extLst>
            </p:cNvPr>
            <p:cNvSpPr/>
            <p:nvPr/>
          </p:nvSpPr>
          <p:spPr>
            <a:xfrm>
              <a:off x="195943" y="4671758"/>
              <a:ext cx="6374674" cy="1845927"/>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8" name="Textfeld 17">
              <a:extLst>
                <a:ext uri="{FF2B5EF4-FFF2-40B4-BE49-F238E27FC236}">
                  <a16:creationId xmlns:a16="http://schemas.microsoft.com/office/drawing/2014/main" id="{EB583913-78BB-4FB7-BAEC-985F422FFB9B}"/>
                </a:ext>
              </a:extLst>
            </p:cNvPr>
            <p:cNvSpPr txBox="1"/>
            <p:nvPr/>
          </p:nvSpPr>
          <p:spPr>
            <a:xfrm>
              <a:off x="322652" y="4614894"/>
              <a:ext cx="6247965" cy="400110"/>
            </a:xfrm>
            <a:prstGeom prst="rect">
              <a:avLst/>
            </a:prstGeom>
            <a:noFill/>
          </p:spPr>
          <p:txBody>
            <a:bodyPr wrap="square" rtlCol="0">
              <a:spAutoFit/>
            </a:bodyPr>
            <a:lstStyle/>
            <a:p>
              <a:pPr algn="ctr"/>
              <a:r>
                <a:rPr lang="de-DE" sz="2000" b="1" dirty="0">
                  <a:solidFill>
                    <a:schemeClr val="accent1"/>
                  </a:solidFill>
                  <a:latin typeface="Calibri" pitchFamily="34" charset="0"/>
                  <a:cs typeface="Calibri" pitchFamily="34" charset="0"/>
                </a:rPr>
                <a:t>Das Scrum-Team: verschiedene Rollen, ein Ziel!</a:t>
              </a:r>
            </a:p>
          </p:txBody>
        </p:sp>
      </p:grpSp>
      <p:sp>
        <p:nvSpPr>
          <p:cNvPr id="19" name="Textfeld 18">
            <a:extLst>
              <a:ext uri="{FF2B5EF4-FFF2-40B4-BE49-F238E27FC236}">
                <a16:creationId xmlns:a16="http://schemas.microsoft.com/office/drawing/2014/main" id="{3566C0E5-9D34-4F9A-92DA-8D66A5075469}"/>
              </a:ext>
            </a:extLst>
          </p:cNvPr>
          <p:cNvSpPr txBox="1"/>
          <p:nvPr/>
        </p:nvSpPr>
        <p:spPr>
          <a:xfrm>
            <a:off x="867918" y="3257914"/>
            <a:ext cx="6704457" cy="3046988"/>
          </a:xfrm>
          <a:prstGeom prst="rect">
            <a:avLst/>
          </a:prstGeom>
          <a:noFill/>
        </p:spPr>
        <p:txBody>
          <a:bodyPr wrap="square" rtlCol="0">
            <a:spAutoFit/>
          </a:bodyPr>
          <a:lstStyle/>
          <a:p>
            <a:pPr>
              <a:lnSpc>
                <a:spcPct val="150000"/>
              </a:lnSpc>
            </a:pPr>
            <a:r>
              <a:rPr lang="de-DE" sz="1600" dirty="0">
                <a:solidFill>
                  <a:srgbClr val="4D4D4D"/>
                </a:solidFill>
                <a:latin typeface="Calibri" panose="020F0502020204030204" pitchFamily="34" charset="0"/>
                <a:sym typeface="Wingdings" pitchFamily="2" charset="2"/>
              </a:rPr>
              <a:t>Scrum-Teams sind …</a:t>
            </a:r>
          </a:p>
          <a:p>
            <a:pPr marL="285750" indent="-285750">
              <a:lnSpc>
                <a:spcPct val="150000"/>
              </a:lnSpc>
              <a:buFont typeface="Calibri" panose="020F0502020204030204" pitchFamily="34" charset="0"/>
              <a:buChar char="…"/>
            </a:pPr>
            <a:r>
              <a:rPr lang="de-DE" sz="1600" b="1" dirty="0">
                <a:solidFill>
                  <a:srgbClr val="4D4D4D"/>
                </a:solidFill>
                <a:latin typeface="Calibri" panose="020F0502020204030204" pitchFamily="34" charset="0"/>
                <a:sym typeface="Wingdings" pitchFamily="2" charset="2"/>
              </a:rPr>
              <a:t>selbstorganisierend</a:t>
            </a:r>
            <a:r>
              <a:rPr lang="de-DE" sz="1600" dirty="0">
                <a:solidFill>
                  <a:srgbClr val="4D4D4D"/>
                </a:solidFill>
                <a:latin typeface="Calibri" panose="020F0502020204030204" pitchFamily="34" charset="0"/>
                <a:sym typeface="Wingdings" pitchFamily="2" charset="2"/>
              </a:rPr>
              <a:t> und </a:t>
            </a:r>
            <a:r>
              <a:rPr lang="de-DE" sz="1600" b="1" dirty="0">
                <a:solidFill>
                  <a:srgbClr val="4D4D4D"/>
                </a:solidFill>
                <a:latin typeface="Calibri" panose="020F0502020204030204" pitchFamily="34" charset="0"/>
                <a:sym typeface="Wingdings" pitchFamily="2" charset="2"/>
              </a:rPr>
              <a:t>interdisziplinär</a:t>
            </a:r>
            <a:r>
              <a:rPr lang="de-DE" sz="1600" dirty="0">
                <a:solidFill>
                  <a:srgbClr val="4D4D4D"/>
                </a:solidFill>
                <a:latin typeface="Calibri" panose="020F0502020204030204" pitchFamily="34" charset="0"/>
                <a:sym typeface="Wingdings" pitchFamily="2" charset="2"/>
              </a:rPr>
              <a:t>.</a:t>
            </a:r>
          </a:p>
          <a:p>
            <a:pPr marL="285750" indent="-285750">
              <a:lnSpc>
                <a:spcPct val="150000"/>
              </a:lnSpc>
              <a:buFont typeface="Calibri" panose="020F0502020204030204" pitchFamily="34" charset="0"/>
              <a:buChar char="…"/>
            </a:pPr>
            <a:r>
              <a:rPr lang="de-DE" sz="1600" b="1" dirty="0">
                <a:solidFill>
                  <a:srgbClr val="4D4D4D"/>
                </a:solidFill>
                <a:latin typeface="Calibri" panose="020F0502020204030204" pitchFamily="34" charset="0"/>
                <a:sym typeface="Wingdings" pitchFamily="2" charset="2"/>
              </a:rPr>
              <a:t>entscheiden selbst</a:t>
            </a:r>
            <a:r>
              <a:rPr lang="de-DE" sz="1600" dirty="0">
                <a:solidFill>
                  <a:srgbClr val="4D4D4D"/>
                </a:solidFill>
                <a:latin typeface="Calibri" panose="020F0502020204030204" pitchFamily="34" charset="0"/>
                <a:sym typeface="Wingdings" pitchFamily="2" charset="2"/>
              </a:rPr>
              <a:t>, wie sie ihre Arbeit am besten erledigen.</a:t>
            </a:r>
          </a:p>
          <a:p>
            <a:pPr marL="285750" indent="-285750">
              <a:lnSpc>
                <a:spcPct val="150000"/>
              </a:lnSpc>
              <a:buFont typeface="Calibri" panose="020F0502020204030204" pitchFamily="34" charset="0"/>
              <a:buChar char="…"/>
            </a:pPr>
            <a:r>
              <a:rPr lang="de-DE" sz="1600" b="1" dirty="0">
                <a:solidFill>
                  <a:srgbClr val="4D4D4D"/>
                </a:solidFill>
                <a:latin typeface="Calibri" panose="020F0502020204030204" pitchFamily="34" charset="0"/>
                <a:sym typeface="Wingdings" pitchFamily="2" charset="2"/>
              </a:rPr>
              <a:t>verfügen über alle Kompetenzen</a:t>
            </a:r>
            <a:r>
              <a:rPr lang="de-DE" sz="1600" dirty="0">
                <a:solidFill>
                  <a:srgbClr val="4D4D4D"/>
                </a:solidFill>
                <a:latin typeface="Calibri" panose="020F0502020204030204" pitchFamily="34" charset="0"/>
                <a:sym typeface="Wingdings" pitchFamily="2" charset="2"/>
              </a:rPr>
              <a:t>, die erforderlich sind, um die Arbeit zu erledigen.</a:t>
            </a:r>
          </a:p>
          <a:p>
            <a:pPr marL="285750" indent="-285750">
              <a:lnSpc>
                <a:spcPct val="150000"/>
              </a:lnSpc>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sind in der Lage, </a:t>
            </a:r>
            <a:r>
              <a:rPr lang="de-DE" sz="1600" b="1" dirty="0">
                <a:solidFill>
                  <a:srgbClr val="4D4D4D"/>
                </a:solidFill>
                <a:latin typeface="Calibri" panose="020F0502020204030204" pitchFamily="34" charset="0"/>
                <a:sym typeface="Wingdings" pitchFamily="2" charset="2"/>
              </a:rPr>
              <a:t>Flexibilität</a:t>
            </a:r>
            <a:r>
              <a:rPr lang="de-DE" sz="1600" dirty="0">
                <a:solidFill>
                  <a:srgbClr val="4D4D4D"/>
                </a:solidFill>
                <a:latin typeface="Calibri" panose="020F0502020204030204" pitchFamily="34" charset="0"/>
                <a:sym typeface="Wingdings" pitchFamily="2" charset="2"/>
              </a:rPr>
              <a:t>, </a:t>
            </a:r>
            <a:r>
              <a:rPr lang="de-DE" sz="1600" b="1" dirty="0">
                <a:solidFill>
                  <a:srgbClr val="4D4D4D"/>
                </a:solidFill>
                <a:latin typeface="Calibri" panose="020F0502020204030204" pitchFamily="34" charset="0"/>
                <a:sym typeface="Wingdings" pitchFamily="2" charset="2"/>
              </a:rPr>
              <a:t>Kreativität</a:t>
            </a:r>
            <a:r>
              <a:rPr lang="de-DE" sz="1600" dirty="0">
                <a:solidFill>
                  <a:srgbClr val="4D4D4D"/>
                </a:solidFill>
                <a:latin typeface="Calibri" panose="020F0502020204030204" pitchFamily="34" charset="0"/>
                <a:sym typeface="Wingdings" pitchFamily="2" charset="2"/>
              </a:rPr>
              <a:t> und </a:t>
            </a:r>
            <a:r>
              <a:rPr lang="de-DE" sz="1600" b="1" dirty="0">
                <a:solidFill>
                  <a:srgbClr val="4D4D4D"/>
                </a:solidFill>
                <a:latin typeface="Calibri" panose="020F0502020204030204" pitchFamily="34" charset="0"/>
                <a:sym typeface="Wingdings" pitchFamily="2" charset="2"/>
              </a:rPr>
              <a:t>Produktivität</a:t>
            </a:r>
            <a:r>
              <a:rPr lang="de-DE" sz="1600" dirty="0">
                <a:solidFill>
                  <a:srgbClr val="4D4D4D"/>
                </a:solidFill>
                <a:latin typeface="Calibri" panose="020F0502020204030204" pitchFamily="34" charset="0"/>
                <a:sym typeface="Wingdings" pitchFamily="2" charset="2"/>
              </a:rPr>
              <a:t> zu </a:t>
            </a:r>
            <a:r>
              <a:rPr lang="de-DE" sz="1600" b="1" dirty="0">
                <a:solidFill>
                  <a:srgbClr val="4D4D4D"/>
                </a:solidFill>
                <a:latin typeface="Calibri" panose="020F0502020204030204" pitchFamily="34" charset="0"/>
                <a:sym typeface="Wingdings" pitchFamily="2" charset="2"/>
              </a:rPr>
              <a:t>optimieren</a:t>
            </a:r>
            <a:r>
              <a:rPr lang="de-DE" sz="1600" dirty="0">
                <a:solidFill>
                  <a:srgbClr val="4D4D4D"/>
                </a:solidFill>
                <a:latin typeface="Calibri" panose="020F0502020204030204" pitchFamily="34" charset="0"/>
                <a:sym typeface="Wingdings" pitchFamily="2" charset="2"/>
              </a:rPr>
              <a:t>.</a:t>
            </a:r>
          </a:p>
          <a:p>
            <a:pPr marL="285750" indent="-285750">
              <a:lnSpc>
                <a:spcPct val="150000"/>
              </a:lnSpc>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liefern </a:t>
            </a:r>
            <a:r>
              <a:rPr lang="de-DE" sz="1600" b="1" dirty="0">
                <a:solidFill>
                  <a:srgbClr val="4D4D4D"/>
                </a:solidFill>
                <a:latin typeface="Calibri" panose="020F0502020204030204" pitchFamily="34" charset="0"/>
                <a:sym typeface="Wingdings" pitchFamily="2" charset="2"/>
              </a:rPr>
              <a:t>Produkte iterativ und inkrementell </a:t>
            </a:r>
            <a:r>
              <a:rPr lang="de-DE" sz="1600" dirty="0">
                <a:solidFill>
                  <a:srgbClr val="4D4D4D"/>
                </a:solidFill>
                <a:latin typeface="Calibri" panose="020F0502020204030204" pitchFamily="34" charset="0"/>
                <a:sym typeface="Wingdings" pitchFamily="2" charset="2"/>
              </a:rPr>
              <a:t>und </a:t>
            </a:r>
            <a:r>
              <a:rPr lang="de-DE" sz="1600" b="1" dirty="0">
                <a:solidFill>
                  <a:srgbClr val="4D4D4D"/>
                </a:solidFill>
                <a:latin typeface="Calibri" panose="020F0502020204030204" pitchFamily="34" charset="0"/>
                <a:sym typeface="Wingdings" pitchFamily="2" charset="2"/>
              </a:rPr>
              <a:t>maximieren somit die Gelegenheit für Feedback</a:t>
            </a:r>
            <a:r>
              <a:rPr lang="de-DE" sz="1600" dirty="0">
                <a:solidFill>
                  <a:srgbClr val="4D4D4D"/>
                </a:solidFill>
                <a:latin typeface="Calibri" panose="020F0502020204030204" pitchFamily="34" charset="0"/>
                <a:sym typeface="Wingdings" pitchFamily="2" charset="2"/>
              </a:rPr>
              <a:t>.</a:t>
            </a:r>
          </a:p>
        </p:txBody>
      </p:sp>
    </p:spTree>
    <p:extLst>
      <p:ext uri="{BB962C8B-B14F-4D97-AF65-F5344CB8AC3E}">
        <p14:creationId xmlns:p14="http://schemas.microsoft.com/office/powerpoint/2010/main" val="3624192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09B5001-94C2-4677-9AAA-B2B27A9E5C06}"/>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075C8A3E-9CBC-4A26-BD00-A47CA4A2A7AF}"/>
              </a:ext>
            </a:extLst>
          </p:cNvPr>
          <p:cNvSpPr>
            <a:spLocks noGrp="1"/>
          </p:cNvSpPr>
          <p:nvPr>
            <p:ph type="sldNum" sz="quarter" idx="4"/>
          </p:nvPr>
        </p:nvSpPr>
        <p:spPr/>
        <p:txBody>
          <a:bodyPr/>
          <a:lstStyle/>
          <a:p>
            <a:fld id="{BD587C3E-324D-4846-9F44-5C3ACF20A720}" type="slidenum">
              <a:rPr lang="de-DE" smtClean="0"/>
              <a:pPr/>
              <a:t>41</a:t>
            </a:fld>
            <a:endParaRPr lang="de-DE" dirty="0"/>
          </a:p>
        </p:txBody>
      </p:sp>
      <p:sp>
        <p:nvSpPr>
          <p:cNvPr id="4" name="Titel 3">
            <a:extLst>
              <a:ext uri="{FF2B5EF4-FFF2-40B4-BE49-F238E27FC236}">
                <a16:creationId xmlns:a16="http://schemas.microsoft.com/office/drawing/2014/main" id="{570F1BAB-0FBE-4CEB-A4E4-208A5CBA9258}"/>
              </a:ext>
            </a:extLst>
          </p:cNvPr>
          <p:cNvSpPr>
            <a:spLocks noGrp="1"/>
          </p:cNvSpPr>
          <p:nvPr>
            <p:ph type="title"/>
          </p:nvPr>
        </p:nvSpPr>
        <p:spPr/>
        <p:txBody>
          <a:bodyPr/>
          <a:lstStyle/>
          <a:p>
            <a:r>
              <a:rPr lang="de-DE" dirty="0"/>
              <a:t>Scrum-Teams liefern Qualität</a:t>
            </a:r>
          </a:p>
        </p:txBody>
      </p:sp>
      <p:sp>
        <p:nvSpPr>
          <p:cNvPr id="5" name="Textplatzhalter 4">
            <a:extLst>
              <a:ext uri="{FF2B5EF4-FFF2-40B4-BE49-F238E27FC236}">
                <a16:creationId xmlns:a16="http://schemas.microsoft.com/office/drawing/2014/main" id="{E6CC9187-3999-431C-B5CD-985BC677C71F}"/>
              </a:ext>
            </a:extLst>
          </p:cNvPr>
          <p:cNvSpPr>
            <a:spLocks noGrp="1"/>
          </p:cNvSpPr>
          <p:nvPr>
            <p:ph type="body" sz="quarter" idx="11"/>
          </p:nvPr>
        </p:nvSpPr>
        <p:spPr/>
        <p:txBody>
          <a:bodyPr>
            <a:normAutofit fontScale="92500"/>
          </a:bodyPr>
          <a:lstStyle/>
          <a:p>
            <a:r>
              <a:rPr lang="de-DE" dirty="0"/>
              <a:t>Syl_ID_9.1</a:t>
            </a:r>
          </a:p>
        </p:txBody>
      </p:sp>
      <p:sp>
        <p:nvSpPr>
          <p:cNvPr id="7" name="Textfeld 6">
            <a:extLst>
              <a:ext uri="{FF2B5EF4-FFF2-40B4-BE49-F238E27FC236}">
                <a16:creationId xmlns:a16="http://schemas.microsoft.com/office/drawing/2014/main" id="{7B21F208-ABA0-4D7A-89E2-20686142AA48}"/>
              </a:ext>
            </a:extLst>
          </p:cNvPr>
          <p:cNvSpPr txBox="1"/>
          <p:nvPr/>
        </p:nvSpPr>
        <p:spPr>
          <a:xfrm rot="20913174">
            <a:off x="184057" y="2004976"/>
            <a:ext cx="4821387" cy="1754326"/>
          </a:xfrm>
          <a:prstGeom prst="rect">
            <a:avLst/>
          </a:prstGeom>
          <a:noFill/>
          <a:ln>
            <a:solidFill>
              <a:schemeClr val="accent1"/>
            </a:solidFill>
          </a:ln>
        </p:spPr>
        <p:txBody>
          <a:bodyPr wrap="square" rtlCol="0">
            <a:spAutoFit/>
          </a:bodyPr>
          <a:lstStyle/>
          <a:p>
            <a:pPr algn="ctr">
              <a:lnSpc>
                <a:spcPct val="150000"/>
              </a:lnSpc>
            </a:pPr>
            <a:r>
              <a:rPr lang="de-DE" dirty="0">
                <a:solidFill>
                  <a:srgbClr val="4D4D4D"/>
                </a:solidFill>
                <a:latin typeface="Calibri" panose="020F0502020204030204" pitchFamily="34" charset="0"/>
                <a:sym typeface="Wingdings" pitchFamily="2" charset="2"/>
              </a:rPr>
              <a:t>Für Scrum-Teams ist </a:t>
            </a:r>
            <a:r>
              <a:rPr lang="de-DE" b="1" dirty="0">
                <a:solidFill>
                  <a:schemeClr val="accent1"/>
                </a:solidFill>
                <a:latin typeface="Calibri" panose="020F0502020204030204" pitchFamily="34" charset="0"/>
                <a:sym typeface="Wingdings" pitchFamily="2" charset="2"/>
              </a:rPr>
              <a:t>Testen eine zentrale Komponente </a:t>
            </a:r>
            <a:r>
              <a:rPr lang="de-DE" b="1" u="sng" dirty="0">
                <a:solidFill>
                  <a:schemeClr val="accent1"/>
                </a:solidFill>
                <a:latin typeface="Calibri" panose="020F0502020204030204" pitchFamily="34" charset="0"/>
                <a:sym typeface="Wingdings" pitchFamily="2" charset="2"/>
              </a:rPr>
              <a:t>innerhalb</a:t>
            </a:r>
            <a:r>
              <a:rPr lang="de-DE" dirty="0">
                <a:solidFill>
                  <a:srgbClr val="4D4D4D"/>
                </a:solidFill>
                <a:latin typeface="Calibri" panose="020F0502020204030204" pitchFamily="34" charset="0"/>
                <a:sym typeface="Wingdings" pitchFamily="2" charset="2"/>
              </a:rPr>
              <a:t> des </a:t>
            </a:r>
            <a:r>
              <a:rPr lang="de-DE" b="1" dirty="0">
                <a:solidFill>
                  <a:schemeClr val="accent1"/>
                </a:solidFill>
                <a:latin typeface="Calibri" panose="020F0502020204030204" pitchFamily="34" charset="0"/>
                <a:sym typeface="Wingdings" pitchFamily="2" charset="2"/>
              </a:rPr>
              <a:t>Entwicklungsprozesses</a:t>
            </a:r>
            <a:r>
              <a:rPr lang="de-DE" dirty="0">
                <a:solidFill>
                  <a:srgbClr val="4D4D4D"/>
                </a:solidFill>
                <a:latin typeface="Calibri" panose="020F0502020204030204" pitchFamily="34" charset="0"/>
                <a:sym typeface="Wingdings" pitchFamily="2" charset="2"/>
              </a:rPr>
              <a:t> (und nicht etwas, was nach der Entwicklung („</a:t>
            </a:r>
            <a:r>
              <a:rPr lang="de-DE" dirty="0" err="1">
                <a:solidFill>
                  <a:srgbClr val="4D4D4D"/>
                </a:solidFill>
                <a:latin typeface="Calibri" panose="020F0502020204030204" pitchFamily="34" charset="0"/>
                <a:sym typeface="Wingdings" pitchFamily="2" charset="2"/>
              </a:rPr>
              <a:t>done</a:t>
            </a:r>
            <a:r>
              <a:rPr lang="de-DE" dirty="0">
                <a:solidFill>
                  <a:srgbClr val="4D4D4D"/>
                </a:solidFill>
                <a:latin typeface="Calibri" panose="020F0502020204030204" pitchFamily="34" charset="0"/>
                <a:sym typeface="Wingdings" pitchFamily="2" charset="2"/>
              </a:rPr>
              <a:t>“) mal passiert).</a:t>
            </a:r>
          </a:p>
        </p:txBody>
      </p:sp>
      <p:sp>
        <p:nvSpPr>
          <p:cNvPr id="8" name="Textfeld 7">
            <a:extLst>
              <a:ext uri="{FF2B5EF4-FFF2-40B4-BE49-F238E27FC236}">
                <a16:creationId xmlns:a16="http://schemas.microsoft.com/office/drawing/2014/main" id="{D7CBDE5C-91C1-4F61-BCB0-2516C542EF3B}"/>
              </a:ext>
            </a:extLst>
          </p:cNvPr>
          <p:cNvSpPr txBox="1"/>
          <p:nvPr/>
        </p:nvSpPr>
        <p:spPr>
          <a:xfrm rot="785111">
            <a:off x="4586703" y="1105941"/>
            <a:ext cx="3274231" cy="584775"/>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Scrum-Teams stellen die gewünschte </a:t>
            </a:r>
            <a:r>
              <a:rPr lang="de-DE" sz="1600" b="1" dirty="0">
                <a:solidFill>
                  <a:schemeClr val="accent1"/>
                </a:solidFill>
                <a:latin typeface="Calibri" panose="020F0502020204030204" pitchFamily="34" charset="0"/>
                <a:sym typeface="Wingdings" pitchFamily="2" charset="2"/>
              </a:rPr>
              <a:t>Qualität von Anfang an</a:t>
            </a:r>
            <a:r>
              <a:rPr lang="de-DE" sz="1600" dirty="0">
                <a:solidFill>
                  <a:schemeClr val="accent1"/>
                </a:solidFill>
                <a:latin typeface="Calibri" panose="020F0502020204030204" pitchFamily="34" charset="0"/>
                <a:sym typeface="Wingdings" pitchFamily="2" charset="2"/>
              </a:rPr>
              <a:t> </a:t>
            </a:r>
            <a:r>
              <a:rPr lang="de-DE" sz="1600" dirty="0">
                <a:solidFill>
                  <a:srgbClr val="4D4D4D"/>
                </a:solidFill>
                <a:latin typeface="Calibri" panose="020F0502020204030204" pitchFamily="34" charset="0"/>
                <a:sym typeface="Wingdings" pitchFamily="2" charset="2"/>
              </a:rPr>
              <a:t>sicher.</a:t>
            </a:r>
          </a:p>
        </p:txBody>
      </p:sp>
      <p:sp>
        <p:nvSpPr>
          <p:cNvPr id="10" name="Textfeld 9">
            <a:extLst>
              <a:ext uri="{FF2B5EF4-FFF2-40B4-BE49-F238E27FC236}">
                <a16:creationId xmlns:a16="http://schemas.microsoft.com/office/drawing/2014/main" id="{04107E5F-AF2F-488A-89CA-276448ABBA22}"/>
              </a:ext>
            </a:extLst>
          </p:cNvPr>
          <p:cNvSpPr txBox="1"/>
          <p:nvPr/>
        </p:nvSpPr>
        <p:spPr>
          <a:xfrm rot="236681">
            <a:off x="3376958" y="4221489"/>
            <a:ext cx="5281959" cy="2046714"/>
          </a:xfrm>
          <a:prstGeom prst="rect">
            <a:avLst/>
          </a:prstGeom>
          <a:solidFill>
            <a:schemeClr val="tx2">
              <a:lumMod val="20000"/>
              <a:lumOff val="80000"/>
            </a:schemeClr>
          </a:solidFill>
          <a:ln w="19050">
            <a:solidFill>
              <a:schemeClr val="accent1"/>
            </a:solidFill>
          </a:ln>
        </p:spPr>
        <p:txBody>
          <a:bodyPr wrap="square" rtlCol="0">
            <a:spAutoFit/>
          </a:bodyPr>
          <a:lstStyle/>
          <a:p>
            <a:pPr>
              <a:spcAft>
                <a:spcPts val="600"/>
              </a:spcAft>
            </a:pPr>
            <a:r>
              <a:rPr lang="de-DE" sz="1400" b="1" dirty="0">
                <a:solidFill>
                  <a:schemeClr val="accent1"/>
                </a:solidFill>
                <a:latin typeface="Calibri" panose="020F0502020204030204" pitchFamily="34" charset="0"/>
                <a:sym typeface="Wingdings" pitchFamily="2" charset="2"/>
              </a:rPr>
              <a:t>Merkmale für „eingebaute“ Qualität </a:t>
            </a:r>
            <a:r>
              <a:rPr lang="de-DE" sz="1400" dirty="0">
                <a:solidFill>
                  <a:srgbClr val="4D4D4D"/>
                </a:solidFill>
                <a:latin typeface="Calibri" panose="020F0502020204030204" pitchFamily="34" charset="0"/>
                <a:sym typeface="Wingdings" pitchFamily="2" charset="2"/>
              </a:rPr>
              <a:t>(Qualität von Anfang an):</a:t>
            </a:r>
          </a:p>
          <a:p>
            <a:pPr marL="171450" indent="-171450">
              <a:spcAft>
                <a:spcPts val="600"/>
              </a:spcAft>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Einsatz von qualitätsfördernden Entwicklungstechniken wie Pair </a:t>
            </a:r>
            <a:r>
              <a:rPr lang="de-DE" sz="1400" dirty="0" err="1">
                <a:solidFill>
                  <a:srgbClr val="4D4D4D"/>
                </a:solidFill>
                <a:latin typeface="Calibri" panose="020F0502020204030204" pitchFamily="34" charset="0"/>
                <a:sym typeface="Wingdings" pitchFamily="2" charset="2"/>
              </a:rPr>
              <a:t>Programming</a:t>
            </a:r>
            <a:r>
              <a:rPr lang="de-DE" sz="1400" dirty="0">
                <a:solidFill>
                  <a:srgbClr val="4D4D4D"/>
                </a:solidFill>
                <a:latin typeface="Calibri" panose="020F0502020204030204" pitchFamily="34" charset="0"/>
                <a:sym typeface="Wingdings" pitchFamily="2" charset="2"/>
              </a:rPr>
              <a:t> oder eingehendem Code Review/eingehender </a:t>
            </a:r>
            <a:r>
              <a:rPr lang="de-DE" sz="1400" dirty="0" err="1">
                <a:solidFill>
                  <a:srgbClr val="4D4D4D"/>
                </a:solidFill>
                <a:latin typeface="Calibri" panose="020F0502020204030204" pitchFamily="34" charset="0"/>
                <a:sym typeface="Wingdings" pitchFamily="2" charset="2"/>
              </a:rPr>
              <a:t>Inspection</a:t>
            </a:r>
            <a:endParaRPr lang="de-DE" sz="1400" dirty="0">
              <a:solidFill>
                <a:srgbClr val="4D4D4D"/>
              </a:solidFill>
              <a:latin typeface="Calibri" panose="020F0502020204030204" pitchFamily="34" charset="0"/>
              <a:sym typeface="Wingdings" pitchFamily="2" charset="2"/>
            </a:endParaRPr>
          </a:p>
          <a:p>
            <a:pPr marL="171450" indent="-171450">
              <a:spcAft>
                <a:spcPts val="600"/>
              </a:spcAft>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nahtlose Zusammenarbeit zwischen den Personen, die programmieren, und denen, die testen</a:t>
            </a:r>
          </a:p>
          <a:p>
            <a:pPr marL="171450" indent="-171450">
              <a:spcAft>
                <a:spcPts val="600"/>
              </a:spcAft>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am ersten Tag eines Sprints finden „gleich viele“ Tests statt wie am letzten Tag</a:t>
            </a:r>
          </a:p>
        </p:txBody>
      </p:sp>
    </p:spTree>
    <p:extLst>
      <p:ext uri="{BB962C8B-B14F-4D97-AF65-F5344CB8AC3E}">
        <p14:creationId xmlns:p14="http://schemas.microsoft.com/office/powerpoint/2010/main" val="1831778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91383244-8C59-41BF-BD03-55E3D06DF355}"/>
              </a:ext>
            </a:extLst>
          </p:cNvPr>
          <p:cNvSpPr>
            <a:spLocks noGrp="1"/>
          </p:cNvSpPr>
          <p:nvPr>
            <p:ph type="body" sz="quarter" idx="11"/>
          </p:nvPr>
        </p:nvSpPr>
        <p:spPr/>
        <p:txBody>
          <a:bodyPr>
            <a:normAutofit fontScale="92500"/>
          </a:bodyPr>
          <a:lstStyle/>
          <a:p>
            <a:r>
              <a:rPr lang="de-DE" dirty="0"/>
              <a:t>Syl_ID_4.2</a:t>
            </a:r>
          </a:p>
        </p:txBody>
      </p:sp>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42</a:t>
            </a:fld>
            <a:endParaRPr lang="de-DE" dirty="0"/>
          </a:p>
        </p:txBody>
      </p:sp>
      <p:sp>
        <p:nvSpPr>
          <p:cNvPr id="13" name="Textplatzhalter 12">
            <a:extLst>
              <a:ext uri="{FF2B5EF4-FFF2-40B4-BE49-F238E27FC236}">
                <a16:creationId xmlns:a16="http://schemas.microsoft.com/office/drawing/2014/main" id="{F83D77F2-B233-43AC-871C-50F23894AC9D}"/>
              </a:ext>
            </a:extLst>
          </p:cNvPr>
          <p:cNvSpPr>
            <a:spLocks noGrp="1"/>
          </p:cNvSpPr>
          <p:nvPr>
            <p:ph type="body" sz="quarter" idx="13"/>
          </p:nvPr>
        </p:nvSpPr>
        <p:spPr/>
        <p:txBody>
          <a:bodyPr>
            <a:normAutofit lnSpcReduction="10000"/>
          </a:bodyPr>
          <a:lstStyle/>
          <a:p>
            <a:pPr marL="0" indent="0">
              <a:lnSpc>
                <a:spcPct val="150000"/>
              </a:lnSpc>
              <a:buNone/>
            </a:pPr>
            <a:r>
              <a:rPr lang="de-DE" dirty="0"/>
              <a:t>Ist verantwortlich für …</a:t>
            </a:r>
          </a:p>
          <a:p>
            <a:pPr marL="95251" indent="-198438">
              <a:lnSpc>
                <a:spcPct val="150000"/>
              </a:lnSpc>
              <a:buFont typeface="Calibri" panose="020F0502020204030204" pitchFamily="34" charset="0"/>
              <a:buChar char="…"/>
            </a:pPr>
            <a:r>
              <a:rPr lang="de-DE" b="1" dirty="0"/>
              <a:t>den wirtschaftlichen Erfolg und Wertmaximierung des Produktes.</a:t>
            </a:r>
            <a:endParaRPr lang="de-DE" dirty="0"/>
          </a:p>
          <a:p>
            <a:pPr marL="95251" indent="-198438">
              <a:lnSpc>
                <a:spcPct val="150000"/>
              </a:lnSpc>
              <a:buFont typeface="Calibri" panose="020F0502020204030204" pitchFamily="34" charset="0"/>
              <a:buChar char="…"/>
            </a:pPr>
            <a:r>
              <a:rPr lang="de-DE" b="1" dirty="0"/>
              <a:t>die wertschöpfende Arbeit</a:t>
            </a:r>
            <a:r>
              <a:rPr lang="de-DE" dirty="0"/>
              <a:t> (</a:t>
            </a:r>
            <a:r>
              <a:rPr lang="de-DE" dirty="0">
                <a:sym typeface="Wingdings" panose="05000000000000000000" pitchFamily="2" charset="2"/>
              </a:rPr>
              <a:t> </a:t>
            </a:r>
            <a:r>
              <a:rPr lang="de-DE" dirty="0" err="1">
                <a:sym typeface="Wingdings" panose="05000000000000000000" pitchFamily="2" charset="2"/>
              </a:rPr>
              <a:t>Product</a:t>
            </a:r>
            <a:r>
              <a:rPr lang="de-DE" dirty="0">
                <a:sym typeface="Wingdings" panose="05000000000000000000" pitchFamily="2" charset="2"/>
              </a:rPr>
              <a:t> Backlog)</a:t>
            </a:r>
            <a:r>
              <a:rPr lang="de-DE" b="1" dirty="0"/>
              <a:t> des Entwicklungsteams</a:t>
            </a:r>
            <a:r>
              <a:rPr lang="de-DE" dirty="0"/>
              <a:t>.</a:t>
            </a:r>
          </a:p>
          <a:p>
            <a:pPr>
              <a:lnSpc>
                <a:spcPct val="150000"/>
              </a:lnSpc>
              <a:buFont typeface="Calibri" panose="020F0502020204030204" pitchFamily="34" charset="0"/>
              <a:buChar char="…"/>
            </a:pPr>
            <a:r>
              <a:rPr lang="de-DE" dirty="0"/>
              <a:t>ist </a:t>
            </a:r>
            <a:r>
              <a:rPr lang="de-DE" b="1" dirty="0"/>
              <a:t>ergebnisverantwortlich (</a:t>
            </a:r>
            <a:r>
              <a:rPr lang="de-DE" b="1" dirty="0" err="1"/>
              <a:t>accountable</a:t>
            </a:r>
            <a:r>
              <a:rPr lang="de-DE" b="1" dirty="0"/>
              <a:t>) </a:t>
            </a:r>
            <a:r>
              <a:rPr lang="de-DE" dirty="0"/>
              <a:t>für den </a:t>
            </a:r>
            <a:r>
              <a:rPr lang="de-DE" dirty="0" err="1"/>
              <a:t>Product</a:t>
            </a:r>
            <a:r>
              <a:rPr lang="de-DE" dirty="0"/>
              <a:t> Backlog.</a:t>
            </a:r>
          </a:p>
          <a:p>
            <a:pPr>
              <a:lnSpc>
                <a:spcPct val="150000"/>
              </a:lnSpc>
              <a:buFont typeface="Calibri" panose="020F0502020204030204" pitchFamily="34" charset="0"/>
              <a:buChar char="…"/>
            </a:pPr>
            <a:r>
              <a:rPr lang="de-DE" dirty="0"/>
              <a:t>ist eine </a:t>
            </a:r>
            <a:r>
              <a:rPr lang="de-DE" b="1" dirty="0"/>
              <a:t>einzelne Person</a:t>
            </a:r>
            <a:r>
              <a:rPr lang="de-DE" dirty="0"/>
              <a:t>, kein Komitee.</a:t>
            </a:r>
          </a:p>
          <a:p>
            <a:pPr>
              <a:lnSpc>
                <a:spcPct val="150000"/>
              </a:lnSpc>
              <a:buFont typeface="Calibri" panose="020F0502020204030204" pitchFamily="34" charset="0"/>
              <a:buChar char="…"/>
            </a:pPr>
            <a:r>
              <a:rPr lang="de-DE" dirty="0"/>
              <a:t>kann nur erfolgreich sein, wenn seine </a:t>
            </a:r>
            <a:r>
              <a:rPr lang="de-DE" b="1" dirty="0"/>
              <a:t>Entscheidungen in der Organisation respektiert werden</a:t>
            </a:r>
            <a:r>
              <a:rPr lang="de-DE" dirty="0"/>
              <a:t>.</a:t>
            </a:r>
          </a:p>
          <a:p>
            <a:pPr marL="0" indent="0">
              <a:lnSpc>
                <a:spcPct val="150000"/>
              </a:lnSpc>
              <a:buNone/>
            </a:pPr>
            <a:endParaRPr lang="de-DE" dirty="0"/>
          </a:p>
          <a:p>
            <a:pPr>
              <a:lnSpc>
                <a:spcPct val="150000"/>
              </a:lnSpc>
            </a:pPr>
            <a:r>
              <a:rPr lang="de-DE" dirty="0"/>
              <a:t>Die Entscheidungen des </a:t>
            </a:r>
            <a:r>
              <a:rPr lang="de-DE" dirty="0" err="1"/>
              <a:t>Product</a:t>
            </a:r>
            <a:r>
              <a:rPr lang="de-DE" dirty="0"/>
              <a:t> </a:t>
            </a:r>
            <a:r>
              <a:rPr lang="de-DE" dirty="0" err="1"/>
              <a:t>Owner</a:t>
            </a:r>
            <a:r>
              <a:rPr lang="de-DE" dirty="0"/>
              <a:t> sind in Inhalt und Reihenfolge des </a:t>
            </a:r>
            <a:r>
              <a:rPr lang="de-DE" dirty="0" err="1"/>
              <a:t>Product</a:t>
            </a:r>
            <a:r>
              <a:rPr lang="de-DE" dirty="0"/>
              <a:t> Backlog sichtbar.</a:t>
            </a:r>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dirty="0"/>
              <a:t>Der </a:t>
            </a:r>
            <a:r>
              <a:rPr lang="de-DE" dirty="0" err="1"/>
              <a:t>Product</a:t>
            </a:r>
            <a:r>
              <a:rPr lang="de-DE" dirty="0"/>
              <a:t> </a:t>
            </a:r>
            <a:r>
              <a:rPr lang="de-DE" dirty="0" err="1"/>
              <a:t>Owner</a:t>
            </a:r>
            <a:endParaRPr lang="de-DE" dirty="0"/>
          </a:p>
        </p:txBody>
      </p:sp>
      <p:grpSp>
        <p:nvGrpSpPr>
          <p:cNvPr id="7" name="Gruppieren 6">
            <a:extLst>
              <a:ext uri="{FF2B5EF4-FFF2-40B4-BE49-F238E27FC236}">
                <a16:creationId xmlns:a16="http://schemas.microsoft.com/office/drawing/2014/main" id="{840AA08C-C03A-41C4-882D-A15925FF1797}"/>
              </a:ext>
            </a:extLst>
          </p:cNvPr>
          <p:cNvGrpSpPr/>
          <p:nvPr/>
        </p:nvGrpSpPr>
        <p:grpSpPr>
          <a:xfrm>
            <a:off x="7531179" y="862939"/>
            <a:ext cx="1365170" cy="1333028"/>
            <a:chOff x="384608" y="1397191"/>
            <a:chExt cx="1365170" cy="1333028"/>
          </a:xfrm>
        </p:grpSpPr>
        <p:sp>
          <p:nvSpPr>
            <p:cNvPr id="8" name="Textfeld 7">
              <a:extLst>
                <a:ext uri="{FF2B5EF4-FFF2-40B4-BE49-F238E27FC236}">
                  <a16:creationId xmlns:a16="http://schemas.microsoft.com/office/drawing/2014/main" id="{343731B0-3DAE-4434-B985-50DB22B2D58A}"/>
                </a:ext>
              </a:extLst>
            </p:cNvPr>
            <p:cNvSpPr txBox="1"/>
            <p:nvPr/>
          </p:nvSpPr>
          <p:spPr>
            <a:xfrm>
              <a:off x="384608" y="2411054"/>
              <a:ext cx="1365170" cy="319165"/>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9" name="Grafik 8">
              <a:extLst>
                <a:ext uri="{FF2B5EF4-FFF2-40B4-BE49-F238E27FC236}">
                  <a16:creationId xmlns:a16="http://schemas.microsoft.com/office/drawing/2014/main" id="{09D21A1C-7EAD-490E-B977-21F172DB8169}"/>
                </a:ext>
              </a:extLst>
            </p:cNvPr>
            <p:cNvPicPr>
              <a:picLocks noChangeAspect="1"/>
            </p:cNvPicPr>
            <p:nvPr/>
          </p:nvPicPr>
          <p:blipFill>
            <a:blip r:embed="rId2"/>
            <a:stretch>
              <a:fillRect/>
            </a:stretch>
          </p:blipFill>
          <p:spPr>
            <a:xfrm>
              <a:off x="615429" y="1397191"/>
              <a:ext cx="903528" cy="972000"/>
            </a:xfrm>
            <a:prstGeom prst="rect">
              <a:avLst/>
            </a:prstGeom>
          </p:spPr>
        </p:pic>
      </p:grpSp>
      <p:pic>
        <p:nvPicPr>
          <p:cNvPr id="14" name="Grafik 13">
            <a:extLst>
              <a:ext uri="{FF2B5EF4-FFF2-40B4-BE49-F238E27FC236}">
                <a16:creationId xmlns:a16="http://schemas.microsoft.com/office/drawing/2014/main" id="{A0196388-1086-4851-A636-C9BA5089986A}"/>
              </a:ext>
            </a:extLst>
          </p:cNvPr>
          <p:cNvPicPr>
            <a:picLocks noChangeAspect="1"/>
          </p:cNvPicPr>
          <p:nvPr/>
        </p:nvPicPr>
        <p:blipFill>
          <a:blip r:embed="rId3"/>
          <a:stretch>
            <a:fillRect/>
          </a:stretch>
        </p:blipFill>
        <p:spPr>
          <a:xfrm>
            <a:off x="2692419" y="4487351"/>
            <a:ext cx="468470" cy="1367845"/>
          </a:xfrm>
          <a:prstGeom prst="rect">
            <a:avLst/>
          </a:prstGeom>
        </p:spPr>
      </p:pic>
    </p:spTree>
    <p:extLst>
      <p:ext uri="{BB962C8B-B14F-4D97-AF65-F5344CB8AC3E}">
        <p14:creationId xmlns:p14="http://schemas.microsoft.com/office/powerpoint/2010/main" val="2336349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0BBF0CC-5831-4DBB-8B62-8E41B4976780}"/>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977E76CF-45C4-49AF-B524-32FDBD2E0D40}"/>
              </a:ext>
            </a:extLst>
          </p:cNvPr>
          <p:cNvSpPr>
            <a:spLocks noGrp="1"/>
          </p:cNvSpPr>
          <p:nvPr>
            <p:ph type="sldNum" sz="quarter" idx="4"/>
          </p:nvPr>
        </p:nvSpPr>
        <p:spPr/>
        <p:txBody>
          <a:bodyPr/>
          <a:lstStyle/>
          <a:p>
            <a:fld id="{BD587C3E-324D-4846-9F44-5C3ACF20A720}" type="slidenum">
              <a:rPr lang="de-DE" smtClean="0"/>
              <a:pPr/>
              <a:t>43</a:t>
            </a:fld>
            <a:endParaRPr lang="de-DE" dirty="0"/>
          </a:p>
        </p:txBody>
      </p:sp>
      <p:sp>
        <p:nvSpPr>
          <p:cNvPr id="60" name="Titel 59">
            <a:extLst>
              <a:ext uri="{FF2B5EF4-FFF2-40B4-BE49-F238E27FC236}">
                <a16:creationId xmlns:a16="http://schemas.microsoft.com/office/drawing/2014/main" id="{78164E25-DED0-488A-98F0-EF3890B58F3E}"/>
              </a:ext>
            </a:extLst>
          </p:cNvPr>
          <p:cNvSpPr>
            <a:spLocks noGrp="1"/>
          </p:cNvSpPr>
          <p:nvPr>
            <p:ph type="title"/>
          </p:nvPr>
        </p:nvSpPr>
        <p:spPr/>
        <p:txBody>
          <a:bodyPr/>
          <a:lstStyle/>
          <a:p>
            <a:endParaRPr lang="de-DE"/>
          </a:p>
        </p:txBody>
      </p:sp>
      <p:sp>
        <p:nvSpPr>
          <p:cNvPr id="10" name="Textplatzhalter 9">
            <a:extLst>
              <a:ext uri="{FF2B5EF4-FFF2-40B4-BE49-F238E27FC236}">
                <a16:creationId xmlns:a16="http://schemas.microsoft.com/office/drawing/2014/main" id="{9C4F0853-4D13-4A51-BA7E-23107E00946C}"/>
              </a:ext>
            </a:extLst>
          </p:cNvPr>
          <p:cNvSpPr>
            <a:spLocks noGrp="1"/>
          </p:cNvSpPr>
          <p:nvPr>
            <p:ph type="body" sz="quarter" idx="11"/>
          </p:nvPr>
        </p:nvSpPr>
        <p:spPr/>
        <p:txBody>
          <a:bodyPr>
            <a:normAutofit fontScale="92500"/>
          </a:bodyPr>
          <a:lstStyle/>
          <a:p>
            <a:r>
              <a:rPr lang="de-DE"/>
              <a:t>Syl_ID_4.2</a:t>
            </a:r>
            <a:endParaRPr lang="de-DE" dirty="0"/>
          </a:p>
        </p:txBody>
      </p:sp>
      <p:grpSp>
        <p:nvGrpSpPr>
          <p:cNvPr id="11" name="Gruppieren 10">
            <a:extLst>
              <a:ext uri="{FF2B5EF4-FFF2-40B4-BE49-F238E27FC236}">
                <a16:creationId xmlns:a16="http://schemas.microsoft.com/office/drawing/2014/main" id="{15D5B460-546B-4C17-9640-1C0C751529A1}"/>
              </a:ext>
            </a:extLst>
          </p:cNvPr>
          <p:cNvGrpSpPr/>
          <p:nvPr/>
        </p:nvGrpSpPr>
        <p:grpSpPr>
          <a:xfrm>
            <a:off x="755576" y="1036960"/>
            <a:ext cx="6936432" cy="4624288"/>
            <a:chOff x="1019944" y="1324992"/>
            <a:chExt cx="6936432" cy="4624288"/>
          </a:xfrm>
        </p:grpSpPr>
        <p:graphicFrame>
          <p:nvGraphicFramePr>
            <p:cNvPr id="12" name="Diagramm 11">
              <a:extLst>
                <a:ext uri="{FF2B5EF4-FFF2-40B4-BE49-F238E27FC236}">
                  <a16:creationId xmlns:a16="http://schemas.microsoft.com/office/drawing/2014/main" id="{38AD2E3F-31CE-4E59-B867-F64361B5679E}"/>
                </a:ext>
              </a:extLst>
            </p:cNvPr>
            <p:cNvGraphicFramePr/>
            <p:nvPr/>
          </p:nvGraphicFramePr>
          <p:xfrm>
            <a:off x="1019944" y="1324992"/>
            <a:ext cx="6936432" cy="46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Ellipse 12">
              <a:extLst>
                <a:ext uri="{FF2B5EF4-FFF2-40B4-BE49-F238E27FC236}">
                  <a16:creationId xmlns:a16="http://schemas.microsoft.com/office/drawing/2014/main" id="{EF0BB74F-7932-4B48-B539-71E520797864}"/>
                </a:ext>
              </a:extLst>
            </p:cNvPr>
            <p:cNvSpPr/>
            <p:nvPr/>
          </p:nvSpPr>
          <p:spPr bwMode="auto">
            <a:xfrm>
              <a:off x="3408040" y="2619481"/>
              <a:ext cx="2160240" cy="2304256"/>
            </a:xfrm>
            <a:prstGeom prst="ellipse">
              <a:avLst/>
            </a:prstGeom>
            <a:solidFill>
              <a:schemeClr val="bg1"/>
            </a:solidFill>
            <a:ln w="12700" cap="sq"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de-DE" sz="1200" dirty="0">
                <a:latin typeface="Calibri" panose="020F0502020204030204" pitchFamily="34" charset="0"/>
              </a:endParaRPr>
            </a:p>
          </p:txBody>
        </p:sp>
      </p:grpSp>
      <p:sp>
        <p:nvSpPr>
          <p:cNvPr id="16" name="Textfeld 15">
            <a:extLst>
              <a:ext uri="{FF2B5EF4-FFF2-40B4-BE49-F238E27FC236}">
                <a16:creationId xmlns:a16="http://schemas.microsoft.com/office/drawing/2014/main" id="{BD01894B-5720-449D-A467-F3AD51790A13}"/>
              </a:ext>
            </a:extLst>
          </p:cNvPr>
          <p:cNvSpPr txBox="1"/>
          <p:nvPr/>
        </p:nvSpPr>
        <p:spPr>
          <a:xfrm>
            <a:off x="275941" y="946794"/>
            <a:ext cx="2741470" cy="1815882"/>
          </a:xfrm>
          <a:prstGeom prst="rect">
            <a:avLst/>
          </a:prstGeom>
          <a:noFill/>
        </p:spPr>
        <p:txBody>
          <a:bodyPr wrap="square" rtlCol="0">
            <a:spAutoFit/>
          </a:bodyPr>
          <a:lstStyle/>
          <a:p>
            <a:r>
              <a:rPr lang="de-DE" sz="1400" b="1" dirty="0">
                <a:latin typeface="Calibri" pitchFamily="34" charset="0"/>
                <a:cs typeface="Calibri" pitchFamily="34" charset="0"/>
              </a:rPr>
              <a:t>Businesskompetenz:</a:t>
            </a:r>
          </a:p>
          <a:p>
            <a:pPr marL="171450" indent="-171450">
              <a:buFont typeface="Arial" panose="020B0604020202020204" pitchFamily="34" charset="0"/>
              <a:buChar char="•"/>
            </a:pPr>
            <a:r>
              <a:rPr lang="de-DE" sz="1400" dirty="0">
                <a:latin typeface="Calibri" pitchFamily="34" charset="0"/>
                <a:cs typeface="Calibri" pitchFamily="34" charset="0"/>
              </a:rPr>
              <a:t>repräsentiert alle Stakeholder</a:t>
            </a:r>
          </a:p>
          <a:p>
            <a:pPr marL="171450" indent="-171450">
              <a:buFont typeface="Arial" panose="020B0604020202020204" pitchFamily="34" charset="0"/>
              <a:buChar char="•"/>
            </a:pPr>
            <a:r>
              <a:rPr lang="de-DE" sz="1400" dirty="0">
                <a:latin typeface="Calibri" pitchFamily="34" charset="0"/>
                <a:cs typeface="Calibri" pitchFamily="34" charset="0"/>
              </a:rPr>
              <a:t>vermittelt die Produktvision</a:t>
            </a:r>
          </a:p>
          <a:p>
            <a:pPr marL="171450" indent="-171450">
              <a:buFont typeface="Arial" panose="020B0604020202020204" pitchFamily="34" charset="0"/>
              <a:buChar char="•"/>
            </a:pPr>
            <a:r>
              <a:rPr lang="de-DE" sz="1400" dirty="0">
                <a:latin typeface="Calibri" pitchFamily="34" charset="0"/>
                <a:cs typeface="Calibri" pitchFamily="34" charset="0"/>
              </a:rPr>
              <a:t>strategisches </a:t>
            </a:r>
            <a:r>
              <a:rPr lang="en-US" sz="1400" dirty="0">
                <a:latin typeface="Calibri" pitchFamily="34" charset="0"/>
                <a:cs typeface="Calibri" pitchFamily="34" charset="0"/>
              </a:rPr>
              <a:t>Alignment</a:t>
            </a:r>
            <a:r>
              <a:rPr lang="de-DE" sz="1400" dirty="0">
                <a:latin typeface="Calibri" pitchFamily="34" charset="0"/>
                <a:cs typeface="Calibri" pitchFamily="34" charset="0"/>
              </a:rPr>
              <a:t> (Business/Entwicklung)</a:t>
            </a:r>
          </a:p>
          <a:p>
            <a:pPr marL="171450" indent="-171450">
              <a:buFont typeface="Arial" panose="020B0604020202020204" pitchFamily="34" charset="0"/>
              <a:buChar char="•"/>
            </a:pPr>
            <a:r>
              <a:rPr lang="de-DE" sz="1400" dirty="0">
                <a:latin typeface="Calibri" pitchFamily="34" charset="0"/>
                <a:cs typeface="Calibri" pitchFamily="34" charset="0"/>
              </a:rPr>
              <a:t>Priorisierung der Investitionen</a:t>
            </a:r>
          </a:p>
          <a:p>
            <a:pPr marL="171450" indent="-171450">
              <a:buFont typeface="Arial" panose="020B0604020202020204" pitchFamily="34" charset="0"/>
              <a:buChar char="•"/>
            </a:pPr>
            <a:r>
              <a:rPr lang="de-DE" sz="1400" dirty="0">
                <a:latin typeface="Calibri" pitchFamily="34" charset="0"/>
                <a:cs typeface="Calibri" pitchFamily="34" charset="0"/>
              </a:rPr>
              <a:t>verantwortlich für ROI</a:t>
            </a:r>
          </a:p>
          <a:p>
            <a:pPr marL="171450" indent="-171450">
              <a:buFont typeface="Arial" panose="020B0604020202020204" pitchFamily="34" charset="0"/>
              <a:buChar char="•"/>
            </a:pPr>
            <a:endParaRPr lang="de-DE" sz="1400" dirty="0">
              <a:latin typeface="Calibri" pitchFamily="34" charset="0"/>
              <a:cs typeface="Calibri" pitchFamily="34" charset="0"/>
            </a:endParaRPr>
          </a:p>
        </p:txBody>
      </p:sp>
      <p:sp>
        <p:nvSpPr>
          <p:cNvPr id="17" name="Textfeld 16">
            <a:extLst>
              <a:ext uri="{FF2B5EF4-FFF2-40B4-BE49-F238E27FC236}">
                <a16:creationId xmlns:a16="http://schemas.microsoft.com/office/drawing/2014/main" id="{15AD1802-1974-4779-8D89-E16E36F05236}"/>
              </a:ext>
            </a:extLst>
          </p:cNvPr>
          <p:cNvSpPr txBox="1"/>
          <p:nvPr/>
        </p:nvSpPr>
        <p:spPr>
          <a:xfrm>
            <a:off x="606394" y="4772783"/>
            <a:ext cx="3571056" cy="2031325"/>
          </a:xfrm>
          <a:prstGeom prst="rect">
            <a:avLst/>
          </a:prstGeom>
          <a:noFill/>
        </p:spPr>
        <p:txBody>
          <a:bodyPr wrap="square" rtlCol="0">
            <a:spAutoFit/>
          </a:bodyPr>
          <a:lstStyle/>
          <a:p>
            <a:r>
              <a:rPr lang="de-DE" sz="1400" b="1" dirty="0">
                <a:latin typeface="Calibri" pitchFamily="34" charset="0"/>
                <a:cs typeface="Calibri" pitchFamily="34" charset="0"/>
              </a:rPr>
              <a:t>Sozialkompetenz:</a:t>
            </a:r>
          </a:p>
          <a:p>
            <a:pPr marL="171450" indent="-171450">
              <a:buFont typeface="Arial" panose="020B0604020202020204" pitchFamily="34" charset="0"/>
              <a:buChar char="•"/>
            </a:pPr>
            <a:r>
              <a:rPr lang="de-DE" sz="1400" dirty="0">
                <a:latin typeface="Calibri" pitchFamily="34" charset="0"/>
                <a:cs typeface="Calibri" pitchFamily="34" charset="0"/>
              </a:rPr>
              <a:t>Motivierung des Teams</a:t>
            </a:r>
          </a:p>
          <a:p>
            <a:pPr marL="171450" indent="-171450">
              <a:buFont typeface="Arial" panose="020B0604020202020204" pitchFamily="34" charset="0"/>
              <a:buChar char="•"/>
            </a:pPr>
            <a:r>
              <a:rPr lang="de-DE" sz="1400" dirty="0">
                <a:latin typeface="Calibri" pitchFamily="34" charset="0"/>
                <a:cs typeface="Calibri" pitchFamily="34" charset="0"/>
              </a:rPr>
              <a:t>Ansprechbarkeit</a:t>
            </a:r>
          </a:p>
          <a:p>
            <a:pPr marL="171450" indent="-171450">
              <a:buFont typeface="Arial" panose="020B0604020202020204" pitchFamily="34" charset="0"/>
              <a:buChar char="•"/>
            </a:pPr>
            <a:r>
              <a:rPr lang="de-DE" sz="1400" dirty="0">
                <a:latin typeface="Calibri" pitchFamily="34" charset="0"/>
                <a:cs typeface="Calibri" pitchFamily="34" charset="0"/>
              </a:rPr>
              <a:t>trägt Sorge dafür, dass Entscheidungen auf einer möglichst geringen Hierarchieebene getroffen werden können</a:t>
            </a:r>
          </a:p>
          <a:p>
            <a:pPr marL="171450" indent="-171450">
              <a:buFont typeface="Arial" panose="020B0604020202020204" pitchFamily="34" charset="0"/>
              <a:buChar char="•"/>
            </a:pPr>
            <a:r>
              <a:rPr lang="de-DE" sz="1400" dirty="0">
                <a:latin typeface="Calibri" pitchFamily="34" charset="0"/>
                <a:cs typeface="Calibri" pitchFamily="34" charset="0"/>
              </a:rPr>
              <a:t>Auflösung von Zweifeln im Team bezüglich des Projekts</a:t>
            </a:r>
          </a:p>
          <a:p>
            <a:pPr marL="171450" indent="-171450">
              <a:buFont typeface="Arial" panose="020B0604020202020204" pitchFamily="34" charset="0"/>
              <a:buChar char="•"/>
            </a:pPr>
            <a:endParaRPr lang="de-DE" sz="1400" dirty="0">
              <a:latin typeface="Calibri" pitchFamily="34" charset="0"/>
              <a:cs typeface="Calibri" pitchFamily="34" charset="0"/>
            </a:endParaRPr>
          </a:p>
        </p:txBody>
      </p:sp>
      <p:sp>
        <p:nvSpPr>
          <p:cNvPr id="18" name="Textfeld 17">
            <a:extLst>
              <a:ext uri="{FF2B5EF4-FFF2-40B4-BE49-F238E27FC236}">
                <a16:creationId xmlns:a16="http://schemas.microsoft.com/office/drawing/2014/main" id="{0ACFCFCE-186B-4740-875C-BA13BA7DCECD}"/>
              </a:ext>
            </a:extLst>
          </p:cNvPr>
          <p:cNvSpPr txBox="1"/>
          <p:nvPr/>
        </p:nvSpPr>
        <p:spPr>
          <a:xfrm>
            <a:off x="6416305" y="3483577"/>
            <a:ext cx="2705115" cy="2677656"/>
          </a:xfrm>
          <a:prstGeom prst="rect">
            <a:avLst/>
          </a:prstGeom>
          <a:noFill/>
        </p:spPr>
        <p:txBody>
          <a:bodyPr wrap="square" rtlCol="0">
            <a:spAutoFit/>
          </a:bodyPr>
          <a:lstStyle/>
          <a:p>
            <a:r>
              <a:rPr lang="de-DE" sz="1400" b="1" dirty="0">
                <a:latin typeface="Calibri" pitchFamily="34" charset="0"/>
                <a:cs typeface="Calibri" pitchFamily="34" charset="0"/>
              </a:rPr>
              <a:t>Technische Kompetenz:</a:t>
            </a:r>
          </a:p>
          <a:p>
            <a:pPr marL="171450" indent="-171450">
              <a:buFont typeface="Arial" panose="020B0604020202020204" pitchFamily="34" charset="0"/>
              <a:buChar char="•"/>
            </a:pPr>
            <a:r>
              <a:rPr lang="en-US" sz="1400" dirty="0">
                <a:latin typeface="Calibri" pitchFamily="34" charset="0"/>
                <a:cs typeface="Calibri" pitchFamily="34" charset="0"/>
              </a:rPr>
              <a:t>Requirements</a:t>
            </a:r>
            <a:r>
              <a:rPr lang="de-DE" sz="1400" dirty="0">
                <a:latin typeface="Calibri" pitchFamily="34" charset="0"/>
                <a:cs typeface="Calibri" pitchFamily="34" charset="0"/>
              </a:rPr>
              <a:t> Management</a:t>
            </a:r>
          </a:p>
          <a:p>
            <a:pPr marL="171450" indent="-171450">
              <a:buFont typeface="Arial" panose="020B0604020202020204" pitchFamily="34" charset="0"/>
              <a:buChar char="•"/>
            </a:pPr>
            <a:r>
              <a:rPr lang="de-DE" sz="1400" dirty="0">
                <a:latin typeface="Calibri" pitchFamily="34" charset="0"/>
                <a:cs typeface="Calibri" pitchFamily="34" charset="0"/>
              </a:rPr>
              <a:t>Management des priorisierten </a:t>
            </a:r>
            <a:r>
              <a:rPr lang="en-US" sz="1400" dirty="0">
                <a:latin typeface="Calibri" pitchFamily="34" charset="0"/>
                <a:cs typeface="Calibri" pitchFamily="34" charset="0"/>
              </a:rPr>
              <a:t>Product Backlog</a:t>
            </a:r>
          </a:p>
          <a:p>
            <a:pPr marL="171450" indent="-171450">
              <a:buFont typeface="Arial" panose="020B0604020202020204" pitchFamily="34" charset="0"/>
              <a:buChar char="•"/>
            </a:pPr>
            <a:r>
              <a:rPr lang="de-DE" sz="1400" dirty="0">
                <a:latin typeface="Calibri" pitchFamily="34" charset="0"/>
                <a:cs typeface="Calibri" pitchFamily="34" charset="0"/>
              </a:rPr>
              <a:t>Planung und Release­management</a:t>
            </a:r>
          </a:p>
          <a:p>
            <a:pPr marL="171450" indent="-171450">
              <a:buFont typeface="Arial" panose="020B0604020202020204" pitchFamily="34" charset="0"/>
              <a:buChar char="•"/>
            </a:pPr>
            <a:r>
              <a:rPr lang="de-DE" sz="1400" dirty="0">
                <a:latin typeface="Calibri" pitchFamily="34" charset="0"/>
                <a:cs typeface="Calibri" pitchFamily="34" charset="0"/>
              </a:rPr>
              <a:t>Akzeptieren oder Zurückweisen von Arbeitsergebnissen (Sprint </a:t>
            </a:r>
            <a:r>
              <a:rPr lang="en-US" sz="1400" dirty="0">
                <a:latin typeface="Calibri" pitchFamily="34" charset="0"/>
                <a:cs typeface="Calibri" pitchFamily="34" charset="0"/>
              </a:rPr>
              <a:t>Results</a:t>
            </a:r>
            <a:r>
              <a:rPr lang="de-DE" sz="1400" dirty="0">
                <a:latin typeface="Calibri" pitchFamily="34" charset="0"/>
                <a:cs typeface="Calibri" pitchFamily="34" charset="0"/>
              </a:rPr>
              <a:t>)</a:t>
            </a:r>
          </a:p>
          <a:p>
            <a:pPr marL="171450" indent="-171450">
              <a:buFont typeface="Arial" panose="020B0604020202020204" pitchFamily="34" charset="0"/>
              <a:buChar char="•"/>
            </a:pPr>
            <a:r>
              <a:rPr lang="de-DE" sz="1400" dirty="0">
                <a:latin typeface="Calibri" pitchFamily="34" charset="0"/>
                <a:cs typeface="Calibri" pitchFamily="34" charset="0"/>
              </a:rPr>
              <a:t>Überwachen des Fortschritts</a:t>
            </a:r>
          </a:p>
          <a:p>
            <a:pPr marL="171450" indent="-171450">
              <a:buFont typeface="Arial" panose="020B0604020202020204" pitchFamily="34" charset="0"/>
              <a:buChar char="•"/>
            </a:pPr>
            <a:r>
              <a:rPr lang="de-DE" sz="1400" dirty="0">
                <a:latin typeface="Calibri" pitchFamily="34" charset="0"/>
                <a:cs typeface="Calibri" pitchFamily="34" charset="0"/>
              </a:rPr>
              <a:t>Durchführen von Reviews</a:t>
            </a:r>
          </a:p>
          <a:p>
            <a:pPr marL="171450" indent="-171450">
              <a:buFont typeface="Arial" panose="020B0604020202020204" pitchFamily="34" charset="0"/>
              <a:buChar char="•"/>
            </a:pPr>
            <a:endParaRPr lang="de-DE" sz="1400" dirty="0">
              <a:latin typeface="Calibri" pitchFamily="34" charset="0"/>
              <a:cs typeface="Calibri" pitchFamily="34" charset="0"/>
            </a:endParaRPr>
          </a:p>
        </p:txBody>
      </p:sp>
      <p:pic>
        <p:nvPicPr>
          <p:cNvPr id="21" name="Grafik 20">
            <a:extLst>
              <a:ext uri="{FF2B5EF4-FFF2-40B4-BE49-F238E27FC236}">
                <a16:creationId xmlns:a16="http://schemas.microsoft.com/office/drawing/2014/main" id="{14BAF69F-8A1C-4FC5-BE19-D6A5082B083E}"/>
              </a:ext>
            </a:extLst>
          </p:cNvPr>
          <p:cNvPicPr>
            <a:picLocks noChangeAspect="1"/>
          </p:cNvPicPr>
          <p:nvPr/>
        </p:nvPicPr>
        <p:blipFill>
          <a:blip r:embed="rId8"/>
          <a:stretch>
            <a:fillRect/>
          </a:stretch>
        </p:blipFill>
        <p:spPr>
          <a:xfrm>
            <a:off x="3704200" y="2397958"/>
            <a:ext cx="1353187" cy="1455735"/>
          </a:xfrm>
          <a:prstGeom prst="rect">
            <a:avLst/>
          </a:prstGeom>
        </p:spPr>
      </p:pic>
      <p:sp>
        <p:nvSpPr>
          <p:cNvPr id="22" name="Textfeld 21">
            <a:extLst>
              <a:ext uri="{FF2B5EF4-FFF2-40B4-BE49-F238E27FC236}">
                <a16:creationId xmlns:a16="http://schemas.microsoft.com/office/drawing/2014/main" id="{CE9D9FC8-3BEA-455B-9215-8F15AC2F920A}"/>
              </a:ext>
            </a:extLst>
          </p:cNvPr>
          <p:cNvSpPr txBox="1"/>
          <p:nvPr/>
        </p:nvSpPr>
        <p:spPr>
          <a:xfrm>
            <a:off x="3266934" y="3967827"/>
            <a:ext cx="1913715" cy="646331"/>
          </a:xfrm>
          <a:prstGeom prst="rect">
            <a:avLst/>
          </a:prstGeom>
          <a:noFill/>
        </p:spPr>
        <p:txBody>
          <a:bodyPr wrap="square" rtlCol="0">
            <a:spAutoFit/>
          </a:bodyPr>
          <a:lstStyle/>
          <a:p>
            <a:pPr algn="ctr"/>
            <a:r>
              <a:rPr lang="de-DE" b="1" dirty="0">
                <a:solidFill>
                  <a:schemeClr val="accent1"/>
                </a:solidFill>
                <a:latin typeface="Calibri" panose="020F0502020204030204" pitchFamily="34" charset="0"/>
                <a:sym typeface="Wingdings" pitchFamily="2" charset="2"/>
              </a:rPr>
              <a:t>Universum des </a:t>
            </a:r>
            <a:r>
              <a:rPr lang="de-DE" b="1" dirty="0" err="1">
                <a:solidFill>
                  <a:schemeClr val="accent1"/>
                </a:solidFill>
                <a:latin typeface="Calibri" panose="020F0502020204030204" pitchFamily="34" charset="0"/>
                <a:sym typeface="Wingdings" pitchFamily="2" charset="2"/>
              </a:rPr>
              <a:t>Product</a:t>
            </a:r>
            <a:r>
              <a:rPr lang="de-DE" b="1" dirty="0">
                <a:solidFill>
                  <a:schemeClr val="accent1"/>
                </a:solidFill>
                <a:latin typeface="Calibri" panose="020F0502020204030204" pitchFamily="34" charset="0"/>
                <a:sym typeface="Wingdings" pitchFamily="2" charset="2"/>
              </a:rPr>
              <a:t> </a:t>
            </a:r>
            <a:r>
              <a:rPr lang="de-DE" b="1" dirty="0" err="1">
                <a:solidFill>
                  <a:schemeClr val="accent1"/>
                </a:solidFill>
                <a:latin typeface="Calibri" panose="020F0502020204030204" pitchFamily="34" charset="0"/>
                <a:sym typeface="Wingdings" pitchFamily="2" charset="2"/>
              </a:rPr>
              <a:t>Owner</a:t>
            </a:r>
            <a:endParaRPr lang="de-DE" b="1" dirty="0">
              <a:solidFill>
                <a:schemeClr val="accent1"/>
              </a:solidFill>
              <a:latin typeface="Calibri" panose="020F0502020204030204" pitchFamily="34" charset="0"/>
              <a:sym typeface="Wingdings" pitchFamily="2" charset="2"/>
            </a:endParaRPr>
          </a:p>
        </p:txBody>
      </p:sp>
      <p:grpSp>
        <p:nvGrpSpPr>
          <p:cNvPr id="54" name="Gruppieren 53">
            <a:extLst>
              <a:ext uri="{FF2B5EF4-FFF2-40B4-BE49-F238E27FC236}">
                <a16:creationId xmlns:a16="http://schemas.microsoft.com/office/drawing/2014/main" id="{C9A88967-7326-40AB-94C1-6316CF770BE3}"/>
              </a:ext>
            </a:extLst>
          </p:cNvPr>
          <p:cNvGrpSpPr/>
          <p:nvPr/>
        </p:nvGrpSpPr>
        <p:grpSpPr>
          <a:xfrm>
            <a:off x="5032976" y="552526"/>
            <a:ext cx="2910374" cy="1778923"/>
            <a:chOff x="5032976" y="552526"/>
            <a:chExt cx="2910374" cy="1778923"/>
          </a:xfrm>
        </p:grpSpPr>
        <p:grpSp>
          <p:nvGrpSpPr>
            <p:cNvPr id="44" name="Gruppieren 43">
              <a:extLst>
                <a:ext uri="{FF2B5EF4-FFF2-40B4-BE49-F238E27FC236}">
                  <a16:creationId xmlns:a16="http://schemas.microsoft.com/office/drawing/2014/main" id="{9F82C7AB-C418-42B9-89ED-87468EFCF732}"/>
                </a:ext>
              </a:extLst>
            </p:cNvPr>
            <p:cNvGrpSpPr/>
            <p:nvPr/>
          </p:nvGrpSpPr>
          <p:grpSpPr>
            <a:xfrm>
              <a:off x="5032976" y="552526"/>
              <a:ext cx="2910374" cy="1092387"/>
              <a:chOff x="5032976" y="552526"/>
              <a:chExt cx="2910374" cy="1092387"/>
            </a:xfrm>
          </p:grpSpPr>
          <p:grpSp>
            <p:nvGrpSpPr>
              <p:cNvPr id="26" name="Gruppieren 25">
                <a:extLst>
                  <a:ext uri="{FF2B5EF4-FFF2-40B4-BE49-F238E27FC236}">
                    <a16:creationId xmlns:a16="http://schemas.microsoft.com/office/drawing/2014/main" id="{9164297D-28A9-43FB-BAF1-EA689E46DFF9}"/>
                  </a:ext>
                </a:extLst>
              </p:cNvPr>
              <p:cNvGrpSpPr/>
              <p:nvPr/>
            </p:nvGrpSpPr>
            <p:grpSpPr>
              <a:xfrm>
                <a:off x="5485711" y="656940"/>
                <a:ext cx="2115217" cy="883560"/>
                <a:chOff x="4052006" y="2321981"/>
                <a:chExt cx="3009664" cy="1568167"/>
              </a:xfrm>
            </p:grpSpPr>
            <p:pic>
              <p:nvPicPr>
                <p:cNvPr id="27" name="Grafik 26">
                  <a:extLst>
                    <a:ext uri="{FF2B5EF4-FFF2-40B4-BE49-F238E27FC236}">
                      <a16:creationId xmlns:a16="http://schemas.microsoft.com/office/drawing/2014/main" id="{65875749-B055-4325-8AA5-0B5BEB5DEF91}"/>
                    </a:ext>
                  </a:extLst>
                </p:cNvPr>
                <p:cNvPicPr>
                  <a:picLocks noChangeAspect="1"/>
                </p:cNvPicPr>
                <p:nvPr/>
              </p:nvPicPr>
              <p:blipFill>
                <a:blip r:embed="rId9">
                  <a:grayscl/>
                </a:blip>
                <a:stretch>
                  <a:fillRect/>
                </a:stretch>
              </p:blipFill>
              <p:spPr>
                <a:xfrm>
                  <a:off x="4314625" y="2321981"/>
                  <a:ext cx="1040676" cy="1007999"/>
                </a:xfrm>
                <a:prstGeom prst="rect">
                  <a:avLst/>
                </a:prstGeom>
              </p:spPr>
            </p:pic>
            <p:sp>
              <p:nvSpPr>
                <p:cNvPr id="28" name="Textfeld 27">
                  <a:extLst>
                    <a:ext uri="{FF2B5EF4-FFF2-40B4-BE49-F238E27FC236}">
                      <a16:creationId xmlns:a16="http://schemas.microsoft.com/office/drawing/2014/main" id="{6CC8EB78-77C3-4B21-953F-AEE1D85EFF58}"/>
                    </a:ext>
                  </a:extLst>
                </p:cNvPr>
                <p:cNvSpPr txBox="1"/>
                <p:nvPr/>
              </p:nvSpPr>
              <p:spPr>
                <a:xfrm>
                  <a:off x="4052006" y="3343897"/>
                  <a:ext cx="3009664" cy="546251"/>
                </a:xfrm>
                <a:prstGeom prst="rect">
                  <a:avLst/>
                </a:prstGeom>
                <a:noFill/>
              </p:spPr>
              <p:txBody>
                <a:bodyPr wrap="square" rtlCol="0">
                  <a:spAutoFit/>
                </a:bodyPr>
                <a:lstStyle/>
                <a:p>
                  <a:pPr algn="ctr"/>
                  <a:r>
                    <a:rPr lang="de-DE" sz="1400" dirty="0">
                      <a:latin typeface="Calibri" pitchFamily="34" charset="0"/>
                      <a:cs typeface="Calibri" pitchFamily="34" charset="0"/>
                    </a:rPr>
                    <a:t>Stakeholder</a:t>
                  </a:r>
                </a:p>
              </p:txBody>
            </p:sp>
          </p:grpSp>
          <p:pic>
            <p:nvPicPr>
              <p:cNvPr id="25" name="Grafik 24">
                <a:extLst>
                  <a:ext uri="{FF2B5EF4-FFF2-40B4-BE49-F238E27FC236}">
                    <a16:creationId xmlns:a16="http://schemas.microsoft.com/office/drawing/2014/main" id="{7413E774-4AF4-4E91-A7DA-95690C1B854B}"/>
                  </a:ext>
                </a:extLst>
              </p:cNvPr>
              <p:cNvPicPr>
                <a:picLocks noChangeAspect="1"/>
              </p:cNvPicPr>
              <p:nvPr/>
            </p:nvPicPr>
            <p:blipFill>
              <a:blip r:embed="rId10">
                <a:grayscl/>
              </a:blip>
              <a:stretch>
                <a:fillRect/>
              </a:stretch>
            </p:blipFill>
            <p:spPr>
              <a:xfrm>
                <a:off x="6687307" y="653499"/>
                <a:ext cx="766778" cy="567942"/>
              </a:xfrm>
              <a:prstGeom prst="rect">
                <a:avLst/>
              </a:prstGeom>
            </p:spPr>
          </p:pic>
          <p:sp>
            <p:nvSpPr>
              <p:cNvPr id="43" name="Ellipse 42">
                <a:extLst>
                  <a:ext uri="{FF2B5EF4-FFF2-40B4-BE49-F238E27FC236}">
                    <a16:creationId xmlns:a16="http://schemas.microsoft.com/office/drawing/2014/main" id="{6F58480D-79D2-4BDF-948A-3749DA076785}"/>
                  </a:ext>
                </a:extLst>
              </p:cNvPr>
              <p:cNvSpPr/>
              <p:nvPr/>
            </p:nvSpPr>
            <p:spPr>
              <a:xfrm>
                <a:off x="5032976" y="552526"/>
                <a:ext cx="2910374" cy="1092387"/>
              </a:xfrm>
              <a:prstGeom prst="ellipse">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cxnSp>
          <p:nvCxnSpPr>
            <p:cNvPr id="48" name="Gerade Verbindung mit Pfeil 47">
              <a:extLst>
                <a:ext uri="{FF2B5EF4-FFF2-40B4-BE49-F238E27FC236}">
                  <a16:creationId xmlns:a16="http://schemas.microsoft.com/office/drawing/2014/main" id="{58F4EDB4-3B59-46F9-BCD6-5E07F9BEDD4C}"/>
                </a:ext>
              </a:extLst>
            </p:cNvPr>
            <p:cNvCxnSpPr>
              <a:cxnSpLocks/>
            </p:cNvCxnSpPr>
            <p:nvPr/>
          </p:nvCxnSpPr>
          <p:spPr bwMode="auto">
            <a:xfrm flipV="1">
              <a:off x="5113832" y="1540499"/>
              <a:ext cx="978594" cy="790950"/>
            </a:xfrm>
            <a:prstGeom prst="straightConnector1">
              <a:avLst/>
            </a:prstGeom>
            <a:solidFill>
              <a:schemeClr val="accent1"/>
            </a:solidFill>
            <a:ln w="12700" cap="sq" cmpd="sng" algn="ctr">
              <a:solidFill>
                <a:schemeClr val="tx1"/>
              </a:solidFill>
              <a:prstDash val="solid"/>
              <a:round/>
              <a:headEnd type="triangle" w="med" len="med"/>
              <a:tailEnd type="triangle" w="med" len="med"/>
            </a:ln>
            <a:effectLst/>
          </p:spPr>
        </p:cxnSp>
      </p:grpSp>
      <p:grpSp>
        <p:nvGrpSpPr>
          <p:cNvPr id="55" name="Gruppieren 54">
            <a:extLst>
              <a:ext uri="{FF2B5EF4-FFF2-40B4-BE49-F238E27FC236}">
                <a16:creationId xmlns:a16="http://schemas.microsoft.com/office/drawing/2014/main" id="{4ACDBCBC-38CF-403A-AC15-317C649848D7}"/>
              </a:ext>
            </a:extLst>
          </p:cNvPr>
          <p:cNvGrpSpPr/>
          <p:nvPr/>
        </p:nvGrpSpPr>
        <p:grpSpPr>
          <a:xfrm>
            <a:off x="5220946" y="1880066"/>
            <a:ext cx="3824585" cy="1360141"/>
            <a:chOff x="5220946" y="1880066"/>
            <a:chExt cx="3824585" cy="1360141"/>
          </a:xfrm>
        </p:grpSpPr>
        <p:grpSp>
          <p:nvGrpSpPr>
            <p:cNvPr id="46" name="Gruppieren 45">
              <a:extLst>
                <a:ext uri="{FF2B5EF4-FFF2-40B4-BE49-F238E27FC236}">
                  <a16:creationId xmlns:a16="http://schemas.microsoft.com/office/drawing/2014/main" id="{DC7407FF-BCB9-498A-8AF8-4A98371B71C1}"/>
                </a:ext>
              </a:extLst>
            </p:cNvPr>
            <p:cNvGrpSpPr/>
            <p:nvPr/>
          </p:nvGrpSpPr>
          <p:grpSpPr>
            <a:xfrm>
              <a:off x="6156325" y="1880066"/>
              <a:ext cx="2889206" cy="1360141"/>
              <a:chOff x="6156325" y="1880066"/>
              <a:chExt cx="2889206" cy="1360141"/>
            </a:xfrm>
          </p:grpSpPr>
          <p:grpSp>
            <p:nvGrpSpPr>
              <p:cNvPr id="15" name="Gruppieren 14">
                <a:extLst>
                  <a:ext uri="{FF2B5EF4-FFF2-40B4-BE49-F238E27FC236}">
                    <a16:creationId xmlns:a16="http://schemas.microsoft.com/office/drawing/2014/main" id="{B806785B-3765-4A9C-8E32-D37AE7FD4D65}"/>
                  </a:ext>
                </a:extLst>
              </p:cNvPr>
              <p:cNvGrpSpPr/>
              <p:nvPr/>
            </p:nvGrpSpPr>
            <p:grpSpPr>
              <a:xfrm>
                <a:off x="6663703" y="1971189"/>
                <a:ext cx="991803" cy="1177894"/>
                <a:chOff x="3938283" y="1397191"/>
                <a:chExt cx="991803" cy="1177894"/>
              </a:xfrm>
            </p:grpSpPr>
            <p:sp>
              <p:nvSpPr>
                <p:cNvPr id="19" name="Textfeld 18">
                  <a:extLst>
                    <a:ext uri="{FF2B5EF4-FFF2-40B4-BE49-F238E27FC236}">
                      <a16:creationId xmlns:a16="http://schemas.microsoft.com/office/drawing/2014/main" id="{3BF40399-E063-4EA7-9F1B-E9EEB8C7A015}"/>
                    </a:ext>
                  </a:extLst>
                </p:cNvPr>
                <p:cNvSpPr txBox="1"/>
                <p:nvPr/>
              </p:nvSpPr>
              <p:spPr>
                <a:xfrm>
                  <a:off x="3938283" y="2051865"/>
                  <a:ext cx="991803"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20" name="Grafik 19">
                  <a:extLst>
                    <a:ext uri="{FF2B5EF4-FFF2-40B4-BE49-F238E27FC236}">
                      <a16:creationId xmlns:a16="http://schemas.microsoft.com/office/drawing/2014/main" id="{DDF63841-C82B-4AEB-B3F8-A63AD91BD65E}"/>
                    </a:ext>
                  </a:extLst>
                </p:cNvPr>
                <p:cNvPicPr>
                  <a:picLocks noChangeAspect="1"/>
                </p:cNvPicPr>
                <p:nvPr/>
              </p:nvPicPr>
              <p:blipFill>
                <a:blip r:embed="rId11"/>
                <a:stretch>
                  <a:fillRect/>
                </a:stretch>
              </p:blipFill>
              <p:spPr>
                <a:xfrm>
                  <a:off x="4090094" y="1397191"/>
                  <a:ext cx="688180" cy="684000"/>
                </a:xfrm>
                <a:prstGeom prst="rect">
                  <a:avLst/>
                </a:prstGeom>
              </p:spPr>
            </p:pic>
          </p:grpSp>
          <p:grpSp>
            <p:nvGrpSpPr>
              <p:cNvPr id="40" name="Gruppieren 39">
                <a:extLst>
                  <a:ext uri="{FF2B5EF4-FFF2-40B4-BE49-F238E27FC236}">
                    <a16:creationId xmlns:a16="http://schemas.microsoft.com/office/drawing/2014/main" id="{4EE80A4C-9447-411A-897E-FE5D4CC3385A}"/>
                  </a:ext>
                </a:extLst>
              </p:cNvPr>
              <p:cNvGrpSpPr/>
              <p:nvPr/>
            </p:nvGrpSpPr>
            <p:grpSpPr>
              <a:xfrm>
                <a:off x="7600928" y="1994913"/>
                <a:ext cx="1048551" cy="1130446"/>
                <a:chOff x="2135178" y="1397191"/>
                <a:chExt cx="1048551" cy="1130446"/>
              </a:xfrm>
            </p:grpSpPr>
            <p:sp>
              <p:nvSpPr>
                <p:cNvPr id="41" name="Textfeld 40">
                  <a:extLst>
                    <a:ext uri="{FF2B5EF4-FFF2-40B4-BE49-F238E27FC236}">
                      <a16:creationId xmlns:a16="http://schemas.microsoft.com/office/drawing/2014/main" id="{1AF86C02-CF21-4132-9DF6-8D069697A832}"/>
                    </a:ext>
                  </a:extLst>
                </p:cNvPr>
                <p:cNvSpPr txBox="1"/>
                <p:nvPr/>
              </p:nvSpPr>
              <p:spPr>
                <a:xfrm>
                  <a:off x="2135178" y="2004417"/>
                  <a:ext cx="1048551"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42" name="Grafik 41">
                  <a:extLst>
                    <a:ext uri="{FF2B5EF4-FFF2-40B4-BE49-F238E27FC236}">
                      <a16:creationId xmlns:a16="http://schemas.microsoft.com/office/drawing/2014/main" id="{697470B0-5FEC-4752-83EB-400519F6F487}"/>
                    </a:ext>
                  </a:extLst>
                </p:cNvPr>
                <p:cNvPicPr>
                  <a:picLocks noChangeAspect="1"/>
                </p:cNvPicPr>
                <p:nvPr/>
              </p:nvPicPr>
              <p:blipFill>
                <a:blip r:embed="rId12"/>
                <a:stretch>
                  <a:fillRect/>
                </a:stretch>
              </p:blipFill>
              <p:spPr>
                <a:xfrm>
                  <a:off x="2274485" y="1397191"/>
                  <a:ext cx="769937" cy="684000"/>
                </a:xfrm>
                <a:prstGeom prst="rect">
                  <a:avLst/>
                </a:prstGeom>
              </p:spPr>
            </p:pic>
          </p:grpSp>
          <p:sp>
            <p:nvSpPr>
              <p:cNvPr id="45" name="Ellipse 44">
                <a:extLst>
                  <a:ext uri="{FF2B5EF4-FFF2-40B4-BE49-F238E27FC236}">
                    <a16:creationId xmlns:a16="http://schemas.microsoft.com/office/drawing/2014/main" id="{33C8FF25-4DC0-4594-98DA-F221EA2E2435}"/>
                  </a:ext>
                </a:extLst>
              </p:cNvPr>
              <p:cNvSpPr/>
              <p:nvPr/>
            </p:nvSpPr>
            <p:spPr>
              <a:xfrm>
                <a:off x="6156325" y="1880066"/>
                <a:ext cx="2889206" cy="1360141"/>
              </a:xfrm>
              <a:prstGeom prst="ellipse">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cxnSp>
          <p:nvCxnSpPr>
            <p:cNvPr id="49" name="Gerade Verbindung mit Pfeil 48">
              <a:extLst>
                <a:ext uri="{FF2B5EF4-FFF2-40B4-BE49-F238E27FC236}">
                  <a16:creationId xmlns:a16="http://schemas.microsoft.com/office/drawing/2014/main" id="{AE1FFC0E-7B9D-4FCC-AE77-3BD023610890}"/>
                </a:ext>
              </a:extLst>
            </p:cNvPr>
            <p:cNvCxnSpPr>
              <a:cxnSpLocks/>
            </p:cNvCxnSpPr>
            <p:nvPr/>
          </p:nvCxnSpPr>
          <p:spPr bwMode="auto">
            <a:xfrm flipV="1">
              <a:off x="5220946" y="2519371"/>
              <a:ext cx="1254443" cy="119856"/>
            </a:xfrm>
            <a:prstGeom prst="straightConnector1">
              <a:avLst/>
            </a:prstGeom>
            <a:solidFill>
              <a:schemeClr val="accent1"/>
            </a:solidFill>
            <a:ln w="12700" cap="sq" cmpd="sng" algn="ctr">
              <a:solidFill>
                <a:schemeClr val="tx1"/>
              </a:solidFill>
              <a:prstDash val="solid"/>
              <a:round/>
              <a:headEnd type="triangle" w="med" len="med"/>
              <a:tailEnd type="triangle" w="med" len="med"/>
            </a:ln>
            <a:effectLst/>
          </p:spPr>
        </p:cxnSp>
      </p:grpSp>
    </p:spTree>
    <p:extLst>
      <p:ext uri="{BB962C8B-B14F-4D97-AF65-F5344CB8AC3E}">
        <p14:creationId xmlns:p14="http://schemas.microsoft.com/office/powerpoint/2010/main" val="3300155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91383244-8C59-41BF-BD03-55E3D06DF355}"/>
              </a:ext>
            </a:extLst>
          </p:cNvPr>
          <p:cNvSpPr>
            <a:spLocks noGrp="1"/>
          </p:cNvSpPr>
          <p:nvPr>
            <p:ph type="body" sz="quarter" idx="11"/>
          </p:nvPr>
        </p:nvSpPr>
        <p:spPr/>
        <p:txBody>
          <a:bodyPr>
            <a:normAutofit fontScale="92500"/>
          </a:bodyPr>
          <a:lstStyle/>
          <a:p>
            <a:r>
              <a:rPr lang="de-DE" dirty="0"/>
              <a:t>Syl_ID_4.2</a:t>
            </a:r>
          </a:p>
        </p:txBody>
      </p:sp>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44</a:t>
            </a:fld>
            <a:endParaRPr lang="de-DE" dirty="0"/>
          </a:p>
        </p:txBody>
      </p:sp>
      <p:sp>
        <p:nvSpPr>
          <p:cNvPr id="13" name="Textplatzhalter 12">
            <a:extLst>
              <a:ext uri="{FF2B5EF4-FFF2-40B4-BE49-F238E27FC236}">
                <a16:creationId xmlns:a16="http://schemas.microsoft.com/office/drawing/2014/main" id="{F83D77F2-B233-43AC-871C-50F23894AC9D}"/>
              </a:ext>
            </a:extLst>
          </p:cNvPr>
          <p:cNvSpPr>
            <a:spLocks noGrp="1"/>
          </p:cNvSpPr>
          <p:nvPr>
            <p:ph type="body" sz="quarter" idx="13"/>
          </p:nvPr>
        </p:nvSpPr>
        <p:spPr/>
        <p:txBody>
          <a:bodyPr/>
          <a:lstStyle/>
          <a:p>
            <a:pPr>
              <a:lnSpc>
                <a:spcPct val="150000"/>
              </a:lnSpc>
            </a:pPr>
            <a:r>
              <a:rPr lang="de-DE" dirty="0"/>
              <a:t>Organisation der wirtschaftlichen Belange</a:t>
            </a:r>
          </a:p>
          <a:p>
            <a:pPr>
              <a:lnSpc>
                <a:spcPct val="150000"/>
              </a:lnSpc>
            </a:pPr>
            <a:r>
              <a:rPr lang="de-DE" dirty="0"/>
              <a:t>Teilnahme an der Planung</a:t>
            </a:r>
          </a:p>
          <a:p>
            <a:pPr>
              <a:lnSpc>
                <a:spcPct val="150000"/>
              </a:lnSpc>
            </a:pPr>
            <a:r>
              <a:rPr lang="de-DE" dirty="0"/>
              <a:t>Pflege des </a:t>
            </a:r>
            <a:r>
              <a:rPr lang="de-DE" dirty="0" err="1"/>
              <a:t>Product</a:t>
            </a:r>
            <a:r>
              <a:rPr lang="de-DE" dirty="0"/>
              <a:t> Backlog </a:t>
            </a:r>
          </a:p>
          <a:p>
            <a:pPr>
              <a:lnSpc>
                <a:spcPct val="150000"/>
              </a:lnSpc>
            </a:pPr>
            <a:r>
              <a:rPr lang="de-DE" dirty="0"/>
              <a:t>Definition von Akzeptanzkriterien und Verifikation von deren Einhaltung</a:t>
            </a:r>
          </a:p>
          <a:p>
            <a:pPr>
              <a:lnSpc>
                <a:spcPct val="150000"/>
              </a:lnSpc>
            </a:pPr>
            <a:r>
              <a:rPr lang="de-DE" dirty="0"/>
              <a:t>Zusammenarbeit mit …</a:t>
            </a:r>
          </a:p>
          <a:p>
            <a:pPr marL="452438" lvl="1" indent="-198438">
              <a:lnSpc>
                <a:spcPct val="150000"/>
              </a:lnSpc>
              <a:buFont typeface="Calibri" panose="020F0502020204030204" pitchFamily="34" charset="0"/>
              <a:buChar char="…"/>
            </a:pPr>
            <a:r>
              <a:rPr lang="de-DE" dirty="0"/>
              <a:t>dem Entwicklungsteam</a:t>
            </a:r>
          </a:p>
          <a:p>
            <a:pPr marL="452438" lvl="1" indent="-198438">
              <a:lnSpc>
                <a:spcPct val="150000"/>
              </a:lnSpc>
              <a:buFont typeface="Calibri" panose="020F0502020204030204" pitchFamily="34" charset="0"/>
              <a:buChar char="…"/>
            </a:pPr>
            <a:r>
              <a:rPr lang="de-DE" dirty="0"/>
              <a:t>den Stakeholdern</a:t>
            </a:r>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dirty="0"/>
              <a:t>Hauptaufgaben des </a:t>
            </a:r>
            <a:r>
              <a:rPr lang="de-DE" dirty="0" err="1"/>
              <a:t>Product</a:t>
            </a:r>
            <a:r>
              <a:rPr lang="de-DE" dirty="0"/>
              <a:t> </a:t>
            </a:r>
            <a:r>
              <a:rPr lang="de-DE" dirty="0" err="1"/>
              <a:t>Owner</a:t>
            </a:r>
            <a:endParaRPr lang="de-DE" dirty="0"/>
          </a:p>
        </p:txBody>
      </p:sp>
      <p:grpSp>
        <p:nvGrpSpPr>
          <p:cNvPr id="7" name="Gruppieren 6">
            <a:extLst>
              <a:ext uri="{FF2B5EF4-FFF2-40B4-BE49-F238E27FC236}">
                <a16:creationId xmlns:a16="http://schemas.microsoft.com/office/drawing/2014/main" id="{840AA08C-C03A-41C4-882D-A15925FF1797}"/>
              </a:ext>
            </a:extLst>
          </p:cNvPr>
          <p:cNvGrpSpPr/>
          <p:nvPr/>
        </p:nvGrpSpPr>
        <p:grpSpPr>
          <a:xfrm>
            <a:off x="7531179" y="862939"/>
            <a:ext cx="1365170" cy="1333028"/>
            <a:chOff x="384608" y="1397191"/>
            <a:chExt cx="1365170" cy="1333028"/>
          </a:xfrm>
        </p:grpSpPr>
        <p:sp>
          <p:nvSpPr>
            <p:cNvPr id="8" name="Textfeld 7">
              <a:extLst>
                <a:ext uri="{FF2B5EF4-FFF2-40B4-BE49-F238E27FC236}">
                  <a16:creationId xmlns:a16="http://schemas.microsoft.com/office/drawing/2014/main" id="{343731B0-3DAE-4434-B985-50DB22B2D58A}"/>
                </a:ext>
              </a:extLst>
            </p:cNvPr>
            <p:cNvSpPr txBox="1"/>
            <p:nvPr/>
          </p:nvSpPr>
          <p:spPr>
            <a:xfrm>
              <a:off x="384608" y="2411054"/>
              <a:ext cx="1365170" cy="319165"/>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9" name="Grafik 8">
              <a:extLst>
                <a:ext uri="{FF2B5EF4-FFF2-40B4-BE49-F238E27FC236}">
                  <a16:creationId xmlns:a16="http://schemas.microsoft.com/office/drawing/2014/main" id="{09D21A1C-7EAD-490E-B977-21F172DB8169}"/>
                </a:ext>
              </a:extLst>
            </p:cNvPr>
            <p:cNvPicPr>
              <a:picLocks noChangeAspect="1"/>
            </p:cNvPicPr>
            <p:nvPr/>
          </p:nvPicPr>
          <p:blipFill>
            <a:blip r:embed="rId2"/>
            <a:stretch>
              <a:fillRect/>
            </a:stretch>
          </p:blipFill>
          <p:spPr>
            <a:xfrm>
              <a:off x="615429" y="1397191"/>
              <a:ext cx="903528" cy="972000"/>
            </a:xfrm>
            <a:prstGeom prst="rect">
              <a:avLst/>
            </a:prstGeom>
          </p:spPr>
        </p:pic>
      </p:grpSp>
    </p:spTree>
    <p:extLst>
      <p:ext uri="{BB962C8B-B14F-4D97-AF65-F5344CB8AC3E}">
        <p14:creationId xmlns:p14="http://schemas.microsoft.com/office/powerpoint/2010/main" val="2081471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45</a:t>
            </a:fld>
            <a:endParaRPr lang="de-DE" dirty="0"/>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dirty="0"/>
              <a:t>Das Entwicklungsteam</a:t>
            </a:r>
          </a:p>
        </p:txBody>
      </p:sp>
      <p:sp>
        <p:nvSpPr>
          <p:cNvPr id="12" name="Textplatzhalter 11">
            <a:extLst>
              <a:ext uri="{FF2B5EF4-FFF2-40B4-BE49-F238E27FC236}">
                <a16:creationId xmlns:a16="http://schemas.microsoft.com/office/drawing/2014/main" id="{91383244-8C59-41BF-BD03-55E3D06DF355}"/>
              </a:ext>
            </a:extLst>
          </p:cNvPr>
          <p:cNvSpPr>
            <a:spLocks noGrp="1"/>
          </p:cNvSpPr>
          <p:nvPr>
            <p:ph type="body" sz="quarter" idx="11"/>
          </p:nvPr>
        </p:nvSpPr>
        <p:spPr/>
        <p:txBody>
          <a:bodyPr>
            <a:normAutofit fontScale="92500"/>
          </a:bodyPr>
          <a:lstStyle/>
          <a:p>
            <a:r>
              <a:rPr lang="de-DE"/>
              <a:t>Syl_ID_4.1</a:t>
            </a:r>
            <a:endParaRPr lang="de-DE" dirty="0"/>
          </a:p>
        </p:txBody>
      </p:sp>
      <p:pic>
        <p:nvPicPr>
          <p:cNvPr id="17" name="Grafik 16">
            <a:extLst>
              <a:ext uri="{FF2B5EF4-FFF2-40B4-BE49-F238E27FC236}">
                <a16:creationId xmlns:a16="http://schemas.microsoft.com/office/drawing/2014/main" id="{DB71E61E-211F-4EE0-94C2-4ABA00E02ADA}"/>
              </a:ext>
            </a:extLst>
          </p:cNvPr>
          <p:cNvPicPr>
            <a:picLocks noChangeAspect="1"/>
          </p:cNvPicPr>
          <p:nvPr/>
        </p:nvPicPr>
        <p:blipFill>
          <a:blip r:embed="rId2"/>
          <a:stretch>
            <a:fillRect/>
          </a:stretch>
        </p:blipFill>
        <p:spPr>
          <a:xfrm>
            <a:off x="3316231" y="1949824"/>
            <a:ext cx="2229317" cy="2215776"/>
          </a:xfrm>
          <a:prstGeom prst="rect">
            <a:avLst/>
          </a:prstGeom>
        </p:spPr>
      </p:pic>
      <p:sp>
        <p:nvSpPr>
          <p:cNvPr id="10" name="Textfeld 9">
            <a:extLst>
              <a:ext uri="{FF2B5EF4-FFF2-40B4-BE49-F238E27FC236}">
                <a16:creationId xmlns:a16="http://schemas.microsoft.com/office/drawing/2014/main" id="{9E97D4AB-FCE1-41E2-B2F9-C969EB57ED50}"/>
              </a:ext>
            </a:extLst>
          </p:cNvPr>
          <p:cNvSpPr txBox="1"/>
          <p:nvPr/>
        </p:nvSpPr>
        <p:spPr>
          <a:xfrm>
            <a:off x="1817511" y="1095430"/>
            <a:ext cx="5226756" cy="646331"/>
          </a:xfrm>
          <a:prstGeom prst="rect">
            <a:avLst/>
          </a:prstGeom>
          <a:noFill/>
        </p:spPr>
        <p:txBody>
          <a:bodyPr wrap="square" rtlCol="0">
            <a:spAutoFit/>
          </a:bodyPr>
          <a:lstStyle/>
          <a:p>
            <a:r>
              <a:rPr lang="de-DE" dirty="0">
                <a:solidFill>
                  <a:srgbClr val="4D4D4D"/>
                </a:solidFill>
                <a:latin typeface="Calibri" panose="020F0502020204030204" pitchFamily="34" charset="0"/>
                <a:sym typeface="Wingdings" pitchFamily="2" charset="2"/>
              </a:rPr>
              <a:t>… ist in der Lage, alle Tätigkeitsarten umzusetzen, die zur Erstellung eines Inkrements notwendig sind.</a:t>
            </a:r>
          </a:p>
        </p:txBody>
      </p:sp>
      <p:sp>
        <p:nvSpPr>
          <p:cNvPr id="11" name="Textfeld 10">
            <a:extLst>
              <a:ext uri="{FF2B5EF4-FFF2-40B4-BE49-F238E27FC236}">
                <a16:creationId xmlns:a16="http://schemas.microsoft.com/office/drawing/2014/main" id="{BD17CA0E-5B31-45D6-A916-DBECCC75DF7C}"/>
              </a:ext>
            </a:extLst>
          </p:cNvPr>
          <p:cNvSpPr txBox="1"/>
          <p:nvPr/>
        </p:nvSpPr>
        <p:spPr>
          <a:xfrm>
            <a:off x="336983" y="2447126"/>
            <a:ext cx="2325511" cy="707886"/>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Code</a:t>
            </a:r>
          </a:p>
          <a:p>
            <a:pPr algn="ctr"/>
            <a:r>
              <a:rPr lang="de-DE" sz="2000" b="1" dirty="0">
                <a:solidFill>
                  <a:srgbClr val="4D4D4D"/>
                </a:solidFill>
                <a:latin typeface="Calibri" panose="020F0502020204030204" pitchFamily="34" charset="0"/>
                <a:sym typeface="Wingdings" pitchFamily="2" charset="2"/>
              </a:rPr>
              <a:t>programmieren</a:t>
            </a:r>
          </a:p>
        </p:txBody>
      </p:sp>
      <p:sp>
        <p:nvSpPr>
          <p:cNvPr id="18" name="Textfeld 17">
            <a:extLst>
              <a:ext uri="{FF2B5EF4-FFF2-40B4-BE49-F238E27FC236}">
                <a16:creationId xmlns:a16="http://schemas.microsoft.com/office/drawing/2014/main" id="{3046AAB5-678D-4A36-B5F0-7AE307149290}"/>
              </a:ext>
            </a:extLst>
          </p:cNvPr>
          <p:cNvSpPr txBox="1"/>
          <p:nvPr/>
        </p:nvSpPr>
        <p:spPr>
          <a:xfrm>
            <a:off x="1019087" y="4392416"/>
            <a:ext cx="2223206" cy="707886"/>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Architekturen designen</a:t>
            </a:r>
          </a:p>
        </p:txBody>
      </p:sp>
      <p:sp>
        <p:nvSpPr>
          <p:cNvPr id="19" name="Textfeld 18">
            <a:extLst>
              <a:ext uri="{FF2B5EF4-FFF2-40B4-BE49-F238E27FC236}">
                <a16:creationId xmlns:a16="http://schemas.microsoft.com/office/drawing/2014/main" id="{44E2B0A1-FAFE-4940-B8A5-DAD6FADECA96}"/>
              </a:ext>
            </a:extLst>
          </p:cNvPr>
          <p:cNvSpPr txBox="1"/>
          <p:nvPr/>
        </p:nvSpPr>
        <p:spPr>
          <a:xfrm>
            <a:off x="5604933" y="3881131"/>
            <a:ext cx="1670755" cy="707886"/>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Code</a:t>
            </a:r>
          </a:p>
          <a:p>
            <a:pPr algn="ctr"/>
            <a:r>
              <a:rPr lang="de-DE" sz="2000" b="1" dirty="0">
                <a:solidFill>
                  <a:srgbClr val="4D4D4D"/>
                </a:solidFill>
                <a:latin typeface="Calibri" panose="020F0502020204030204" pitchFamily="34" charset="0"/>
                <a:sym typeface="Wingdings" pitchFamily="2" charset="2"/>
              </a:rPr>
              <a:t>testen</a:t>
            </a:r>
          </a:p>
        </p:txBody>
      </p:sp>
      <p:sp>
        <p:nvSpPr>
          <p:cNvPr id="20" name="Textfeld 19">
            <a:extLst>
              <a:ext uri="{FF2B5EF4-FFF2-40B4-BE49-F238E27FC236}">
                <a16:creationId xmlns:a16="http://schemas.microsoft.com/office/drawing/2014/main" id="{83EFCCB1-86BD-4097-BD11-18D663DCF8D5}"/>
              </a:ext>
            </a:extLst>
          </p:cNvPr>
          <p:cNvSpPr txBox="1"/>
          <p:nvPr/>
        </p:nvSpPr>
        <p:spPr>
          <a:xfrm>
            <a:off x="6208889" y="2501702"/>
            <a:ext cx="2303528" cy="707886"/>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Datenbanken designen</a:t>
            </a:r>
          </a:p>
        </p:txBody>
      </p:sp>
      <p:sp>
        <p:nvSpPr>
          <p:cNvPr id="21" name="Textfeld 20">
            <a:extLst>
              <a:ext uri="{FF2B5EF4-FFF2-40B4-BE49-F238E27FC236}">
                <a16:creationId xmlns:a16="http://schemas.microsoft.com/office/drawing/2014/main" id="{2D2FB3C2-1429-48E4-B72C-9FD7FBCC60AA}"/>
              </a:ext>
            </a:extLst>
          </p:cNvPr>
          <p:cNvSpPr txBox="1"/>
          <p:nvPr/>
        </p:nvSpPr>
        <p:spPr>
          <a:xfrm>
            <a:off x="2056606" y="5509367"/>
            <a:ext cx="1433688" cy="707886"/>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Server managen</a:t>
            </a:r>
          </a:p>
        </p:txBody>
      </p:sp>
      <p:sp>
        <p:nvSpPr>
          <p:cNvPr id="22" name="Textfeld 21">
            <a:extLst>
              <a:ext uri="{FF2B5EF4-FFF2-40B4-BE49-F238E27FC236}">
                <a16:creationId xmlns:a16="http://schemas.microsoft.com/office/drawing/2014/main" id="{88C0FEF1-7B8B-4B39-B6C1-B25E2744E48E}"/>
              </a:ext>
            </a:extLst>
          </p:cNvPr>
          <p:cNvSpPr txBox="1"/>
          <p:nvPr/>
        </p:nvSpPr>
        <p:spPr>
          <a:xfrm>
            <a:off x="6208889" y="5000852"/>
            <a:ext cx="2168062" cy="707886"/>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User Interface designen</a:t>
            </a:r>
          </a:p>
        </p:txBody>
      </p:sp>
      <p:sp>
        <p:nvSpPr>
          <p:cNvPr id="27" name="Textfeld 26">
            <a:extLst>
              <a:ext uri="{FF2B5EF4-FFF2-40B4-BE49-F238E27FC236}">
                <a16:creationId xmlns:a16="http://schemas.microsoft.com/office/drawing/2014/main" id="{8F28631A-851C-4E54-A6CA-4DEE2D5E4B66}"/>
              </a:ext>
            </a:extLst>
          </p:cNvPr>
          <p:cNvSpPr txBox="1"/>
          <p:nvPr/>
        </p:nvSpPr>
        <p:spPr>
          <a:xfrm>
            <a:off x="3613988" y="4856711"/>
            <a:ext cx="2223206" cy="707886"/>
          </a:xfrm>
          <a:prstGeom prst="rect">
            <a:avLst/>
          </a:prstGeom>
          <a:no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Dokumentation erstellen</a:t>
            </a:r>
          </a:p>
        </p:txBody>
      </p:sp>
    </p:spTree>
    <p:extLst>
      <p:ext uri="{BB962C8B-B14F-4D97-AF65-F5344CB8AC3E}">
        <p14:creationId xmlns:p14="http://schemas.microsoft.com/office/powerpoint/2010/main" val="969319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91383244-8C59-41BF-BD03-55E3D06DF355}"/>
              </a:ext>
            </a:extLst>
          </p:cNvPr>
          <p:cNvSpPr>
            <a:spLocks noGrp="1"/>
          </p:cNvSpPr>
          <p:nvPr>
            <p:ph type="body" sz="quarter" idx="11"/>
          </p:nvPr>
        </p:nvSpPr>
        <p:spPr/>
        <p:txBody>
          <a:bodyPr>
            <a:normAutofit fontScale="92500"/>
          </a:bodyPr>
          <a:lstStyle/>
          <a:p>
            <a:r>
              <a:rPr lang="de-DE" dirty="0"/>
              <a:t>Syl_ID_4.1</a:t>
            </a:r>
          </a:p>
        </p:txBody>
      </p:sp>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46</a:t>
            </a:fld>
            <a:endParaRPr lang="de-DE" dirty="0"/>
          </a:p>
        </p:txBody>
      </p:sp>
      <p:sp>
        <p:nvSpPr>
          <p:cNvPr id="13" name="Textplatzhalter 12">
            <a:extLst>
              <a:ext uri="{FF2B5EF4-FFF2-40B4-BE49-F238E27FC236}">
                <a16:creationId xmlns:a16="http://schemas.microsoft.com/office/drawing/2014/main" id="{F83D77F2-B233-43AC-871C-50F23894AC9D}"/>
              </a:ext>
            </a:extLst>
          </p:cNvPr>
          <p:cNvSpPr>
            <a:spLocks noGrp="1"/>
          </p:cNvSpPr>
          <p:nvPr>
            <p:ph type="body" sz="quarter" idx="13"/>
          </p:nvPr>
        </p:nvSpPr>
        <p:spPr/>
        <p:txBody>
          <a:bodyPr>
            <a:normAutofit fontScale="92500" lnSpcReduction="10000"/>
          </a:bodyPr>
          <a:lstStyle/>
          <a:p>
            <a:pPr>
              <a:lnSpc>
                <a:spcPct val="150000"/>
              </a:lnSpc>
              <a:buFont typeface="Calibri" panose="020F0502020204030204" pitchFamily="34" charset="0"/>
              <a:buChar char="…"/>
            </a:pPr>
            <a:r>
              <a:rPr lang="de-DE" dirty="0"/>
              <a:t>besteht aus </a:t>
            </a:r>
            <a:r>
              <a:rPr lang="de-DE" b="1" dirty="0"/>
              <a:t>Profis</a:t>
            </a:r>
            <a:r>
              <a:rPr lang="de-DE" dirty="0"/>
              <a:t>, die </a:t>
            </a:r>
            <a:r>
              <a:rPr lang="de-DE" b="1" dirty="0"/>
              <a:t>am Ende eines jeden Sprints </a:t>
            </a:r>
            <a:r>
              <a:rPr lang="de-DE" dirty="0"/>
              <a:t>…</a:t>
            </a:r>
          </a:p>
          <a:p>
            <a:pPr marL="452438" lvl="1" indent="-198438">
              <a:lnSpc>
                <a:spcPct val="150000"/>
              </a:lnSpc>
              <a:buFont typeface="Calibri" panose="020F0502020204030204" pitchFamily="34" charset="0"/>
              <a:buChar char="…"/>
            </a:pPr>
            <a:r>
              <a:rPr lang="de-DE" dirty="0"/>
              <a:t>ein </a:t>
            </a:r>
            <a:r>
              <a:rPr lang="de-DE" b="1" dirty="0"/>
              <a:t>fertiges Inkrement </a:t>
            </a:r>
            <a:r>
              <a:rPr lang="de-DE" dirty="0"/>
              <a:t>übergeben, welches …</a:t>
            </a:r>
          </a:p>
          <a:p>
            <a:pPr marL="452438" lvl="1" indent="-198438">
              <a:lnSpc>
                <a:spcPct val="150000"/>
              </a:lnSpc>
              <a:buFont typeface="Calibri" panose="020F0502020204030204" pitchFamily="34" charset="0"/>
              <a:buChar char="…"/>
            </a:pPr>
            <a:r>
              <a:rPr lang="de-DE" b="1" dirty="0"/>
              <a:t>potenziell auslieferbar ist</a:t>
            </a:r>
            <a:r>
              <a:rPr lang="de-DE" dirty="0"/>
              <a:t>.</a:t>
            </a:r>
          </a:p>
          <a:p>
            <a:pPr>
              <a:lnSpc>
                <a:spcPct val="150000"/>
              </a:lnSpc>
              <a:buFont typeface="Calibri" panose="020F0502020204030204" pitchFamily="34" charset="0"/>
              <a:buChar char="…"/>
            </a:pPr>
            <a:r>
              <a:rPr lang="de-DE" dirty="0"/>
              <a:t>ist so strukturiert und befähigt, dass es seine </a:t>
            </a:r>
            <a:r>
              <a:rPr lang="de-DE" b="1" dirty="0"/>
              <a:t>eigene Arbeit selbst organisieren </a:t>
            </a:r>
            <a:r>
              <a:rPr lang="de-DE" dirty="0"/>
              <a:t>und managen kann.</a:t>
            </a:r>
          </a:p>
          <a:p>
            <a:pPr lvl="1">
              <a:lnSpc>
                <a:spcPct val="150000"/>
              </a:lnSpc>
              <a:buFont typeface="Wingdings" panose="05000000000000000000" pitchFamily="2" charset="2"/>
              <a:buChar char="Ø"/>
            </a:pPr>
            <a:r>
              <a:rPr lang="de-DE" dirty="0"/>
              <a:t>Die daraus </a:t>
            </a:r>
            <a:r>
              <a:rPr lang="de-DE" b="1" dirty="0"/>
              <a:t>resultierende Synergie </a:t>
            </a:r>
            <a:r>
              <a:rPr lang="de-DE" dirty="0"/>
              <a:t>optimiert die </a:t>
            </a:r>
            <a:r>
              <a:rPr lang="de-DE" b="1" dirty="0"/>
              <a:t>Gesamteffizienz und -effektivität </a:t>
            </a:r>
            <a:r>
              <a:rPr lang="de-DE" dirty="0"/>
              <a:t>des Entwicklungsteams.</a:t>
            </a:r>
          </a:p>
          <a:p>
            <a:pPr>
              <a:lnSpc>
                <a:spcPct val="150000"/>
              </a:lnSpc>
              <a:buFont typeface="Calibri" panose="020F0502020204030204" pitchFamily="34" charset="0"/>
              <a:buChar char="…"/>
            </a:pPr>
            <a:r>
              <a:rPr lang="de-DE" dirty="0"/>
              <a:t>ist immer </a:t>
            </a:r>
            <a:r>
              <a:rPr lang="de-DE" b="1" dirty="0"/>
              <a:t>als Ganzes rechenschaftspflichtig</a:t>
            </a:r>
            <a:r>
              <a:rPr lang="de-DE" dirty="0"/>
              <a:t>.</a:t>
            </a:r>
          </a:p>
          <a:p>
            <a:pPr>
              <a:lnSpc>
                <a:spcPct val="150000"/>
              </a:lnSpc>
              <a:buFont typeface="Calibri" panose="020F0502020204030204" pitchFamily="34" charset="0"/>
              <a:buChar char="…"/>
            </a:pPr>
            <a:r>
              <a:rPr lang="de-DE" dirty="0"/>
              <a:t>kennt keine dedizierten Titel wie Architekt, Tester etc.: „</a:t>
            </a:r>
            <a:r>
              <a:rPr lang="de-DE" b="1" dirty="0" err="1"/>
              <a:t>No</a:t>
            </a:r>
            <a:r>
              <a:rPr lang="de-DE" b="1" dirty="0"/>
              <a:t> </a:t>
            </a:r>
            <a:r>
              <a:rPr lang="de-DE" b="1" dirty="0" err="1"/>
              <a:t>ranks</a:t>
            </a:r>
            <a:r>
              <a:rPr lang="de-DE" b="1" dirty="0"/>
              <a:t>, </a:t>
            </a:r>
            <a:r>
              <a:rPr lang="de-DE" b="1" dirty="0" err="1"/>
              <a:t>no</a:t>
            </a:r>
            <a:r>
              <a:rPr lang="de-DE" b="1" dirty="0"/>
              <a:t> </a:t>
            </a:r>
            <a:r>
              <a:rPr lang="de-DE" b="1" dirty="0" err="1"/>
              <a:t>titles</a:t>
            </a:r>
            <a:r>
              <a:rPr lang="de-DE" dirty="0"/>
              <a:t>“.</a:t>
            </a:r>
          </a:p>
          <a:p>
            <a:pPr>
              <a:lnSpc>
                <a:spcPct val="150000"/>
              </a:lnSpc>
              <a:buFont typeface="Calibri" panose="020F0502020204030204" pitchFamily="34" charset="0"/>
              <a:buChar char="…"/>
            </a:pPr>
            <a:r>
              <a:rPr lang="de-DE" dirty="0"/>
              <a:t>ist klein genug, um flink zu bleiben, und groß genug, um die Arbeit innerhalb eines Sprints erledigen zu können.</a:t>
            </a:r>
          </a:p>
          <a:p>
            <a:pPr>
              <a:lnSpc>
                <a:spcPct val="150000"/>
              </a:lnSpc>
              <a:buFont typeface="Calibri" panose="020F0502020204030204" pitchFamily="34" charset="0"/>
              <a:buChar char="…"/>
            </a:pPr>
            <a:r>
              <a:rPr lang="de-DE" dirty="0"/>
              <a:t>besteht </a:t>
            </a:r>
            <a:r>
              <a:rPr lang="de-DE" b="1" dirty="0"/>
              <a:t>aus 3­–9 Mitgliedern</a:t>
            </a:r>
            <a:r>
              <a:rPr lang="de-DE" dirty="0"/>
              <a:t>.</a:t>
            </a:r>
          </a:p>
          <a:p>
            <a:pPr marL="0" indent="0">
              <a:lnSpc>
                <a:spcPct val="150000"/>
              </a:lnSpc>
              <a:buNone/>
            </a:pPr>
            <a:endParaRPr lang="de-DE" dirty="0"/>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dirty="0"/>
              <a:t>Das Entwicklungsteam</a:t>
            </a:r>
          </a:p>
        </p:txBody>
      </p:sp>
      <p:grpSp>
        <p:nvGrpSpPr>
          <p:cNvPr id="15" name="Gruppieren 14">
            <a:extLst>
              <a:ext uri="{FF2B5EF4-FFF2-40B4-BE49-F238E27FC236}">
                <a16:creationId xmlns:a16="http://schemas.microsoft.com/office/drawing/2014/main" id="{270E5B9F-087D-440C-B561-4584F3520101}"/>
              </a:ext>
            </a:extLst>
          </p:cNvPr>
          <p:cNvGrpSpPr/>
          <p:nvPr/>
        </p:nvGrpSpPr>
        <p:grpSpPr>
          <a:xfrm>
            <a:off x="7472175" y="862939"/>
            <a:ext cx="1548000" cy="1327334"/>
            <a:chOff x="3784594" y="1397191"/>
            <a:chExt cx="1548000" cy="1327334"/>
          </a:xfrm>
        </p:grpSpPr>
        <p:sp>
          <p:nvSpPr>
            <p:cNvPr id="16" name="Textfeld 15">
              <a:extLst>
                <a:ext uri="{FF2B5EF4-FFF2-40B4-BE49-F238E27FC236}">
                  <a16:creationId xmlns:a16="http://schemas.microsoft.com/office/drawing/2014/main" id="{8997D11B-E9E6-4ECD-839C-0D2EDD2AF9F0}"/>
                </a:ext>
              </a:extLst>
            </p:cNvPr>
            <p:cNvSpPr txBox="1"/>
            <p:nvPr/>
          </p:nvSpPr>
          <p:spPr>
            <a:xfrm>
              <a:off x="3784594" y="2416748"/>
              <a:ext cx="1548000" cy="307777"/>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7" name="Grafik 16">
              <a:extLst>
                <a:ext uri="{FF2B5EF4-FFF2-40B4-BE49-F238E27FC236}">
                  <a16:creationId xmlns:a16="http://schemas.microsoft.com/office/drawing/2014/main" id="{DB71E61E-211F-4EE0-94C2-4ABA00E02ADA}"/>
                </a:ext>
              </a:extLst>
            </p:cNvPr>
            <p:cNvPicPr>
              <a:picLocks noChangeAspect="1"/>
            </p:cNvPicPr>
            <p:nvPr/>
          </p:nvPicPr>
          <p:blipFill>
            <a:blip r:embed="rId3"/>
            <a:stretch>
              <a:fillRect/>
            </a:stretch>
          </p:blipFill>
          <p:spPr>
            <a:xfrm>
              <a:off x="4051514" y="1397191"/>
              <a:ext cx="977940" cy="972000"/>
            </a:xfrm>
            <a:prstGeom prst="rect">
              <a:avLst/>
            </a:prstGeom>
          </p:spPr>
        </p:pic>
      </p:grpSp>
      <p:sp>
        <p:nvSpPr>
          <p:cNvPr id="2" name="Textfeld 1">
            <a:extLst>
              <a:ext uri="{FF2B5EF4-FFF2-40B4-BE49-F238E27FC236}">
                <a16:creationId xmlns:a16="http://schemas.microsoft.com/office/drawing/2014/main" id="{3695FC71-39C2-43A7-8045-7BE242840017}"/>
              </a:ext>
            </a:extLst>
          </p:cNvPr>
          <p:cNvSpPr txBox="1"/>
          <p:nvPr/>
        </p:nvSpPr>
        <p:spPr>
          <a:xfrm rot="21060058">
            <a:off x="1298387" y="5297963"/>
            <a:ext cx="4133939" cy="830997"/>
          </a:xfrm>
          <a:prstGeom prst="rect">
            <a:avLst/>
          </a:prstGeom>
          <a:solidFill>
            <a:schemeClr val="tx2">
              <a:lumMod val="20000"/>
              <a:lumOff val="80000"/>
            </a:schemeClr>
          </a:solidFill>
          <a:ln>
            <a:solidFill>
              <a:schemeClr val="accent1"/>
            </a:solidFill>
          </a:ln>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Sollten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a:t>
            </a:r>
            <a:r>
              <a:rPr lang="de-DE" sz="1600" dirty="0" err="1">
                <a:solidFill>
                  <a:srgbClr val="4D4D4D"/>
                </a:solidFill>
                <a:latin typeface="Calibri" panose="020F0502020204030204" pitchFamily="34" charset="0"/>
                <a:sym typeface="Wingdings" pitchFamily="2" charset="2"/>
              </a:rPr>
              <a:t>Owner</a:t>
            </a:r>
            <a:r>
              <a:rPr lang="de-DE" sz="1600" dirty="0">
                <a:solidFill>
                  <a:srgbClr val="4D4D4D"/>
                </a:solidFill>
                <a:latin typeface="Calibri" panose="020F0502020204030204" pitchFamily="34" charset="0"/>
                <a:sym typeface="Wingdings" pitchFamily="2" charset="2"/>
              </a:rPr>
              <a:t> und </a:t>
            </a:r>
            <a:r>
              <a:rPr lang="de-DE" sz="1600" dirty="0" err="1">
                <a:solidFill>
                  <a:srgbClr val="4D4D4D"/>
                </a:solidFill>
                <a:latin typeface="Calibri" panose="020F0502020204030204" pitchFamily="34" charset="0"/>
                <a:sym typeface="Wingdings" pitchFamily="2" charset="2"/>
              </a:rPr>
              <a:t>Scrum</a:t>
            </a:r>
            <a:r>
              <a:rPr lang="de-DE" sz="1600" dirty="0">
                <a:solidFill>
                  <a:srgbClr val="4D4D4D"/>
                </a:solidFill>
                <a:latin typeface="Calibri" panose="020F0502020204030204" pitchFamily="34" charset="0"/>
                <a:sym typeface="Wingdings" pitchFamily="2" charset="2"/>
              </a:rPr>
              <a:t> Master auch Arbeiten aus dem Sprint Backlog erledigen, zählen sie zum Entwicklungsteam.</a:t>
            </a:r>
          </a:p>
        </p:txBody>
      </p:sp>
      <p:grpSp>
        <p:nvGrpSpPr>
          <p:cNvPr id="14" name="Gruppieren 13">
            <a:extLst>
              <a:ext uri="{FF2B5EF4-FFF2-40B4-BE49-F238E27FC236}">
                <a16:creationId xmlns:a16="http://schemas.microsoft.com/office/drawing/2014/main" id="{7E2FA9DC-E9E3-460D-9CE8-5307D494E8F7}"/>
              </a:ext>
            </a:extLst>
          </p:cNvPr>
          <p:cNvGrpSpPr/>
          <p:nvPr/>
        </p:nvGrpSpPr>
        <p:grpSpPr>
          <a:xfrm rot="468797">
            <a:off x="5525978" y="5351746"/>
            <a:ext cx="3266363" cy="1569660"/>
            <a:chOff x="5326914" y="5030264"/>
            <a:chExt cx="3266363" cy="1569660"/>
          </a:xfrm>
        </p:grpSpPr>
        <p:grpSp>
          <p:nvGrpSpPr>
            <p:cNvPr id="9" name="Gruppieren 8">
              <a:extLst>
                <a:ext uri="{FF2B5EF4-FFF2-40B4-BE49-F238E27FC236}">
                  <a16:creationId xmlns:a16="http://schemas.microsoft.com/office/drawing/2014/main" id="{FAA6157C-CEB6-4A04-A62B-0813D86D32A9}"/>
                </a:ext>
              </a:extLst>
            </p:cNvPr>
            <p:cNvGrpSpPr/>
            <p:nvPr/>
          </p:nvGrpSpPr>
          <p:grpSpPr>
            <a:xfrm>
              <a:off x="5326914" y="5030264"/>
              <a:ext cx="3266363" cy="1569660"/>
              <a:chOff x="5326914" y="5030264"/>
              <a:chExt cx="3266363" cy="1569660"/>
            </a:xfrm>
          </p:grpSpPr>
          <p:sp>
            <p:nvSpPr>
              <p:cNvPr id="7" name="Textfeld 6">
                <a:extLst>
                  <a:ext uri="{FF2B5EF4-FFF2-40B4-BE49-F238E27FC236}">
                    <a16:creationId xmlns:a16="http://schemas.microsoft.com/office/drawing/2014/main" id="{7EF53826-6505-4CB8-815E-1ACF82FCAC35}"/>
                  </a:ext>
                </a:extLst>
              </p:cNvPr>
              <p:cNvSpPr txBox="1"/>
              <p:nvPr/>
            </p:nvSpPr>
            <p:spPr>
              <a:xfrm>
                <a:off x="5680744" y="5338041"/>
                <a:ext cx="2912533" cy="954107"/>
              </a:xfrm>
              <a:prstGeom prst="rect">
                <a:avLst/>
              </a:prstGeom>
              <a:noFill/>
            </p:spPr>
            <p:txBody>
              <a:bodyPr wrap="square" rtlCol="0">
                <a:spAutoFit/>
              </a:bodyPr>
              <a:lstStyle/>
              <a:p>
                <a:r>
                  <a:rPr lang="de-DE" sz="1400" dirty="0">
                    <a:solidFill>
                      <a:srgbClr val="4D4D4D"/>
                    </a:solidFill>
                    <a:latin typeface="Calibri" panose="020F0502020204030204" pitchFamily="34" charset="0"/>
                    <a:sym typeface="Wingdings" pitchFamily="2" charset="2"/>
                  </a:rPr>
                  <a:t>Große Entwicklungsteams erzeugen eine zu hohe Komplexität, um durch einen empirischen Prozess gemanagt werden zu können.</a:t>
                </a:r>
              </a:p>
            </p:txBody>
          </p:sp>
          <p:sp>
            <p:nvSpPr>
              <p:cNvPr id="8" name="Textfeld 7">
                <a:extLst>
                  <a:ext uri="{FF2B5EF4-FFF2-40B4-BE49-F238E27FC236}">
                    <a16:creationId xmlns:a16="http://schemas.microsoft.com/office/drawing/2014/main" id="{A635B74C-0146-4CE5-AEEB-54A1ADF2CBE8}"/>
                  </a:ext>
                </a:extLst>
              </p:cNvPr>
              <p:cNvSpPr txBox="1"/>
              <p:nvPr/>
            </p:nvSpPr>
            <p:spPr>
              <a:xfrm>
                <a:off x="5326914" y="5030264"/>
                <a:ext cx="585417" cy="1569660"/>
              </a:xfrm>
              <a:prstGeom prst="rect">
                <a:avLst/>
              </a:prstGeom>
              <a:noFill/>
            </p:spPr>
            <p:txBody>
              <a:bodyPr wrap="none" rtlCol="0">
                <a:spAutoFit/>
              </a:bodyPr>
              <a:lstStyle/>
              <a:p>
                <a:r>
                  <a:rPr lang="de-DE" sz="9600" b="1" dirty="0">
                    <a:solidFill>
                      <a:schemeClr val="accent1"/>
                    </a:solidFill>
                    <a:latin typeface="Calibri" panose="020F0502020204030204" pitchFamily="34" charset="0"/>
                    <a:sym typeface="Wingdings" pitchFamily="2" charset="2"/>
                  </a:rPr>
                  <a:t>!</a:t>
                </a:r>
                <a:endParaRPr lang="de-DE" sz="8800" b="1" dirty="0">
                  <a:solidFill>
                    <a:schemeClr val="accent1"/>
                  </a:solidFill>
                  <a:latin typeface="Calibri" panose="020F0502020204030204" pitchFamily="34" charset="0"/>
                  <a:sym typeface="Wingdings" pitchFamily="2" charset="2"/>
                </a:endParaRPr>
              </a:p>
            </p:txBody>
          </p:sp>
        </p:grpSp>
        <p:cxnSp>
          <p:nvCxnSpPr>
            <p:cNvPr id="11" name="Gerader Verbinder 10">
              <a:extLst>
                <a:ext uri="{FF2B5EF4-FFF2-40B4-BE49-F238E27FC236}">
                  <a16:creationId xmlns:a16="http://schemas.microsoft.com/office/drawing/2014/main" id="{85F12509-62B8-4586-B045-E22C6875C9FC}"/>
                </a:ext>
              </a:extLst>
            </p:cNvPr>
            <p:cNvCxnSpPr/>
            <p:nvPr/>
          </p:nvCxnSpPr>
          <p:spPr bwMode="auto">
            <a:xfrm>
              <a:off x="5575990" y="5338041"/>
              <a:ext cx="2768210" cy="0"/>
            </a:xfrm>
            <a:prstGeom prst="line">
              <a:avLst/>
            </a:prstGeom>
            <a:solidFill>
              <a:schemeClr val="accent1"/>
            </a:solidFill>
            <a:ln w="12700" cap="sq" cmpd="sng" algn="ctr">
              <a:solidFill>
                <a:schemeClr val="accent1"/>
              </a:solidFill>
              <a:prstDash val="solid"/>
              <a:round/>
              <a:headEnd type="none" w="sm" len="sm"/>
              <a:tailEnd type="none" w="sm" len="sm"/>
            </a:ln>
            <a:effectLst/>
          </p:spPr>
        </p:cxnSp>
        <p:cxnSp>
          <p:nvCxnSpPr>
            <p:cNvPr id="18" name="Gerader Verbinder 17">
              <a:extLst>
                <a:ext uri="{FF2B5EF4-FFF2-40B4-BE49-F238E27FC236}">
                  <a16:creationId xmlns:a16="http://schemas.microsoft.com/office/drawing/2014/main" id="{5D8FD1C9-AC89-44AD-95B0-C3AC6945F5F3}"/>
                </a:ext>
              </a:extLst>
            </p:cNvPr>
            <p:cNvCxnSpPr/>
            <p:nvPr/>
          </p:nvCxnSpPr>
          <p:spPr bwMode="auto">
            <a:xfrm>
              <a:off x="5575990" y="6251033"/>
              <a:ext cx="2768210" cy="0"/>
            </a:xfrm>
            <a:prstGeom prst="line">
              <a:avLst/>
            </a:prstGeom>
            <a:solidFill>
              <a:schemeClr val="accent1"/>
            </a:solidFill>
            <a:ln w="12700" cap="sq" cmpd="sng" algn="ctr">
              <a:solidFill>
                <a:schemeClr val="accent1"/>
              </a:solidFill>
              <a:prstDash val="solid"/>
              <a:round/>
              <a:headEnd type="none" w="sm" len="sm"/>
              <a:tailEnd type="none" w="sm" len="sm"/>
            </a:ln>
            <a:effectLst/>
          </p:spPr>
        </p:cxnSp>
      </p:grpSp>
    </p:spTree>
    <p:extLst>
      <p:ext uri="{BB962C8B-B14F-4D97-AF65-F5344CB8AC3E}">
        <p14:creationId xmlns:p14="http://schemas.microsoft.com/office/powerpoint/2010/main" val="3443306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91383244-8C59-41BF-BD03-55E3D06DF355}"/>
              </a:ext>
            </a:extLst>
          </p:cNvPr>
          <p:cNvSpPr>
            <a:spLocks noGrp="1"/>
          </p:cNvSpPr>
          <p:nvPr>
            <p:ph type="body" sz="quarter" idx="11"/>
          </p:nvPr>
        </p:nvSpPr>
        <p:spPr/>
        <p:txBody>
          <a:bodyPr>
            <a:normAutofit fontScale="92500"/>
          </a:bodyPr>
          <a:lstStyle/>
          <a:p>
            <a:r>
              <a:rPr lang="de-DE" dirty="0"/>
              <a:t>Syl_ID_4.1</a:t>
            </a:r>
          </a:p>
        </p:txBody>
      </p:sp>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47</a:t>
            </a:fld>
            <a:endParaRPr lang="de-DE" dirty="0"/>
          </a:p>
        </p:txBody>
      </p:sp>
      <p:sp>
        <p:nvSpPr>
          <p:cNvPr id="13" name="Textplatzhalter 12">
            <a:extLst>
              <a:ext uri="{FF2B5EF4-FFF2-40B4-BE49-F238E27FC236}">
                <a16:creationId xmlns:a16="http://schemas.microsoft.com/office/drawing/2014/main" id="{F83D77F2-B233-43AC-871C-50F23894AC9D}"/>
              </a:ext>
            </a:extLst>
          </p:cNvPr>
          <p:cNvSpPr>
            <a:spLocks noGrp="1"/>
          </p:cNvSpPr>
          <p:nvPr>
            <p:ph type="body" sz="quarter" idx="13"/>
          </p:nvPr>
        </p:nvSpPr>
        <p:spPr/>
        <p:txBody>
          <a:bodyPr/>
          <a:lstStyle/>
          <a:p>
            <a:pPr>
              <a:lnSpc>
                <a:spcPct val="150000"/>
              </a:lnSpc>
            </a:pPr>
            <a:r>
              <a:rPr lang="de-DE" dirty="0"/>
              <a:t>Sprint durchführen</a:t>
            </a:r>
          </a:p>
          <a:p>
            <a:pPr>
              <a:lnSpc>
                <a:spcPct val="150000"/>
              </a:lnSpc>
            </a:pPr>
            <a:r>
              <a:rPr lang="de-DE" dirty="0"/>
              <a:t>Teilnahme am Daily </a:t>
            </a:r>
            <a:r>
              <a:rPr lang="de-DE" dirty="0" err="1"/>
              <a:t>Scrum</a:t>
            </a:r>
            <a:r>
              <a:rPr lang="de-DE" dirty="0"/>
              <a:t> (tägliches Untersuchen und Anpassen)</a:t>
            </a:r>
          </a:p>
          <a:p>
            <a:pPr>
              <a:lnSpc>
                <a:spcPct val="150000"/>
              </a:lnSpc>
            </a:pPr>
            <a:r>
              <a:rPr lang="de-DE" b="1" dirty="0"/>
              <a:t>Pflege des </a:t>
            </a:r>
            <a:r>
              <a:rPr lang="de-DE" b="1" dirty="0" err="1"/>
              <a:t>Product</a:t>
            </a:r>
            <a:r>
              <a:rPr lang="de-DE" b="1" dirty="0"/>
              <a:t> Backlog </a:t>
            </a:r>
            <a:r>
              <a:rPr lang="de-DE" dirty="0"/>
              <a:t>(verfeinern, schätzen, ggf. anlegen und priorisieren)</a:t>
            </a:r>
          </a:p>
          <a:p>
            <a:pPr>
              <a:lnSpc>
                <a:spcPct val="150000"/>
              </a:lnSpc>
            </a:pPr>
            <a:r>
              <a:rPr lang="de-DE" b="1" dirty="0"/>
              <a:t>Sprint planen</a:t>
            </a:r>
          </a:p>
          <a:p>
            <a:pPr>
              <a:lnSpc>
                <a:spcPct val="150000"/>
              </a:lnSpc>
            </a:pPr>
            <a:r>
              <a:rPr lang="de-DE" b="1" dirty="0"/>
              <a:t>Produkt</a:t>
            </a:r>
            <a:r>
              <a:rPr lang="de-DE" dirty="0"/>
              <a:t> (Sprint-Review) und </a:t>
            </a:r>
            <a:r>
              <a:rPr lang="de-DE" b="1" dirty="0"/>
              <a:t>Prozess</a:t>
            </a:r>
            <a:r>
              <a:rPr lang="de-DE" dirty="0"/>
              <a:t> (Retrospektive) </a:t>
            </a:r>
            <a:r>
              <a:rPr lang="de-DE" b="1" dirty="0"/>
              <a:t>untersuchen</a:t>
            </a:r>
            <a:r>
              <a:rPr lang="de-DE" dirty="0"/>
              <a:t> und </a:t>
            </a:r>
            <a:r>
              <a:rPr lang="de-DE" b="1" dirty="0"/>
              <a:t>anpassen</a:t>
            </a:r>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dirty="0"/>
              <a:t>Die wichtigsten Aufgaben des Entwicklungsteams</a:t>
            </a:r>
          </a:p>
        </p:txBody>
      </p:sp>
      <p:grpSp>
        <p:nvGrpSpPr>
          <p:cNvPr id="15" name="Gruppieren 14">
            <a:extLst>
              <a:ext uri="{FF2B5EF4-FFF2-40B4-BE49-F238E27FC236}">
                <a16:creationId xmlns:a16="http://schemas.microsoft.com/office/drawing/2014/main" id="{270E5B9F-087D-440C-B561-4584F3520101}"/>
              </a:ext>
            </a:extLst>
          </p:cNvPr>
          <p:cNvGrpSpPr/>
          <p:nvPr/>
        </p:nvGrpSpPr>
        <p:grpSpPr>
          <a:xfrm>
            <a:off x="7472175" y="862939"/>
            <a:ext cx="1548000" cy="1327334"/>
            <a:chOff x="3784594" y="1397191"/>
            <a:chExt cx="1548000" cy="1327334"/>
          </a:xfrm>
        </p:grpSpPr>
        <p:sp>
          <p:nvSpPr>
            <p:cNvPr id="16" name="Textfeld 15">
              <a:extLst>
                <a:ext uri="{FF2B5EF4-FFF2-40B4-BE49-F238E27FC236}">
                  <a16:creationId xmlns:a16="http://schemas.microsoft.com/office/drawing/2014/main" id="{8997D11B-E9E6-4ECD-839C-0D2EDD2AF9F0}"/>
                </a:ext>
              </a:extLst>
            </p:cNvPr>
            <p:cNvSpPr txBox="1"/>
            <p:nvPr/>
          </p:nvSpPr>
          <p:spPr>
            <a:xfrm>
              <a:off x="3784594" y="2416748"/>
              <a:ext cx="1548000" cy="307777"/>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7" name="Grafik 16">
              <a:extLst>
                <a:ext uri="{FF2B5EF4-FFF2-40B4-BE49-F238E27FC236}">
                  <a16:creationId xmlns:a16="http://schemas.microsoft.com/office/drawing/2014/main" id="{DB71E61E-211F-4EE0-94C2-4ABA00E02ADA}"/>
                </a:ext>
              </a:extLst>
            </p:cNvPr>
            <p:cNvPicPr>
              <a:picLocks noChangeAspect="1"/>
            </p:cNvPicPr>
            <p:nvPr/>
          </p:nvPicPr>
          <p:blipFill>
            <a:blip r:embed="rId3"/>
            <a:stretch>
              <a:fillRect/>
            </a:stretch>
          </p:blipFill>
          <p:spPr>
            <a:xfrm>
              <a:off x="4051514" y="1397191"/>
              <a:ext cx="977940" cy="972000"/>
            </a:xfrm>
            <a:prstGeom prst="rect">
              <a:avLst/>
            </a:prstGeom>
          </p:spPr>
        </p:pic>
      </p:grpSp>
    </p:spTree>
    <p:extLst>
      <p:ext uri="{BB962C8B-B14F-4D97-AF65-F5344CB8AC3E}">
        <p14:creationId xmlns:p14="http://schemas.microsoft.com/office/powerpoint/2010/main" val="3485158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48</a:t>
            </a:fld>
            <a:endParaRPr lang="de-DE" dirty="0"/>
          </a:p>
        </p:txBody>
      </p:sp>
      <p:sp>
        <p:nvSpPr>
          <p:cNvPr id="13" name="Textplatzhalter 12">
            <a:extLst>
              <a:ext uri="{FF2B5EF4-FFF2-40B4-BE49-F238E27FC236}">
                <a16:creationId xmlns:a16="http://schemas.microsoft.com/office/drawing/2014/main" id="{F83D77F2-B233-43AC-871C-50F23894AC9D}"/>
              </a:ext>
            </a:extLst>
          </p:cNvPr>
          <p:cNvSpPr>
            <a:spLocks noGrp="1"/>
          </p:cNvSpPr>
          <p:nvPr>
            <p:ph type="body" sz="quarter" idx="13"/>
          </p:nvPr>
        </p:nvSpPr>
        <p:spPr/>
        <p:txBody>
          <a:bodyPr/>
          <a:lstStyle/>
          <a:p>
            <a:r>
              <a:rPr lang="de-DE" dirty="0"/>
              <a:t>selbstorganisierend</a:t>
            </a:r>
          </a:p>
          <a:p>
            <a:r>
              <a:rPr lang="de-DE" dirty="0"/>
              <a:t>funktionsübergreifend vielseitig</a:t>
            </a:r>
          </a:p>
          <a:p>
            <a:r>
              <a:rPr lang="de-DE" dirty="0"/>
              <a:t>T-förmige Fertigkeiten</a:t>
            </a:r>
          </a:p>
          <a:p>
            <a:r>
              <a:rPr lang="de-DE" dirty="0"/>
              <a:t>richtige Größe</a:t>
            </a:r>
          </a:p>
          <a:p>
            <a:r>
              <a:rPr lang="de-DE" dirty="0"/>
              <a:t>fokussiert und verpflichtet</a:t>
            </a:r>
          </a:p>
          <a:p>
            <a:r>
              <a:rPr lang="de-DE" dirty="0"/>
              <a:t>Musketier-Einstellung</a:t>
            </a:r>
          </a:p>
          <a:p>
            <a:r>
              <a:rPr lang="de-DE" dirty="0"/>
              <a:t>transparente Kommunikation</a:t>
            </a:r>
          </a:p>
          <a:p>
            <a:r>
              <a:rPr lang="de-DE" dirty="0"/>
              <a:t>breitbandige Kommunikation </a:t>
            </a:r>
          </a:p>
          <a:p>
            <a:r>
              <a:rPr lang="de-DE" dirty="0"/>
              <a:t>nachhaltiges Arbeitstempo</a:t>
            </a:r>
          </a:p>
          <a:p>
            <a:r>
              <a:rPr lang="de-DE" dirty="0"/>
              <a:t>langlebig, sodass aus einer Gruppe ein echtes Team entstehen kann</a:t>
            </a:r>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a:t>Die wichtigsten Eigenschaften des Entwicklungsteams</a:t>
            </a:r>
            <a:endParaRPr lang="de-DE" dirty="0"/>
          </a:p>
        </p:txBody>
      </p:sp>
      <p:sp>
        <p:nvSpPr>
          <p:cNvPr id="12" name="Textplatzhalter 11">
            <a:extLst>
              <a:ext uri="{FF2B5EF4-FFF2-40B4-BE49-F238E27FC236}">
                <a16:creationId xmlns:a16="http://schemas.microsoft.com/office/drawing/2014/main" id="{91383244-8C59-41BF-BD03-55E3D06DF355}"/>
              </a:ext>
            </a:extLst>
          </p:cNvPr>
          <p:cNvSpPr>
            <a:spLocks noGrp="1"/>
          </p:cNvSpPr>
          <p:nvPr>
            <p:ph type="body" sz="quarter" idx="11"/>
          </p:nvPr>
        </p:nvSpPr>
        <p:spPr/>
        <p:txBody>
          <a:bodyPr>
            <a:normAutofit fontScale="92500"/>
          </a:bodyPr>
          <a:lstStyle/>
          <a:p>
            <a:r>
              <a:rPr lang="de-DE"/>
              <a:t>Syl_ID_4.1</a:t>
            </a:r>
            <a:endParaRPr lang="de-DE" dirty="0"/>
          </a:p>
        </p:txBody>
      </p:sp>
      <p:grpSp>
        <p:nvGrpSpPr>
          <p:cNvPr id="15" name="Gruppieren 14">
            <a:extLst>
              <a:ext uri="{FF2B5EF4-FFF2-40B4-BE49-F238E27FC236}">
                <a16:creationId xmlns:a16="http://schemas.microsoft.com/office/drawing/2014/main" id="{270E5B9F-087D-440C-B561-4584F3520101}"/>
              </a:ext>
            </a:extLst>
          </p:cNvPr>
          <p:cNvGrpSpPr/>
          <p:nvPr/>
        </p:nvGrpSpPr>
        <p:grpSpPr>
          <a:xfrm>
            <a:off x="7472175" y="862939"/>
            <a:ext cx="1548000" cy="1327334"/>
            <a:chOff x="3784594" y="1397191"/>
            <a:chExt cx="1548000" cy="1327334"/>
          </a:xfrm>
        </p:grpSpPr>
        <p:sp>
          <p:nvSpPr>
            <p:cNvPr id="16" name="Textfeld 15">
              <a:extLst>
                <a:ext uri="{FF2B5EF4-FFF2-40B4-BE49-F238E27FC236}">
                  <a16:creationId xmlns:a16="http://schemas.microsoft.com/office/drawing/2014/main" id="{8997D11B-E9E6-4ECD-839C-0D2EDD2AF9F0}"/>
                </a:ext>
              </a:extLst>
            </p:cNvPr>
            <p:cNvSpPr txBox="1"/>
            <p:nvPr/>
          </p:nvSpPr>
          <p:spPr>
            <a:xfrm>
              <a:off x="3784594" y="2416748"/>
              <a:ext cx="1548000" cy="307777"/>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7" name="Grafik 16">
              <a:extLst>
                <a:ext uri="{FF2B5EF4-FFF2-40B4-BE49-F238E27FC236}">
                  <a16:creationId xmlns:a16="http://schemas.microsoft.com/office/drawing/2014/main" id="{DB71E61E-211F-4EE0-94C2-4ABA00E02ADA}"/>
                </a:ext>
              </a:extLst>
            </p:cNvPr>
            <p:cNvPicPr>
              <a:picLocks noChangeAspect="1"/>
            </p:cNvPicPr>
            <p:nvPr/>
          </p:nvPicPr>
          <p:blipFill>
            <a:blip r:embed="rId3"/>
            <a:stretch>
              <a:fillRect/>
            </a:stretch>
          </p:blipFill>
          <p:spPr>
            <a:xfrm>
              <a:off x="4051514" y="1397191"/>
              <a:ext cx="977940" cy="972000"/>
            </a:xfrm>
            <a:prstGeom prst="rect">
              <a:avLst/>
            </a:prstGeom>
          </p:spPr>
        </p:pic>
      </p:grpSp>
      <p:grpSp>
        <p:nvGrpSpPr>
          <p:cNvPr id="10" name="Gruppieren 9">
            <a:extLst>
              <a:ext uri="{FF2B5EF4-FFF2-40B4-BE49-F238E27FC236}">
                <a16:creationId xmlns:a16="http://schemas.microsoft.com/office/drawing/2014/main" id="{0E9BE1ED-F179-454A-920D-0DB304F9615D}"/>
              </a:ext>
            </a:extLst>
          </p:cNvPr>
          <p:cNvGrpSpPr/>
          <p:nvPr/>
        </p:nvGrpSpPr>
        <p:grpSpPr>
          <a:xfrm rot="327076">
            <a:off x="3640334" y="1145447"/>
            <a:ext cx="2439640" cy="1723549"/>
            <a:chOff x="4154311" y="2885876"/>
            <a:chExt cx="2439640" cy="1723549"/>
          </a:xfrm>
        </p:grpSpPr>
        <p:sp>
          <p:nvSpPr>
            <p:cNvPr id="2" name="Textfeld 1">
              <a:extLst>
                <a:ext uri="{FF2B5EF4-FFF2-40B4-BE49-F238E27FC236}">
                  <a16:creationId xmlns:a16="http://schemas.microsoft.com/office/drawing/2014/main" id="{A7C6BCAC-F9D5-42BE-AFB2-FE6874F6768B}"/>
                </a:ext>
              </a:extLst>
            </p:cNvPr>
            <p:cNvSpPr txBox="1"/>
            <p:nvPr/>
          </p:nvSpPr>
          <p:spPr>
            <a:xfrm>
              <a:off x="5036084" y="3631616"/>
              <a:ext cx="1557867" cy="338554"/>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a:t>
              </a:r>
              <a:r>
                <a:rPr lang="de-DE" sz="1600" dirty="0" err="1">
                  <a:solidFill>
                    <a:srgbClr val="4D4D4D"/>
                  </a:solidFill>
                  <a:latin typeface="Calibri" panose="020F0502020204030204" pitchFamily="34" charset="0"/>
                  <a:sym typeface="Wingdings" pitchFamily="2" charset="2"/>
                </a:rPr>
                <a:t>shaped</a:t>
              </a:r>
              <a:r>
                <a:rPr lang="de-DE" sz="1600" dirty="0">
                  <a:solidFill>
                    <a:srgbClr val="4D4D4D"/>
                  </a:solidFill>
                  <a:latin typeface="Calibri" panose="020F0502020204030204" pitchFamily="34" charset="0"/>
                  <a:sym typeface="Wingdings" pitchFamily="2" charset="2"/>
                </a:rPr>
                <a:t> Skills</a:t>
              </a:r>
            </a:p>
          </p:txBody>
        </p:sp>
        <p:grpSp>
          <p:nvGrpSpPr>
            <p:cNvPr id="9" name="Gruppieren 8">
              <a:extLst>
                <a:ext uri="{FF2B5EF4-FFF2-40B4-BE49-F238E27FC236}">
                  <a16:creationId xmlns:a16="http://schemas.microsoft.com/office/drawing/2014/main" id="{A7B5CA7D-D7EF-48D8-9BE7-1BBFB45108FF}"/>
                </a:ext>
              </a:extLst>
            </p:cNvPr>
            <p:cNvGrpSpPr/>
            <p:nvPr/>
          </p:nvGrpSpPr>
          <p:grpSpPr>
            <a:xfrm>
              <a:off x="4154311" y="2885876"/>
              <a:ext cx="1377244" cy="1723549"/>
              <a:chOff x="4154311" y="2885876"/>
              <a:chExt cx="1377244" cy="1723549"/>
            </a:xfrm>
          </p:grpSpPr>
          <p:sp>
            <p:nvSpPr>
              <p:cNvPr id="8" name="Textfeld 7">
                <a:extLst>
                  <a:ext uri="{FF2B5EF4-FFF2-40B4-BE49-F238E27FC236}">
                    <a16:creationId xmlns:a16="http://schemas.microsoft.com/office/drawing/2014/main" id="{6C42A9FF-9F8B-44C8-8900-CEAB7335E0A2}"/>
                  </a:ext>
                </a:extLst>
              </p:cNvPr>
              <p:cNvSpPr txBox="1"/>
              <p:nvPr/>
            </p:nvSpPr>
            <p:spPr>
              <a:xfrm>
                <a:off x="4154311" y="2885876"/>
                <a:ext cx="1377244" cy="400110"/>
              </a:xfrm>
              <a:prstGeom prst="rect">
                <a:avLst/>
              </a:prstGeom>
              <a:solidFill>
                <a:schemeClr val="tx2">
                  <a:lumMod val="20000"/>
                  <a:lumOff val="80000"/>
                </a:schemeClr>
              </a:solid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B  R  E  I  T</a:t>
                </a:r>
              </a:p>
            </p:txBody>
          </p:sp>
          <p:sp>
            <p:nvSpPr>
              <p:cNvPr id="14" name="Textfeld 13">
                <a:extLst>
                  <a:ext uri="{FF2B5EF4-FFF2-40B4-BE49-F238E27FC236}">
                    <a16:creationId xmlns:a16="http://schemas.microsoft.com/office/drawing/2014/main" id="{5BD982FF-CAF0-41C9-ACD6-9B24CBBAC79E}"/>
                  </a:ext>
                </a:extLst>
              </p:cNvPr>
              <p:cNvSpPr txBox="1"/>
              <p:nvPr/>
            </p:nvSpPr>
            <p:spPr>
              <a:xfrm>
                <a:off x="4663552" y="3285986"/>
                <a:ext cx="358762" cy="1323439"/>
              </a:xfrm>
              <a:prstGeom prst="rect">
                <a:avLst/>
              </a:prstGeom>
              <a:solidFill>
                <a:schemeClr val="tx2">
                  <a:lumMod val="20000"/>
                  <a:lumOff val="80000"/>
                </a:schemeClr>
              </a:solidFill>
            </p:spPr>
            <p:txBody>
              <a:bodyPr wrap="square" rtlCol="0">
                <a:spAutoFit/>
              </a:bodyPr>
              <a:lstStyle/>
              <a:p>
                <a:pPr algn="ctr"/>
                <a:r>
                  <a:rPr lang="de-DE" sz="2000" b="1" dirty="0">
                    <a:solidFill>
                      <a:srgbClr val="4D4D4D"/>
                    </a:solidFill>
                    <a:latin typeface="Calibri" panose="020F0502020204030204" pitchFamily="34" charset="0"/>
                    <a:sym typeface="Wingdings" pitchFamily="2" charset="2"/>
                  </a:rPr>
                  <a:t>T</a:t>
                </a:r>
              </a:p>
              <a:p>
                <a:pPr algn="ctr"/>
                <a:r>
                  <a:rPr lang="de-DE" sz="2000" b="1" dirty="0">
                    <a:solidFill>
                      <a:srgbClr val="4D4D4D"/>
                    </a:solidFill>
                    <a:latin typeface="Calibri" panose="020F0502020204030204" pitchFamily="34" charset="0"/>
                    <a:sym typeface="Wingdings" pitchFamily="2" charset="2"/>
                  </a:rPr>
                  <a:t>I</a:t>
                </a:r>
              </a:p>
              <a:p>
                <a:pPr algn="ctr"/>
                <a:r>
                  <a:rPr lang="de-DE" sz="2000" b="1" dirty="0">
                    <a:solidFill>
                      <a:srgbClr val="4D4D4D"/>
                    </a:solidFill>
                    <a:latin typeface="Calibri" panose="020F0502020204030204" pitchFamily="34" charset="0"/>
                    <a:sym typeface="Wingdings" pitchFamily="2" charset="2"/>
                  </a:rPr>
                  <a:t>E</a:t>
                </a:r>
              </a:p>
              <a:p>
                <a:pPr algn="ctr"/>
                <a:r>
                  <a:rPr lang="de-DE" sz="2000" b="1" dirty="0">
                    <a:solidFill>
                      <a:srgbClr val="4D4D4D"/>
                    </a:solidFill>
                    <a:latin typeface="Calibri" panose="020F0502020204030204" pitchFamily="34" charset="0"/>
                    <a:sym typeface="Wingdings" pitchFamily="2" charset="2"/>
                  </a:rPr>
                  <a:t>F</a:t>
                </a:r>
              </a:p>
            </p:txBody>
          </p:sp>
        </p:grpSp>
      </p:grpSp>
      <p:sp>
        <p:nvSpPr>
          <p:cNvPr id="11" name="Textfeld 10">
            <a:extLst>
              <a:ext uri="{FF2B5EF4-FFF2-40B4-BE49-F238E27FC236}">
                <a16:creationId xmlns:a16="http://schemas.microsoft.com/office/drawing/2014/main" id="{B7CA8029-CBE6-44FD-8247-86132EBD7C0F}"/>
              </a:ext>
            </a:extLst>
          </p:cNvPr>
          <p:cNvSpPr txBox="1"/>
          <p:nvPr/>
        </p:nvSpPr>
        <p:spPr>
          <a:xfrm rot="21277674">
            <a:off x="5220812" y="2767006"/>
            <a:ext cx="3788955" cy="400110"/>
          </a:xfrm>
          <a:prstGeom prst="rect">
            <a:avLst/>
          </a:prstGeom>
          <a:noFill/>
        </p:spPr>
        <p:txBody>
          <a:bodyPr wrap="square" rtlCol="0">
            <a:spAutoFit/>
          </a:bodyPr>
          <a:lstStyle/>
          <a:p>
            <a:r>
              <a:rPr lang="de-DE" sz="2000" b="1" dirty="0">
                <a:solidFill>
                  <a:srgbClr val="4D4D4D"/>
                </a:solidFill>
                <a:latin typeface="Bradley Hand ITC" panose="03070402050302030203" pitchFamily="66" charset="0"/>
                <a:sym typeface="Wingdings" pitchFamily="2" charset="2"/>
              </a:rPr>
              <a:t>„Einer für alle, alle für einen.“</a:t>
            </a:r>
          </a:p>
        </p:txBody>
      </p:sp>
      <p:grpSp>
        <p:nvGrpSpPr>
          <p:cNvPr id="31" name="Gruppieren 30">
            <a:extLst>
              <a:ext uri="{FF2B5EF4-FFF2-40B4-BE49-F238E27FC236}">
                <a16:creationId xmlns:a16="http://schemas.microsoft.com/office/drawing/2014/main" id="{2A3050E8-6640-401A-A992-342B8A89E960}"/>
              </a:ext>
            </a:extLst>
          </p:cNvPr>
          <p:cNvGrpSpPr/>
          <p:nvPr/>
        </p:nvGrpSpPr>
        <p:grpSpPr>
          <a:xfrm rot="435333">
            <a:off x="4754078" y="3474867"/>
            <a:ext cx="2398631" cy="3046988"/>
            <a:chOff x="4311647" y="3927149"/>
            <a:chExt cx="2398631" cy="3046988"/>
          </a:xfrm>
        </p:grpSpPr>
        <p:sp>
          <p:nvSpPr>
            <p:cNvPr id="30" name="Textfeld 29">
              <a:extLst>
                <a:ext uri="{FF2B5EF4-FFF2-40B4-BE49-F238E27FC236}">
                  <a16:creationId xmlns:a16="http://schemas.microsoft.com/office/drawing/2014/main" id="{42D17BC3-4CC2-40D3-98FE-56FF9B9ADE5A}"/>
                </a:ext>
              </a:extLst>
            </p:cNvPr>
            <p:cNvSpPr txBox="1"/>
            <p:nvPr/>
          </p:nvSpPr>
          <p:spPr>
            <a:xfrm>
              <a:off x="4311647" y="3927149"/>
              <a:ext cx="2398631" cy="3046988"/>
            </a:xfrm>
            <a:prstGeom prst="rect">
              <a:avLst/>
            </a:prstGeom>
            <a:solidFill>
              <a:schemeClr val="tx2">
                <a:lumMod val="20000"/>
                <a:lumOff val="80000"/>
              </a:schemeClr>
            </a:solidFill>
          </p:spPr>
          <p:txBody>
            <a:bodyPr wrap="square" rtlCol="0">
              <a:spAutoFit/>
            </a:bodyPr>
            <a:lstStyle/>
            <a:p>
              <a:endParaRPr lang="de-DE" sz="1600" dirty="0">
                <a:solidFill>
                  <a:srgbClr val="4D4D4D"/>
                </a:solidFill>
                <a:latin typeface="Calibri" panose="020F0502020204030204" pitchFamily="34" charset="0"/>
                <a:sym typeface="Wingdings" pitchFamily="2" charset="2"/>
              </a:endParaRPr>
            </a:p>
            <a:p>
              <a:endParaRPr lang="de-DE" sz="1600" dirty="0">
                <a:solidFill>
                  <a:srgbClr val="4D4D4D"/>
                </a:solidFill>
                <a:latin typeface="Calibri" panose="020F0502020204030204" pitchFamily="34" charset="0"/>
                <a:sym typeface="Wingdings" pitchFamily="2" charset="2"/>
              </a:endParaRPr>
            </a:p>
            <a:p>
              <a:endParaRPr lang="de-DE" sz="1600" dirty="0">
                <a:solidFill>
                  <a:srgbClr val="4D4D4D"/>
                </a:solidFill>
                <a:latin typeface="Calibri" panose="020F0502020204030204" pitchFamily="34" charset="0"/>
                <a:sym typeface="Wingdings" pitchFamily="2" charset="2"/>
              </a:endParaRP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im Team</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fachübergreifend</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mit Scrum Master</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mit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a:t>
              </a:r>
              <a:r>
                <a:rPr lang="de-DE" sz="1600" dirty="0" err="1">
                  <a:solidFill>
                    <a:srgbClr val="4D4D4D"/>
                  </a:solidFill>
                  <a:latin typeface="Calibri" panose="020F0502020204030204" pitchFamily="34" charset="0"/>
                  <a:sym typeface="Wingdings" pitchFamily="2" charset="2"/>
                </a:rPr>
                <a:t>Owner</a:t>
              </a:r>
              <a:endParaRPr lang="de-DE" sz="1600" dirty="0">
                <a:solidFill>
                  <a:srgbClr val="4D4D4D"/>
                </a:solidFill>
                <a:latin typeface="Calibri" panose="020F0502020204030204" pitchFamily="34" charset="0"/>
                <a:sym typeface="Wingdings" pitchFamily="2" charset="2"/>
              </a:endParaRP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Häufigkeit</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„osmotische“ Kommunikation nutzen</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schnell und effizient</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Offenheit</a:t>
              </a:r>
            </a:p>
          </p:txBody>
        </p:sp>
        <p:grpSp>
          <p:nvGrpSpPr>
            <p:cNvPr id="28" name="Gruppieren 27">
              <a:extLst>
                <a:ext uri="{FF2B5EF4-FFF2-40B4-BE49-F238E27FC236}">
                  <a16:creationId xmlns:a16="http://schemas.microsoft.com/office/drawing/2014/main" id="{A692AAE8-7785-4196-A8D3-36EC61A32141}"/>
                </a:ext>
              </a:extLst>
            </p:cNvPr>
            <p:cNvGrpSpPr/>
            <p:nvPr/>
          </p:nvGrpSpPr>
          <p:grpSpPr>
            <a:xfrm>
              <a:off x="4549032" y="4099772"/>
              <a:ext cx="416892" cy="422162"/>
              <a:chOff x="4251438" y="4684889"/>
              <a:chExt cx="416892" cy="422162"/>
            </a:xfrm>
          </p:grpSpPr>
          <p:sp>
            <p:nvSpPr>
              <p:cNvPr id="20" name="Freihandform: Form 19">
                <a:extLst>
                  <a:ext uri="{FF2B5EF4-FFF2-40B4-BE49-F238E27FC236}">
                    <a16:creationId xmlns:a16="http://schemas.microsoft.com/office/drawing/2014/main" id="{A43AF820-C833-48D6-93CF-670B9ED2C4DE}"/>
                  </a:ext>
                </a:extLst>
              </p:cNvPr>
              <p:cNvSpPr/>
              <p:nvPr/>
            </p:nvSpPr>
            <p:spPr>
              <a:xfrm>
                <a:off x="4251438" y="4684889"/>
                <a:ext cx="416892" cy="422162"/>
              </a:xfrm>
              <a:custGeom>
                <a:avLst/>
                <a:gdLst>
                  <a:gd name="connsiteX0" fmla="*/ 211081 w 416892"/>
                  <a:gd name="connsiteY0" fmla="*/ 0 h 422162"/>
                  <a:gd name="connsiteX1" fmla="*/ 405574 w 416892"/>
                  <a:gd name="connsiteY1" fmla="*/ 128919 h 422162"/>
                  <a:gd name="connsiteX2" fmla="*/ 416892 w 416892"/>
                  <a:gd name="connsiteY2" fmla="*/ 165379 h 422162"/>
                  <a:gd name="connsiteX3" fmla="*/ 318633 w 416892"/>
                  <a:gd name="connsiteY3" fmla="*/ 222369 h 422162"/>
                  <a:gd name="connsiteX4" fmla="*/ 410954 w 416892"/>
                  <a:gd name="connsiteY4" fmla="*/ 275915 h 422162"/>
                  <a:gd name="connsiteX5" fmla="*/ 405574 w 416892"/>
                  <a:gd name="connsiteY5" fmla="*/ 293244 h 422162"/>
                  <a:gd name="connsiteX6" fmla="*/ 211081 w 416892"/>
                  <a:gd name="connsiteY6" fmla="*/ 422162 h 422162"/>
                  <a:gd name="connsiteX7" fmla="*/ 0 w 416892"/>
                  <a:gd name="connsiteY7" fmla="*/ 211081 h 422162"/>
                  <a:gd name="connsiteX8" fmla="*/ 211081 w 416892"/>
                  <a:gd name="connsiteY8" fmla="*/ 0 h 42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892" h="422162">
                    <a:moveTo>
                      <a:pt x="211081" y="0"/>
                    </a:moveTo>
                    <a:cubicBezTo>
                      <a:pt x="298514" y="0"/>
                      <a:pt x="373531" y="53159"/>
                      <a:pt x="405574" y="128919"/>
                    </a:cubicBezTo>
                    <a:lnTo>
                      <a:pt x="416892" y="165379"/>
                    </a:lnTo>
                    <a:lnTo>
                      <a:pt x="318633" y="222369"/>
                    </a:lnTo>
                    <a:lnTo>
                      <a:pt x="410954" y="275915"/>
                    </a:lnTo>
                    <a:lnTo>
                      <a:pt x="405574" y="293244"/>
                    </a:lnTo>
                    <a:cubicBezTo>
                      <a:pt x="373531" y="369004"/>
                      <a:pt x="298514" y="422162"/>
                      <a:pt x="211081" y="422162"/>
                    </a:cubicBezTo>
                    <a:cubicBezTo>
                      <a:pt x="94504" y="422162"/>
                      <a:pt x="0" y="327658"/>
                      <a:pt x="0" y="211081"/>
                    </a:cubicBezTo>
                    <a:cubicBezTo>
                      <a:pt x="0" y="94504"/>
                      <a:pt x="94504" y="0"/>
                      <a:pt x="211081" y="0"/>
                    </a:cubicBezTo>
                    <a:close/>
                  </a:path>
                </a:pathLst>
              </a:custGeom>
              <a:solidFill>
                <a:schemeClr val="bg1"/>
              </a:soli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1" name="Ellipse 20">
                <a:extLst>
                  <a:ext uri="{FF2B5EF4-FFF2-40B4-BE49-F238E27FC236}">
                    <a16:creationId xmlns:a16="http://schemas.microsoft.com/office/drawing/2014/main" id="{4F3A45CD-AB62-4F75-9A6A-A077E2FD67FE}"/>
                  </a:ext>
                </a:extLst>
              </p:cNvPr>
              <p:cNvSpPr/>
              <p:nvPr/>
            </p:nvSpPr>
            <p:spPr>
              <a:xfrm>
                <a:off x="4496796" y="4752623"/>
                <a:ext cx="45719" cy="45719"/>
              </a:xfrm>
              <a:prstGeom prst="ellipse">
                <a:avLst/>
              </a:prstGeom>
              <a:solidFill>
                <a:schemeClr val="tx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29" name="Gruppieren 28">
              <a:extLst>
                <a:ext uri="{FF2B5EF4-FFF2-40B4-BE49-F238E27FC236}">
                  <a16:creationId xmlns:a16="http://schemas.microsoft.com/office/drawing/2014/main" id="{64A6CD02-42DF-4348-8BF4-17A9E7C423F3}"/>
                </a:ext>
              </a:extLst>
            </p:cNvPr>
            <p:cNvGrpSpPr/>
            <p:nvPr/>
          </p:nvGrpSpPr>
          <p:grpSpPr>
            <a:xfrm>
              <a:off x="5701897" y="4120848"/>
              <a:ext cx="388295" cy="388295"/>
              <a:chOff x="5098734" y="4718756"/>
              <a:chExt cx="388295" cy="388295"/>
            </a:xfrm>
          </p:grpSpPr>
          <p:sp>
            <p:nvSpPr>
              <p:cNvPr id="22" name="Ellipse 21">
                <a:extLst>
                  <a:ext uri="{FF2B5EF4-FFF2-40B4-BE49-F238E27FC236}">
                    <a16:creationId xmlns:a16="http://schemas.microsoft.com/office/drawing/2014/main" id="{E0C04E8A-5AB4-479D-8068-68E4DEB7DD01}"/>
                  </a:ext>
                </a:extLst>
              </p:cNvPr>
              <p:cNvSpPr/>
              <p:nvPr/>
            </p:nvSpPr>
            <p:spPr>
              <a:xfrm>
                <a:off x="5098734" y="4718756"/>
                <a:ext cx="388295" cy="388295"/>
              </a:xfrm>
              <a:prstGeom prst="ellipse">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3" name="Ellipse 22">
                <a:extLst>
                  <a:ext uri="{FF2B5EF4-FFF2-40B4-BE49-F238E27FC236}">
                    <a16:creationId xmlns:a16="http://schemas.microsoft.com/office/drawing/2014/main" id="{E14D7491-1683-42A9-B29C-4A1476F502EB}"/>
                  </a:ext>
                </a:extLst>
              </p:cNvPr>
              <p:cNvSpPr/>
              <p:nvPr/>
            </p:nvSpPr>
            <p:spPr>
              <a:xfrm>
                <a:off x="5224584" y="4827673"/>
                <a:ext cx="45719" cy="45719"/>
              </a:xfrm>
              <a:prstGeom prst="ellipse">
                <a:avLst/>
              </a:prstGeom>
              <a:solidFill>
                <a:schemeClr val="tx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6" name="Freihandform: Form 25">
                <a:extLst>
                  <a:ext uri="{FF2B5EF4-FFF2-40B4-BE49-F238E27FC236}">
                    <a16:creationId xmlns:a16="http://schemas.microsoft.com/office/drawing/2014/main" id="{BFA094E9-B973-43EA-88C9-AD8F74F660D4}"/>
                  </a:ext>
                </a:extLst>
              </p:cNvPr>
              <p:cNvSpPr/>
              <p:nvPr/>
            </p:nvSpPr>
            <p:spPr>
              <a:xfrm>
                <a:off x="5344425" y="4813093"/>
                <a:ext cx="66755" cy="140965"/>
              </a:xfrm>
              <a:custGeom>
                <a:avLst/>
                <a:gdLst>
                  <a:gd name="connsiteX0" fmla="*/ 0 w 11289"/>
                  <a:gd name="connsiteY0" fmla="*/ 0 h 180622"/>
                  <a:gd name="connsiteX1" fmla="*/ 11289 w 11289"/>
                  <a:gd name="connsiteY1" fmla="*/ 180622 h 180622"/>
                  <a:gd name="connsiteX0" fmla="*/ 0 w 20160"/>
                  <a:gd name="connsiteY0" fmla="*/ 0 h 180622"/>
                  <a:gd name="connsiteX1" fmla="*/ 11289 w 20160"/>
                  <a:gd name="connsiteY1" fmla="*/ 180622 h 180622"/>
                  <a:gd name="connsiteX0" fmla="*/ 21254 w 34316"/>
                  <a:gd name="connsiteY0" fmla="*/ 0 h 182527"/>
                  <a:gd name="connsiteX1" fmla="*/ 158 w 34316"/>
                  <a:gd name="connsiteY1" fmla="*/ 182527 h 182527"/>
                  <a:gd name="connsiteX0" fmla="*/ 21096 w 48201"/>
                  <a:gd name="connsiteY0" fmla="*/ 0 h 182527"/>
                  <a:gd name="connsiteX1" fmla="*/ 0 w 48201"/>
                  <a:gd name="connsiteY1" fmla="*/ 182527 h 182527"/>
                  <a:gd name="connsiteX0" fmla="*/ 15381 w 44966"/>
                  <a:gd name="connsiteY0" fmla="*/ 0 h 174907"/>
                  <a:gd name="connsiteX1" fmla="*/ 0 w 44966"/>
                  <a:gd name="connsiteY1" fmla="*/ 174907 h 174907"/>
                  <a:gd name="connsiteX0" fmla="*/ 15381 w 53513"/>
                  <a:gd name="connsiteY0" fmla="*/ 0 h 174907"/>
                  <a:gd name="connsiteX1" fmla="*/ 0 w 53513"/>
                  <a:gd name="connsiteY1" fmla="*/ 174907 h 174907"/>
                  <a:gd name="connsiteX0" fmla="*/ 15381 w 60754"/>
                  <a:gd name="connsiteY0" fmla="*/ 0 h 174907"/>
                  <a:gd name="connsiteX1" fmla="*/ 0 w 60754"/>
                  <a:gd name="connsiteY1" fmla="*/ 174907 h 174907"/>
                  <a:gd name="connsiteX0" fmla="*/ 23001 w 65668"/>
                  <a:gd name="connsiteY0" fmla="*/ 0 h 146332"/>
                  <a:gd name="connsiteX1" fmla="*/ 0 w 65668"/>
                  <a:gd name="connsiteY1" fmla="*/ 146332 h 146332"/>
                  <a:gd name="connsiteX0" fmla="*/ 23001 w 67849"/>
                  <a:gd name="connsiteY0" fmla="*/ 0 h 146332"/>
                  <a:gd name="connsiteX1" fmla="*/ 0 w 67849"/>
                  <a:gd name="connsiteY1" fmla="*/ 146332 h 146332"/>
                  <a:gd name="connsiteX0" fmla="*/ 13476 w 61962"/>
                  <a:gd name="connsiteY0" fmla="*/ 0 h 115852"/>
                  <a:gd name="connsiteX1" fmla="*/ 0 w 61962"/>
                  <a:gd name="connsiteY1" fmla="*/ 115852 h 115852"/>
                  <a:gd name="connsiteX0" fmla="*/ 13476 w 66755"/>
                  <a:gd name="connsiteY0" fmla="*/ 25113 h 140965"/>
                  <a:gd name="connsiteX1" fmla="*/ 0 w 66755"/>
                  <a:gd name="connsiteY1" fmla="*/ 140965 h 140965"/>
                </a:gdLst>
                <a:ahLst/>
                <a:cxnLst>
                  <a:cxn ang="0">
                    <a:pos x="connsiteX0" y="connsiteY0"/>
                  </a:cxn>
                  <a:cxn ang="0">
                    <a:pos x="connsiteX1" y="connsiteY1"/>
                  </a:cxn>
                </a:cxnLst>
                <a:rect l="l" t="t" r="r" b="b"/>
                <a:pathLst>
                  <a:path w="66755" h="140965">
                    <a:moveTo>
                      <a:pt x="13476" y="25113"/>
                    </a:moveTo>
                    <a:cubicBezTo>
                      <a:pt x="102964" y="-65175"/>
                      <a:pt x="66722" y="115048"/>
                      <a:pt x="0" y="140965"/>
                    </a:cubicBezTo>
                  </a:path>
                </a:pathLst>
              </a:custGeom>
              <a:noFill/>
              <a:ln>
                <a:solidFill>
                  <a:schemeClr val="tx2">
                    <a:lumMod val="50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7" name="Freihandform: Form 26">
                <a:extLst>
                  <a:ext uri="{FF2B5EF4-FFF2-40B4-BE49-F238E27FC236}">
                    <a16:creationId xmlns:a16="http://schemas.microsoft.com/office/drawing/2014/main" id="{E08485D9-ABDD-424E-9A9D-E3C7AB27DC00}"/>
                  </a:ext>
                </a:extLst>
              </p:cNvPr>
              <p:cNvSpPr/>
              <p:nvPr/>
            </p:nvSpPr>
            <p:spPr>
              <a:xfrm rot="16200000">
                <a:off x="5157713" y="4893181"/>
                <a:ext cx="44000" cy="134905"/>
              </a:xfrm>
              <a:custGeom>
                <a:avLst/>
                <a:gdLst>
                  <a:gd name="connsiteX0" fmla="*/ 0 w 11289"/>
                  <a:gd name="connsiteY0" fmla="*/ 0 h 180622"/>
                  <a:gd name="connsiteX1" fmla="*/ 11289 w 11289"/>
                  <a:gd name="connsiteY1" fmla="*/ 180622 h 180622"/>
                  <a:gd name="connsiteX0" fmla="*/ 0 w 11289"/>
                  <a:gd name="connsiteY0" fmla="*/ 0 h 180625"/>
                  <a:gd name="connsiteX1" fmla="*/ 11289 w 11289"/>
                  <a:gd name="connsiteY1" fmla="*/ 180625 h 180625"/>
                  <a:gd name="connsiteX0" fmla="*/ 0 w 43674"/>
                  <a:gd name="connsiteY0" fmla="*/ 0 h 134905"/>
                  <a:gd name="connsiteX1" fmla="*/ 43674 w 43674"/>
                  <a:gd name="connsiteY1" fmla="*/ 134905 h 134905"/>
                  <a:gd name="connsiteX0" fmla="*/ 0 w 43674"/>
                  <a:gd name="connsiteY0" fmla="*/ 0 h 134905"/>
                  <a:gd name="connsiteX1" fmla="*/ 43674 w 43674"/>
                  <a:gd name="connsiteY1" fmla="*/ 134905 h 134905"/>
                  <a:gd name="connsiteX0" fmla="*/ 326 w 44000"/>
                  <a:gd name="connsiteY0" fmla="*/ 0 h 134905"/>
                  <a:gd name="connsiteX1" fmla="*/ 44000 w 44000"/>
                  <a:gd name="connsiteY1" fmla="*/ 134905 h 134905"/>
                </a:gdLst>
                <a:ahLst/>
                <a:cxnLst>
                  <a:cxn ang="0">
                    <a:pos x="connsiteX0" y="connsiteY0"/>
                  </a:cxn>
                  <a:cxn ang="0">
                    <a:pos x="connsiteX1" y="connsiteY1"/>
                  </a:cxn>
                </a:cxnLst>
                <a:rect l="l" t="t" r="r" b="b"/>
                <a:pathLst>
                  <a:path w="44000" h="134905">
                    <a:moveTo>
                      <a:pt x="326" y="0"/>
                    </a:moveTo>
                    <a:cubicBezTo>
                      <a:pt x="-2262" y="50686"/>
                      <a:pt x="10392" y="91845"/>
                      <a:pt x="44000" y="134905"/>
                    </a:cubicBezTo>
                  </a:path>
                </a:pathLst>
              </a:custGeom>
              <a:noFill/>
              <a:ln>
                <a:solidFill>
                  <a:schemeClr val="tx2">
                    <a:lumMod val="50000"/>
                  </a:schemeClr>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grpSp>
    </p:spTree>
    <p:extLst>
      <p:ext uri="{BB962C8B-B14F-4D97-AF65-F5344CB8AC3E}">
        <p14:creationId xmlns:p14="http://schemas.microsoft.com/office/powerpoint/2010/main" val="3851015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F263C03-1EF9-4F8E-8319-E9DD728E31E9}"/>
              </a:ext>
            </a:extLst>
          </p:cNvPr>
          <p:cNvSpPr>
            <a:spLocks noGrp="1"/>
          </p:cNvSpPr>
          <p:nvPr>
            <p:ph type="body" sz="quarter" idx="11"/>
          </p:nvPr>
        </p:nvSpPr>
        <p:spPr/>
        <p:txBody>
          <a:bodyPr>
            <a:normAutofit fontScale="92500"/>
          </a:bodyPr>
          <a:lstStyle/>
          <a:p>
            <a:r>
              <a:rPr lang="de-DE" dirty="0"/>
              <a:t>Syl_ID_9.1</a:t>
            </a:r>
          </a:p>
        </p:txBody>
      </p:sp>
      <p:sp>
        <p:nvSpPr>
          <p:cNvPr id="3" name="Fußzeilenplatzhalter 2">
            <a:extLst>
              <a:ext uri="{FF2B5EF4-FFF2-40B4-BE49-F238E27FC236}">
                <a16:creationId xmlns:a16="http://schemas.microsoft.com/office/drawing/2014/main" id="{8BFBA12F-369F-4731-A318-248F9445F194}"/>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C20693E7-8F12-4062-B615-D21CD01A3301}"/>
              </a:ext>
            </a:extLst>
          </p:cNvPr>
          <p:cNvSpPr>
            <a:spLocks noGrp="1"/>
          </p:cNvSpPr>
          <p:nvPr>
            <p:ph type="sldNum" sz="quarter" idx="4"/>
          </p:nvPr>
        </p:nvSpPr>
        <p:spPr/>
        <p:txBody>
          <a:bodyPr/>
          <a:lstStyle/>
          <a:p>
            <a:fld id="{BD587C3E-324D-4846-9F44-5C3ACF20A720}" type="slidenum">
              <a:rPr lang="de-DE" smtClean="0"/>
              <a:pPr/>
              <a:t>49</a:t>
            </a:fld>
            <a:endParaRPr lang="de-DE" dirty="0"/>
          </a:p>
        </p:txBody>
      </p:sp>
      <p:sp>
        <p:nvSpPr>
          <p:cNvPr id="6" name="Textplatzhalter 5">
            <a:extLst>
              <a:ext uri="{FF2B5EF4-FFF2-40B4-BE49-F238E27FC236}">
                <a16:creationId xmlns:a16="http://schemas.microsoft.com/office/drawing/2014/main" id="{BF301434-4DC7-4B4B-AB8F-6653D9CF7389}"/>
              </a:ext>
            </a:extLst>
          </p:cNvPr>
          <p:cNvSpPr>
            <a:spLocks noGrp="1"/>
          </p:cNvSpPr>
          <p:nvPr>
            <p:ph type="body" sz="quarter" idx="13"/>
          </p:nvPr>
        </p:nvSpPr>
        <p:spPr/>
        <p:txBody>
          <a:bodyPr/>
          <a:lstStyle/>
          <a:p>
            <a:pPr marL="265113" indent="-265113">
              <a:lnSpc>
                <a:spcPct val="150000"/>
              </a:lnSpc>
            </a:pPr>
            <a:r>
              <a:rPr lang="de-DE" sz="2800" b="1" dirty="0"/>
              <a:t>Organisiere dich selbst!</a:t>
            </a:r>
          </a:p>
          <a:p>
            <a:pPr marL="265113" indent="-265113">
              <a:lnSpc>
                <a:spcPct val="150000"/>
              </a:lnSpc>
            </a:pPr>
            <a:r>
              <a:rPr lang="en-US" sz="2800" b="1" dirty="0"/>
              <a:t>Estimate, estimate, estimate! </a:t>
            </a:r>
            <a:r>
              <a:rPr lang="en-US" sz="2800" dirty="0"/>
              <a:t>(</a:t>
            </a:r>
            <a:r>
              <a:rPr lang="de-DE" sz="2800" dirty="0"/>
              <a:t>Schätze</a:t>
            </a:r>
            <a:r>
              <a:rPr lang="en-US" sz="2800" dirty="0"/>
              <a:t>!)</a:t>
            </a:r>
            <a:endParaRPr lang="en-US" sz="2800" b="1" dirty="0"/>
          </a:p>
          <a:p>
            <a:pPr marL="265113" indent="-265113">
              <a:lnSpc>
                <a:spcPct val="150000"/>
              </a:lnSpc>
            </a:pPr>
            <a:r>
              <a:rPr lang="de-DE" sz="2800" b="1" dirty="0"/>
              <a:t>Gewährleiste Qualität!</a:t>
            </a:r>
          </a:p>
          <a:p>
            <a:pPr marL="265113" indent="-265113">
              <a:lnSpc>
                <a:spcPct val="150000"/>
              </a:lnSpc>
            </a:pPr>
            <a:r>
              <a:rPr lang="de-DE" sz="2800" b="1" dirty="0"/>
              <a:t>Liefere, liefere, liefere!</a:t>
            </a:r>
          </a:p>
          <a:p>
            <a:pPr marL="265113" indent="-265113">
              <a:lnSpc>
                <a:spcPct val="150000"/>
              </a:lnSpc>
            </a:pPr>
            <a:r>
              <a:rPr lang="de-DE" sz="2800" b="1" dirty="0"/>
              <a:t>Setz dich ein!</a:t>
            </a:r>
          </a:p>
          <a:p>
            <a:pPr marL="265113" indent="-265113">
              <a:lnSpc>
                <a:spcPct val="150000"/>
              </a:lnSpc>
            </a:pPr>
            <a:r>
              <a:rPr lang="de-DE" sz="2800" b="1" dirty="0"/>
              <a:t>Commit! </a:t>
            </a:r>
            <a:r>
              <a:rPr lang="de-DE" sz="2800" dirty="0"/>
              <a:t>(Fühle dich verpflichtet!)</a:t>
            </a:r>
            <a:endParaRPr lang="de-DE" sz="2800" b="1" dirty="0"/>
          </a:p>
        </p:txBody>
      </p:sp>
      <p:sp>
        <p:nvSpPr>
          <p:cNvPr id="7" name="Titel 6">
            <a:extLst>
              <a:ext uri="{FF2B5EF4-FFF2-40B4-BE49-F238E27FC236}">
                <a16:creationId xmlns:a16="http://schemas.microsoft.com/office/drawing/2014/main" id="{29822AD9-A0CA-47DF-9213-465CFA895261}"/>
              </a:ext>
            </a:extLst>
          </p:cNvPr>
          <p:cNvSpPr>
            <a:spLocks noGrp="1"/>
          </p:cNvSpPr>
          <p:nvPr>
            <p:ph type="title"/>
          </p:nvPr>
        </p:nvSpPr>
        <p:spPr/>
        <p:txBody>
          <a:bodyPr/>
          <a:lstStyle/>
          <a:p>
            <a:r>
              <a:rPr lang="de-DE" dirty="0"/>
              <a:t>Entwicklungsteam: Mission</a:t>
            </a:r>
          </a:p>
        </p:txBody>
      </p:sp>
      <p:grpSp>
        <p:nvGrpSpPr>
          <p:cNvPr id="8" name="Gruppieren 7">
            <a:extLst>
              <a:ext uri="{FF2B5EF4-FFF2-40B4-BE49-F238E27FC236}">
                <a16:creationId xmlns:a16="http://schemas.microsoft.com/office/drawing/2014/main" id="{7D56D652-516E-44AD-810D-1E4D35A0E8B2}"/>
              </a:ext>
            </a:extLst>
          </p:cNvPr>
          <p:cNvGrpSpPr/>
          <p:nvPr/>
        </p:nvGrpSpPr>
        <p:grpSpPr>
          <a:xfrm>
            <a:off x="7472175" y="862939"/>
            <a:ext cx="1548000" cy="1327334"/>
            <a:chOff x="3784594" y="1397191"/>
            <a:chExt cx="1548000" cy="1327334"/>
          </a:xfrm>
        </p:grpSpPr>
        <p:sp>
          <p:nvSpPr>
            <p:cNvPr id="9" name="Textfeld 8">
              <a:extLst>
                <a:ext uri="{FF2B5EF4-FFF2-40B4-BE49-F238E27FC236}">
                  <a16:creationId xmlns:a16="http://schemas.microsoft.com/office/drawing/2014/main" id="{60802BDD-BE47-4EE1-9887-D7A0A606112C}"/>
                </a:ext>
              </a:extLst>
            </p:cNvPr>
            <p:cNvSpPr txBox="1"/>
            <p:nvPr/>
          </p:nvSpPr>
          <p:spPr>
            <a:xfrm>
              <a:off x="3784594" y="2416748"/>
              <a:ext cx="1548000" cy="307777"/>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0" name="Grafik 9">
              <a:extLst>
                <a:ext uri="{FF2B5EF4-FFF2-40B4-BE49-F238E27FC236}">
                  <a16:creationId xmlns:a16="http://schemas.microsoft.com/office/drawing/2014/main" id="{21B4C4B6-91D9-4304-89FF-37C14E9396C7}"/>
                </a:ext>
              </a:extLst>
            </p:cNvPr>
            <p:cNvPicPr>
              <a:picLocks noChangeAspect="1"/>
            </p:cNvPicPr>
            <p:nvPr/>
          </p:nvPicPr>
          <p:blipFill>
            <a:blip r:embed="rId2"/>
            <a:stretch>
              <a:fillRect/>
            </a:stretch>
          </p:blipFill>
          <p:spPr>
            <a:xfrm>
              <a:off x="4051514" y="1397191"/>
              <a:ext cx="977940" cy="972000"/>
            </a:xfrm>
            <a:prstGeom prst="rect">
              <a:avLst/>
            </a:prstGeom>
          </p:spPr>
        </p:pic>
      </p:grpSp>
    </p:spTree>
    <p:extLst>
      <p:ext uri="{BB962C8B-B14F-4D97-AF65-F5344CB8AC3E}">
        <p14:creationId xmlns:p14="http://schemas.microsoft.com/office/powerpoint/2010/main" val="99256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E10C0BAC-8AE0-4EA6-9D96-4D0B27CE54A8}"/>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0988D39-9390-4AE9-B0EB-D7A89E116DDC}"/>
              </a:ext>
            </a:extLst>
          </p:cNvPr>
          <p:cNvSpPr>
            <a:spLocks noGrp="1"/>
          </p:cNvSpPr>
          <p:nvPr>
            <p:ph type="sldNum" sz="quarter" idx="4"/>
          </p:nvPr>
        </p:nvSpPr>
        <p:spPr/>
        <p:txBody>
          <a:bodyPr/>
          <a:lstStyle/>
          <a:p>
            <a:fld id="{BD587C3E-324D-4846-9F44-5C3ACF20A720}" type="slidenum">
              <a:rPr lang="de-DE" smtClean="0"/>
              <a:pPr/>
              <a:t>5</a:t>
            </a:fld>
            <a:endParaRPr lang="de-DE" dirty="0"/>
          </a:p>
        </p:txBody>
      </p:sp>
      <p:sp>
        <p:nvSpPr>
          <p:cNvPr id="9" name="Textplatzhalter 8">
            <a:extLst>
              <a:ext uri="{FF2B5EF4-FFF2-40B4-BE49-F238E27FC236}">
                <a16:creationId xmlns:a16="http://schemas.microsoft.com/office/drawing/2014/main" id="{1536C4C0-C609-47A9-A5AE-C9D4CF4AC31D}"/>
              </a:ext>
            </a:extLst>
          </p:cNvPr>
          <p:cNvSpPr>
            <a:spLocks noGrp="1"/>
          </p:cNvSpPr>
          <p:nvPr>
            <p:ph type="body" sz="quarter" idx="13"/>
          </p:nvPr>
        </p:nvSpPr>
        <p:spPr/>
        <p:txBody>
          <a:bodyPr>
            <a:normAutofit lnSpcReduction="10000"/>
          </a:bodyPr>
          <a:lstStyle/>
          <a:p>
            <a:r>
              <a:rPr lang="de-DE" b="1" dirty="0" err="1"/>
              <a:t>Scrum</a:t>
            </a:r>
            <a:r>
              <a:rPr lang="de-DE" b="1" dirty="0"/>
              <a:t>: Grundlagen</a:t>
            </a:r>
          </a:p>
          <a:p>
            <a:pPr lvl="1"/>
            <a:r>
              <a:rPr lang="de-DE" dirty="0"/>
              <a:t>Hintergrund und Ursprung</a:t>
            </a:r>
          </a:p>
          <a:p>
            <a:pPr lvl="1"/>
            <a:r>
              <a:rPr lang="de-DE" dirty="0"/>
              <a:t>Empirische Prozesssteuerung</a:t>
            </a:r>
          </a:p>
          <a:p>
            <a:pPr lvl="1"/>
            <a:r>
              <a:rPr lang="de-DE" dirty="0"/>
              <a:t>Agilität</a:t>
            </a:r>
          </a:p>
          <a:p>
            <a:pPr lvl="1"/>
            <a:r>
              <a:rPr lang="de-DE" dirty="0" err="1"/>
              <a:t>Scrum</a:t>
            </a:r>
            <a:r>
              <a:rPr lang="de-DE" dirty="0"/>
              <a:t>, das Framework</a:t>
            </a:r>
          </a:p>
          <a:p>
            <a:r>
              <a:rPr lang="de-DE" b="1" dirty="0" err="1"/>
              <a:t>Scrum</a:t>
            </a:r>
            <a:r>
              <a:rPr lang="de-DE" b="1" dirty="0"/>
              <a:t>-Projekt: Set-</a:t>
            </a:r>
            <a:r>
              <a:rPr lang="de-DE" b="1" dirty="0" err="1"/>
              <a:t>up</a:t>
            </a:r>
            <a:endParaRPr lang="de-DE" b="1" dirty="0"/>
          </a:p>
          <a:p>
            <a:pPr lvl="1"/>
            <a:r>
              <a:rPr lang="de-DE" dirty="0"/>
              <a:t>Die Situation bei Flitz!Auto</a:t>
            </a:r>
          </a:p>
          <a:p>
            <a:pPr lvl="1"/>
            <a:r>
              <a:rPr lang="de-DE" dirty="0"/>
              <a:t>Die Wahl des Vorgehens</a:t>
            </a:r>
          </a:p>
          <a:p>
            <a:pPr lvl="1"/>
            <a:r>
              <a:rPr lang="de-DE" dirty="0"/>
              <a:t>Die Besetzung der Rollen</a:t>
            </a:r>
          </a:p>
          <a:p>
            <a:r>
              <a:rPr lang="de-DE" b="1" dirty="0" err="1"/>
              <a:t>Scrum</a:t>
            </a:r>
            <a:r>
              <a:rPr lang="de-DE" b="1" dirty="0"/>
              <a:t>-Projekt: Produktplanung</a:t>
            </a:r>
          </a:p>
          <a:p>
            <a:pPr lvl="1"/>
            <a:r>
              <a:rPr lang="de-DE" dirty="0" err="1"/>
              <a:t>Scrum</a:t>
            </a:r>
            <a:r>
              <a:rPr lang="de-DE" dirty="0"/>
              <a:t>-Planungsprinzipien</a:t>
            </a:r>
          </a:p>
          <a:p>
            <a:pPr lvl="1"/>
            <a:r>
              <a:rPr lang="de-DE" dirty="0"/>
              <a:t>Die Releaseplanung</a:t>
            </a:r>
          </a:p>
          <a:p>
            <a:pPr lvl="1"/>
            <a:r>
              <a:rPr lang="de-DE" dirty="0"/>
              <a:t>Der </a:t>
            </a:r>
            <a:r>
              <a:rPr lang="de-DE" dirty="0" err="1"/>
              <a:t>Product</a:t>
            </a:r>
            <a:r>
              <a:rPr lang="de-DE" dirty="0"/>
              <a:t> Backlog</a:t>
            </a:r>
          </a:p>
          <a:p>
            <a:r>
              <a:rPr lang="de-DE" b="1" dirty="0" err="1"/>
              <a:t>Scrum</a:t>
            </a:r>
            <a:r>
              <a:rPr lang="de-DE" b="1" dirty="0"/>
              <a:t>-Projekt: Sprint</a:t>
            </a:r>
          </a:p>
          <a:p>
            <a:pPr lvl="1"/>
            <a:r>
              <a:rPr lang="de-DE" dirty="0"/>
              <a:t>Die Sprint-Planung</a:t>
            </a:r>
          </a:p>
          <a:p>
            <a:pPr lvl="1"/>
            <a:r>
              <a:rPr lang="de-DE" dirty="0"/>
              <a:t>Das Daily </a:t>
            </a:r>
            <a:r>
              <a:rPr lang="de-DE" dirty="0" err="1"/>
              <a:t>Scrum</a:t>
            </a:r>
            <a:endParaRPr lang="de-DE" dirty="0"/>
          </a:p>
          <a:p>
            <a:pPr lvl="1"/>
            <a:r>
              <a:rPr lang="de-DE" dirty="0"/>
              <a:t>Der Sprint-Review</a:t>
            </a:r>
          </a:p>
          <a:p>
            <a:pPr lvl="1"/>
            <a:r>
              <a:rPr lang="de-DE" dirty="0"/>
              <a:t>Die Sprint-Retrospektive</a:t>
            </a:r>
          </a:p>
        </p:txBody>
      </p:sp>
      <p:sp>
        <p:nvSpPr>
          <p:cNvPr id="10" name="Textplatzhalter 9">
            <a:extLst>
              <a:ext uri="{FF2B5EF4-FFF2-40B4-BE49-F238E27FC236}">
                <a16:creationId xmlns:a16="http://schemas.microsoft.com/office/drawing/2014/main" id="{28861389-20ED-4CD6-90CF-23186D211711}"/>
              </a:ext>
            </a:extLst>
          </p:cNvPr>
          <p:cNvSpPr>
            <a:spLocks noGrp="1"/>
          </p:cNvSpPr>
          <p:nvPr>
            <p:ph type="body" sz="quarter" idx="14"/>
          </p:nvPr>
        </p:nvSpPr>
        <p:spPr/>
        <p:txBody>
          <a:bodyPr>
            <a:normAutofit fontScale="92500" lnSpcReduction="10000"/>
          </a:bodyPr>
          <a:lstStyle/>
          <a:p>
            <a:r>
              <a:rPr lang="de-DE" b="1" dirty="0"/>
              <a:t>Schätzung und Velocity</a:t>
            </a:r>
          </a:p>
          <a:p>
            <a:pPr lvl="1"/>
            <a:r>
              <a:rPr lang="de-DE" dirty="0"/>
              <a:t>Schätzkonzepte</a:t>
            </a:r>
          </a:p>
          <a:p>
            <a:pPr lvl="1"/>
            <a:r>
              <a:rPr lang="de-DE" dirty="0"/>
              <a:t>Schätzen des relativen Arbeitsaufwands</a:t>
            </a:r>
          </a:p>
          <a:p>
            <a:pPr lvl="1"/>
            <a:r>
              <a:rPr lang="de-DE" dirty="0"/>
              <a:t>Velocity</a:t>
            </a:r>
          </a:p>
          <a:p>
            <a:pPr lvl="1"/>
            <a:r>
              <a:rPr lang="de-DE" dirty="0"/>
              <a:t>Schätzverfahren</a:t>
            </a:r>
          </a:p>
          <a:p>
            <a:r>
              <a:rPr lang="de-DE" b="1" dirty="0"/>
              <a:t>Steuerungsaspekte</a:t>
            </a:r>
          </a:p>
          <a:p>
            <a:pPr lvl="1"/>
            <a:r>
              <a:rPr lang="de-DE" dirty="0"/>
              <a:t>Die Kommunikation</a:t>
            </a:r>
          </a:p>
          <a:p>
            <a:pPr lvl="1"/>
            <a:r>
              <a:rPr lang="de-DE" dirty="0"/>
              <a:t>Das Monitoring</a:t>
            </a:r>
          </a:p>
          <a:p>
            <a:pPr lvl="1"/>
            <a:r>
              <a:rPr lang="de-DE" dirty="0"/>
              <a:t>Die Nachfolgeplanung</a:t>
            </a:r>
          </a:p>
          <a:p>
            <a:r>
              <a:rPr lang="de-DE" b="1" dirty="0"/>
              <a:t>Scrum skalieren</a:t>
            </a:r>
          </a:p>
          <a:p>
            <a:pPr lvl="1"/>
            <a:r>
              <a:rPr lang="de-DE" dirty="0"/>
              <a:t>Vertikale/horizontale Skalierung</a:t>
            </a:r>
          </a:p>
          <a:p>
            <a:pPr lvl="1"/>
            <a:r>
              <a:rPr lang="de-DE" dirty="0"/>
              <a:t>Arbeiten in komplexen/großen Projekten</a:t>
            </a:r>
          </a:p>
          <a:p>
            <a:pPr lvl="1"/>
            <a:r>
              <a:rPr lang="de-DE" dirty="0"/>
              <a:t>Release Train</a:t>
            </a:r>
          </a:p>
          <a:p>
            <a:r>
              <a:rPr lang="de-DE" b="1" dirty="0"/>
              <a:t>Scrum einführen</a:t>
            </a:r>
          </a:p>
          <a:p>
            <a:pPr lvl="1"/>
            <a:r>
              <a:rPr lang="de-DE" dirty="0"/>
              <a:t>Grundlegendes Vorgehen </a:t>
            </a:r>
          </a:p>
          <a:p>
            <a:pPr lvl="1"/>
            <a:r>
              <a:rPr lang="de-DE" dirty="0"/>
              <a:t>Enterprise Transition Community (ETC)</a:t>
            </a:r>
          </a:p>
          <a:p>
            <a:pPr lvl="1"/>
            <a:r>
              <a:rPr lang="de-DE" dirty="0"/>
              <a:t>Reaktion auf Änderungen</a:t>
            </a:r>
          </a:p>
          <a:p>
            <a:pPr lvl="1"/>
            <a:r>
              <a:rPr lang="de-DE" dirty="0"/>
              <a:t>Agile Praktiken einführen</a:t>
            </a:r>
          </a:p>
          <a:p>
            <a:pPr lvl="1"/>
            <a:r>
              <a:rPr lang="de-DE" dirty="0"/>
              <a:t>Coaching</a:t>
            </a:r>
          </a:p>
          <a:p>
            <a:pPr marL="0" indent="0">
              <a:buNone/>
            </a:pPr>
            <a:endParaRPr lang="de-DE" dirty="0"/>
          </a:p>
        </p:txBody>
      </p:sp>
      <p:sp>
        <p:nvSpPr>
          <p:cNvPr id="7" name="Titel 6">
            <a:extLst>
              <a:ext uri="{FF2B5EF4-FFF2-40B4-BE49-F238E27FC236}">
                <a16:creationId xmlns:a16="http://schemas.microsoft.com/office/drawing/2014/main" id="{0527DFB4-2BA4-458A-9C2B-55E474DD7EFB}"/>
              </a:ext>
            </a:extLst>
          </p:cNvPr>
          <p:cNvSpPr>
            <a:spLocks noGrp="1"/>
          </p:cNvSpPr>
          <p:nvPr>
            <p:ph type="title"/>
          </p:nvPr>
        </p:nvSpPr>
        <p:spPr/>
        <p:txBody>
          <a:bodyPr/>
          <a:lstStyle/>
          <a:p>
            <a:r>
              <a:rPr lang="de-DE"/>
              <a:t>Agenda</a:t>
            </a:r>
            <a:endParaRPr lang="de-DE" dirty="0"/>
          </a:p>
        </p:txBody>
      </p:sp>
      <p:sp>
        <p:nvSpPr>
          <p:cNvPr id="21" name="Textplatzhalter 20">
            <a:extLst>
              <a:ext uri="{FF2B5EF4-FFF2-40B4-BE49-F238E27FC236}">
                <a16:creationId xmlns:a16="http://schemas.microsoft.com/office/drawing/2014/main" id="{F9A477E3-CDA3-4DC8-80E1-92585717D357}"/>
              </a:ext>
            </a:extLst>
          </p:cNvPr>
          <p:cNvSpPr>
            <a:spLocks noGrp="1"/>
          </p:cNvSpPr>
          <p:nvPr>
            <p:ph type="body" sz="quarter" idx="11"/>
          </p:nvPr>
        </p:nvSpPr>
        <p:spPr/>
        <p:txBody>
          <a:bodyPr>
            <a:normAutofit fontScale="92500"/>
          </a:bodyPr>
          <a:lstStyle/>
          <a:p>
            <a:endParaRPr lang="de-DE"/>
          </a:p>
        </p:txBody>
      </p:sp>
    </p:spTree>
    <p:extLst>
      <p:ext uri="{BB962C8B-B14F-4D97-AF65-F5344CB8AC3E}">
        <p14:creationId xmlns:p14="http://schemas.microsoft.com/office/powerpoint/2010/main" val="3923342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91383244-8C59-41BF-BD03-55E3D06DF355}"/>
              </a:ext>
            </a:extLst>
          </p:cNvPr>
          <p:cNvSpPr>
            <a:spLocks noGrp="1"/>
          </p:cNvSpPr>
          <p:nvPr>
            <p:ph type="body" sz="quarter" idx="11"/>
          </p:nvPr>
        </p:nvSpPr>
        <p:spPr/>
        <p:txBody>
          <a:bodyPr>
            <a:normAutofit fontScale="92500"/>
          </a:bodyPr>
          <a:lstStyle/>
          <a:p>
            <a:r>
              <a:rPr lang="de-DE" dirty="0"/>
              <a:t>Syl_ID_4.3</a:t>
            </a:r>
          </a:p>
        </p:txBody>
      </p:sp>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50</a:t>
            </a:fld>
            <a:endParaRPr lang="de-DE" dirty="0"/>
          </a:p>
        </p:txBody>
      </p:sp>
      <p:sp>
        <p:nvSpPr>
          <p:cNvPr id="13" name="Textplatzhalter 12">
            <a:extLst>
              <a:ext uri="{FF2B5EF4-FFF2-40B4-BE49-F238E27FC236}">
                <a16:creationId xmlns:a16="http://schemas.microsoft.com/office/drawing/2014/main" id="{F83D77F2-B233-43AC-871C-50F23894AC9D}"/>
              </a:ext>
            </a:extLst>
          </p:cNvPr>
          <p:cNvSpPr>
            <a:spLocks noGrp="1"/>
          </p:cNvSpPr>
          <p:nvPr>
            <p:ph type="body" sz="quarter" idx="13"/>
          </p:nvPr>
        </p:nvSpPr>
        <p:spPr/>
        <p:txBody>
          <a:bodyPr/>
          <a:lstStyle/>
          <a:p>
            <a:pPr>
              <a:lnSpc>
                <a:spcPct val="150000"/>
              </a:lnSpc>
              <a:buFont typeface="Calibri" panose="020F0502020204030204" pitchFamily="34" charset="0"/>
              <a:buChar char="…"/>
            </a:pPr>
            <a:r>
              <a:rPr lang="de-DE" dirty="0"/>
              <a:t>ist für das Verständnis und die </a:t>
            </a:r>
            <a:r>
              <a:rPr lang="de-DE" b="1" dirty="0"/>
              <a:t>Durchführung von Scrum </a:t>
            </a:r>
            <a:r>
              <a:rPr lang="de-DE" dirty="0"/>
              <a:t>verantwortlich.</a:t>
            </a:r>
          </a:p>
          <a:p>
            <a:pPr>
              <a:lnSpc>
                <a:spcPct val="150000"/>
              </a:lnSpc>
              <a:buFont typeface="Calibri" panose="020F0502020204030204" pitchFamily="34" charset="0"/>
              <a:buChar char="…"/>
            </a:pPr>
            <a:r>
              <a:rPr lang="de-DE" dirty="0"/>
              <a:t>tut dies, indem er dafür sorgt, dass das Scrum-Team die …</a:t>
            </a:r>
          </a:p>
          <a:p>
            <a:pPr lvl="1">
              <a:lnSpc>
                <a:spcPct val="150000"/>
              </a:lnSpc>
              <a:buFont typeface="Calibri" panose="020F0502020204030204" pitchFamily="34" charset="0"/>
              <a:buChar char="…"/>
            </a:pPr>
            <a:r>
              <a:rPr lang="de-DE" b="1" dirty="0"/>
              <a:t>Theorie</a:t>
            </a:r>
            <a:r>
              <a:rPr lang="de-DE" dirty="0"/>
              <a:t>,</a:t>
            </a:r>
          </a:p>
          <a:p>
            <a:pPr lvl="1">
              <a:lnSpc>
                <a:spcPct val="150000"/>
              </a:lnSpc>
              <a:buFont typeface="Calibri" panose="020F0502020204030204" pitchFamily="34" charset="0"/>
              <a:buChar char="…"/>
            </a:pPr>
            <a:r>
              <a:rPr lang="de-DE" b="1" dirty="0"/>
              <a:t>Praktiken</a:t>
            </a:r>
            <a:r>
              <a:rPr lang="de-DE" dirty="0"/>
              <a:t> und</a:t>
            </a:r>
          </a:p>
          <a:p>
            <a:pPr lvl="1">
              <a:lnSpc>
                <a:spcPct val="150000"/>
              </a:lnSpc>
              <a:buFont typeface="Calibri" panose="020F0502020204030204" pitchFamily="34" charset="0"/>
              <a:buChar char="…"/>
            </a:pPr>
            <a:r>
              <a:rPr lang="de-DE" b="1" dirty="0"/>
              <a:t>Regeln</a:t>
            </a:r>
            <a:r>
              <a:rPr lang="de-DE" dirty="0"/>
              <a:t> von </a:t>
            </a:r>
            <a:r>
              <a:rPr lang="de-DE" dirty="0" err="1"/>
              <a:t>Scrum</a:t>
            </a:r>
            <a:r>
              <a:rPr lang="de-DE" dirty="0"/>
              <a:t> einhält.</a:t>
            </a:r>
          </a:p>
          <a:p>
            <a:pPr>
              <a:lnSpc>
                <a:spcPct val="150000"/>
              </a:lnSpc>
              <a:buFont typeface="Calibri" panose="020F0502020204030204" pitchFamily="34" charset="0"/>
              <a:buChar char="…"/>
            </a:pPr>
            <a:r>
              <a:rPr lang="de-DE" dirty="0"/>
              <a:t>hilft dabei, die </a:t>
            </a:r>
            <a:r>
              <a:rPr lang="de-DE" b="1" dirty="0"/>
              <a:t>Zusammenarbeit so zu optimieren</a:t>
            </a:r>
            <a:r>
              <a:rPr lang="de-DE" dirty="0"/>
              <a:t>, dass der durch das Scrum-Team generierte Wert maximal wird.</a:t>
            </a:r>
          </a:p>
          <a:p>
            <a:pPr>
              <a:lnSpc>
                <a:spcPct val="150000"/>
              </a:lnSpc>
              <a:buFont typeface="Calibri" panose="020F0502020204030204" pitchFamily="34" charset="0"/>
              <a:buChar char="…"/>
            </a:pPr>
            <a:r>
              <a:rPr lang="de-DE" dirty="0"/>
              <a:t>ist ein </a:t>
            </a:r>
            <a:r>
              <a:rPr lang="de-DE" b="1" dirty="0" err="1"/>
              <a:t>Servant</a:t>
            </a:r>
            <a:r>
              <a:rPr lang="de-DE" b="1" dirty="0"/>
              <a:t> Leader (dienende Führungskraft) </a:t>
            </a:r>
            <a:r>
              <a:rPr lang="de-DE" dirty="0"/>
              <a:t>für das Scrum-Team.</a:t>
            </a:r>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dirty="0"/>
              <a:t>Der Scrum Master</a:t>
            </a:r>
          </a:p>
        </p:txBody>
      </p:sp>
      <p:grpSp>
        <p:nvGrpSpPr>
          <p:cNvPr id="15" name="Gruppieren 14">
            <a:extLst>
              <a:ext uri="{FF2B5EF4-FFF2-40B4-BE49-F238E27FC236}">
                <a16:creationId xmlns:a16="http://schemas.microsoft.com/office/drawing/2014/main" id="{CAF6B1F9-5CCB-4187-9BDC-3DACD2B29015}"/>
              </a:ext>
            </a:extLst>
          </p:cNvPr>
          <p:cNvGrpSpPr/>
          <p:nvPr/>
        </p:nvGrpSpPr>
        <p:grpSpPr>
          <a:xfrm>
            <a:off x="7600895" y="862939"/>
            <a:ext cx="1225737" cy="1327334"/>
            <a:chOff x="2203632" y="1397191"/>
            <a:chExt cx="1225737" cy="1327334"/>
          </a:xfrm>
        </p:grpSpPr>
        <p:sp>
          <p:nvSpPr>
            <p:cNvPr id="16" name="Textfeld 15">
              <a:extLst>
                <a:ext uri="{FF2B5EF4-FFF2-40B4-BE49-F238E27FC236}">
                  <a16:creationId xmlns:a16="http://schemas.microsoft.com/office/drawing/2014/main" id="{10E10CFD-3A4D-4070-B78F-9CF0BFDFF362}"/>
                </a:ext>
              </a:extLst>
            </p:cNvPr>
            <p:cNvSpPr txBox="1"/>
            <p:nvPr/>
          </p:nvSpPr>
          <p:spPr>
            <a:xfrm>
              <a:off x="2203632" y="2416748"/>
              <a:ext cx="1225737" cy="307777"/>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17" name="Grafik 16">
              <a:extLst>
                <a:ext uri="{FF2B5EF4-FFF2-40B4-BE49-F238E27FC236}">
                  <a16:creationId xmlns:a16="http://schemas.microsoft.com/office/drawing/2014/main" id="{F75CCB9E-03DE-46CC-BC68-715D527E48A4}"/>
                </a:ext>
              </a:extLst>
            </p:cNvPr>
            <p:cNvPicPr>
              <a:picLocks noChangeAspect="1"/>
            </p:cNvPicPr>
            <p:nvPr/>
          </p:nvPicPr>
          <p:blipFill>
            <a:blip r:embed="rId3"/>
            <a:stretch>
              <a:fillRect/>
            </a:stretch>
          </p:blipFill>
          <p:spPr>
            <a:xfrm>
              <a:off x="2269440" y="1397191"/>
              <a:ext cx="1094121" cy="972000"/>
            </a:xfrm>
            <a:prstGeom prst="rect">
              <a:avLst/>
            </a:prstGeom>
          </p:spPr>
        </p:pic>
      </p:grpSp>
    </p:spTree>
    <p:extLst>
      <p:ext uri="{BB962C8B-B14F-4D97-AF65-F5344CB8AC3E}">
        <p14:creationId xmlns:p14="http://schemas.microsoft.com/office/powerpoint/2010/main" val="2733911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51</a:t>
            </a:fld>
            <a:endParaRPr lang="de-DE" dirty="0"/>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dirty="0"/>
              <a:t>Scrum Master: </a:t>
            </a:r>
            <a:r>
              <a:rPr lang="de-DE" dirty="0" err="1"/>
              <a:t>Servant</a:t>
            </a:r>
            <a:r>
              <a:rPr lang="de-DE" dirty="0"/>
              <a:t> Leader für</a:t>
            </a:r>
          </a:p>
        </p:txBody>
      </p:sp>
      <p:sp>
        <p:nvSpPr>
          <p:cNvPr id="10" name="Textplatzhalter 9">
            <a:extLst>
              <a:ext uri="{FF2B5EF4-FFF2-40B4-BE49-F238E27FC236}">
                <a16:creationId xmlns:a16="http://schemas.microsoft.com/office/drawing/2014/main" id="{16C6D64F-A78F-4A80-AD20-77460C1EFDC8}"/>
              </a:ext>
            </a:extLst>
          </p:cNvPr>
          <p:cNvSpPr>
            <a:spLocks noGrp="1"/>
          </p:cNvSpPr>
          <p:nvPr>
            <p:ph type="body" sz="quarter" idx="11"/>
          </p:nvPr>
        </p:nvSpPr>
        <p:spPr/>
        <p:txBody>
          <a:bodyPr>
            <a:normAutofit fontScale="92500"/>
          </a:bodyPr>
          <a:lstStyle/>
          <a:p>
            <a:r>
              <a:rPr lang="de-DE"/>
              <a:t>Syl_ID_4.3</a:t>
            </a:r>
            <a:endParaRPr lang="de-DE" dirty="0"/>
          </a:p>
        </p:txBody>
      </p:sp>
      <p:grpSp>
        <p:nvGrpSpPr>
          <p:cNvPr id="15" name="Gruppieren 14">
            <a:extLst>
              <a:ext uri="{FF2B5EF4-FFF2-40B4-BE49-F238E27FC236}">
                <a16:creationId xmlns:a16="http://schemas.microsoft.com/office/drawing/2014/main" id="{CAF6B1F9-5CCB-4187-9BDC-3DACD2B29015}"/>
              </a:ext>
            </a:extLst>
          </p:cNvPr>
          <p:cNvGrpSpPr/>
          <p:nvPr/>
        </p:nvGrpSpPr>
        <p:grpSpPr>
          <a:xfrm>
            <a:off x="7600895" y="862939"/>
            <a:ext cx="1225737" cy="1327334"/>
            <a:chOff x="2203632" y="1397191"/>
            <a:chExt cx="1225737" cy="1327334"/>
          </a:xfrm>
        </p:grpSpPr>
        <p:sp>
          <p:nvSpPr>
            <p:cNvPr id="16" name="Textfeld 15">
              <a:extLst>
                <a:ext uri="{FF2B5EF4-FFF2-40B4-BE49-F238E27FC236}">
                  <a16:creationId xmlns:a16="http://schemas.microsoft.com/office/drawing/2014/main" id="{10E10CFD-3A4D-4070-B78F-9CF0BFDFF362}"/>
                </a:ext>
              </a:extLst>
            </p:cNvPr>
            <p:cNvSpPr txBox="1"/>
            <p:nvPr/>
          </p:nvSpPr>
          <p:spPr>
            <a:xfrm>
              <a:off x="2203632" y="2416748"/>
              <a:ext cx="1225737" cy="307777"/>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17" name="Grafik 16">
              <a:extLst>
                <a:ext uri="{FF2B5EF4-FFF2-40B4-BE49-F238E27FC236}">
                  <a16:creationId xmlns:a16="http://schemas.microsoft.com/office/drawing/2014/main" id="{F75CCB9E-03DE-46CC-BC68-715D527E48A4}"/>
                </a:ext>
              </a:extLst>
            </p:cNvPr>
            <p:cNvPicPr>
              <a:picLocks noChangeAspect="1"/>
            </p:cNvPicPr>
            <p:nvPr/>
          </p:nvPicPr>
          <p:blipFill>
            <a:blip r:embed="rId3"/>
            <a:stretch>
              <a:fillRect/>
            </a:stretch>
          </p:blipFill>
          <p:spPr>
            <a:xfrm>
              <a:off x="2269440" y="1397191"/>
              <a:ext cx="1094121" cy="972000"/>
            </a:xfrm>
            <a:prstGeom prst="rect">
              <a:avLst/>
            </a:prstGeom>
          </p:spPr>
        </p:pic>
      </p:grpSp>
      <p:sp>
        <p:nvSpPr>
          <p:cNvPr id="11" name="Textfeld 10">
            <a:extLst>
              <a:ext uri="{FF2B5EF4-FFF2-40B4-BE49-F238E27FC236}">
                <a16:creationId xmlns:a16="http://schemas.microsoft.com/office/drawing/2014/main" id="{34F2A3B2-D14C-4FA3-9A4F-5EBA3E1562EF}"/>
              </a:ext>
            </a:extLst>
          </p:cNvPr>
          <p:cNvSpPr txBox="1"/>
          <p:nvPr/>
        </p:nvSpPr>
        <p:spPr>
          <a:xfrm rot="21447103">
            <a:off x="309020" y="1382805"/>
            <a:ext cx="3014134" cy="3708708"/>
          </a:xfrm>
          <a:prstGeom prst="rect">
            <a:avLst/>
          </a:prstGeom>
          <a:solidFill>
            <a:schemeClr val="bg1">
              <a:lumMod val="95000"/>
            </a:schemeClr>
          </a:solidFill>
        </p:spPr>
        <p:txBody>
          <a:bodyPr wrap="square" rtlCol="0">
            <a:spAutoFit/>
          </a:bodyPr>
          <a:lstStyle/>
          <a:p>
            <a:pPr>
              <a:spcAft>
                <a:spcPts val="1200"/>
              </a:spcAft>
            </a:pPr>
            <a:r>
              <a:rPr lang="de-DE" b="1" dirty="0">
                <a:solidFill>
                  <a:schemeClr val="accent1"/>
                </a:solidFill>
                <a:latin typeface="Calibri" panose="020F0502020204030204" pitchFamily="34" charset="0"/>
                <a:sym typeface="Wingdings" pitchFamily="2" charset="2"/>
              </a:rPr>
              <a:t>… den </a:t>
            </a:r>
            <a:r>
              <a:rPr lang="de-DE" b="1" dirty="0" err="1">
                <a:solidFill>
                  <a:schemeClr val="accent1"/>
                </a:solidFill>
                <a:latin typeface="Calibri" panose="020F0502020204030204" pitchFamily="34" charset="0"/>
                <a:sym typeface="Wingdings" pitchFamily="2" charset="2"/>
              </a:rPr>
              <a:t>Product</a:t>
            </a:r>
            <a:r>
              <a:rPr lang="de-DE" b="1" dirty="0">
                <a:solidFill>
                  <a:schemeClr val="accent1"/>
                </a:solidFill>
                <a:latin typeface="Calibri" panose="020F0502020204030204" pitchFamily="34" charset="0"/>
                <a:sym typeface="Wingdings" pitchFamily="2" charset="2"/>
              </a:rPr>
              <a:t> </a:t>
            </a:r>
            <a:r>
              <a:rPr lang="de-DE" b="1" dirty="0" err="1">
                <a:solidFill>
                  <a:schemeClr val="accent1"/>
                </a:solidFill>
                <a:latin typeface="Calibri" panose="020F0502020204030204" pitchFamily="34" charset="0"/>
                <a:sym typeface="Wingdings" pitchFamily="2" charset="2"/>
              </a:rPr>
              <a:t>Owner</a:t>
            </a:r>
            <a:endParaRPr lang="de-DE" b="1" dirty="0">
              <a:solidFill>
                <a:schemeClr val="accent1"/>
              </a:solidFill>
              <a:latin typeface="Calibri" panose="020F0502020204030204" pitchFamily="34" charset="0"/>
              <a:sym typeface="Wingdings" pitchFamily="2" charset="2"/>
            </a:endParaRP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Vermitteln von Techniken für eine effektive Verwaltung des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Backlog</a:t>
            </a: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Schaffen eines Verständnisses für Produktplanung in einem empirischen Arbeitsumfeld</a:t>
            </a: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Vermitteln des richtigen Verständnisses von Agilität und ihrer Anwendung</a:t>
            </a: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Unterstützen bei der Durchführung von Scrum-Ereignissen</a:t>
            </a:r>
          </a:p>
        </p:txBody>
      </p:sp>
      <p:sp>
        <p:nvSpPr>
          <p:cNvPr id="18" name="Textfeld 17">
            <a:extLst>
              <a:ext uri="{FF2B5EF4-FFF2-40B4-BE49-F238E27FC236}">
                <a16:creationId xmlns:a16="http://schemas.microsoft.com/office/drawing/2014/main" id="{E3207945-6D23-47A8-BCC9-202BA9F966FC}"/>
              </a:ext>
            </a:extLst>
          </p:cNvPr>
          <p:cNvSpPr txBox="1"/>
          <p:nvPr/>
        </p:nvSpPr>
        <p:spPr>
          <a:xfrm rot="339917">
            <a:off x="4024489" y="1194032"/>
            <a:ext cx="3014134" cy="2800767"/>
          </a:xfrm>
          <a:prstGeom prst="rect">
            <a:avLst/>
          </a:prstGeom>
          <a:solidFill>
            <a:schemeClr val="bg1">
              <a:lumMod val="95000"/>
            </a:schemeClr>
          </a:solidFill>
        </p:spPr>
        <p:txBody>
          <a:bodyPr wrap="square" rtlCol="0">
            <a:spAutoFit/>
          </a:bodyPr>
          <a:lstStyle/>
          <a:p>
            <a:pPr>
              <a:spcAft>
                <a:spcPts val="1200"/>
              </a:spcAft>
            </a:pPr>
            <a:r>
              <a:rPr lang="de-DE" b="1" dirty="0">
                <a:solidFill>
                  <a:schemeClr val="accent1"/>
                </a:solidFill>
                <a:latin typeface="Calibri" panose="020F0502020204030204" pitchFamily="34" charset="0"/>
                <a:sym typeface="Wingdings" pitchFamily="2" charset="2"/>
              </a:rPr>
              <a:t>… das Entwicklungsteam</a:t>
            </a: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Coaching und Unterstützung …</a:t>
            </a:r>
          </a:p>
          <a:p>
            <a:pPr marL="742950" lvl="1" indent="-285750">
              <a:spcAft>
                <a:spcPts val="600"/>
              </a:spcAft>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bei der täglichen Arbeit.</a:t>
            </a:r>
          </a:p>
          <a:p>
            <a:pPr marL="742950" lvl="1" indent="-285750">
              <a:spcAft>
                <a:spcPts val="600"/>
              </a:spcAft>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bei der Einführung von Scrum</a:t>
            </a: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Beseitigen von Hindernissen</a:t>
            </a: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Unterstützen bei der Durchführung von Scrum-Ereignissen</a:t>
            </a:r>
          </a:p>
        </p:txBody>
      </p:sp>
      <p:sp>
        <p:nvSpPr>
          <p:cNvPr id="19" name="Textfeld 18">
            <a:extLst>
              <a:ext uri="{FF2B5EF4-FFF2-40B4-BE49-F238E27FC236}">
                <a16:creationId xmlns:a16="http://schemas.microsoft.com/office/drawing/2014/main" id="{18FD12AB-3319-45E3-B59B-43AE2C452AE1}"/>
              </a:ext>
            </a:extLst>
          </p:cNvPr>
          <p:cNvSpPr txBox="1"/>
          <p:nvPr/>
        </p:nvSpPr>
        <p:spPr>
          <a:xfrm rot="21311427">
            <a:off x="3583874" y="4513272"/>
            <a:ext cx="5262388" cy="1415772"/>
          </a:xfrm>
          <a:prstGeom prst="rect">
            <a:avLst/>
          </a:prstGeom>
          <a:solidFill>
            <a:schemeClr val="bg1">
              <a:lumMod val="95000"/>
            </a:schemeClr>
          </a:solidFill>
        </p:spPr>
        <p:txBody>
          <a:bodyPr wrap="square" rtlCol="0">
            <a:spAutoFit/>
          </a:bodyPr>
          <a:lstStyle/>
          <a:p>
            <a:pPr>
              <a:spcAft>
                <a:spcPts val="1200"/>
              </a:spcAft>
            </a:pPr>
            <a:r>
              <a:rPr lang="de-DE" b="1" dirty="0">
                <a:solidFill>
                  <a:schemeClr val="accent1"/>
                </a:solidFill>
                <a:latin typeface="Calibri" panose="020F0502020204030204" pitchFamily="34" charset="0"/>
                <a:sym typeface="Wingdings" pitchFamily="2" charset="2"/>
              </a:rPr>
              <a:t>… die Organisation</a:t>
            </a: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Leiten und Coachen bei der Einführung von Scrum</a:t>
            </a: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Planen von Scrum-Implementierungen</a:t>
            </a:r>
          </a:p>
          <a:p>
            <a:pPr marL="285750" indent="-285750">
              <a:spcAft>
                <a:spcPts val="600"/>
              </a:spcAft>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Unterstützen der Stakeholder beim Verstehen von Scrum</a:t>
            </a:r>
          </a:p>
        </p:txBody>
      </p:sp>
    </p:spTree>
    <p:extLst>
      <p:ext uri="{BB962C8B-B14F-4D97-AF65-F5344CB8AC3E}">
        <p14:creationId xmlns:p14="http://schemas.microsoft.com/office/powerpoint/2010/main" val="539945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16C6D64F-A78F-4A80-AD20-77460C1EFDC8}"/>
              </a:ext>
            </a:extLst>
          </p:cNvPr>
          <p:cNvSpPr>
            <a:spLocks noGrp="1"/>
          </p:cNvSpPr>
          <p:nvPr>
            <p:ph type="body" sz="quarter" idx="11"/>
          </p:nvPr>
        </p:nvSpPr>
        <p:spPr/>
        <p:txBody>
          <a:bodyPr>
            <a:normAutofit fontScale="92500"/>
          </a:bodyPr>
          <a:lstStyle/>
          <a:p>
            <a:r>
              <a:rPr lang="de-DE"/>
              <a:t>Syl_ID_4.3</a:t>
            </a:r>
            <a:endParaRPr lang="de-DE" dirty="0"/>
          </a:p>
        </p:txBody>
      </p:sp>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52</a:t>
            </a:fld>
            <a:endParaRPr lang="de-DE" dirty="0"/>
          </a:p>
        </p:txBody>
      </p:sp>
      <p:sp>
        <p:nvSpPr>
          <p:cNvPr id="2" name="Textplatzhalter 1">
            <a:extLst>
              <a:ext uri="{FF2B5EF4-FFF2-40B4-BE49-F238E27FC236}">
                <a16:creationId xmlns:a16="http://schemas.microsoft.com/office/drawing/2014/main" id="{F77FC697-F5F1-470B-8001-F86560F464B6}"/>
              </a:ext>
            </a:extLst>
          </p:cNvPr>
          <p:cNvSpPr>
            <a:spLocks noGrp="1"/>
          </p:cNvSpPr>
          <p:nvPr>
            <p:ph type="body" sz="quarter" idx="13"/>
          </p:nvPr>
        </p:nvSpPr>
        <p:spPr/>
        <p:txBody>
          <a:bodyPr/>
          <a:lstStyle/>
          <a:p>
            <a:pPr>
              <a:lnSpc>
                <a:spcPct val="150000"/>
              </a:lnSpc>
            </a:pPr>
            <a:r>
              <a:rPr lang="de-DE" dirty="0"/>
              <a:t>Coach für Entwicklungsteam und </a:t>
            </a:r>
            <a:r>
              <a:rPr lang="de-DE" dirty="0" err="1"/>
              <a:t>Product</a:t>
            </a:r>
            <a:r>
              <a:rPr lang="de-DE" dirty="0"/>
              <a:t> </a:t>
            </a:r>
            <a:r>
              <a:rPr lang="de-DE" dirty="0" err="1"/>
              <a:t>Owner</a:t>
            </a:r>
            <a:endParaRPr lang="de-DE" dirty="0"/>
          </a:p>
          <a:p>
            <a:pPr>
              <a:lnSpc>
                <a:spcPct val="150000"/>
              </a:lnSpc>
            </a:pPr>
            <a:r>
              <a:rPr lang="de-DE" dirty="0" err="1"/>
              <a:t>Servant</a:t>
            </a:r>
            <a:r>
              <a:rPr lang="de-DE" dirty="0"/>
              <a:t> Leader (dienende Führungskraft)</a:t>
            </a:r>
          </a:p>
          <a:p>
            <a:pPr>
              <a:lnSpc>
                <a:spcPct val="150000"/>
              </a:lnSpc>
            </a:pPr>
            <a:r>
              <a:rPr lang="de-DE" dirty="0"/>
              <a:t>Prozessautorität (Scrum-Werte, -Prinzipien und -Praktiken)</a:t>
            </a:r>
          </a:p>
          <a:p>
            <a:pPr>
              <a:lnSpc>
                <a:spcPct val="150000"/>
              </a:lnSpc>
            </a:pPr>
            <a:r>
              <a:rPr lang="de-DE" dirty="0"/>
              <a:t>schützt das Entwicklungsteam vor störenden Einflüssen</a:t>
            </a:r>
          </a:p>
          <a:p>
            <a:pPr>
              <a:lnSpc>
                <a:spcPct val="150000"/>
              </a:lnSpc>
            </a:pPr>
            <a:r>
              <a:rPr lang="de-DE" dirty="0"/>
              <a:t>Beseitigung von Hindernissen, sofern das Entwicklungsteam nicht selbst dazu in der Lage ist</a:t>
            </a:r>
          </a:p>
          <a:p>
            <a:pPr>
              <a:lnSpc>
                <a:spcPct val="150000"/>
              </a:lnSpc>
            </a:pPr>
            <a:r>
              <a:rPr lang="de-DE" dirty="0"/>
              <a:t>Berater in der Organisationsentwicklung für das Scrum-Team und Stakeholder (sorgt für den Erfolg von Scrum in der Organisation)</a:t>
            </a:r>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dirty="0"/>
              <a:t>Die wichtigsten Aufgaben des Scrum Master</a:t>
            </a:r>
          </a:p>
        </p:txBody>
      </p:sp>
      <p:grpSp>
        <p:nvGrpSpPr>
          <p:cNvPr id="15" name="Gruppieren 14">
            <a:extLst>
              <a:ext uri="{FF2B5EF4-FFF2-40B4-BE49-F238E27FC236}">
                <a16:creationId xmlns:a16="http://schemas.microsoft.com/office/drawing/2014/main" id="{CAF6B1F9-5CCB-4187-9BDC-3DACD2B29015}"/>
              </a:ext>
            </a:extLst>
          </p:cNvPr>
          <p:cNvGrpSpPr/>
          <p:nvPr/>
        </p:nvGrpSpPr>
        <p:grpSpPr>
          <a:xfrm>
            <a:off x="7600895" y="862939"/>
            <a:ext cx="1225737" cy="1327334"/>
            <a:chOff x="2203632" y="1397191"/>
            <a:chExt cx="1225737" cy="1327334"/>
          </a:xfrm>
        </p:grpSpPr>
        <p:sp>
          <p:nvSpPr>
            <p:cNvPr id="16" name="Textfeld 15">
              <a:extLst>
                <a:ext uri="{FF2B5EF4-FFF2-40B4-BE49-F238E27FC236}">
                  <a16:creationId xmlns:a16="http://schemas.microsoft.com/office/drawing/2014/main" id="{10E10CFD-3A4D-4070-B78F-9CF0BFDFF362}"/>
                </a:ext>
              </a:extLst>
            </p:cNvPr>
            <p:cNvSpPr txBox="1"/>
            <p:nvPr/>
          </p:nvSpPr>
          <p:spPr>
            <a:xfrm>
              <a:off x="2203632" y="2416748"/>
              <a:ext cx="1225737" cy="307777"/>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17" name="Grafik 16">
              <a:extLst>
                <a:ext uri="{FF2B5EF4-FFF2-40B4-BE49-F238E27FC236}">
                  <a16:creationId xmlns:a16="http://schemas.microsoft.com/office/drawing/2014/main" id="{F75CCB9E-03DE-46CC-BC68-715D527E48A4}"/>
                </a:ext>
              </a:extLst>
            </p:cNvPr>
            <p:cNvPicPr>
              <a:picLocks noChangeAspect="1"/>
            </p:cNvPicPr>
            <p:nvPr/>
          </p:nvPicPr>
          <p:blipFill>
            <a:blip r:embed="rId3"/>
            <a:stretch>
              <a:fillRect/>
            </a:stretch>
          </p:blipFill>
          <p:spPr>
            <a:xfrm>
              <a:off x="2269440" y="1397191"/>
              <a:ext cx="1094121" cy="972000"/>
            </a:xfrm>
            <a:prstGeom prst="rect">
              <a:avLst/>
            </a:prstGeom>
          </p:spPr>
        </p:pic>
      </p:grpSp>
    </p:spTree>
    <p:extLst>
      <p:ext uri="{BB962C8B-B14F-4D97-AF65-F5344CB8AC3E}">
        <p14:creationId xmlns:p14="http://schemas.microsoft.com/office/powerpoint/2010/main" val="2785376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EE3C1D1-11E1-494B-9805-67B03CE3A3F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43654ED-F9FC-4F1F-9D98-2B0DE85D7C9B}"/>
              </a:ext>
            </a:extLst>
          </p:cNvPr>
          <p:cNvSpPr>
            <a:spLocks noGrp="1"/>
          </p:cNvSpPr>
          <p:nvPr>
            <p:ph type="sldNum" sz="quarter" idx="4"/>
          </p:nvPr>
        </p:nvSpPr>
        <p:spPr/>
        <p:txBody>
          <a:bodyPr/>
          <a:lstStyle/>
          <a:p>
            <a:fld id="{BD587C3E-324D-4846-9F44-5C3ACF20A720}" type="slidenum">
              <a:rPr lang="de-DE" smtClean="0"/>
              <a:pPr/>
              <a:t>53</a:t>
            </a:fld>
            <a:endParaRPr lang="de-DE" dirty="0"/>
          </a:p>
        </p:txBody>
      </p:sp>
      <p:sp>
        <p:nvSpPr>
          <p:cNvPr id="6" name="Titel 5">
            <a:extLst>
              <a:ext uri="{FF2B5EF4-FFF2-40B4-BE49-F238E27FC236}">
                <a16:creationId xmlns:a16="http://schemas.microsoft.com/office/drawing/2014/main" id="{7C2A0882-03E3-4517-B654-E21F7849F9A4}"/>
              </a:ext>
            </a:extLst>
          </p:cNvPr>
          <p:cNvSpPr>
            <a:spLocks noGrp="1"/>
          </p:cNvSpPr>
          <p:nvPr>
            <p:ph type="title"/>
          </p:nvPr>
        </p:nvSpPr>
        <p:spPr/>
        <p:txBody>
          <a:bodyPr/>
          <a:lstStyle/>
          <a:p>
            <a:r>
              <a:rPr lang="de-DE" dirty="0"/>
              <a:t>Die wichtigsten Eigenschaften des Scrum Master</a:t>
            </a:r>
          </a:p>
        </p:txBody>
      </p:sp>
      <p:sp>
        <p:nvSpPr>
          <p:cNvPr id="10" name="Textplatzhalter 9">
            <a:extLst>
              <a:ext uri="{FF2B5EF4-FFF2-40B4-BE49-F238E27FC236}">
                <a16:creationId xmlns:a16="http://schemas.microsoft.com/office/drawing/2014/main" id="{16C6D64F-A78F-4A80-AD20-77460C1EFDC8}"/>
              </a:ext>
            </a:extLst>
          </p:cNvPr>
          <p:cNvSpPr>
            <a:spLocks noGrp="1"/>
          </p:cNvSpPr>
          <p:nvPr>
            <p:ph type="body" sz="quarter" idx="11"/>
          </p:nvPr>
        </p:nvSpPr>
        <p:spPr/>
        <p:txBody>
          <a:bodyPr>
            <a:normAutofit fontScale="92500"/>
          </a:bodyPr>
          <a:lstStyle/>
          <a:p>
            <a:r>
              <a:rPr lang="de-DE"/>
              <a:t>Syl_ID_4.3</a:t>
            </a:r>
            <a:endParaRPr lang="de-DE" dirty="0"/>
          </a:p>
        </p:txBody>
      </p:sp>
      <p:grpSp>
        <p:nvGrpSpPr>
          <p:cNvPr id="15" name="Gruppieren 14">
            <a:extLst>
              <a:ext uri="{FF2B5EF4-FFF2-40B4-BE49-F238E27FC236}">
                <a16:creationId xmlns:a16="http://schemas.microsoft.com/office/drawing/2014/main" id="{CAF6B1F9-5CCB-4187-9BDC-3DACD2B29015}"/>
              </a:ext>
            </a:extLst>
          </p:cNvPr>
          <p:cNvGrpSpPr/>
          <p:nvPr/>
        </p:nvGrpSpPr>
        <p:grpSpPr>
          <a:xfrm>
            <a:off x="7600895" y="862939"/>
            <a:ext cx="1225737" cy="1327334"/>
            <a:chOff x="2203632" y="1397191"/>
            <a:chExt cx="1225737" cy="1327334"/>
          </a:xfrm>
        </p:grpSpPr>
        <p:sp>
          <p:nvSpPr>
            <p:cNvPr id="16" name="Textfeld 15">
              <a:extLst>
                <a:ext uri="{FF2B5EF4-FFF2-40B4-BE49-F238E27FC236}">
                  <a16:creationId xmlns:a16="http://schemas.microsoft.com/office/drawing/2014/main" id="{10E10CFD-3A4D-4070-B78F-9CF0BFDFF362}"/>
                </a:ext>
              </a:extLst>
            </p:cNvPr>
            <p:cNvSpPr txBox="1"/>
            <p:nvPr/>
          </p:nvSpPr>
          <p:spPr>
            <a:xfrm>
              <a:off x="2203632" y="2416748"/>
              <a:ext cx="1225737" cy="307777"/>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17" name="Grafik 16">
              <a:extLst>
                <a:ext uri="{FF2B5EF4-FFF2-40B4-BE49-F238E27FC236}">
                  <a16:creationId xmlns:a16="http://schemas.microsoft.com/office/drawing/2014/main" id="{F75CCB9E-03DE-46CC-BC68-715D527E48A4}"/>
                </a:ext>
              </a:extLst>
            </p:cNvPr>
            <p:cNvPicPr>
              <a:picLocks noChangeAspect="1"/>
            </p:cNvPicPr>
            <p:nvPr/>
          </p:nvPicPr>
          <p:blipFill>
            <a:blip r:embed="rId3"/>
            <a:stretch>
              <a:fillRect/>
            </a:stretch>
          </p:blipFill>
          <p:spPr>
            <a:xfrm>
              <a:off x="2269440" y="1397191"/>
              <a:ext cx="1094121" cy="972000"/>
            </a:xfrm>
            <a:prstGeom prst="rect">
              <a:avLst/>
            </a:prstGeom>
          </p:spPr>
        </p:pic>
      </p:grpSp>
      <p:sp>
        <p:nvSpPr>
          <p:cNvPr id="9" name="Textfeld 8">
            <a:extLst>
              <a:ext uri="{FF2B5EF4-FFF2-40B4-BE49-F238E27FC236}">
                <a16:creationId xmlns:a16="http://schemas.microsoft.com/office/drawing/2014/main" id="{6A26F1C8-AB80-445C-B2B6-CE6FFA652338}"/>
              </a:ext>
            </a:extLst>
          </p:cNvPr>
          <p:cNvSpPr txBox="1"/>
          <p:nvPr/>
        </p:nvSpPr>
        <p:spPr>
          <a:xfrm rot="20588205">
            <a:off x="102235" y="1753860"/>
            <a:ext cx="4044389" cy="830997"/>
          </a:xfrm>
          <a:prstGeom prst="rect">
            <a:avLst/>
          </a:prstGeom>
          <a:noFill/>
        </p:spPr>
        <p:txBody>
          <a:bodyPr wrap="square" rtlCol="0">
            <a:spAutoFit/>
          </a:bodyPr>
          <a:lstStyle/>
          <a:p>
            <a:pPr algn="ctr"/>
            <a:r>
              <a:rPr lang="de-DE" sz="4800" b="1" dirty="0">
                <a:solidFill>
                  <a:srgbClr val="4D4D4D"/>
                </a:solidFill>
                <a:latin typeface="Calibri" panose="020F0502020204030204" pitchFamily="34" charset="0"/>
                <a:sym typeface="Wingdings" pitchFamily="2" charset="2"/>
              </a:rPr>
              <a:t>sachkundig</a:t>
            </a:r>
          </a:p>
        </p:txBody>
      </p:sp>
      <p:sp>
        <p:nvSpPr>
          <p:cNvPr id="14" name="Textfeld 13">
            <a:extLst>
              <a:ext uri="{FF2B5EF4-FFF2-40B4-BE49-F238E27FC236}">
                <a16:creationId xmlns:a16="http://schemas.microsoft.com/office/drawing/2014/main" id="{2899799B-CBCA-493F-9822-52A0A20E78AF}"/>
              </a:ext>
            </a:extLst>
          </p:cNvPr>
          <p:cNvSpPr txBox="1"/>
          <p:nvPr/>
        </p:nvSpPr>
        <p:spPr>
          <a:xfrm rot="1609622">
            <a:off x="1835871" y="3550671"/>
            <a:ext cx="3525288" cy="830997"/>
          </a:xfrm>
          <a:prstGeom prst="rect">
            <a:avLst/>
          </a:prstGeom>
          <a:noFill/>
        </p:spPr>
        <p:txBody>
          <a:bodyPr wrap="square" rtlCol="0">
            <a:spAutoFit/>
          </a:bodyPr>
          <a:lstStyle/>
          <a:p>
            <a:pPr algn="ctr"/>
            <a:r>
              <a:rPr lang="de-DE" sz="4800" b="1" dirty="0">
                <a:solidFill>
                  <a:srgbClr val="4D4D4D"/>
                </a:solidFill>
                <a:latin typeface="Calibri" panose="020F0502020204030204" pitchFamily="34" charset="0"/>
                <a:sym typeface="Wingdings" pitchFamily="2" charset="2"/>
              </a:rPr>
              <a:t>teamfähig</a:t>
            </a:r>
          </a:p>
        </p:txBody>
      </p:sp>
      <p:sp>
        <p:nvSpPr>
          <p:cNvPr id="18" name="Textfeld 17">
            <a:extLst>
              <a:ext uri="{FF2B5EF4-FFF2-40B4-BE49-F238E27FC236}">
                <a16:creationId xmlns:a16="http://schemas.microsoft.com/office/drawing/2014/main" id="{2799878A-4383-4E8F-9037-817F4354657E}"/>
              </a:ext>
            </a:extLst>
          </p:cNvPr>
          <p:cNvSpPr txBox="1"/>
          <p:nvPr/>
        </p:nvSpPr>
        <p:spPr>
          <a:xfrm rot="295609">
            <a:off x="4278032" y="1778184"/>
            <a:ext cx="3525288" cy="830997"/>
          </a:xfrm>
          <a:prstGeom prst="rect">
            <a:avLst/>
          </a:prstGeom>
          <a:noFill/>
        </p:spPr>
        <p:txBody>
          <a:bodyPr wrap="square" rtlCol="0">
            <a:spAutoFit/>
          </a:bodyPr>
          <a:lstStyle/>
          <a:p>
            <a:pPr algn="ctr"/>
            <a:r>
              <a:rPr lang="de-DE" sz="4800" b="1" dirty="0">
                <a:solidFill>
                  <a:srgbClr val="4D4D4D"/>
                </a:solidFill>
                <a:latin typeface="Calibri" panose="020F0502020204030204" pitchFamily="34" charset="0"/>
                <a:sym typeface="Wingdings" pitchFamily="2" charset="2"/>
              </a:rPr>
              <a:t>neugierig</a:t>
            </a:r>
          </a:p>
        </p:txBody>
      </p:sp>
      <p:sp>
        <p:nvSpPr>
          <p:cNvPr id="19" name="Textfeld 18">
            <a:extLst>
              <a:ext uri="{FF2B5EF4-FFF2-40B4-BE49-F238E27FC236}">
                <a16:creationId xmlns:a16="http://schemas.microsoft.com/office/drawing/2014/main" id="{C5ECB06D-2529-478C-982B-6FB5D7A33564}"/>
              </a:ext>
            </a:extLst>
          </p:cNvPr>
          <p:cNvSpPr txBox="1"/>
          <p:nvPr/>
        </p:nvSpPr>
        <p:spPr>
          <a:xfrm rot="1028431">
            <a:off x="460694" y="4850558"/>
            <a:ext cx="3525288" cy="830997"/>
          </a:xfrm>
          <a:prstGeom prst="rect">
            <a:avLst/>
          </a:prstGeom>
          <a:noFill/>
        </p:spPr>
        <p:txBody>
          <a:bodyPr wrap="square" rtlCol="0">
            <a:spAutoFit/>
          </a:bodyPr>
          <a:lstStyle/>
          <a:p>
            <a:pPr algn="ctr"/>
            <a:r>
              <a:rPr lang="de-DE" sz="4800" b="1" dirty="0">
                <a:solidFill>
                  <a:srgbClr val="4D4D4D"/>
                </a:solidFill>
                <a:latin typeface="Calibri" panose="020F0502020204030204" pitchFamily="34" charset="0"/>
                <a:sym typeface="Wingdings" pitchFamily="2" charset="2"/>
              </a:rPr>
              <a:t>schützend</a:t>
            </a:r>
          </a:p>
        </p:txBody>
      </p:sp>
      <p:sp>
        <p:nvSpPr>
          <p:cNvPr id="20" name="Textfeld 19">
            <a:extLst>
              <a:ext uri="{FF2B5EF4-FFF2-40B4-BE49-F238E27FC236}">
                <a16:creationId xmlns:a16="http://schemas.microsoft.com/office/drawing/2014/main" id="{897D5CBA-0EA6-4C6D-8591-9CE643E65A2B}"/>
              </a:ext>
            </a:extLst>
          </p:cNvPr>
          <p:cNvSpPr txBox="1"/>
          <p:nvPr/>
        </p:nvSpPr>
        <p:spPr>
          <a:xfrm rot="21281784">
            <a:off x="5361696" y="5298653"/>
            <a:ext cx="3525288" cy="830997"/>
          </a:xfrm>
          <a:prstGeom prst="rect">
            <a:avLst/>
          </a:prstGeom>
          <a:noFill/>
        </p:spPr>
        <p:txBody>
          <a:bodyPr wrap="square" rtlCol="0">
            <a:spAutoFit/>
          </a:bodyPr>
          <a:lstStyle/>
          <a:p>
            <a:pPr algn="ctr"/>
            <a:r>
              <a:rPr lang="de-DE" sz="4800" b="1" dirty="0">
                <a:solidFill>
                  <a:srgbClr val="4D4D4D"/>
                </a:solidFill>
                <a:latin typeface="Calibri" panose="020F0502020204030204" pitchFamily="34" charset="0"/>
                <a:sym typeface="Wingdings" pitchFamily="2" charset="2"/>
              </a:rPr>
              <a:t>transparent</a:t>
            </a:r>
          </a:p>
        </p:txBody>
      </p:sp>
      <p:sp>
        <p:nvSpPr>
          <p:cNvPr id="21" name="Textfeld 20">
            <a:extLst>
              <a:ext uri="{FF2B5EF4-FFF2-40B4-BE49-F238E27FC236}">
                <a16:creationId xmlns:a16="http://schemas.microsoft.com/office/drawing/2014/main" id="{64B6F44F-9F6B-422B-9A8F-599791860579}"/>
              </a:ext>
            </a:extLst>
          </p:cNvPr>
          <p:cNvSpPr txBox="1"/>
          <p:nvPr/>
        </p:nvSpPr>
        <p:spPr>
          <a:xfrm rot="20900467">
            <a:off x="4853579" y="3248593"/>
            <a:ext cx="3525288" cy="830997"/>
          </a:xfrm>
          <a:prstGeom prst="rect">
            <a:avLst/>
          </a:prstGeom>
          <a:noFill/>
        </p:spPr>
        <p:txBody>
          <a:bodyPr wrap="square" rtlCol="0">
            <a:spAutoFit/>
          </a:bodyPr>
          <a:lstStyle/>
          <a:p>
            <a:pPr algn="ctr"/>
            <a:r>
              <a:rPr lang="de-DE" sz="4800" b="1" dirty="0">
                <a:solidFill>
                  <a:srgbClr val="4D4D4D"/>
                </a:solidFill>
                <a:latin typeface="Calibri" panose="020F0502020204030204" pitchFamily="34" charset="0"/>
                <a:sym typeface="Wingdings" pitchFamily="2" charset="2"/>
              </a:rPr>
              <a:t>geduldig</a:t>
            </a:r>
          </a:p>
        </p:txBody>
      </p:sp>
    </p:spTree>
    <p:extLst>
      <p:ext uri="{BB962C8B-B14F-4D97-AF65-F5344CB8AC3E}">
        <p14:creationId xmlns:p14="http://schemas.microsoft.com/office/powerpoint/2010/main" val="2225711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77EEB71-5658-482D-AB69-0D9DE54404C6}"/>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B9716DC-D146-4DAC-87BD-E8EEC8F90E8F}"/>
              </a:ext>
            </a:extLst>
          </p:cNvPr>
          <p:cNvSpPr>
            <a:spLocks noGrp="1"/>
          </p:cNvSpPr>
          <p:nvPr>
            <p:ph type="sldNum" sz="quarter" idx="4"/>
          </p:nvPr>
        </p:nvSpPr>
        <p:spPr/>
        <p:txBody>
          <a:bodyPr/>
          <a:lstStyle/>
          <a:p>
            <a:fld id="{BD587C3E-324D-4846-9F44-5C3ACF20A720}" type="slidenum">
              <a:rPr lang="de-DE" smtClean="0"/>
              <a:pPr/>
              <a:t>54</a:t>
            </a:fld>
            <a:endParaRPr lang="de-DE" dirty="0"/>
          </a:p>
        </p:txBody>
      </p:sp>
      <p:sp>
        <p:nvSpPr>
          <p:cNvPr id="4" name="Titel 3">
            <a:extLst>
              <a:ext uri="{FF2B5EF4-FFF2-40B4-BE49-F238E27FC236}">
                <a16:creationId xmlns:a16="http://schemas.microsoft.com/office/drawing/2014/main" id="{F8D0B215-F112-4D98-996D-D226C4B82D12}"/>
              </a:ext>
            </a:extLst>
          </p:cNvPr>
          <p:cNvSpPr>
            <a:spLocks noGrp="1"/>
          </p:cNvSpPr>
          <p:nvPr>
            <p:ph type="title"/>
          </p:nvPr>
        </p:nvSpPr>
        <p:spPr/>
        <p:txBody>
          <a:bodyPr/>
          <a:lstStyle/>
          <a:p>
            <a:r>
              <a:rPr lang="de-DE" dirty="0"/>
              <a:t>Wo ist der Projektmanager?</a:t>
            </a:r>
          </a:p>
        </p:txBody>
      </p:sp>
      <p:sp>
        <p:nvSpPr>
          <p:cNvPr id="5" name="Textplatzhalter 4">
            <a:extLst>
              <a:ext uri="{FF2B5EF4-FFF2-40B4-BE49-F238E27FC236}">
                <a16:creationId xmlns:a16="http://schemas.microsoft.com/office/drawing/2014/main" id="{3DA8F223-1DC4-4DDC-B825-B9AA05E25F31}"/>
              </a:ext>
            </a:extLst>
          </p:cNvPr>
          <p:cNvSpPr>
            <a:spLocks noGrp="1"/>
          </p:cNvSpPr>
          <p:nvPr>
            <p:ph type="body" sz="quarter" idx="11"/>
          </p:nvPr>
        </p:nvSpPr>
        <p:spPr/>
        <p:txBody>
          <a:bodyPr>
            <a:normAutofit fontScale="92500"/>
          </a:bodyPr>
          <a:lstStyle/>
          <a:p>
            <a:endParaRPr lang="de-DE"/>
          </a:p>
        </p:txBody>
      </p:sp>
      <p:grpSp>
        <p:nvGrpSpPr>
          <p:cNvPr id="7" name="Gruppieren 6">
            <a:extLst>
              <a:ext uri="{FF2B5EF4-FFF2-40B4-BE49-F238E27FC236}">
                <a16:creationId xmlns:a16="http://schemas.microsoft.com/office/drawing/2014/main" id="{935B3544-A400-4AA3-AE26-E22F77BB5F8A}"/>
              </a:ext>
            </a:extLst>
          </p:cNvPr>
          <p:cNvGrpSpPr/>
          <p:nvPr/>
        </p:nvGrpSpPr>
        <p:grpSpPr>
          <a:xfrm>
            <a:off x="1673237" y="2480848"/>
            <a:ext cx="1365170" cy="1333028"/>
            <a:chOff x="384608" y="1397191"/>
            <a:chExt cx="1365170" cy="1333028"/>
          </a:xfrm>
        </p:grpSpPr>
        <p:sp>
          <p:nvSpPr>
            <p:cNvPr id="8" name="Textfeld 7">
              <a:extLst>
                <a:ext uri="{FF2B5EF4-FFF2-40B4-BE49-F238E27FC236}">
                  <a16:creationId xmlns:a16="http://schemas.microsoft.com/office/drawing/2014/main" id="{0248CC92-309A-4A4A-B221-D00B74701E8E}"/>
                </a:ext>
              </a:extLst>
            </p:cNvPr>
            <p:cNvSpPr txBox="1"/>
            <p:nvPr/>
          </p:nvSpPr>
          <p:spPr>
            <a:xfrm>
              <a:off x="384608" y="2411054"/>
              <a:ext cx="1365170" cy="319165"/>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9" name="Grafik 8">
              <a:extLst>
                <a:ext uri="{FF2B5EF4-FFF2-40B4-BE49-F238E27FC236}">
                  <a16:creationId xmlns:a16="http://schemas.microsoft.com/office/drawing/2014/main" id="{BF7E4B1D-78AC-419A-9C85-A0EC11AF95DC}"/>
                </a:ext>
              </a:extLst>
            </p:cNvPr>
            <p:cNvPicPr>
              <a:picLocks noChangeAspect="1"/>
            </p:cNvPicPr>
            <p:nvPr/>
          </p:nvPicPr>
          <p:blipFill>
            <a:blip r:embed="rId3"/>
            <a:stretch>
              <a:fillRect/>
            </a:stretch>
          </p:blipFill>
          <p:spPr>
            <a:xfrm>
              <a:off x="615429" y="1397191"/>
              <a:ext cx="903528" cy="972000"/>
            </a:xfrm>
            <a:prstGeom prst="rect">
              <a:avLst/>
            </a:prstGeom>
          </p:spPr>
        </p:pic>
      </p:grpSp>
      <p:grpSp>
        <p:nvGrpSpPr>
          <p:cNvPr id="10" name="Gruppieren 9">
            <a:extLst>
              <a:ext uri="{FF2B5EF4-FFF2-40B4-BE49-F238E27FC236}">
                <a16:creationId xmlns:a16="http://schemas.microsoft.com/office/drawing/2014/main" id="{49D4F436-E4CC-480F-B386-066A84DB55F8}"/>
              </a:ext>
            </a:extLst>
          </p:cNvPr>
          <p:cNvGrpSpPr/>
          <p:nvPr/>
        </p:nvGrpSpPr>
        <p:grpSpPr>
          <a:xfrm>
            <a:off x="3358499" y="2480848"/>
            <a:ext cx="1548000" cy="1327334"/>
            <a:chOff x="3784594" y="1397191"/>
            <a:chExt cx="1548000" cy="1327334"/>
          </a:xfrm>
        </p:grpSpPr>
        <p:sp>
          <p:nvSpPr>
            <p:cNvPr id="11" name="Textfeld 10">
              <a:extLst>
                <a:ext uri="{FF2B5EF4-FFF2-40B4-BE49-F238E27FC236}">
                  <a16:creationId xmlns:a16="http://schemas.microsoft.com/office/drawing/2014/main" id="{E8869F38-DB34-4E05-A54C-77D16FAAC6B5}"/>
                </a:ext>
              </a:extLst>
            </p:cNvPr>
            <p:cNvSpPr txBox="1"/>
            <p:nvPr/>
          </p:nvSpPr>
          <p:spPr>
            <a:xfrm>
              <a:off x="3784594" y="2416748"/>
              <a:ext cx="1548000" cy="307777"/>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2" name="Grafik 11">
              <a:extLst>
                <a:ext uri="{FF2B5EF4-FFF2-40B4-BE49-F238E27FC236}">
                  <a16:creationId xmlns:a16="http://schemas.microsoft.com/office/drawing/2014/main" id="{ADEDC3CB-3ACD-4CA3-87AA-5BDA6165E1A9}"/>
                </a:ext>
              </a:extLst>
            </p:cNvPr>
            <p:cNvPicPr>
              <a:picLocks noChangeAspect="1"/>
            </p:cNvPicPr>
            <p:nvPr/>
          </p:nvPicPr>
          <p:blipFill>
            <a:blip r:embed="rId4"/>
            <a:stretch>
              <a:fillRect/>
            </a:stretch>
          </p:blipFill>
          <p:spPr>
            <a:xfrm>
              <a:off x="4051514" y="1397191"/>
              <a:ext cx="977940" cy="972000"/>
            </a:xfrm>
            <a:prstGeom prst="rect">
              <a:avLst/>
            </a:prstGeom>
          </p:spPr>
        </p:pic>
      </p:grpSp>
      <p:grpSp>
        <p:nvGrpSpPr>
          <p:cNvPr id="13" name="Gruppieren 12">
            <a:extLst>
              <a:ext uri="{FF2B5EF4-FFF2-40B4-BE49-F238E27FC236}">
                <a16:creationId xmlns:a16="http://schemas.microsoft.com/office/drawing/2014/main" id="{609DC836-B895-4D52-A6F4-0B9B8C41A56D}"/>
              </a:ext>
            </a:extLst>
          </p:cNvPr>
          <p:cNvGrpSpPr/>
          <p:nvPr/>
        </p:nvGrpSpPr>
        <p:grpSpPr>
          <a:xfrm>
            <a:off x="5226591" y="2480848"/>
            <a:ext cx="1225737" cy="1327334"/>
            <a:chOff x="2203632" y="1397191"/>
            <a:chExt cx="1225737" cy="1327334"/>
          </a:xfrm>
        </p:grpSpPr>
        <p:sp>
          <p:nvSpPr>
            <p:cNvPr id="14" name="Textfeld 13">
              <a:extLst>
                <a:ext uri="{FF2B5EF4-FFF2-40B4-BE49-F238E27FC236}">
                  <a16:creationId xmlns:a16="http://schemas.microsoft.com/office/drawing/2014/main" id="{64058DE0-7E39-4FE2-8E5E-1B6F0815146D}"/>
                </a:ext>
              </a:extLst>
            </p:cNvPr>
            <p:cNvSpPr txBox="1"/>
            <p:nvPr/>
          </p:nvSpPr>
          <p:spPr>
            <a:xfrm>
              <a:off x="2203632" y="2416748"/>
              <a:ext cx="1225737" cy="307777"/>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15" name="Grafik 14">
              <a:extLst>
                <a:ext uri="{FF2B5EF4-FFF2-40B4-BE49-F238E27FC236}">
                  <a16:creationId xmlns:a16="http://schemas.microsoft.com/office/drawing/2014/main" id="{0D3BD172-71A4-4BD7-BEE6-39CD2488B3DD}"/>
                </a:ext>
              </a:extLst>
            </p:cNvPr>
            <p:cNvPicPr>
              <a:picLocks noChangeAspect="1"/>
            </p:cNvPicPr>
            <p:nvPr/>
          </p:nvPicPr>
          <p:blipFill>
            <a:blip r:embed="rId5"/>
            <a:stretch>
              <a:fillRect/>
            </a:stretch>
          </p:blipFill>
          <p:spPr>
            <a:xfrm>
              <a:off x="2269440" y="1397191"/>
              <a:ext cx="1094121" cy="972000"/>
            </a:xfrm>
            <a:prstGeom prst="rect">
              <a:avLst/>
            </a:prstGeom>
          </p:spPr>
        </p:pic>
      </p:grpSp>
      <p:grpSp>
        <p:nvGrpSpPr>
          <p:cNvPr id="16" name="Gruppieren 15">
            <a:extLst>
              <a:ext uri="{FF2B5EF4-FFF2-40B4-BE49-F238E27FC236}">
                <a16:creationId xmlns:a16="http://schemas.microsoft.com/office/drawing/2014/main" id="{484D6B62-4C23-4B5D-AAFE-BAC05EB607DE}"/>
              </a:ext>
            </a:extLst>
          </p:cNvPr>
          <p:cNvGrpSpPr/>
          <p:nvPr/>
        </p:nvGrpSpPr>
        <p:grpSpPr>
          <a:xfrm>
            <a:off x="1096115" y="1952729"/>
            <a:ext cx="6374675" cy="1902791"/>
            <a:chOff x="195943" y="4614894"/>
            <a:chExt cx="6374675" cy="1902791"/>
          </a:xfrm>
        </p:grpSpPr>
        <p:sp>
          <p:nvSpPr>
            <p:cNvPr id="17" name="Abgerundetes Rechteck 14">
              <a:extLst>
                <a:ext uri="{FF2B5EF4-FFF2-40B4-BE49-F238E27FC236}">
                  <a16:creationId xmlns:a16="http://schemas.microsoft.com/office/drawing/2014/main" id="{A269E950-1AB4-4939-9B92-35D90A95361F}"/>
                </a:ext>
              </a:extLst>
            </p:cNvPr>
            <p:cNvSpPr/>
            <p:nvPr/>
          </p:nvSpPr>
          <p:spPr>
            <a:xfrm>
              <a:off x="195943" y="4671758"/>
              <a:ext cx="6374674" cy="1845927"/>
            </a:xfrm>
            <a:prstGeom prst="roundRect">
              <a:avLst/>
            </a:prstGeom>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8" name="Textfeld 17">
              <a:extLst>
                <a:ext uri="{FF2B5EF4-FFF2-40B4-BE49-F238E27FC236}">
                  <a16:creationId xmlns:a16="http://schemas.microsoft.com/office/drawing/2014/main" id="{05457D0C-AB6D-4ACD-9785-EC5F17274104}"/>
                </a:ext>
              </a:extLst>
            </p:cNvPr>
            <p:cNvSpPr txBox="1"/>
            <p:nvPr/>
          </p:nvSpPr>
          <p:spPr>
            <a:xfrm>
              <a:off x="195944" y="4614894"/>
              <a:ext cx="6374674" cy="400110"/>
            </a:xfrm>
            <a:prstGeom prst="rect">
              <a:avLst/>
            </a:prstGeom>
            <a:noFill/>
          </p:spPr>
          <p:txBody>
            <a:bodyPr wrap="square" rtlCol="0">
              <a:spAutoFit/>
            </a:bodyPr>
            <a:lstStyle/>
            <a:p>
              <a:pPr algn="ctr"/>
              <a:r>
                <a:rPr lang="de-DE" sz="2000" b="1" dirty="0">
                  <a:solidFill>
                    <a:schemeClr val="accent1"/>
                  </a:solidFill>
                  <a:latin typeface="Calibri" pitchFamily="34" charset="0"/>
                  <a:cs typeface="Calibri" pitchFamily="34" charset="0"/>
                </a:rPr>
                <a:t>Das Scrum-Team: verschiedene Rollen, ein Ziel!</a:t>
              </a:r>
            </a:p>
          </p:txBody>
        </p:sp>
      </p:grpSp>
    </p:spTree>
    <p:extLst>
      <p:ext uri="{BB962C8B-B14F-4D97-AF65-F5344CB8AC3E}">
        <p14:creationId xmlns:p14="http://schemas.microsoft.com/office/powerpoint/2010/main" val="1538450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932EBB69-5160-4379-B70E-F672D05C5683}"/>
              </a:ext>
            </a:extLst>
          </p:cNvPr>
          <p:cNvSpPr>
            <a:spLocks noGrp="1"/>
          </p:cNvSpPr>
          <p:nvPr>
            <p:ph type="body" sz="quarter" idx="11"/>
          </p:nvPr>
        </p:nvSpPr>
        <p:spPr/>
        <p:txBody>
          <a:bodyPr>
            <a:normAutofit fontScale="92500"/>
          </a:bodyPr>
          <a:lstStyle/>
          <a:p>
            <a:endParaRPr lang="de-DE"/>
          </a:p>
        </p:txBody>
      </p:sp>
      <p:sp>
        <p:nvSpPr>
          <p:cNvPr id="2" name="Fußzeilenplatzhalter 1">
            <a:extLst>
              <a:ext uri="{FF2B5EF4-FFF2-40B4-BE49-F238E27FC236}">
                <a16:creationId xmlns:a16="http://schemas.microsoft.com/office/drawing/2014/main" id="{953FEC67-BCFB-4362-AAD7-D587CD594844}"/>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C247461-8299-4D29-AB0A-CA5AA3B0DB7A}"/>
              </a:ext>
            </a:extLst>
          </p:cNvPr>
          <p:cNvSpPr>
            <a:spLocks noGrp="1"/>
          </p:cNvSpPr>
          <p:nvPr>
            <p:ph type="sldNum" sz="quarter" idx="4"/>
          </p:nvPr>
        </p:nvSpPr>
        <p:spPr/>
        <p:txBody>
          <a:bodyPr/>
          <a:lstStyle/>
          <a:p>
            <a:fld id="{BD587C3E-324D-4846-9F44-5C3ACF20A720}" type="slidenum">
              <a:rPr lang="de-DE" smtClean="0"/>
              <a:pPr/>
              <a:t>55</a:t>
            </a:fld>
            <a:endParaRPr lang="de-DE" dirty="0"/>
          </a:p>
        </p:txBody>
      </p:sp>
      <p:sp>
        <p:nvSpPr>
          <p:cNvPr id="11" name="Textplatzhalter 10">
            <a:extLst>
              <a:ext uri="{FF2B5EF4-FFF2-40B4-BE49-F238E27FC236}">
                <a16:creationId xmlns:a16="http://schemas.microsoft.com/office/drawing/2014/main" id="{44BAA530-67CB-4548-B7CE-88D67D6B7F06}"/>
              </a:ext>
            </a:extLst>
          </p:cNvPr>
          <p:cNvSpPr>
            <a:spLocks noGrp="1"/>
          </p:cNvSpPr>
          <p:nvPr>
            <p:ph type="body" sz="quarter" idx="13"/>
          </p:nvPr>
        </p:nvSpPr>
        <p:spPr/>
        <p:txBody>
          <a:bodyPr/>
          <a:lstStyle/>
          <a:p>
            <a:r>
              <a:rPr lang="de-DE" dirty="0"/>
              <a:t>Flitz!Auto: Das Unternehmen</a:t>
            </a:r>
          </a:p>
          <a:p>
            <a:r>
              <a:rPr lang="de-DE" dirty="0"/>
              <a:t>Scrum: Die Stakeholder-Familie</a:t>
            </a:r>
          </a:p>
          <a:p>
            <a:r>
              <a:rPr lang="de-DE" dirty="0"/>
              <a:t>Das Scrum-Team</a:t>
            </a:r>
          </a:p>
          <a:p>
            <a:r>
              <a:rPr lang="de-DE" dirty="0" err="1"/>
              <a:t>Product</a:t>
            </a:r>
            <a:r>
              <a:rPr lang="de-DE" dirty="0"/>
              <a:t> </a:t>
            </a:r>
            <a:r>
              <a:rPr lang="de-DE" dirty="0" err="1"/>
              <a:t>Owner</a:t>
            </a:r>
            <a:r>
              <a:rPr lang="de-DE" dirty="0"/>
              <a:t> </a:t>
            </a:r>
          </a:p>
          <a:p>
            <a:r>
              <a:rPr lang="de-DE" dirty="0"/>
              <a:t>Entwicklungsteam</a:t>
            </a:r>
          </a:p>
          <a:p>
            <a:r>
              <a:rPr lang="de-DE" dirty="0"/>
              <a:t>Scrum Master</a:t>
            </a:r>
          </a:p>
          <a:p>
            <a:r>
              <a:rPr lang="de-DE" dirty="0"/>
              <a:t>Rollenverteilung in der Fallstudie</a:t>
            </a:r>
          </a:p>
        </p:txBody>
      </p:sp>
      <p:sp>
        <p:nvSpPr>
          <p:cNvPr id="8" name="Titel 7">
            <a:extLst>
              <a:ext uri="{FF2B5EF4-FFF2-40B4-BE49-F238E27FC236}">
                <a16:creationId xmlns:a16="http://schemas.microsoft.com/office/drawing/2014/main" id="{613BC157-02A1-42B8-B157-08980FF23011}"/>
              </a:ext>
            </a:extLst>
          </p:cNvPr>
          <p:cNvSpPr>
            <a:spLocks noGrp="1"/>
          </p:cNvSpPr>
          <p:nvPr>
            <p:ph type="title"/>
          </p:nvPr>
        </p:nvSpPr>
        <p:spPr>
          <a:prstGeom prst="rect">
            <a:avLst/>
          </a:prstGeom>
        </p:spPr>
        <p:txBody>
          <a:bodyPr/>
          <a:lstStyle/>
          <a:p>
            <a:r>
              <a:rPr lang="de-DE"/>
              <a:t>Zusammenfassung: </a:t>
            </a:r>
            <a:r>
              <a:rPr lang="en-US"/>
              <a:t>Set-up</a:t>
            </a:r>
            <a:endParaRPr lang="en-US" dirty="0"/>
          </a:p>
        </p:txBody>
      </p:sp>
    </p:spTree>
    <p:extLst>
      <p:ext uri="{BB962C8B-B14F-4D97-AF65-F5344CB8AC3E}">
        <p14:creationId xmlns:p14="http://schemas.microsoft.com/office/powerpoint/2010/main" val="2090683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5855CEE-C912-4E96-9C54-B63B611413B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D947BC6-22D4-4CDE-9528-3F9F844090D5}"/>
              </a:ext>
            </a:extLst>
          </p:cNvPr>
          <p:cNvSpPr>
            <a:spLocks noGrp="1"/>
          </p:cNvSpPr>
          <p:nvPr>
            <p:ph type="sldNum" sz="quarter" idx="4"/>
          </p:nvPr>
        </p:nvSpPr>
        <p:spPr/>
        <p:txBody>
          <a:bodyPr/>
          <a:lstStyle/>
          <a:p>
            <a:fld id="{BD587C3E-324D-4846-9F44-5C3ACF20A720}" type="slidenum">
              <a:rPr lang="de-DE" smtClean="0"/>
              <a:pPr/>
              <a:t>56</a:t>
            </a:fld>
            <a:endParaRPr lang="de-DE" dirty="0"/>
          </a:p>
        </p:txBody>
      </p:sp>
      <p:sp>
        <p:nvSpPr>
          <p:cNvPr id="13" name="Textplatzhalter 12">
            <a:extLst>
              <a:ext uri="{FF2B5EF4-FFF2-40B4-BE49-F238E27FC236}">
                <a16:creationId xmlns:a16="http://schemas.microsoft.com/office/drawing/2014/main" id="{D82B770D-807E-44BC-B07E-579CA14E5408}"/>
              </a:ext>
            </a:extLst>
          </p:cNvPr>
          <p:cNvSpPr>
            <a:spLocks noGrp="1"/>
          </p:cNvSpPr>
          <p:nvPr>
            <p:ph type="body" sz="quarter" idx="11"/>
          </p:nvPr>
        </p:nvSpPr>
        <p:spPr/>
        <p:txBody>
          <a:bodyPr>
            <a:normAutofit fontScale="55000" lnSpcReduction="20000"/>
          </a:bodyPr>
          <a:lstStyle/>
          <a:p>
            <a:endParaRPr lang="de-DE"/>
          </a:p>
        </p:txBody>
      </p:sp>
      <p:sp>
        <p:nvSpPr>
          <p:cNvPr id="8" name="Titel 7">
            <a:extLst>
              <a:ext uri="{FF2B5EF4-FFF2-40B4-BE49-F238E27FC236}">
                <a16:creationId xmlns:a16="http://schemas.microsoft.com/office/drawing/2014/main" id="{D064B52A-4C46-46EF-94F3-E1614A0ABB86}"/>
              </a:ext>
            </a:extLst>
          </p:cNvPr>
          <p:cNvSpPr>
            <a:spLocks noGrp="1"/>
          </p:cNvSpPr>
          <p:nvPr>
            <p:ph type="title"/>
          </p:nvPr>
        </p:nvSpPr>
        <p:spPr/>
        <p:txBody>
          <a:bodyPr/>
          <a:lstStyle/>
          <a:p>
            <a:r>
              <a:rPr lang="de-DE" dirty="0" err="1"/>
              <a:t>Scrum</a:t>
            </a:r>
            <a:r>
              <a:rPr lang="de-DE" dirty="0"/>
              <a:t>-Projekt: Produktplanung</a:t>
            </a:r>
          </a:p>
        </p:txBody>
      </p:sp>
      <p:sp>
        <p:nvSpPr>
          <p:cNvPr id="11" name="Textplatzhalter 10">
            <a:extLst>
              <a:ext uri="{FF2B5EF4-FFF2-40B4-BE49-F238E27FC236}">
                <a16:creationId xmlns:a16="http://schemas.microsoft.com/office/drawing/2014/main" id="{1C2F54E8-E653-4B01-BB58-114533642C5A}"/>
              </a:ext>
            </a:extLst>
          </p:cNvPr>
          <p:cNvSpPr>
            <a:spLocks noGrp="1"/>
          </p:cNvSpPr>
          <p:nvPr>
            <p:ph type="body" sz="quarter" idx="12"/>
          </p:nvPr>
        </p:nvSpPr>
        <p:spPr/>
        <p:txBody>
          <a:bodyPr>
            <a:normAutofit lnSpcReduction="10000"/>
          </a:bodyPr>
          <a:lstStyle/>
          <a:p>
            <a:r>
              <a:rPr lang="de-DE" dirty="0"/>
              <a:t>Scrum-Planungsprinzipien</a:t>
            </a:r>
          </a:p>
          <a:p>
            <a:r>
              <a:rPr lang="de-DE" dirty="0"/>
              <a:t>Der </a:t>
            </a:r>
            <a:r>
              <a:rPr lang="de-DE" dirty="0" err="1"/>
              <a:t>Product</a:t>
            </a:r>
            <a:r>
              <a:rPr lang="de-DE" dirty="0"/>
              <a:t> Backlog</a:t>
            </a:r>
          </a:p>
          <a:p>
            <a:r>
              <a:rPr lang="de-DE" dirty="0"/>
              <a:t>Die Priorisierung</a:t>
            </a:r>
          </a:p>
          <a:p>
            <a:r>
              <a:rPr lang="de-DE" dirty="0"/>
              <a:t>Die Releaseplanung</a:t>
            </a:r>
          </a:p>
        </p:txBody>
      </p:sp>
    </p:spTree>
    <p:extLst>
      <p:ext uri="{BB962C8B-B14F-4D97-AF65-F5344CB8AC3E}">
        <p14:creationId xmlns:p14="http://schemas.microsoft.com/office/powerpoint/2010/main" val="307559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25D3E8D-B897-4B82-BCDF-044E9EA90977}"/>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5121AFE6-7607-438C-AF58-48E853C3F148}"/>
              </a:ext>
            </a:extLst>
          </p:cNvPr>
          <p:cNvSpPr>
            <a:spLocks noGrp="1"/>
          </p:cNvSpPr>
          <p:nvPr>
            <p:ph type="sldNum" sz="quarter" idx="4"/>
          </p:nvPr>
        </p:nvSpPr>
        <p:spPr/>
        <p:txBody>
          <a:bodyPr/>
          <a:lstStyle/>
          <a:p>
            <a:fld id="{BD587C3E-324D-4846-9F44-5C3ACF20A720}" type="slidenum">
              <a:rPr lang="de-DE" smtClean="0"/>
              <a:pPr/>
              <a:t>57</a:t>
            </a:fld>
            <a:endParaRPr lang="de-DE" dirty="0"/>
          </a:p>
        </p:txBody>
      </p:sp>
      <p:sp>
        <p:nvSpPr>
          <p:cNvPr id="8" name="Titel 7">
            <a:extLst>
              <a:ext uri="{FF2B5EF4-FFF2-40B4-BE49-F238E27FC236}">
                <a16:creationId xmlns:a16="http://schemas.microsoft.com/office/drawing/2014/main" id="{C37F3AB8-7FC9-450D-B92E-6826B18AC57E}"/>
              </a:ext>
            </a:extLst>
          </p:cNvPr>
          <p:cNvSpPr>
            <a:spLocks noGrp="1"/>
          </p:cNvSpPr>
          <p:nvPr>
            <p:ph type="title"/>
          </p:nvPr>
        </p:nvSpPr>
        <p:spPr/>
        <p:txBody>
          <a:bodyPr/>
          <a:lstStyle/>
          <a:p>
            <a:r>
              <a:rPr lang="de-DE" dirty="0" err="1"/>
              <a:t>Scrum</a:t>
            </a:r>
            <a:r>
              <a:rPr lang="de-DE" dirty="0"/>
              <a:t>-Planungsprinzipien</a:t>
            </a:r>
          </a:p>
        </p:txBody>
      </p:sp>
      <p:sp>
        <p:nvSpPr>
          <p:cNvPr id="10" name="Textplatzhalter 9">
            <a:extLst>
              <a:ext uri="{FF2B5EF4-FFF2-40B4-BE49-F238E27FC236}">
                <a16:creationId xmlns:a16="http://schemas.microsoft.com/office/drawing/2014/main" id="{87A95E23-1A98-4C17-A963-A98C312B24B5}"/>
              </a:ext>
            </a:extLst>
          </p:cNvPr>
          <p:cNvSpPr>
            <a:spLocks noGrp="1"/>
          </p:cNvSpPr>
          <p:nvPr>
            <p:ph type="body" sz="quarter" idx="11"/>
          </p:nvPr>
        </p:nvSpPr>
        <p:spPr/>
        <p:txBody>
          <a:bodyPr>
            <a:normAutofit fontScale="92500"/>
          </a:bodyPr>
          <a:lstStyle/>
          <a:p>
            <a:r>
              <a:rPr lang="de-DE" dirty="0"/>
              <a:t>Syl_ID_5.1</a:t>
            </a:r>
          </a:p>
        </p:txBody>
      </p:sp>
      <p:sp>
        <p:nvSpPr>
          <p:cNvPr id="11" name="Rechteck: abgerundete Ecken 10">
            <a:extLst>
              <a:ext uri="{FF2B5EF4-FFF2-40B4-BE49-F238E27FC236}">
                <a16:creationId xmlns:a16="http://schemas.microsoft.com/office/drawing/2014/main" id="{4D9FFE22-9637-4777-91CD-FB9D6400C6FA}"/>
              </a:ext>
            </a:extLst>
          </p:cNvPr>
          <p:cNvSpPr/>
          <p:nvPr/>
        </p:nvSpPr>
        <p:spPr>
          <a:xfrm>
            <a:off x="125826" y="939816"/>
            <a:ext cx="6300000" cy="576000"/>
          </a:xfrm>
          <a:prstGeom prst="roundRect">
            <a:avLst>
              <a:gd name="adj" fmla="val 50000"/>
            </a:avLst>
          </a:prstGeom>
          <a:solidFill>
            <a:schemeClr val="tx2">
              <a:lumMod val="20000"/>
              <a:lumOff val="80000"/>
            </a:schemeClr>
          </a:soli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tabLst>
                <a:tab pos="174625" algn="l"/>
              </a:tabLst>
            </a:pPr>
            <a:r>
              <a:rPr lang="de-DE" sz="2000" dirty="0">
                <a:solidFill>
                  <a:schemeClr val="tx2">
                    <a:lumMod val="50000"/>
                  </a:schemeClr>
                </a:solidFill>
                <a:latin typeface="Calibri Light" panose="020F0302020204030204" pitchFamily="34" charset="0"/>
                <a:cs typeface="Calibri Light" panose="020F0302020204030204" pitchFamily="34" charset="0"/>
              </a:rPr>
              <a:t>Pläne können nicht im Voraus richtig sein.</a:t>
            </a:r>
          </a:p>
        </p:txBody>
      </p:sp>
      <p:sp>
        <p:nvSpPr>
          <p:cNvPr id="12" name="Rechteck: abgerundete Ecken 11">
            <a:extLst>
              <a:ext uri="{FF2B5EF4-FFF2-40B4-BE49-F238E27FC236}">
                <a16:creationId xmlns:a16="http://schemas.microsoft.com/office/drawing/2014/main" id="{09974517-420C-48A3-A92E-7A27EA383D54}"/>
              </a:ext>
            </a:extLst>
          </p:cNvPr>
          <p:cNvSpPr/>
          <p:nvPr/>
        </p:nvSpPr>
        <p:spPr>
          <a:xfrm>
            <a:off x="564567" y="1735930"/>
            <a:ext cx="6300000" cy="576000"/>
          </a:xfrm>
          <a:prstGeom prst="roundRect">
            <a:avLst>
              <a:gd name="adj" fmla="val 50000"/>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r>
              <a:rPr lang="de-DE" sz="2000" dirty="0">
                <a:solidFill>
                  <a:schemeClr val="tx2">
                    <a:lumMod val="50000"/>
                  </a:schemeClr>
                </a:solidFill>
                <a:latin typeface="Calibri Light" panose="020F0302020204030204" pitchFamily="34" charset="0"/>
                <a:cs typeface="Calibri Light" panose="020F0302020204030204" pitchFamily="34" charset="0"/>
              </a:rPr>
              <a:t>Vorabplanung sollte hilfreich, aber nicht exzessiv sein.</a:t>
            </a:r>
          </a:p>
        </p:txBody>
      </p:sp>
      <p:sp>
        <p:nvSpPr>
          <p:cNvPr id="13" name="Rechteck: abgerundete Ecken 12">
            <a:extLst>
              <a:ext uri="{FF2B5EF4-FFF2-40B4-BE49-F238E27FC236}">
                <a16:creationId xmlns:a16="http://schemas.microsoft.com/office/drawing/2014/main" id="{82691F5C-0305-43EF-9F7C-228F164C7594}"/>
              </a:ext>
            </a:extLst>
          </p:cNvPr>
          <p:cNvSpPr/>
          <p:nvPr/>
        </p:nvSpPr>
        <p:spPr>
          <a:xfrm>
            <a:off x="1442049" y="3328158"/>
            <a:ext cx="6300000" cy="576000"/>
          </a:xfrm>
          <a:prstGeom prst="roundRect">
            <a:avLst>
              <a:gd name="adj" fmla="val 50000"/>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r>
              <a:rPr lang="de-DE" sz="2000" dirty="0">
                <a:solidFill>
                  <a:schemeClr val="tx2">
                    <a:lumMod val="50000"/>
                  </a:schemeClr>
                </a:solidFill>
                <a:latin typeface="Calibri Light" panose="020F0302020204030204" pitchFamily="34" charset="0"/>
                <a:cs typeface="Calibri Light" panose="020F0302020204030204" pitchFamily="34" charset="0"/>
              </a:rPr>
              <a:t>Planungsoptionen so lange wie möglich/nötig offenhalten </a:t>
            </a:r>
          </a:p>
        </p:txBody>
      </p:sp>
      <p:sp>
        <p:nvSpPr>
          <p:cNvPr id="14" name="Rechteck: abgerundete Ecken 13">
            <a:extLst>
              <a:ext uri="{FF2B5EF4-FFF2-40B4-BE49-F238E27FC236}">
                <a16:creationId xmlns:a16="http://schemas.microsoft.com/office/drawing/2014/main" id="{069F15BA-8AC9-4CF8-A877-1B2B5A121501}"/>
              </a:ext>
            </a:extLst>
          </p:cNvPr>
          <p:cNvSpPr/>
          <p:nvPr/>
        </p:nvSpPr>
        <p:spPr>
          <a:xfrm>
            <a:off x="2319531" y="4920386"/>
            <a:ext cx="6300000" cy="576000"/>
          </a:xfrm>
          <a:prstGeom prst="roundRect">
            <a:avLst>
              <a:gd name="adj" fmla="val 50000"/>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r>
              <a:rPr lang="de-DE" sz="2000" dirty="0">
                <a:solidFill>
                  <a:schemeClr val="tx2">
                    <a:lumMod val="50000"/>
                  </a:schemeClr>
                </a:solidFill>
                <a:latin typeface="Calibri Light" panose="020F0302020204030204" pitchFamily="34" charset="0"/>
                <a:cs typeface="Calibri Light" panose="020F0302020204030204" pitchFamily="34" charset="0"/>
              </a:rPr>
              <a:t>Konzentration auf Anpassen statt auf Befolgen eines Plans</a:t>
            </a:r>
          </a:p>
        </p:txBody>
      </p:sp>
      <p:sp>
        <p:nvSpPr>
          <p:cNvPr id="15" name="Rechteck: abgerundete Ecken 14">
            <a:extLst>
              <a:ext uri="{FF2B5EF4-FFF2-40B4-BE49-F238E27FC236}">
                <a16:creationId xmlns:a16="http://schemas.microsoft.com/office/drawing/2014/main" id="{B3F96346-88AB-41D9-A6B7-41638A9BD880}"/>
              </a:ext>
            </a:extLst>
          </p:cNvPr>
          <p:cNvSpPr/>
          <p:nvPr/>
        </p:nvSpPr>
        <p:spPr>
          <a:xfrm>
            <a:off x="1003308" y="2532044"/>
            <a:ext cx="6300000" cy="576000"/>
          </a:xfrm>
          <a:prstGeom prst="roundRect">
            <a:avLst>
              <a:gd name="adj" fmla="val 50000"/>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r>
              <a:rPr lang="de-DE" sz="2000" dirty="0">
                <a:solidFill>
                  <a:schemeClr val="tx2">
                    <a:lumMod val="50000"/>
                  </a:schemeClr>
                </a:solidFill>
                <a:latin typeface="Calibri Light" panose="020F0302020204030204" pitchFamily="34" charset="0"/>
                <a:cs typeface="Calibri Light" panose="020F0302020204030204" pitchFamily="34" charset="0"/>
              </a:rPr>
              <a:t>Planungsbestand richtig organisieren</a:t>
            </a:r>
          </a:p>
        </p:txBody>
      </p:sp>
      <p:sp>
        <p:nvSpPr>
          <p:cNvPr id="16" name="Rechteck: abgerundete Ecken 15">
            <a:extLst>
              <a:ext uri="{FF2B5EF4-FFF2-40B4-BE49-F238E27FC236}">
                <a16:creationId xmlns:a16="http://schemas.microsoft.com/office/drawing/2014/main" id="{5850DCD4-A189-4CBC-88A7-158CA88BEC35}"/>
              </a:ext>
            </a:extLst>
          </p:cNvPr>
          <p:cNvSpPr/>
          <p:nvPr/>
        </p:nvSpPr>
        <p:spPr>
          <a:xfrm>
            <a:off x="2758274" y="5716498"/>
            <a:ext cx="6300000" cy="576000"/>
          </a:xfrm>
          <a:prstGeom prst="roundRect">
            <a:avLst>
              <a:gd name="adj" fmla="val 50000"/>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r>
              <a:rPr lang="de-DE" sz="2000" dirty="0">
                <a:solidFill>
                  <a:schemeClr val="tx2">
                    <a:lumMod val="50000"/>
                  </a:schemeClr>
                </a:solidFill>
                <a:latin typeface="Calibri Light" panose="020F0302020204030204" pitchFamily="34" charset="0"/>
                <a:cs typeface="Calibri Light" panose="020F0302020204030204" pitchFamily="34" charset="0"/>
              </a:rPr>
              <a:t>Häufigere kleinere Releases reduzieren das Risiko.</a:t>
            </a:r>
          </a:p>
        </p:txBody>
      </p:sp>
      <p:sp>
        <p:nvSpPr>
          <p:cNvPr id="17" name="Rechteck: abgerundete Ecken 16">
            <a:extLst>
              <a:ext uri="{FF2B5EF4-FFF2-40B4-BE49-F238E27FC236}">
                <a16:creationId xmlns:a16="http://schemas.microsoft.com/office/drawing/2014/main" id="{C01E0118-9465-4346-BACB-139B325C6960}"/>
              </a:ext>
            </a:extLst>
          </p:cNvPr>
          <p:cNvSpPr/>
          <p:nvPr/>
        </p:nvSpPr>
        <p:spPr>
          <a:xfrm>
            <a:off x="1880790" y="4124272"/>
            <a:ext cx="6300000" cy="576000"/>
          </a:xfrm>
          <a:prstGeom prst="roundRect">
            <a:avLst>
              <a:gd name="adj" fmla="val 50000"/>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r>
              <a:rPr lang="de-DE" sz="2000" dirty="0">
                <a:solidFill>
                  <a:schemeClr val="tx2">
                    <a:lumMod val="50000"/>
                  </a:schemeClr>
                </a:solidFill>
                <a:latin typeface="Calibri Light" panose="020F0302020204030204" pitchFamily="34" charset="0"/>
                <a:cs typeface="Calibri Light" panose="020F0302020204030204" pitchFamily="34" charset="0"/>
              </a:rPr>
              <a:t>schnelles Lernen und Abweichen vom Plan, wenn nötig</a:t>
            </a:r>
          </a:p>
        </p:txBody>
      </p:sp>
    </p:spTree>
    <p:extLst>
      <p:ext uri="{BB962C8B-B14F-4D97-AF65-F5344CB8AC3E}">
        <p14:creationId xmlns:p14="http://schemas.microsoft.com/office/powerpoint/2010/main" val="4232583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ihandform: Form 22">
            <a:extLst>
              <a:ext uri="{FF2B5EF4-FFF2-40B4-BE49-F238E27FC236}">
                <a16:creationId xmlns:a16="http://schemas.microsoft.com/office/drawing/2014/main" id="{EFC0BCB7-D967-4DE3-A4B7-0AB68665FE4D}"/>
              </a:ext>
            </a:extLst>
          </p:cNvPr>
          <p:cNvSpPr/>
          <p:nvPr/>
        </p:nvSpPr>
        <p:spPr>
          <a:xfrm>
            <a:off x="207997" y="2088444"/>
            <a:ext cx="3386666" cy="1727200"/>
          </a:xfrm>
          <a:custGeom>
            <a:avLst/>
            <a:gdLst>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Lst>
            <a:ahLst/>
            <a:cxnLst>
              <a:cxn ang="0">
                <a:pos x="connsiteX0" y="connsiteY0"/>
              </a:cxn>
              <a:cxn ang="0">
                <a:pos x="connsiteX1" y="connsiteY1"/>
              </a:cxn>
              <a:cxn ang="0">
                <a:pos x="connsiteX2" y="connsiteY2"/>
              </a:cxn>
            </a:cxnLst>
            <a:rect l="l" t="t" r="r" b="b"/>
            <a:pathLst>
              <a:path w="3386666" h="1727200">
                <a:moveTo>
                  <a:pt x="0" y="1727200"/>
                </a:moveTo>
                <a:cubicBezTo>
                  <a:pt x="395111" y="1004712"/>
                  <a:pt x="2099732" y="282222"/>
                  <a:pt x="3386666" y="0"/>
                </a:cubicBezTo>
                <a:lnTo>
                  <a:pt x="3386666" y="0"/>
                </a:lnTo>
              </a:path>
            </a:pathLst>
          </a:custGeom>
          <a:noFill/>
          <a:ln w="19050">
            <a:solidFill>
              <a:srgbClr val="0070C0"/>
            </a:solidFill>
            <a:prstDash val="sysDash"/>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56" name="Rechteck 55">
            <a:extLst>
              <a:ext uri="{FF2B5EF4-FFF2-40B4-BE49-F238E27FC236}">
                <a16:creationId xmlns:a16="http://schemas.microsoft.com/office/drawing/2014/main" id="{EA277D2D-7891-4364-809F-5FC5976E8013}"/>
              </a:ext>
            </a:extLst>
          </p:cNvPr>
          <p:cNvSpPr/>
          <p:nvPr/>
        </p:nvSpPr>
        <p:spPr>
          <a:xfrm>
            <a:off x="0" y="1284790"/>
            <a:ext cx="3601156" cy="2535235"/>
          </a:xfrm>
          <a:prstGeom prst="rect">
            <a:avLst/>
          </a:prstGeom>
          <a:solidFill>
            <a:schemeClr val="bg1"/>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 name="Fußzeilenplatzhalter 2">
            <a:extLst>
              <a:ext uri="{FF2B5EF4-FFF2-40B4-BE49-F238E27FC236}">
                <a16:creationId xmlns:a16="http://schemas.microsoft.com/office/drawing/2014/main" id="{2460AC04-1C25-4AC6-A7D4-D79EC8066ED4}"/>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A326DCE6-04B3-4EE3-B421-30C6F2C63B8C}"/>
              </a:ext>
            </a:extLst>
          </p:cNvPr>
          <p:cNvSpPr>
            <a:spLocks noGrp="1"/>
          </p:cNvSpPr>
          <p:nvPr>
            <p:ph type="sldNum" sz="quarter" idx="4"/>
          </p:nvPr>
        </p:nvSpPr>
        <p:spPr/>
        <p:txBody>
          <a:bodyPr/>
          <a:lstStyle/>
          <a:p>
            <a:fld id="{BD587C3E-324D-4846-9F44-5C3ACF20A720}" type="slidenum">
              <a:rPr lang="de-DE" smtClean="0"/>
              <a:pPr/>
              <a:t>58</a:t>
            </a:fld>
            <a:endParaRPr lang="de-DE" dirty="0"/>
          </a:p>
        </p:txBody>
      </p:sp>
      <p:sp>
        <p:nvSpPr>
          <p:cNvPr id="5" name="Titel 4">
            <a:extLst>
              <a:ext uri="{FF2B5EF4-FFF2-40B4-BE49-F238E27FC236}">
                <a16:creationId xmlns:a16="http://schemas.microsoft.com/office/drawing/2014/main" id="{56BA408B-2EC7-42B4-8A75-72A4132877BE}"/>
              </a:ext>
            </a:extLst>
          </p:cNvPr>
          <p:cNvSpPr>
            <a:spLocks noGrp="1"/>
          </p:cNvSpPr>
          <p:nvPr>
            <p:ph type="title"/>
          </p:nvPr>
        </p:nvSpPr>
        <p:spPr/>
        <p:txBody>
          <a:bodyPr/>
          <a:lstStyle/>
          <a:p>
            <a:r>
              <a:rPr lang="de-DE" dirty="0"/>
              <a:t>Vorteil von kleineren und häufigeren Releases</a:t>
            </a:r>
          </a:p>
        </p:txBody>
      </p:sp>
      <p:sp>
        <p:nvSpPr>
          <p:cNvPr id="2" name="Textplatzhalter 1">
            <a:extLst>
              <a:ext uri="{FF2B5EF4-FFF2-40B4-BE49-F238E27FC236}">
                <a16:creationId xmlns:a16="http://schemas.microsoft.com/office/drawing/2014/main" id="{AB190479-9AA7-417A-9E01-298CC36DFB80}"/>
              </a:ext>
            </a:extLst>
          </p:cNvPr>
          <p:cNvSpPr>
            <a:spLocks noGrp="1"/>
          </p:cNvSpPr>
          <p:nvPr>
            <p:ph type="body" sz="quarter" idx="11"/>
          </p:nvPr>
        </p:nvSpPr>
        <p:spPr/>
        <p:txBody>
          <a:bodyPr>
            <a:normAutofit fontScale="92500"/>
          </a:bodyPr>
          <a:lstStyle/>
          <a:p>
            <a:r>
              <a:rPr lang="de-DE"/>
              <a:t>Syl_ID_5.1</a:t>
            </a:r>
          </a:p>
        </p:txBody>
      </p:sp>
      <p:grpSp>
        <p:nvGrpSpPr>
          <p:cNvPr id="18" name="Gruppieren 17">
            <a:extLst>
              <a:ext uri="{FF2B5EF4-FFF2-40B4-BE49-F238E27FC236}">
                <a16:creationId xmlns:a16="http://schemas.microsoft.com/office/drawing/2014/main" id="{B9564771-C465-4126-BA76-D758BCED6FAB}"/>
              </a:ext>
            </a:extLst>
          </p:cNvPr>
          <p:cNvGrpSpPr/>
          <p:nvPr/>
        </p:nvGrpSpPr>
        <p:grpSpPr>
          <a:xfrm>
            <a:off x="1009936" y="1189715"/>
            <a:ext cx="6167075" cy="5260621"/>
            <a:chOff x="1009936" y="1189715"/>
            <a:chExt cx="6167075" cy="5260621"/>
          </a:xfrm>
        </p:grpSpPr>
        <p:grpSp>
          <p:nvGrpSpPr>
            <p:cNvPr id="13" name="Gruppieren 12">
              <a:extLst>
                <a:ext uri="{FF2B5EF4-FFF2-40B4-BE49-F238E27FC236}">
                  <a16:creationId xmlns:a16="http://schemas.microsoft.com/office/drawing/2014/main" id="{FA85ADAC-5E70-4CD8-9716-0EB313CE16E2}"/>
                </a:ext>
              </a:extLst>
            </p:cNvPr>
            <p:cNvGrpSpPr/>
            <p:nvPr/>
          </p:nvGrpSpPr>
          <p:grpSpPr>
            <a:xfrm>
              <a:off x="1286934" y="1189715"/>
              <a:ext cx="5889370" cy="5260621"/>
              <a:chOff x="1286934" y="1162757"/>
              <a:chExt cx="5889370" cy="5260621"/>
            </a:xfrm>
          </p:grpSpPr>
          <p:cxnSp>
            <p:nvCxnSpPr>
              <p:cNvPr id="8" name="Gerader Verbinder 7">
                <a:extLst>
                  <a:ext uri="{FF2B5EF4-FFF2-40B4-BE49-F238E27FC236}">
                    <a16:creationId xmlns:a16="http://schemas.microsoft.com/office/drawing/2014/main" id="{3964A840-6DED-47FB-ACC4-A4AD58AC7262}"/>
                  </a:ext>
                </a:extLst>
              </p:cNvPr>
              <p:cNvCxnSpPr>
                <a:cxnSpLocks/>
              </p:cNvCxnSpPr>
              <p:nvPr/>
            </p:nvCxnSpPr>
            <p:spPr bwMode="auto">
              <a:xfrm>
                <a:off x="1286934" y="3793067"/>
                <a:ext cx="5889370" cy="0"/>
              </a:xfrm>
              <a:prstGeom prst="line">
                <a:avLst/>
              </a:prstGeom>
              <a:solidFill>
                <a:schemeClr val="accent1"/>
              </a:solidFill>
              <a:ln w="12700" cap="sq" cmpd="sng" algn="ctr">
                <a:solidFill>
                  <a:schemeClr val="tx1"/>
                </a:solidFill>
                <a:prstDash val="solid"/>
                <a:round/>
                <a:headEnd type="none" w="med" len="med"/>
                <a:tailEnd type="triangle" w="med" len="med"/>
              </a:ln>
              <a:effectLst/>
            </p:spPr>
          </p:cxnSp>
          <p:cxnSp>
            <p:nvCxnSpPr>
              <p:cNvPr id="12" name="Gerade Verbindung mit Pfeil 11">
                <a:extLst>
                  <a:ext uri="{FF2B5EF4-FFF2-40B4-BE49-F238E27FC236}">
                    <a16:creationId xmlns:a16="http://schemas.microsoft.com/office/drawing/2014/main" id="{CBF082D4-D5F1-44E8-9BD2-F66D87D77C58}"/>
                  </a:ext>
                </a:extLst>
              </p:cNvPr>
              <p:cNvCxnSpPr>
                <a:cxnSpLocks/>
              </p:cNvCxnSpPr>
              <p:nvPr/>
            </p:nvCxnSpPr>
            <p:spPr bwMode="auto">
              <a:xfrm flipV="1">
                <a:off x="1286934" y="1162757"/>
                <a:ext cx="0" cy="5260621"/>
              </a:xfrm>
              <a:prstGeom prst="straightConnector1">
                <a:avLst/>
              </a:prstGeom>
              <a:solidFill>
                <a:schemeClr val="accent1"/>
              </a:solidFill>
              <a:ln w="12700" cap="sq" cmpd="sng" algn="ctr">
                <a:solidFill>
                  <a:schemeClr val="tx1"/>
                </a:solidFill>
                <a:prstDash val="solid"/>
                <a:round/>
                <a:headEnd type="triangle" w="med" len="med"/>
                <a:tailEnd type="triangle" w="med" len="med"/>
              </a:ln>
              <a:effectLst/>
            </p:spPr>
          </p:cxnSp>
        </p:grpSp>
        <p:sp>
          <p:nvSpPr>
            <p:cNvPr id="14" name="Textfeld 13">
              <a:extLst>
                <a:ext uri="{FF2B5EF4-FFF2-40B4-BE49-F238E27FC236}">
                  <a16:creationId xmlns:a16="http://schemas.microsoft.com/office/drawing/2014/main" id="{C3BFB672-6041-4315-AC7B-4418E729F9A7}"/>
                </a:ext>
              </a:extLst>
            </p:cNvPr>
            <p:cNvSpPr txBox="1"/>
            <p:nvPr/>
          </p:nvSpPr>
          <p:spPr>
            <a:xfrm>
              <a:off x="6262611" y="3793067"/>
              <a:ext cx="91440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Zeit</a:t>
              </a:r>
            </a:p>
          </p:txBody>
        </p:sp>
        <p:sp>
          <p:nvSpPr>
            <p:cNvPr id="15" name="Textfeld 14">
              <a:extLst>
                <a:ext uri="{FF2B5EF4-FFF2-40B4-BE49-F238E27FC236}">
                  <a16:creationId xmlns:a16="http://schemas.microsoft.com/office/drawing/2014/main" id="{559CF39D-7FD2-4B92-9859-6D010EF88C44}"/>
                </a:ext>
              </a:extLst>
            </p:cNvPr>
            <p:cNvSpPr txBox="1"/>
            <p:nvPr/>
          </p:nvSpPr>
          <p:spPr>
            <a:xfrm rot="16200000">
              <a:off x="691236" y="1508416"/>
              <a:ext cx="914400" cy="276999"/>
            </a:xfrm>
            <a:prstGeom prst="rect">
              <a:avLst/>
            </a:prstGeom>
            <a:noFill/>
          </p:spPr>
          <p:txBody>
            <a:bodyPr wrap="square" rtlCol="0">
              <a:spAutoFit/>
            </a:bodyPr>
            <a:lstStyle/>
            <a:p>
              <a:pPr algn="r"/>
              <a:r>
                <a:rPr lang="de-DE" sz="1200" dirty="0">
                  <a:solidFill>
                    <a:srgbClr val="4D4D4D"/>
                  </a:solidFill>
                  <a:latin typeface="Calibri" panose="020F0502020204030204" pitchFamily="34" charset="0"/>
                  <a:sym typeface="Wingdings" pitchFamily="2" charset="2"/>
                </a:rPr>
                <a:t>Erlöse</a:t>
              </a:r>
            </a:p>
          </p:txBody>
        </p:sp>
        <p:sp>
          <p:nvSpPr>
            <p:cNvPr id="16" name="Textfeld 15">
              <a:extLst>
                <a:ext uri="{FF2B5EF4-FFF2-40B4-BE49-F238E27FC236}">
                  <a16:creationId xmlns:a16="http://schemas.microsoft.com/office/drawing/2014/main" id="{38F2E298-B61E-42C9-86FA-1875D4B6EB3E}"/>
                </a:ext>
              </a:extLst>
            </p:cNvPr>
            <p:cNvSpPr txBox="1"/>
            <p:nvPr/>
          </p:nvSpPr>
          <p:spPr>
            <a:xfrm rot="16200000">
              <a:off x="634439" y="5797839"/>
              <a:ext cx="1027994" cy="276999"/>
            </a:xfrm>
            <a:prstGeom prst="rect">
              <a:avLst/>
            </a:prstGeom>
            <a:noFill/>
          </p:spPr>
          <p:txBody>
            <a:bodyPr wrap="square" rtlCol="0">
              <a:spAutoFit/>
            </a:bodyPr>
            <a:lstStyle/>
            <a:p>
              <a:r>
                <a:rPr lang="de-DE" sz="1200" dirty="0">
                  <a:solidFill>
                    <a:srgbClr val="4D4D4D"/>
                  </a:solidFill>
                  <a:latin typeface="Calibri" panose="020F0502020204030204" pitchFamily="34" charset="0"/>
                  <a:sym typeface="Wingdings" pitchFamily="2" charset="2"/>
                </a:rPr>
                <a:t>Investitionen</a:t>
              </a:r>
            </a:p>
          </p:txBody>
        </p:sp>
      </p:grpSp>
      <p:grpSp>
        <p:nvGrpSpPr>
          <p:cNvPr id="27" name="Gruppieren 26">
            <a:extLst>
              <a:ext uri="{FF2B5EF4-FFF2-40B4-BE49-F238E27FC236}">
                <a16:creationId xmlns:a16="http://schemas.microsoft.com/office/drawing/2014/main" id="{EC6D86F0-993B-49C5-9ABB-F23FAF98B242}"/>
              </a:ext>
            </a:extLst>
          </p:cNvPr>
          <p:cNvGrpSpPr/>
          <p:nvPr/>
        </p:nvGrpSpPr>
        <p:grpSpPr>
          <a:xfrm>
            <a:off x="1298222" y="3628982"/>
            <a:ext cx="2186149" cy="664972"/>
            <a:chOff x="1298222" y="3628982"/>
            <a:chExt cx="2186149" cy="664972"/>
          </a:xfrm>
        </p:grpSpPr>
        <p:sp>
          <p:nvSpPr>
            <p:cNvPr id="25" name="Freihandform: Form 24">
              <a:extLst>
                <a:ext uri="{FF2B5EF4-FFF2-40B4-BE49-F238E27FC236}">
                  <a16:creationId xmlns:a16="http://schemas.microsoft.com/office/drawing/2014/main" id="{B2E42F82-F97D-4624-BBDA-16256834D3B4}"/>
                </a:ext>
              </a:extLst>
            </p:cNvPr>
            <p:cNvSpPr/>
            <p:nvPr/>
          </p:nvSpPr>
          <p:spPr>
            <a:xfrm>
              <a:off x="1298222" y="3815644"/>
              <a:ext cx="882283" cy="469392"/>
            </a:xfrm>
            <a:custGeom>
              <a:avLst/>
              <a:gdLst>
                <a:gd name="connsiteX0" fmla="*/ 0 w 2291645"/>
                <a:gd name="connsiteY0" fmla="*/ 0 h 1219200"/>
                <a:gd name="connsiteX1" fmla="*/ 2291645 w 2291645"/>
                <a:gd name="connsiteY1" fmla="*/ 1219200 h 1219200"/>
                <a:gd name="connsiteX0" fmla="*/ 0 w 2291645"/>
                <a:gd name="connsiteY0" fmla="*/ 0 h 1219200"/>
                <a:gd name="connsiteX1" fmla="*/ 2291645 w 2291645"/>
                <a:gd name="connsiteY1" fmla="*/ 1219200 h 1219200"/>
                <a:gd name="connsiteX0" fmla="*/ 0 w 2291645"/>
                <a:gd name="connsiteY0" fmla="*/ 0 h 1219200"/>
                <a:gd name="connsiteX1" fmla="*/ 2291645 w 2291645"/>
                <a:gd name="connsiteY1" fmla="*/ 1219200 h 1219200"/>
              </a:gdLst>
              <a:ahLst/>
              <a:cxnLst>
                <a:cxn ang="0">
                  <a:pos x="connsiteX0" y="connsiteY0"/>
                </a:cxn>
                <a:cxn ang="0">
                  <a:pos x="connsiteX1" y="connsiteY1"/>
                </a:cxn>
              </a:cxnLst>
              <a:rect l="l" t="t" r="r" b="b"/>
              <a:pathLst>
                <a:path w="2291645" h="1219200">
                  <a:moveTo>
                    <a:pt x="0" y="0"/>
                  </a:moveTo>
                  <a:cubicBezTo>
                    <a:pt x="526815" y="722489"/>
                    <a:pt x="1132651" y="1219200"/>
                    <a:pt x="2291645" y="1219200"/>
                  </a:cubicBezTo>
                </a:path>
              </a:pathLst>
            </a:custGeom>
            <a:noFill/>
            <a:ln w="19050">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6" name="Freihandform: Form 25">
              <a:extLst>
                <a:ext uri="{FF2B5EF4-FFF2-40B4-BE49-F238E27FC236}">
                  <a16:creationId xmlns:a16="http://schemas.microsoft.com/office/drawing/2014/main" id="{86758699-2364-4D64-B67B-3E45CD15EFEA}"/>
                </a:ext>
              </a:extLst>
            </p:cNvPr>
            <p:cNvSpPr/>
            <p:nvPr/>
          </p:nvSpPr>
          <p:spPr>
            <a:xfrm>
              <a:off x="2180505" y="3628982"/>
              <a:ext cx="1303866" cy="664972"/>
            </a:xfrm>
            <a:custGeom>
              <a:avLst/>
              <a:gdLst>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Lst>
              <a:ahLst/>
              <a:cxnLst>
                <a:cxn ang="0">
                  <a:pos x="connsiteX0" y="connsiteY0"/>
                </a:cxn>
                <a:cxn ang="0">
                  <a:pos x="connsiteX1" y="connsiteY1"/>
                </a:cxn>
                <a:cxn ang="0">
                  <a:pos x="connsiteX2" y="connsiteY2"/>
                </a:cxn>
              </a:cxnLst>
              <a:rect l="l" t="t" r="r" b="b"/>
              <a:pathLst>
                <a:path w="3386666" h="1727200">
                  <a:moveTo>
                    <a:pt x="0" y="1727200"/>
                  </a:moveTo>
                  <a:cubicBezTo>
                    <a:pt x="395111" y="1004712"/>
                    <a:pt x="2099732" y="282222"/>
                    <a:pt x="3386666" y="0"/>
                  </a:cubicBezTo>
                  <a:lnTo>
                    <a:pt x="3386666" y="0"/>
                  </a:lnTo>
                </a:path>
              </a:pathLst>
            </a:custGeom>
            <a:noFill/>
            <a:ln w="19050">
              <a:solidFill>
                <a:srgbClr val="0070C0"/>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sp>
        <p:nvSpPr>
          <p:cNvPr id="22" name="Freihandform: Form 21">
            <a:extLst>
              <a:ext uri="{FF2B5EF4-FFF2-40B4-BE49-F238E27FC236}">
                <a16:creationId xmlns:a16="http://schemas.microsoft.com/office/drawing/2014/main" id="{E061DA6F-82A7-4F5B-AB73-2839B3AB54FB}"/>
              </a:ext>
            </a:extLst>
          </p:cNvPr>
          <p:cNvSpPr/>
          <p:nvPr/>
        </p:nvSpPr>
        <p:spPr>
          <a:xfrm>
            <a:off x="1298222" y="3826933"/>
            <a:ext cx="2291645" cy="1219200"/>
          </a:xfrm>
          <a:custGeom>
            <a:avLst/>
            <a:gdLst>
              <a:gd name="connsiteX0" fmla="*/ 0 w 2291645"/>
              <a:gd name="connsiteY0" fmla="*/ 0 h 1219200"/>
              <a:gd name="connsiteX1" fmla="*/ 2291645 w 2291645"/>
              <a:gd name="connsiteY1" fmla="*/ 1219200 h 1219200"/>
              <a:gd name="connsiteX0" fmla="*/ 0 w 2291645"/>
              <a:gd name="connsiteY0" fmla="*/ 0 h 1219200"/>
              <a:gd name="connsiteX1" fmla="*/ 2291645 w 2291645"/>
              <a:gd name="connsiteY1" fmla="*/ 1219200 h 1219200"/>
              <a:gd name="connsiteX0" fmla="*/ 0 w 2291645"/>
              <a:gd name="connsiteY0" fmla="*/ 0 h 1219200"/>
              <a:gd name="connsiteX1" fmla="*/ 2291645 w 2291645"/>
              <a:gd name="connsiteY1" fmla="*/ 1219200 h 1219200"/>
            </a:gdLst>
            <a:ahLst/>
            <a:cxnLst>
              <a:cxn ang="0">
                <a:pos x="connsiteX0" y="connsiteY0"/>
              </a:cxn>
              <a:cxn ang="0">
                <a:pos x="connsiteX1" y="connsiteY1"/>
              </a:cxn>
            </a:cxnLst>
            <a:rect l="l" t="t" r="r" b="b"/>
            <a:pathLst>
              <a:path w="2291645" h="1219200">
                <a:moveTo>
                  <a:pt x="0" y="0"/>
                </a:moveTo>
                <a:cubicBezTo>
                  <a:pt x="526815" y="722489"/>
                  <a:pt x="1132651" y="1219200"/>
                  <a:pt x="2291645" y="1219200"/>
                </a:cubicBezTo>
              </a:path>
            </a:pathLst>
          </a:custGeom>
          <a:noFill/>
          <a:ln w="19050">
            <a:solidFill>
              <a:schemeClr val="accent1"/>
            </a:solidFill>
            <a:prstDash val="sysDash"/>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nvGrpSpPr>
          <p:cNvPr id="35" name="Gruppieren 34">
            <a:extLst>
              <a:ext uri="{FF2B5EF4-FFF2-40B4-BE49-F238E27FC236}">
                <a16:creationId xmlns:a16="http://schemas.microsoft.com/office/drawing/2014/main" id="{5A23B0AC-0469-49F0-A9FF-824328528E13}"/>
              </a:ext>
            </a:extLst>
          </p:cNvPr>
          <p:cNvGrpSpPr/>
          <p:nvPr/>
        </p:nvGrpSpPr>
        <p:grpSpPr>
          <a:xfrm>
            <a:off x="5431825" y="2929591"/>
            <a:ext cx="1660172" cy="338554"/>
            <a:chOff x="5327650" y="4260680"/>
            <a:chExt cx="1660172" cy="338554"/>
          </a:xfrm>
        </p:grpSpPr>
        <p:cxnSp>
          <p:nvCxnSpPr>
            <p:cNvPr id="33" name="Gerade Verbindung mit Pfeil 32">
              <a:extLst>
                <a:ext uri="{FF2B5EF4-FFF2-40B4-BE49-F238E27FC236}">
                  <a16:creationId xmlns:a16="http://schemas.microsoft.com/office/drawing/2014/main" id="{A9E58306-149D-4EC0-B1FA-51B42A45FB99}"/>
                </a:ext>
              </a:extLst>
            </p:cNvPr>
            <p:cNvCxnSpPr/>
            <p:nvPr/>
          </p:nvCxnSpPr>
          <p:spPr bwMode="auto">
            <a:xfrm>
              <a:off x="5327650" y="4293954"/>
              <a:ext cx="1660172" cy="0"/>
            </a:xfrm>
            <a:prstGeom prst="straightConnector1">
              <a:avLst/>
            </a:prstGeom>
            <a:solidFill>
              <a:schemeClr val="accent1"/>
            </a:solidFill>
            <a:ln w="19050" cap="sq" cmpd="sng" algn="ctr">
              <a:solidFill>
                <a:srgbClr val="00B050"/>
              </a:solidFill>
              <a:prstDash val="dash"/>
              <a:round/>
              <a:headEnd type="none" w="sm" len="sm"/>
              <a:tailEnd type="triangle"/>
            </a:ln>
            <a:effectLst/>
          </p:spPr>
        </p:cxnSp>
        <p:sp>
          <p:nvSpPr>
            <p:cNvPr id="34" name="Textfeld 33">
              <a:extLst>
                <a:ext uri="{FF2B5EF4-FFF2-40B4-BE49-F238E27FC236}">
                  <a16:creationId xmlns:a16="http://schemas.microsoft.com/office/drawing/2014/main" id="{E090C2CD-18E5-4D2E-8F17-19090E66E172}"/>
                </a:ext>
              </a:extLst>
            </p:cNvPr>
            <p:cNvSpPr txBox="1"/>
            <p:nvPr/>
          </p:nvSpPr>
          <p:spPr>
            <a:xfrm>
              <a:off x="5330837" y="4260680"/>
              <a:ext cx="1656985" cy="338554"/>
            </a:xfrm>
            <a:prstGeom prst="rect">
              <a:avLst/>
            </a:prstGeom>
            <a:noFill/>
          </p:spPr>
          <p:txBody>
            <a:bodyPr wrap="square" rtlCol="0">
              <a:spAutoFit/>
            </a:bodyPr>
            <a:lstStyle/>
            <a:p>
              <a:pPr algn="ctr"/>
              <a:r>
                <a:rPr lang="de-DE" sz="1600" b="1" dirty="0">
                  <a:solidFill>
                    <a:srgbClr val="00B050"/>
                  </a:solidFill>
                  <a:latin typeface="Calibri" panose="020F0502020204030204" pitchFamily="34" charset="0"/>
                  <a:sym typeface="Wingdings" pitchFamily="2" charset="2"/>
                </a:rPr>
                <a:t>Gewinnphase</a:t>
              </a:r>
            </a:p>
          </p:txBody>
        </p:sp>
      </p:grpSp>
      <p:cxnSp>
        <p:nvCxnSpPr>
          <p:cNvPr id="37" name="Gerader Verbinder 36">
            <a:extLst>
              <a:ext uri="{FF2B5EF4-FFF2-40B4-BE49-F238E27FC236}">
                <a16:creationId xmlns:a16="http://schemas.microsoft.com/office/drawing/2014/main" id="{8A6815B8-56CF-46E6-9BF2-90DD8698EB02}"/>
              </a:ext>
            </a:extLst>
          </p:cNvPr>
          <p:cNvCxnSpPr>
            <a:cxnSpLocks/>
          </p:cNvCxnSpPr>
          <p:nvPr/>
        </p:nvCxnSpPr>
        <p:spPr bwMode="auto">
          <a:xfrm>
            <a:off x="5405384" y="2929591"/>
            <a:ext cx="0" cy="986078"/>
          </a:xfrm>
          <a:prstGeom prst="line">
            <a:avLst/>
          </a:prstGeom>
          <a:solidFill>
            <a:schemeClr val="accent1"/>
          </a:solidFill>
          <a:ln w="12700" cap="sq" cmpd="sng" algn="ctr">
            <a:solidFill>
              <a:schemeClr val="tx1"/>
            </a:solidFill>
            <a:prstDash val="dash"/>
            <a:round/>
            <a:headEnd type="none" w="sm" len="sm"/>
            <a:tailEnd type="none" w="sm" len="sm"/>
          </a:ln>
          <a:effectLst/>
        </p:spPr>
      </p:cxnSp>
      <p:grpSp>
        <p:nvGrpSpPr>
          <p:cNvPr id="41" name="Gruppieren 40">
            <a:extLst>
              <a:ext uri="{FF2B5EF4-FFF2-40B4-BE49-F238E27FC236}">
                <a16:creationId xmlns:a16="http://schemas.microsoft.com/office/drawing/2014/main" id="{4636A033-FDF6-4081-AB7E-4460280A7153}"/>
              </a:ext>
            </a:extLst>
          </p:cNvPr>
          <p:cNvGrpSpPr/>
          <p:nvPr/>
        </p:nvGrpSpPr>
        <p:grpSpPr>
          <a:xfrm>
            <a:off x="1947251" y="3628982"/>
            <a:ext cx="2186149" cy="664972"/>
            <a:chOff x="1298222" y="3628982"/>
            <a:chExt cx="2186149" cy="664972"/>
          </a:xfrm>
        </p:grpSpPr>
        <p:sp>
          <p:nvSpPr>
            <p:cNvPr id="42" name="Freihandform: Form 41">
              <a:extLst>
                <a:ext uri="{FF2B5EF4-FFF2-40B4-BE49-F238E27FC236}">
                  <a16:creationId xmlns:a16="http://schemas.microsoft.com/office/drawing/2014/main" id="{307C87E4-39CA-476F-A880-8FB5F2DAE721}"/>
                </a:ext>
              </a:extLst>
            </p:cNvPr>
            <p:cNvSpPr/>
            <p:nvPr/>
          </p:nvSpPr>
          <p:spPr>
            <a:xfrm>
              <a:off x="1298222" y="3815644"/>
              <a:ext cx="882283" cy="469392"/>
            </a:xfrm>
            <a:custGeom>
              <a:avLst/>
              <a:gdLst>
                <a:gd name="connsiteX0" fmla="*/ 0 w 2291645"/>
                <a:gd name="connsiteY0" fmla="*/ 0 h 1219200"/>
                <a:gd name="connsiteX1" fmla="*/ 2291645 w 2291645"/>
                <a:gd name="connsiteY1" fmla="*/ 1219200 h 1219200"/>
                <a:gd name="connsiteX0" fmla="*/ 0 w 2291645"/>
                <a:gd name="connsiteY0" fmla="*/ 0 h 1219200"/>
                <a:gd name="connsiteX1" fmla="*/ 2291645 w 2291645"/>
                <a:gd name="connsiteY1" fmla="*/ 1219200 h 1219200"/>
                <a:gd name="connsiteX0" fmla="*/ 0 w 2291645"/>
                <a:gd name="connsiteY0" fmla="*/ 0 h 1219200"/>
                <a:gd name="connsiteX1" fmla="*/ 2291645 w 2291645"/>
                <a:gd name="connsiteY1" fmla="*/ 1219200 h 1219200"/>
              </a:gdLst>
              <a:ahLst/>
              <a:cxnLst>
                <a:cxn ang="0">
                  <a:pos x="connsiteX0" y="connsiteY0"/>
                </a:cxn>
                <a:cxn ang="0">
                  <a:pos x="connsiteX1" y="connsiteY1"/>
                </a:cxn>
              </a:cxnLst>
              <a:rect l="l" t="t" r="r" b="b"/>
              <a:pathLst>
                <a:path w="2291645" h="1219200">
                  <a:moveTo>
                    <a:pt x="0" y="0"/>
                  </a:moveTo>
                  <a:cubicBezTo>
                    <a:pt x="526815" y="722489"/>
                    <a:pt x="1132651" y="1219200"/>
                    <a:pt x="2291645" y="1219200"/>
                  </a:cubicBezTo>
                </a:path>
              </a:pathLst>
            </a:custGeom>
            <a:noFill/>
            <a:ln w="19050">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43" name="Freihandform: Form 42">
              <a:extLst>
                <a:ext uri="{FF2B5EF4-FFF2-40B4-BE49-F238E27FC236}">
                  <a16:creationId xmlns:a16="http://schemas.microsoft.com/office/drawing/2014/main" id="{3AEB9CFC-6E09-4D55-ADAD-2090EFE856B3}"/>
                </a:ext>
              </a:extLst>
            </p:cNvPr>
            <p:cNvSpPr/>
            <p:nvPr/>
          </p:nvSpPr>
          <p:spPr>
            <a:xfrm>
              <a:off x="2180505" y="3628982"/>
              <a:ext cx="1303866" cy="664972"/>
            </a:xfrm>
            <a:custGeom>
              <a:avLst/>
              <a:gdLst>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Lst>
              <a:ahLst/>
              <a:cxnLst>
                <a:cxn ang="0">
                  <a:pos x="connsiteX0" y="connsiteY0"/>
                </a:cxn>
                <a:cxn ang="0">
                  <a:pos x="connsiteX1" y="connsiteY1"/>
                </a:cxn>
                <a:cxn ang="0">
                  <a:pos x="connsiteX2" y="connsiteY2"/>
                </a:cxn>
              </a:cxnLst>
              <a:rect l="l" t="t" r="r" b="b"/>
              <a:pathLst>
                <a:path w="3386666" h="1727200">
                  <a:moveTo>
                    <a:pt x="0" y="1727200"/>
                  </a:moveTo>
                  <a:cubicBezTo>
                    <a:pt x="395111" y="1004712"/>
                    <a:pt x="2099732" y="282222"/>
                    <a:pt x="3386666" y="0"/>
                  </a:cubicBezTo>
                  <a:lnTo>
                    <a:pt x="3386666" y="0"/>
                  </a:lnTo>
                </a:path>
              </a:pathLst>
            </a:custGeom>
            <a:noFill/>
            <a:ln w="19050">
              <a:solidFill>
                <a:srgbClr val="0070C0"/>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grpSp>
        <p:nvGrpSpPr>
          <p:cNvPr id="44" name="Gruppieren 43">
            <a:extLst>
              <a:ext uri="{FF2B5EF4-FFF2-40B4-BE49-F238E27FC236}">
                <a16:creationId xmlns:a16="http://schemas.microsoft.com/office/drawing/2014/main" id="{5CD67C8F-D7A0-4B51-8990-3815F6CD39AF}"/>
              </a:ext>
            </a:extLst>
          </p:cNvPr>
          <p:cNvGrpSpPr/>
          <p:nvPr/>
        </p:nvGrpSpPr>
        <p:grpSpPr>
          <a:xfrm>
            <a:off x="2596279" y="3628982"/>
            <a:ext cx="2186149" cy="664972"/>
            <a:chOff x="1298222" y="3628982"/>
            <a:chExt cx="2186149" cy="664972"/>
          </a:xfrm>
        </p:grpSpPr>
        <p:sp>
          <p:nvSpPr>
            <p:cNvPr id="45" name="Freihandform: Form 44">
              <a:extLst>
                <a:ext uri="{FF2B5EF4-FFF2-40B4-BE49-F238E27FC236}">
                  <a16:creationId xmlns:a16="http://schemas.microsoft.com/office/drawing/2014/main" id="{FE8A8A1A-5B96-4CB3-8903-1F7D1E6F0BD8}"/>
                </a:ext>
              </a:extLst>
            </p:cNvPr>
            <p:cNvSpPr/>
            <p:nvPr/>
          </p:nvSpPr>
          <p:spPr>
            <a:xfrm>
              <a:off x="1298222" y="3815644"/>
              <a:ext cx="882283" cy="469392"/>
            </a:xfrm>
            <a:custGeom>
              <a:avLst/>
              <a:gdLst>
                <a:gd name="connsiteX0" fmla="*/ 0 w 2291645"/>
                <a:gd name="connsiteY0" fmla="*/ 0 h 1219200"/>
                <a:gd name="connsiteX1" fmla="*/ 2291645 w 2291645"/>
                <a:gd name="connsiteY1" fmla="*/ 1219200 h 1219200"/>
                <a:gd name="connsiteX0" fmla="*/ 0 w 2291645"/>
                <a:gd name="connsiteY0" fmla="*/ 0 h 1219200"/>
                <a:gd name="connsiteX1" fmla="*/ 2291645 w 2291645"/>
                <a:gd name="connsiteY1" fmla="*/ 1219200 h 1219200"/>
                <a:gd name="connsiteX0" fmla="*/ 0 w 2291645"/>
                <a:gd name="connsiteY0" fmla="*/ 0 h 1219200"/>
                <a:gd name="connsiteX1" fmla="*/ 2291645 w 2291645"/>
                <a:gd name="connsiteY1" fmla="*/ 1219200 h 1219200"/>
              </a:gdLst>
              <a:ahLst/>
              <a:cxnLst>
                <a:cxn ang="0">
                  <a:pos x="connsiteX0" y="connsiteY0"/>
                </a:cxn>
                <a:cxn ang="0">
                  <a:pos x="connsiteX1" y="connsiteY1"/>
                </a:cxn>
              </a:cxnLst>
              <a:rect l="l" t="t" r="r" b="b"/>
              <a:pathLst>
                <a:path w="2291645" h="1219200">
                  <a:moveTo>
                    <a:pt x="0" y="0"/>
                  </a:moveTo>
                  <a:cubicBezTo>
                    <a:pt x="526815" y="722489"/>
                    <a:pt x="1132651" y="1219200"/>
                    <a:pt x="2291645" y="1219200"/>
                  </a:cubicBezTo>
                </a:path>
              </a:pathLst>
            </a:custGeom>
            <a:noFill/>
            <a:ln w="19050">
              <a:solidFill>
                <a:schemeClr val="accent1"/>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46" name="Freihandform: Form 45">
              <a:extLst>
                <a:ext uri="{FF2B5EF4-FFF2-40B4-BE49-F238E27FC236}">
                  <a16:creationId xmlns:a16="http://schemas.microsoft.com/office/drawing/2014/main" id="{8E791EB8-8BBF-4E30-9902-CE6B43C47A38}"/>
                </a:ext>
              </a:extLst>
            </p:cNvPr>
            <p:cNvSpPr/>
            <p:nvPr/>
          </p:nvSpPr>
          <p:spPr>
            <a:xfrm>
              <a:off x="2180505" y="3628982"/>
              <a:ext cx="1303866" cy="664972"/>
            </a:xfrm>
            <a:custGeom>
              <a:avLst/>
              <a:gdLst>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Lst>
              <a:ahLst/>
              <a:cxnLst>
                <a:cxn ang="0">
                  <a:pos x="connsiteX0" y="connsiteY0"/>
                </a:cxn>
                <a:cxn ang="0">
                  <a:pos x="connsiteX1" y="connsiteY1"/>
                </a:cxn>
                <a:cxn ang="0">
                  <a:pos x="connsiteX2" y="connsiteY2"/>
                </a:cxn>
              </a:cxnLst>
              <a:rect l="l" t="t" r="r" b="b"/>
              <a:pathLst>
                <a:path w="3386666" h="1727200">
                  <a:moveTo>
                    <a:pt x="0" y="1727200"/>
                  </a:moveTo>
                  <a:cubicBezTo>
                    <a:pt x="395111" y="1004712"/>
                    <a:pt x="2099732" y="282222"/>
                    <a:pt x="3386666" y="0"/>
                  </a:cubicBezTo>
                  <a:lnTo>
                    <a:pt x="3386666" y="0"/>
                  </a:lnTo>
                </a:path>
              </a:pathLst>
            </a:custGeom>
            <a:noFill/>
            <a:ln w="19050">
              <a:solidFill>
                <a:srgbClr val="0070C0"/>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grpSp>
        <p:nvGrpSpPr>
          <p:cNvPr id="53" name="Gruppieren 52">
            <a:extLst>
              <a:ext uri="{FF2B5EF4-FFF2-40B4-BE49-F238E27FC236}">
                <a16:creationId xmlns:a16="http://schemas.microsoft.com/office/drawing/2014/main" id="{FC39A2F7-6EC3-41F2-B481-10019E9BE370}"/>
              </a:ext>
            </a:extLst>
          </p:cNvPr>
          <p:cNvGrpSpPr/>
          <p:nvPr/>
        </p:nvGrpSpPr>
        <p:grpSpPr>
          <a:xfrm>
            <a:off x="1947251" y="1182018"/>
            <a:ext cx="2657462" cy="1323439"/>
            <a:chOff x="1574157" y="1354238"/>
            <a:chExt cx="2657462" cy="1323439"/>
          </a:xfrm>
        </p:grpSpPr>
        <p:grpSp>
          <p:nvGrpSpPr>
            <p:cNvPr id="51" name="Gruppieren 50">
              <a:extLst>
                <a:ext uri="{FF2B5EF4-FFF2-40B4-BE49-F238E27FC236}">
                  <a16:creationId xmlns:a16="http://schemas.microsoft.com/office/drawing/2014/main" id="{4AD11E4F-7F6F-4101-B9D9-1964352F9644}"/>
                </a:ext>
              </a:extLst>
            </p:cNvPr>
            <p:cNvGrpSpPr/>
            <p:nvPr/>
          </p:nvGrpSpPr>
          <p:grpSpPr>
            <a:xfrm>
              <a:off x="1754182" y="1354238"/>
              <a:ext cx="2379218" cy="1323439"/>
              <a:chOff x="1754182" y="1354238"/>
              <a:chExt cx="2379218" cy="1323439"/>
            </a:xfrm>
          </p:grpSpPr>
          <p:sp>
            <p:nvSpPr>
              <p:cNvPr id="48" name="Textfeld 47">
                <a:extLst>
                  <a:ext uri="{FF2B5EF4-FFF2-40B4-BE49-F238E27FC236}">
                    <a16:creationId xmlns:a16="http://schemas.microsoft.com/office/drawing/2014/main" id="{7EF79A18-8488-48E2-A7FA-0EF1B8CEB6FE}"/>
                  </a:ext>
                </a:extLst>
              </p:cNvPr>
              <p:cNvSpPr txBox="1"/>
              <p:nvPr/>
            </p:nvSpPr>
            <p:spPr>
              <a:xfrm>
                <a:off x="1754182" y="1354238"/>
                <a:ext cx="2379218" cy="1323439"/>
              </a:xfrm>
              <a:prstGeom prst="rect">
                <a:avLst/>
              </a:prstGeom>
              <a:noFill/>
            </p:spPr>
            <p:txBody>
              <a:bodyPr wrap="square" rtlCol="0">
                <a:spAutoFit/>
              </a:bodyPr>
              <a:lstStyle/>
              <a:p>
                <a:pPr marL="173038" indent="-173038"/>
                <a:r>
                  <a:rPr lang="de-DE" sz="1600" dirty="0">
                    <a:solidFill>
                      <a:srgbClr val="4D4D4D"/>
                    </a:solidFill>
                    <a:latin typeface="Calibri" panose="020F0502020204030204" pitchFamily="34" charset="0"/>
                    <a:sym typeface="Wingdings" pitchFamily="2" charset="2"/>
                  </a:rPr>
                  <a:t>	geringere Investitionen</a:t>
                </a:r>
              </a:p>
              <a:p>
                <a:pPr marL="173038" indent="-173038"/>
                <a:r>
                  <a:rPr lang="de-DE" sz="1600" dirty="0">
                    <a:solidFill>
                      <a:srgbClr val="4D4D4D"/>
                    </a:solidFill>
                    <a:latin typeface="Calibri" panose="020F0502020204030204" pitchFamily="34" charset="0"/>
                    <a:sym typeface="Wingdings" pitchFamily="2" charset="2"/>
                  </a:rPr>
                  <a:t>+	früherer ROI</a:t>
                </a:r>
              </a:p>
              <a:p>
                <a:pPr marL="173038" indent="-173038"/>
                <a:r>
                  <a:rPr lang="de-DE" sz="1600" dirty="0">
                    <a:solidFill>
                      <a:srgbClr val="4D4D4D"/>
                    </a:solidFill>
                    <a:latin typeface="Calibri" panose="020F0502020204030204" pitchFamily="34" charset="0"/>
                    <a:sym typeface="Wingdings" pitchFamily="2" charset="2"/>
                  </a:rPr>
                  <a:t>+	schnelleres Feedback</a:t>
                </a:r>
              </a:p>
              <a:p>
                <a:pPr marL="173038" indent="-173038"/>
                <a:r>
                  <a:rPr lang="de-DE" sz="1600" b="1" dirty="0">
                    <a:solidFill>
                      <a:srgbClr val="4D4D4D"/>
                    </a:solidFill>
                    <a:latin typeface="Calibri" panose="020F0502020204030204" pitchFamily="34" charset="0"/>
                    <a:sym typeface="Wingdings" pitchFamily="2" charset="2"/>
                  </a:rPr>
                  <a:t>= geringeres Risiko</a:t>
                </a:r>
              </a:p>
              <a:p>
                <a:endParaRPr lang="de-DE" sz="1600" dirty="0" err="1">
                  <a:solidFill>
                    <a:srgbClr val="4D4D4D"/>
                  </a:solidFill>
                  <a:latin typeface="Calibri" panose="020F0502020204030204" pitchFamily="34" charset="0"/>
                  <a:sym typeface="Wingdings" pitchFamily="2" charset="2"/>
                </a:endParaRPr>
              </a:p>
            </p:txBody>
          </p:sp>
          <p:cxnSp>
            <p:nvCxnSpPr>
              <p:cNvPr id="50" name="Gerader Verbinder 49">
                <a:extLst>
                  <a:ext uri="{FF2B5EF4-FFF2-40B4-BE49-F238E27FC236}">
                    <a16:creationId xmlns:a16="http://schemas.microsoft.com/office/drawing/2014/main" id="{0740A8CA-E962-4975-B66E-F90F3636FD73}"/>
                  </a:ext>
                </a:extLst>
              </p:cNvPr>
              <p:cNvCxnSpPr>
                <a:cxnSpLocks/>
              </p:cNvCxnSpPr>
              <p:nvPr/>
            </p:nvCxnSpPr>
            <p:spPr bwMode="auto">
              <a:xfrm>
                <a:off x="1754182" y="2154858"/>
                <a:ext cx="2379218"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
          <p:nvSpPr>
            <p:cNvPr id="52" name="Rechteck 51">
              <a:extLst>
                <a:ext uri="{FF2B5EF4-FFF2-40B4-BE49-F238E27FC236}">
                  <a16:creationId xmlns:a16="http://schemas.microsoft.com/office/drawing/2014/main" id="{A4ED57C5-116D-450D-8A9C-5833E4EB0588}"/>
                </a:ext>
              </a:extLst>
            </p:cNvPr>
            <p:cNvSpPr/>
            <p:nvPr/>
          </p:nvSpPr>
          <p:spPr>
            <a:xfrm>
              <a:off x="1574157" y="1354238"/>
              <a:ext cx="2657462" cy="1122744"/>
            </a:xfrm>
            <a:prstGeom prst="rect">
              <a:avLst/>
            </a:prstGeom>
            <a:ln w="28575">
              <a:solidFill>
                <a:schemeClr val="accent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57" name="Freihandform: Form 56">
            <a:extLst>
              <a:ext uri="{FF2B5EF4-FFF2-40B4-BE49-F238E27FC236}">
                <a16:creationId xmlns:a16="http://schemas.microsoft.com/office/drawing/2014/main" id="{485A29BD-9097-4665-86CD-4A2682265D38}"/>
              </a:ext>
            </a:extLst>
          </p:cNvPr>
          <p:cNvSpPr/>
          <p:nvPr/>
        </p:nvSpPr>
        <p:spPr>
          <a:xfrm>
            <a:off x="3581452" y="3307358"/>
            <a:ext cx="3386666" cy="1727200"/>
          </a:xfrm>
          <a:custGeom>
            <a:avLst/>
            <a:gdLst>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 name="connsiteX0" fmla="*/ 0 w 3386666"/>
              <a:gd name="connsiteY0" fmla="*/ 1727200 h 1727200"/>
              <a:gd name="connsiteX1" fmla="*/ 3386666 w 3386666"/>
              <a:gd name="connsiteY1" fmla="*/ 0 h 1727200"/>
              <a:gd name="connsiteX2" fmla="*/ 3386666 w 3386666"/>
              <a:gd name="connsiteY2" fmla="*/ 0 h 1727200"/>
            </a:gdLst>
            <a:ahLst/>
            <a:cxnLst>
              <a:cxn ang="0">
                <a:pos x="connsiteX0" y="connsiteY0"/>
              </a:cxn>
              <a:cxn ang="0">
                <a:pos x="connsiteX1" y="connsiteY1"/>
              </a:cxn>
              <a:cxn ang="0">
                <a:pos x="connsiteX2" y="connsiteY2"/>
              </a:cxn>
            </a:cxnLst>
            <a:rect l="l" t="t" r="r" b="b"/>
            <a:pathLst>
              <a:path w="3386666" h="1727200">
                <a:moveTo>
                  <a:pt x="0" y="1727200"/>
                </a:moveTo>
                <a:cubicBezTo>
                  <a:pt x="395111" y="1004712"/>
                  <a:pt x="2099732" y="282222"/>
                  <a:pt x="3386666" y="0"/>
                </a:cubicBezTo>
                <a:lnTo>
                  <a:pt x="3386666" y="0"/>
                </a:lnTo>
              </a:path>
            </a:pathLst>
          </a:custGeom>
          <a:noFill/>
          <a:ln w="19050">
            <a:solidFill>
              <a:srgbClr val="0070C0"/>
            </a:solidFill>
            <a:prstDash val="sysDash"/>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grpSp>
        <p:nvGrpSpPr>
          <p:cNvPr id="19" name="Gruppieren 18">
            <a:extLst>
              <a:ext uri="{FF2B5EF4-FFF2-40B4-BE49-F238E27FC236}">
                <a16:creationId xmlns:a16="http://schemas.microsoft.com/office/drawing/2014/main" id="{4D479B17-B42F-416D-8D2A-7E48DA2FBA78}"/>
              </a:ext>
            </a:extLst>
          </p:cNvPr>
          <p:cNvGrpSpPr/>
          <p:nvPr/>
        </p:nvGrpSpPr>
        <p:grpSpPr>
          <a:xfrm>
            <a:off x="1551641" y="5804836"/>
            <a:ext cx="1744574" cy="646331"/>
            <a:chOff x="1786624" y="5610706"/>
            <a:chExt cx="1744574" cy="646331"/>
          </a:xfrm>
        </p:grpSpPr>
        <p:sp>
          <p:nvSpPr>
            <p:cNvPr id="7" name="Textfeld 6">
              <a:extLst>
                <a:ext uri="{FF2B5EF4-FFF2-40B4-BE49-F238E27FC236}">
                  <a16:creationId xmlns:a16="http://schemas.microsoft.com/office/drawing/2014/main" id="{A295AA87-3AAD-44CA-8AB0-4F887C764F06}"/>
                </a:ext>
              </a:extLst>
            </p:cNvPr>
            <p:cNvSpPr txBox="1"/>
            <p:nvPr/>
          </p:nvSpPr>
          <p:spPr>
            <a:xfrm>
              <a:off x="1786624" y="5610706"/>
              <a:ext cx="1744574" cy="646331"/>
            </a:xfrm>
            <a:prstGeom prst="rect">
              <a:avLst/>
            </a:prstGeom>
            <a:noFill/>
          </p:spPr>
          <p:txBody>
            <a:bodyPr wrap="square" rtlCol="0">
              <a:spAutoFit/>
            </a:bodyPr>
            <a:lstStyle/>
            <a:p>
              <a:r>
                <a:rPr lang="de-DE" sz="1200" b="1" dirty="0">
                  <a:solidFill>
                    <a:srgbClr val="4D4D4D"/>
                  </a:solidFill>
                  <a:latin typeface="Calibri" panose="020F0502020204030204" pitchFamily="34" charset="0"/>
                  <a:sym typeface="Wingdings" pitchFamily="2" charset="2"/>
                </a:rPr>
                <a:t>Legende</a:t>
              </a:r>
            </a:p>
            <a:p>
              <a:pPr marL="273050"/>
              <a:r>
                <a:rPr lang="de-DE" sz="1200" dirty="0">
                  <a:solidFill>
                    <a:srgbClr val="4D4D4D"/>
                  </a:solidFill>
                  <a:latin typeface="Calibri" panose="020F0502020204030204" pitchFamily="34" charset="0"/>
                  <a:sym typeface="Wingdings" pitchFamily="2" charset="2"/>
                </a:rPr>
                <a:t>Investitionen</a:t>
              </a:r>
            </a:p>
            <a:p>
              <a:pPr marL="273050"/>
              <a:r>
                <a:rPr lang="de-DE" sz="1200" dirty="0">
                  <a:solidFill>
                    <a:srgbClr val="4D4D4D"/>
                  </a:solidFill>
                  <a:latin typeface="Calibri" panose="020F0502020204030204" pitchFamily="34" charset="0"/>
                  <a:sym typeface="Wingdings" pitchFamily="2" charset="2"/>
                </a:rPr>
                <a:t>Erlöse</a:t>
              </a:r>
            </a:p>
          </p:txBody>
        </p:sp>
        <p:cxnSp>
          <p:nvCxnSpPr>
            <p:cNvPr id="10" name="Gerader Verbinder 9">
              <a:extLst>
                <a:ext uri="{FF2B5EF4-FFF2-40B4-BE49-F238E27FC236}">
                  <a16:creationId xmlns:a16="http://schemas.microsoft.com/office/drawing/2014/main" id="{40821430-94BB-4BFC-84C9-BD5E6E696AD4}"/>
                </a:ext>
              </a:extLst>
            </p:cNvPr>
            <p:cNvCxnSpPr>
              <a:cxnSpLocks/>
            </p:cNvCxnSpPr>
            <p:nvPr/>
          </p:nvCxnSpPr>
          <p:spPr bwMode="auto">
            <a:xfrm>
              <a:off x="1893651" y="5933872"/>
              <a:ext cx="175098" cy="0"/>
            </a:xfrm>
            <a:prstGeom prst="line">
              <a:avLst/>
            </a:prstGeom>
            <a:solidFill>
              <a:schemeClr val="accent1"/>
            </a:solidFill>
            <a:ln w="28575" cap="sq" cmpd="sng" algn="ctr">
              <a:solidFill>
                <a:schemeClr val="accent1"/>
              </a:solidFill>
              <a:prstDash val="solid"/>
              <a:round/>
              <a:headEnd type="none" w="sm" len="sm"/>
              <a:tailEnd type="none" w="sm" len="sm"/>
            </a:ln>
            <a:effectLst/>
          </p:spPr>
        </p:cxnSp>
        <p:cxnSp>
          <p:nvCxnSpPr>
            <p:cNvPr id="55" name="Gerader Verbinder 54">
              <a:extLst>
                <a:ext uri="{FF2B5EF4-FFF2-40B4-BE49-F238E27FC236}">
                  <a16:creationId xmlns:a16="http://schemas.microsoft.com/office/drawing/2014/main" id="{C51AB55B-5CB8-46FD-AFB7-9D4D7505E715}"/>
                </a:ext>
              </a:extLst>
            </p:cNvPr>
            <p:cNvCxnSpPr>
              <a:cxnSpLocks/>
            </p:cNvCxnSpPr>
            <p:nvPr/>
          </p:nvCxnSpPr>
          <p:spPr bwMode="auto">
            <a:xfrm>
              <a:off x="1893651" y="6096000"/>
              <a:ext cx="175098" cy="0"/>
            </a:xfrm>
            <a:prstGeom prst="line">
              <a:avLst/>
            </a:prstGeom>
            <a:solidFill>
              <a:schemeClr val="accent1"/>
            </a:solidFill>
            <a:ln w="28575" cap="sq" cmpd="sng" algn="ctr">
              <a:solidFill>
                <a:srgbClr val="0070C0"/>
              </a:solidFill>
              <a:prstDash val="solid"/>
              <a:round/>
              <a:headEnd type="none" w="sm" len="sm"/>
              <a:tailEnd type="none" w="sm" len="sm"/>
            </a:ln>
            <a:effectLst/>
          </p:spPr>
        </p:cxnSp>
      </p:grpSp>
      <p:grpSp>
        <p:nvGrpSpPr>
          <p:cNvPr id="32" name="Gruppieren 31">
            <a:extLst>
              <a:ext uri="{FF2B5EF4-FFF2-40B4-BE49-F238E27FC236}">
                <a16:creationId xmlns:a16="http://schemas.microsoft.com/office/drawing/2014/main" id="{70AF9F43-EF41-458F-9C51-B287966C94E8}"/>
              </a:ext>
            </a:extLst>
          </p:cNvPr>
          <p:cNvGrpSpPr/>
          <p:nvPr/>
        </p:nvGrpSpPr>
        <p:grpSpPr>
          <a:xfrm>
            <a:off x="2879229" y="3569348"/>
            <a:ext cx="599333" cy="233024"/>
            <a:chOff x="2879229" y="3609104"/>
            <a:chExt cx="599333" cy="233024"/>
          </a:xfrm>
        </p:grpSpPr>
        <p:cxnSp>
          <p:nvCxnSpPr>
            <p:cNvPr id="21" name="Gerader Verbinder 20">
              <a:extLst>
                <a:ext uri="{FF2B5EF4-FFF2-40B4-BE49-F238E27FC236}">
                  <a16:creationId xmlns:a16="http://schemas.microsoft.com/office/drawing/2014/main" id="{6A9DAC8A-B736-46EC-B020-666CE707358E}"/>
                </a:ext>
              </a:extLst>
            </p:cNvPr>
            <p:cNvCxnSpPr/>
            <p:nvPr/>
          </p:nvCxnSpPr>
          <p:spPr bwMode="auto">
            <a:xfrm>
              <a:off x="2879229" y="3609104"/>
              <a:ext cx="0" cy="233024"/>
            </a:xfrm>
            <a:prstGeom prst="line">
              <a:avLst/>
            </a:prstGeom>
            <a:solidFill>
              <a:schemeClr val="accent1"/>
            </a:solidFill>
            <a:ln w="12700" cap="sq" cmpd="sng" algn="ctr">
              <a:solidFill>
                <a:schemeClr val="tx1"/>
              </a:solidFill>
              <a:prstDash val="dash"/>
              <a:round/>
              <a:headEnd type="none" w="sm" len="sm"/>
              <a:tailEnd type="none" w="sm" len="sm"/>
            </a:ln>
            <a:effectLst/>
          </p:spPr>
        </p:cxnSp>
        <p:cxnSp>
          <p:nvCxnSpPr>
            <p:cNvPr id="31" name="Gerade Verbindung mit Pfeil 30">
              <a:extLst>
                <a:ext uri="{FF2B5EF4-FFF2-40B4-BE49-F238E27FC236}">
                  <a16:creationId xmlns:a16="http://schemas.microsoft.com/office/drawing/2014/main" id="{6022AA40-ECE8-4843-B01C-9D072DEC63C7}"/>
                </a:ext>
              </a:extLst>
            </p:cNvPr>
            <p:cNvCxnSpPr/>
            <p:nvPr/>
          </p:nvCxnSpPr>
          <p:spPr bwMode="auto">
            <a:xfrm>
              <a:off x="2879229" y="3609104"/>
              <a:ext cx="599333" cy="0"/>
            </a:xfrm>
            <a:prstGeom prst="straightConnector1">
              <a:avLst/>
            </a:prstGeom>
            <a:solidFill>
              <a:schemeClr val="accent1"/>
            </a:solidFill>
            <a:ln w="12700" cap="sq" cmpd="sng" algn="ctr">
              <a:solidFill>
                <a:srgbClr val="00B050"/>
              </a:solidFill>
              <a:prstDash val="dash"/>
              <a:round/>
              <a:headEnd type="none" w="sm" len="sm"/>
              <a:tailEnd type="triangle"/>
            </a:ln>
            <a:effectLst/>
          </p:spPr>
        </p:cxnSp>
      </p:grpSp>
      <p:grpSp>
        <p:nvGrpSpPr>
          <p:cNvPr id="58" name="Gruppieren 57">
            <a:extLst>
              <a:ext uri="{FF2B5EF4-FFF2-40B4-BE49-F238E27FC236}">
                <a16:creationId xmlns:a16="http://schemas.microsoft.com/office/drawing/2014/main" id="{90CD9B18-183D-41FE-8C5F-19E630C9385F}"/>
              </a:ext>
            </a:extLst>
          </p:cNvPr>
          <p:cNvGrpSpPr/>
          <p:nvPr/>
        </p:nvGrpSpPr>
        <p:grpSpPr>
          <a:xfrm>
            <a:off x="3539061" y="3582620"/>
            <a:ext cx="599333" cy="233024"/>
            <a:chOff x="2879229" y="3609104"/>
            <a:chExt cx="599333" cy="233024"/>
          </a:xfrm>
        </p:grpSpPr>
        <p:cxnSp>
          <p:nvCxnSpPr>
            <p:cNvPr id="59" name="Gerader Verbinder 58">
              <a:extLst>
                <a:ext uri="{FF2B5EF4-FFF2-40B4-BE49-F238E27FC236}">
                  <a16:creationId xmlns:a16="http://schemas.microsoft.com/office/drawing/2014/main" id="{E3149CBA-0DC0-4175-BF64-21B49C1CBEDC}"/>
                </a:ext>
              </a:extLst>
            </p:cNvPr>
            <p:cNvCxnSpPr/>
            <p:nvPr/>
          </p:nvCxnSpPr>
          <p:spPr bwMode="auto">
            <a:xfrm>
              <a:off x="2879229" y="3609104"/>
              <a:ext cx="0" cy="233024"/>
            </a:xfrm>
            <a:prstGeom prst="line">
              <a:avLst/>
            </a:prstGeom>
            <a:solidFill>
              <a:schemeClr val="accent1"/>
            </a:solidFill>
            <a:ln w="12700" cap="sq" cmpd="sng" algn="ctr">
              <a:solidFill>
                <a:schemeClr val="tx1"/>
              </a:solidFill>
              <a:prstDash val="dash"/>
              <a:round/>
              <a:headEnd type="none" w="sm" len="sm"/>
              <a:tailEnd type="none" w="sm" len="sm"/>
            </a:ln>
            <a:effectLst/>
          </p:spPr>
        </p:cxnSp>
        <p:cxnSp>
          <p:nvCxnSpPr>
            <p:cNvPr id="61" name="Gerade Verbindung mit Pfeil 60">
              <a:extLst>
                <a:ext uri="{FF2B5EF4-FFF2-40B4-BE49-F238E27FC236}">
                  <a16:creationId xmlns:a16="http://schemas.microsoft.com/office/drawing/2014/main" id="{EDBDF6F9-8913-4106-A621-F4FF0F9C0194}"/>
                </a:ext>
              </a:extLst>
            </p:cNvPr>
            <p:cNvCxnSpPr/>
            <p:nvPr/>
          </p:nvCxnSpPr>
          <p:spPr bwMode="auto">
            <a:xfrm>
              <a:off x="2879229" y="3609104"/>
              <a:ext cx="599333" cy="0"/>
            </a:xfrm>
            <a:prstGeom prst="straightConnector1">
              <a:avLst/>
            </a:prstGeom>
            <a:solidFill>
              <a:schemeClr val="accent1"/>
            </a:solidFill>
            <a:ln w="12700" cap="sq" cmpd="sng" algn="ctr">
              <a:solidFill>
                <a:srgbClr val="00B050"/>
              </a:solidFill>
              <a:prstDash val="dash"/>
              <a:round/>
              <a:headEnd type="none" w="sm" len="sm"/>
              <a:tailEnd type="triangle"/>
            </a:ln>
            <a:effectLst/>
          </p:spPr>
        </p:cxnSp>
      </p:grpSp>
      <p:grpSp>
        <p:nvGrpSpPr>
          <p:cNvPr id="62" name="Gruppieren 61">
            <a:extLst>
              <a:ext uri="{FF2B5EF4-FFF2-40B4-BE49-F238E27FC236}">
                <a16:creationId xmlns:a16="http://schemas.microsoft.com/office/drawing/2014/main" id="{1E91E7D0-77F8-4C9A-B884-8996150BB6C6}"/>
              </a:ext>
            </a:extLst>
          </p:cNvPr>
          <p:cNvGrpSpPr/>
          <p:nvPr/>
        </p:nvGrpSpPr>
        <p:grpSpPr>
          <a:xfrm>
            <a:off x="4183772" y="3573759"/>
            <a:ext cx="599333" cy="233024"/>
            <a:chOff x="2879229" y="3609104"/>
            <a:chExt cx="599333" cy="233024"/>
          </a:xfrm>
        </p:grpSpPr>
        <p:cxnSp>
          <p:nvCxnSpPr>
            <p:cNvPr id="63" name="Gerader Verbinder 62">
              <a:extLst>
                <a:ext uri="{FF2B5EF4-FFF2-40B4-BE49-F238E27FC236}">
                  <a16:creationId xmlns:a16="http://schemas.microsoft.com/office/drawing/2014/main" id="{F393FE25-C3E4-4C29-89C2-0680361A1AAF}"/>
                </a:ext>
              </a:extLst>
            </p:cNvPr>
            <p:cNvCxnSpPr/>
            <p:nvPr/>
          </p:nvCxnSpPr>
          <p:spPr bwMode="auto">
            <a:xfrm>
              <a:off x="2879229" y="3609104"/>
              <a:ext cx="0" cy="233024"/>
            </a:xfrm>
            <a:prstGeom prst="line">
              <a:avLst/>
            </a:prstGeom>
            <a:solidFill>
              <a:schemeClr val="accent1"/>
            </a:solidFill>
            <a:ln w="12700" cap="sq" cmpd="sng" algn="ctr">
              <a:solidFill>
                <a:schemeClr val="tx1"/>
              </a:solidFill>
              <a:prstDash val="dash"/>
              <a:round/>
              <a:headEnd type="none" w="sm" len="sm"/>
              <a:tailEnd type="none" w="sm" len="sm"/>
            </a:ln>
            <a:effectLst/>
          </p:spPr>
        </p:cxnSp>
        <p:cxnSp>
          <p:nvCxnSpPr>
            <p:cNvPr id="64" name="Gerade Verbindung mit Pfeil 63">
              <a:extLst>
                <a:ext uri="{FF2B5EF4-FFF2-40B4-BE49-F238E27FC236}">
                  <a16:creationId xmlns:a16="http://schemas.microsoft.com/office/drawing/2014/main" id="{47EB13D5-92AB-42D2-A4C1-FA58AB58CABB}"/>
                </a:ext>
              </a:extLst>
            </p:cNvPr>
            <p:cNvCxnSpPr/>
            <p:nvPr/>
          </p:nvCxnSpPr>
          <p:spPr bwMode="auto">
            <a:xfrm>
              <a:off x="2879229" y="3609104"/>
              <a:ext cx="599333" cy="0"/>
            </a:xfrm>
            <a:prstGeom prst="straightConnector1">
              <a:avLst/>
            </a:prstGeom>
            <a:solidFill>
              <a:schemeClr val="accent1"/>
            </a:solidFill>
            <a:ln w="12700" cap="sq" cmpd="sng" algn="ctr">
              <a:solidFill>
                <a:srgbClr val="00B050"/>
              </a:solidFill>
              <a:prstDash val="dash"/>
              <a:round/>
              <a:headEnd type="none" w="sm" len="sm"/>
              <a:tailEnd type="triangle"/>
            </a:ln>
            <a:effectLst/>
          </p:spPr>
        </p:cxnSp>
      </p:grpSp>
    </p:spTree>
    <p:extLst>
      <p:ext uri="{BB962C8B-B14F-4D97-AF65-F5344CB8AC3E}">
        <p14:creationId xmlns:p14="http://schemas.microsoft.com/office/powerpoint/2010/main" val="3472585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78C07776-A761-4640-817C-56BC0DAB83A1}"/>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FC75820-9102-4247-B4CE-843A3A00C5B6}"/>
              </a:ext>
            </a:extLst>
          </p:cNvPr>
          <p:cNvSpPr>
            <a:spLocks noGrp="1"/>
          </p:cNvSpPr>
          <p:nvPr>
            <p:ph type="sldNum" sz="quarter" idx="4"/>
          </p:nvPr>
        </p:nvSpPr>
        <p:spPr/>
        <p:txBody>
          <a:bodyPr/>
          <a:lstStyle/>
          <a:p>
            <a:fld id="{BD587C3E-324D-4846-9F44-5C3ACF20A720}" type="slidenum">
              <a:rPr lang="de-DE" smtClean="0"/>
              <a:pPr/>
              <a:t>59</a:t>
            </a:fld>
            <a:endParaRPr lang="de-DE" dirty="0"/>
          </a:p>
        </p:txBody>
      </p:sp>
      <p:sp>
        <p:nvSpPr>
          <p:cNvPr id="5" name="Titel 4">
            <a:extLst>
              <a:ext uri="{FF2B5EF4-FFF2-40B4-BE49-F238E27FC236}">
                <a16:creationId xmlns:a16="http://schemas.microsoft.com/office/drawing/2014/main" id="{A5F0B10C-E281-451C-9C78-02EE9DE76C76}"/>
              </a:ext>
            </a:extLst>
          </p:cNvPr>
          <p:cNvSpPr>
            <a:spLocks noGrp="1"/>
          </p:cNvSpPr>
          <p:nvPr>
            <p:ph type="title"/>
          </p:nvPr>
        </p:nvSpPr>
        <p:spPr/>
        <p:txBody>
          <a:bodyPr/>
          <a:lstStyle/>
          <a:p>
            <a:r>
              <a:rPr lang="de-DE" dirty="0"/>
              <a:t>Planung auf mehreren Ebenen (</a:t>
            </a:r>
            <a:r>
              <a:rPr lang="de-DE" dirty="0" err="1"/>
              <a:t>Planning</a:t>
            </a:r>
            <a:r>
              <a:rPr lang="de-DE" dirty="0"/>
              <a:t> </a:t>
            </a:r>
            <a:r>
              <a:rPr lang="de-DE" dirty="0" err="1"/>
              <a:t>Onion</a:t>
            </a:r>
            <a:r>
              <a:rPr lang="de-DE" dirty="0"/>
              <a:t>)</a:t>
            </a:r>
          </a:p>
        </p:txBody>
      </p:sp>
      <p:sp>
        <p:nvSpPr>
          <p:cNvPr id="2" name="Textplatzhalter 1">
            <a:extLst>
              <a:ext uri="{FF2B5EF4-FFF2-40B4-BE49-F238E27FC236}">
                <a16:creationId xmlns:a16="http://schemas.microsoft.com/office/drawing/2014/main" id="{6D2FA229-0A17-4054-90CB-F951670FA715}"/>
              </a:ext>
            </a:extLst>
          </p:cNvPr>
          <p:cNvSpPr>
            <a:spLocks noGrp="1"/>
          </p:cNvSpPr>
          <p:nvPr>
            <p:ph type="body" sz="quarter" idx="11"/>
          </p:nvPr>
        </p:nvSpPr>
        <p:spPr/>
        <p:txBody>
          <a:bodyPr>
            <a:normAutofit fontScale="92500"/>
          </a:bodyPr>
          <a:lstStyle/>
          <a:p>
            <a:r>
              <a:rPr lang="de-DE" dirty="0"/>
              <a:t>Syl_ID_5.2</a:t>
            </a:r>
          </a:p>
        </p:txBody>
      </p:sp>
      <p:sp>
        <p:nvSpPr>
          <p:cNvPr id="7" name="Freihandform: Form 6">
            <a:extLst>
              <a:ext uri="{FF2B5EF4-FFF2-40B4-BE49-F238E27FC236}">
                <a16:creationId xmlns:a16="http://schemas.microsoft.com/office/drawing/2014/main" id="{EB3ABDE1-7ED0-46C1-8B2B-6F7BD2BBDE35}"/>
              </a:ext>
            </a:extLst>
          </p:cNvPr>
          <p:cNvSpPr/>
          <p:nvPr/>
        </p:nvSpPr>
        <p:spPr>
          <a:xfrm>
            <a:off x="622478" y="1127127"/>
            <a:ext cx="5002213" cy="5002213"/>
          </a:xfrm>
          <a:custGeom>
            <a:avLst/>
            <a:gdLst>
              <a:gd name="connsiteX0" fmla="*/ 0 w 5002213"/>
              <a:gd name="connsiteY0" fmla="*/ 2501107 h 5002213"/>
              <a:gd name="connsiteX1" fmla="*/ 2501107 w 5002213"/>
              <a:gd name="connsiteY1" fmla="*/ 0 h 5002213"/>
              <a:gd name="connsiteX2" fmla="*/ 5002214 w 5002213"/>
              <a:gd name="connsiteY2" fmla="*/ 2501107 h 5002213"/>
              <a:gd name="connsiteX3" fmla="*/ 2501107 w 5002213"/>
              <a:gd name="connsiteY3" fmla="*/ 5002214 h 5002213"/>
              <a:gd name="connsiteX4" fmla="*/ 0 w 5002213"/>
              <a:gd name="connsiteY4" fmla="*/ 2501107 h 5002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2213" h="5002213">
                <a:moveTo>
                  <a:pt x="0" y="2501107"/>
                </a:moveTo>
                <a:cubicBezTo>
                  <a:pt x="0" y="1119784"/>
                  <a:pt x="1119784" y="0"/>
                  <a:pt x="2501107" y="0"/>
                </a:cubicBezTo>
                <a:cubicBezTo>
                  <a:pt x="3882430" y="0"/>
                  <a:pt x="5002214" y="1119784"/>
                  <a:pt x="5002214" y="2501107"/>
                </a:cubicBezTo>
                <a:cubicBezTo>
                  <a:pt x="5002214" y="3882430"/>
                  <a:pt x="3882430" y="5002214"/>
                  <a:pt x="2501107" y="5002214"/>
                </a:cubicBezTo>
                <a:cubicBezTo>
                  <a:pt x="1119784" y="5002214"/>
                  <a:pt x="0" y="3882430"/>
                  <a:pt x="0" y="2501107"/>
                </a:cubicBezTo>
                <a:close/>
              </a:path>
            </a:pathLst>
          </a:cu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shade val="80000"/>
              <a:hueOff val="0"/>
              <a:satOff val="0"/>
              <a:lumOff val="0"/>
              <a:alphaOff val="0"/>
            </a:schemeClr>
          </a:effectRef>
          <a:fontRef idx="minor">
            <a:schemeClr val="dk1"/>
          </a:fontRef>
        </p:style>
        <p:txBody>
          <a:bodyPr spcFirstLastPara="0" vert="horz" wrap="square" lIns="1705432" tIns="392350" rIns="1705432" bIns="4394122"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accent1"/>
                </a:solidFill>
                <a:latin typeface="Calibri" panose="020F0502020204030204" pitchFamily="34" charset="0"/>
              </a:rPr>
              <a:t>Strategie</a:t>
            </a:r>
          </a:p>
        </p:txBody>
      </p:sp>
      <p:sp>
        <p:nvSpPr>
          <p:cNvPr id="8" name="Freihandform: Form 7">
            <a:extLst>
              <a:ext uri="{FF2B5EF4-FFF2-40B4-BE49-F238E27FC236}">
                <a16:creationId xmlns:a16="http://schemas.microsoft.com/office/drawing/2014/main" id="{927162BB-957A-4B89-8356-24D2814C099C}"/>
              </a:ext>
            </a:extLst>
          </p:cNvPr>
          <p:cNvSpPr/>
          <p:nvPr/>
        </p:nvSpPr>
        <p:spPr>
          <a:xfrm>
            <a:off x="997644" y="1877458"/>
            <a:ext cx="4251881" cy="4251881"/>
          </a:xfrm>
          <a:custGeom>
            <a:avLst/>
            <a:gdLst>
              <a:gd name="connsiteX0" fmla="*/ 0 w 4251881"/>
              <a:gd name="connsiteY0" fmla="*/ 2125941 h 4251881"/>
              <a:gd name="connsiteX1" fmla="*/ 2125941 w 4251881"/>
              <a:gd name="connsiteY1" fmla="*/ 0 h 4251881"/>
              <a:gd name="connsiteX2" fmla="*/ 4251882 w 4251881"/>
              <a:gd name="connsiteY2" fmla="*/ 2125941 h 4251881"/>
              <a:gd name="connsiteX3" fmla="*/ 2125941 w 4251881"/>
              <a:gd name="connsiteY3" fmla="*/ 4251882 h 4251881"/>
              <a:gd name="connsiteX4" fmla="*/ 0 w 4251881"/>
              <a:gd name="connsiteY4" fmla="*/ 2125941 h 4251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881" h="4251881">
                <a:moveTo>
                  <a:pt x="0" y="2125941"/>
                </a:moveTo>
                <a:cubicBezTo>
                  <a:pt x="0" y="951816"/>
                  <a:pt x="951816" y="0"/>
                  <a:pt x="2125941" y="0"/>
                </a:cubicBezTo>
                <a:cubicBezTo>
                  <a:pt x="3300066" y="0"/>
                  <a:pt x="4251882" y="951816"/>
                  <a:pt x="4251882" y="2125941"/>
                </a:cubicBezTo>
                <a:cubicBezTo>
                  <a:pt x="4251882" y="3300066"/>
                  <a:pt x="3300066" y="4251882"/>
                  <a:pt x="2125941" y="4251882"/>
                </a:cubicBezTo>
                <a:cubicBezTo>
                  <a:pt x="951816" y="4251882"/>
                  <a:pt x="0" y="3300066"/>
                  <a:pt x="0" y="2125941"/>
                </a:cubicBezTo>
                <a:close/>
              </a:path>
            </a:pathLst>
          </a:custGeom>
          <a:solidFill>
            <a:schemeClr val="tx2">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shade val="80000"/>
              <a:hueOff val="101321"/>
              <a:satOff val="-9463"/>
              <a:lumOff val="7217"/>
              <a:alphaOff val="0"/>
            </a:schemeClr>
          </a:effectRef>
          <a:fontRef idx="minor">
            <a:schemeClr val="dk1"/>
          </a:fontRef>
        </p:style>
        <p:txBody>
          <a:bodyPr spcFirstLastPara="0" vert="horz" wrap="square" lIns="1351369" tIns="386724" rIns="1351369" bIns="3660671"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accent1"/>
                </a:solidFill>
                <a:latin typeface="Calibri" panose="020F0502020204030204" pitchFamily="34" charset="0"/>
              </a:rPr>
              <a:t>Portfolio</a:t>
            </a:r>
          </a:p>
        </p:txBody>
      </p:sp>
      <p:sp>
        <p:nvSpPr>
          <p:cNvPr id="9" name="Freihandform: Form 8">
            <a:extLst>
              <a:ext uri="{FF2B5EF4-FFF2-40B4-BE49-F238E27FC236}">
                <a16:creationId xmlns:a16="http://schemas.microsoft.com/office/drawing/2014/main" id="{AFD01EC1-58D5-492D-9586-4BB1F98B4591}"/>
              </a:ext>
            </a:extLst>
          </p:cNvPr>
          <p:cNvSpPr/>
          <p:nvPr/>
        </p:nvSpPr>
        <p:spPr>
          <a:xfrm>
            <a:off x="1372810" y="2627790"/>
            <a:ext cx="3501549" cy="3501549"/>
          </a:xfrm>
          <a:custGeom>
            <a:avLst/>
            <a:gdLst>
              <a:gd name="connsiteX0" fmla="*/ 0 w 3501549"/>
              <a:gd name="connsiteY0" fmla="*/ 1750775 h 3501549"/>
              <a:gd name="connsiteX1" fmla="*/ 1750775 w 3501549"/>
              <a:gd name="connsiteY1" fmla="*/ 0 h 3501549"/>
              <a:gd name="connsiteX2" fmla="*/ 3501550 w 3501549"/>
              <a:gd name="connsiteY2" fmla="*/ 1750775 h 3501549"/>
              <a:gd name="connsiteX3" fmla="*/ 1750775 w 3501549"/>
              <a:gd name="connsiteY3" fmla="*/ 3501550 h 3501549"/>
              <a:gd name="connsiteX4" fmla="*/ 0 w 3501549"/>
              <a:gd name="connsiteY4" fmla="*/ 1750775 h 3501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1549" h="3501549">
                <a:moveTo>
                  <a:pt x="0" y="1750775"/>
                </a:moveTo>
                <a:cubicBezTo>
                  <a:pt x="0" y="783849"/>
                  <a:pt x="783849" y="0"/>
                  <a:pt x="1750775" y="0"/>
                </a:cubicBezTo>
                <a:cubicBezTo>
                  <a:pt x="2717701" y="0"/>
                  <a:pt x="3501550" y="783849"/>
                  <a:pt x="3501550" y="1750775"/>
                </a:cubicBezTo>
                <a:cubicBezTo>
                  <a:pt x="3501550" y="2717701"/>
                  <a:pt x="2717701" y="3501550"/>
                  <a:pt x="1750775" y="3501550"/>
                </a:cubicBezTo>
                <a:cubicBezTo>
                  <a:pt x="783849" y="3501550"/>
                  <a:pt x="0" y="2717701"/>
                  <a:pt x="0" y="1750775"/>
                </a:cubicBezTo>
                <a:close/>
              </a:path>
            </a:pathLst>
          </a:custGeom>
          <a:solidFill>
            <a:schemeClr val="tx2">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shade val="80000"/>
              <a:hueOff val="202641"/>
              <a:satOff val="-18926"/>
              <a:lumOff val="14434"/>
              <a:alphaOff val="0"/>
            </a:schemeClr>
          </a:effectRef>
          <a:fontRef idx="minor">
            <a:schemeClr val="dk1"/>
          </a:fontRef>
        </p:style>
        <p:txBody>
          <a:bodyPr spcFirstLastPara="0" vert="horz" wrap="square" lIns="986989" tIns="383847" rIns="986989" bIns="2918969"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accent1"/>
                </a:solidFill>
                <a:latin typeface="Calibri" panose="020F0502020204030204" pitchFamily="34" charset="0"/>
              </a:rPr>
              <a:t>Produkt</a:t>
            </a:r>
          </a:p>
        </p:txBody>
      </p:sp>
      <p:sp>
        <p:nvSpPr>
          <p:cNvPr id="10" name="Freihandform: Form 9">
            <a:extLst>
              <a:ext uri="{FF2B5EF4-FFF2-40B4-BE49-F238E27FC236}">
                <a16:creationId xmlns:a16="http://schemas.microsoft.com/office/drawing/2014/main" id="{D3C2AE40-4EFA-4CAD-8D0F-F234B858D1E1}"/>
              </a:ext>
            </a:extLst>
          </p:cNvPr>
          <p:cNvSpPr/>
          <p:nvPr/>
        </p:nvSpPr>
        <p:spPr>
          <a:xfrm>
            <a:off x="1747976" y="3378122"/>
            <a:ext cx="2751217" cy="2751217"/>
          </a:xfrm>
          <a:custGeom>
            <a:avLst/>
            <a:gdLst>
              <a:gd name="connsiteX0" fmla="*/ 0 w 2751217"/>
              <a:gd name="connsiteY0" fmla="*/ 1375609 h 2751217"/>
              <a:gd name="connsiteX1" fmla="*/ 1375609 w 2751217"/>
              <a:gd name="connsiteY1" fmla="*/ 0 h 2751217"/>
              <a:gd name="connsiteX2" fmla="*/ 2751218 w 2751217"/>
              <a:gd name="connsiteY2" fmla="*/ 1375609 h 2751217"/>
              <a:gd name="connsiteX3" fmla="*/ 1375609 w 2751217"/>
              <a:gd name="connsiteY3" fmla="*/ 2751218 h 2751217"/>
              <a:gd name="connsiteX4" fmla="*/ 0 w 2751217"/>
              <a:gd name="connsiteY4" fmla="*/ 1375609 h 2751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1217" h="2751217">
                <a:moveTo>
                  <a:pt x="0" y="1375609"/>
                </a:moveTo>
                <a:cubicBezTo>
                  <a:pt x="0" y="615881"/>
                  <a:pt x="615881" y="0"/>
                  <a:pt x="1375609" y="0"/>
                </a:cubicBezTo>
                <a:cubicBezTo>
                  <a:pt x="2135337" y="0"/>
                  <a:pt x="2751218" y="615881"/>
                  <a:pt x="2751218" y="1375609"/>
                </a:cubicBezTo>
                <a:cubicBezTo>
                  <a:pt x="2751218" y="2135337"/>
                  <a:pt x="2135337" y="2751218"/>
                  <a:pt x="1375609" y="2751218"/>
                </a:cubicBezTo>
                <a:cubicBezTo>
                  <a:pt x="615881" y="2751218"/>
                  <a:pt x="0" y="2135337"/>
                  <a:pt x="0" y="1375609"/>
                </a:cubicBezTo>
                <a:close/>
              </a:path>
            </a:pathLst>
          </a:custGeom>
          <a:solidFill>
            <a:schemeClr val="tx2">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shade val="80000"/>
              <a:hueOff val="303962"/>
              <a:satOff val="-28388"/>
              <a:lumOff val="21651"/>
              <a:alphaOff val="0"/>
            </a:schemeClr>
          </a:effectRef>
          <a:fontRef idx="minor">
            <a:schemeClr val="dk1"/>
          </a:fontRef>
        </p:style>
        <p:txBody>
          <a:bodyPr spcFirstLastPara="0" vert="horz" wrap="square" lIns="775020" tIns="389850" rIns="775020" bIns="2150628"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accent1"/>
                </a:solidFill>
                <a:latin typeface="Calibri" panose="020F0502020204030204" pitchFamily="34" charset="0"/>
              </a:rPr>
              <a:t>Release</a:t>
            </a:r>
          </a:p>
        </p:txBody>
      </p:sp>
      <p:sp>
        <p:nvSpPr>
          <p:cNvPr id="11" name="Freihandform: Form 10">
            <a:extLst>
              <a:ext uri="{FF2B5EF4-FFF2-40B4-BE49-F238E27FC236}">
                <a16:creationId xmlns:a16="http://schemas.microsoft.com/office/drawing/2014/main" id="{B5F1938B-D9D3-4DC4-8294-5479E04863E1}"/>
              </a:ext>
            </a:extLst>
          </p:cNvPr>
          <p:cNvSpPr/>
          <p:nvPr/>
        </p:nvSpPr>
        <p:spPr>
          <a:xfrm>
            <a:off x="2123142" y="4128454"/>
            <a:ext cx="2000885" cy="2000885"/>
          </a:xfrm>
          <a:custGeom>
            <a:avLst/>
            <a:gdLst>
              <a:gd name="connsiteX0" fmla="*/ 0 w 2000885"/>
              <a:gd name="connsiteY0" fmla="*/ 1000443 h 2000885"/>
              <a:gd name="connsiteX1" fmla="*/ 1000443 w 2000885"/>
              <a:gd name="connsiteY1" fmla="*/ 0 h 2000885"/>
              <a:gd name="connsiteX2" fmla="*/ 2000886 w 2000885"/>
              <a:gd name="connsiteY2" fmla="*/ 1000443 h 2000885"/>
              <a:gd name="connsiteX3" fmla="*/ 1000443 w 2000885"/>
              <a:gd name="connsiteY3" fmla="*/ 2000886 h 2000885"/>
              <a:gd name="connsiteX4" fmla="*/ 0 w 2000885"/>
              <a:gd name="connsiteY4" fmla="*/ 1000443 h 2000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885" h="2000885">
                <a:moveTo>
                  <a:pt x="0" y="1000443"/>
                </a:moveTo>
                <a:cubicBezTo>
                  <a:pt x="0" y="447914"/>
                  <a:pt x="447914" y="0"/>
                  <a:pt x="1000443" y="0"/>
                </a:cubicBezTo>
                <a:cubicBezTo>
                  <a:pt x="1552972" y="0"/>
                  <a:pt x="2000886" y="447914"/>
                  <a:pt x="2000886" y="1000443"/>
                </a:cubicBezTo>
                <a:cubicBezTo>
                  <a:pt x="2000886" y="1552972"/>
                  <a:pt x="1552972" y="2000886"/>
                  <a:pt x="1000443" y="2000886"/>
                </a:cubicBezTo>
                <a:cubicBezTo>
                  <a:pt x="447914" y="2000886"/>
                  <a:pt x="0" y="1552972"/>
                  <a:pt x="0" y="1000443"/>
                </a:cubicBezTo>
                <a:close/>
              </a:path>
            </a:pathLst>
          </a:custGeom>
          <a:solidFill>
            <a:schemeClr val="tx2">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shade val="80000"/>
              <a:hueOff val="405283"/>
              <a:satOff val="-37851"/>
              <a:lumOff val="28868"/>
              <a:alphaOff val="0"/>
            </a:schemeClr>
          </a:effectRef>
          <a:fontRef idx="minor">
            <a:schemeClr val="dk1"/>
          </a:fontRef>
        </p:style>
        <p:txBody>
          <a:bodyPr spcFirstLastPara="0" vert="horz" wrap="square" lIns="492395" tIns="392351" rIns="492395" bIns="1392793"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accent1"/>
                </a:solidFill>
                <a:latin typeface="Calibri" panose="020F0502020204030204" pitchFamily="34" charset="0"/>
              </a:rPr>
              <a:t>Sprint</a:t>
            </a:r>
          </a:p>
        </p:txBody>
      </p:sp>
      <p:sp>
        <p:nvSpPr>
          <p:cNvPr id="12" name="Freihandform: Form 11">
            <a:extLst>
              <a:ext uri="{FF2B5EF4-FFF2-40B4-BE49-F238E27FC236}">
                <a16:creationId xmlns:a16="http://schemas.microsoft.com/office/drawing/2014/main" id="{36C5B9A3-F68D-4A60-9B6A-FC60065D4236}"/>
              </a:ext>
            </a:extLst>
          </p:cNvPr>
          <p:cNvSpPr/>
          <p:nvPr/>
        </p:nvSpPr>
        <p:spPr>
          <a:xfrm>
            <a:off x="2498308" y="4878786"/>
            <a:ext cx="1250553" cy="1250553"/>
          </a:xfrm>
          <a:custGeom>
            <a:avLst/>
            <a:gdLst>
              <a:gd name="connsiteX0" fmla="*/ 0 w 1250553"/>
              <a:gd name="connsiteY0" fmla="*/ 625277 h 1250553"/>
              <a:gd name="connsiteX1" fmla="*/ 625277 w 1250553"/>
              <a:gd name="connsiteY1" fmla="*/ 0 h 1250553"/>
              <a:gd name="connsiteX2" fmla="*/ 1250554 w 1250553"/>
              <a:gd name="connsiteY2" fmla="*/ 625277 h 1250553"/>
              <a:gd name="connsiteX3" fmla="*/ 625277 w 1250553"/>
              <a:gd name="connsiteY3" fmla="*/ 1250554 h 1250553"/>
              <a:gd name="connsiteX4" fmla="*/ 0 w 1250553"/>
              <a:gd name="connsiteY4" fmla="*/ 625277 h 125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553" h="1250553">
                <a:moveTo>
                  <a:pt x="0" y="625277"/>
                </a:moveTo>
                <a:cubicBezTo>
                  <a:pt x="0" y="279946"/>
                  <a:pt x="279946" y="0"/>
                  <a:pt x="625277" y="0"/>
                </a:cubicBezTo>
                <a:cubicBezTo>
                  <a:pt x="970608" y="0"/>
                  <a:pt x="1250554" y="279946"/>
                  <a:pt x="1250554" y="625277"/>
                </a:cubicBezTo>
                <a:cubicBezTo>
                  <a:pt x="1250554" y="970608"/>
                  <a:pt x="970608" y="1250554"/>
                  <a:pt x="625277" y="1250554"/>
                </a:cubicBezTo>
                <a:cubicBezTo>
                  <a:pt x="279946" y="1250554"/>
                  <a:pt x="0" y="970608"/>
                  <a:pt x="0" y="625277"/>
                </a:cubicBezTo>
                <a:close/>
              </a:path>
            </a:pathLst>
          </a:custGeom>
          <a:solidFill>
            <a:schemeClr val="tx2">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shade val="80000"/>
              <a:hueOff val="506603"/>
              <a:satOff val="-47314"/>
              <a:lumOff val="36085"/>
              <a:alphaOff val="0"/>
            </a:schemeClr>
          </a:effectRef>
          <a:fontRef idx="minor">
            <a:schemeClr val="dk1"/>
          </a:fontRef>
        </p:style>
        <p:txBody>
          <a:bodyPr spcFirstLastPara="0" vert="horz" wrap="square" lIns="325379" tIns="454879" rIns="325380" bIns="454878"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accent1"/>
                </a:solidFill>
                <a:latin typeface="Calibri" panose="020F0502020204030204" pitchFamily="34" charset="0"/>
              </a:rPr>
              <a:t>Tag</a:t>
            </a:r>
          </a:p>
        </p:txBody>
      </p:sp>
      <p:sp>
        <p:nvSpPr>
          <p:cNvPr id="13" name="Textfeld 12">
            <a:extLst>
              <a:ext uri="{FF2B5EF4-FFF2-40B4-BE49-F238E27FC236}">
                <a16:creationId xmlns:a16="http://schemas.microsoft.com/office/drawing/2014/main" id="{881B6829-B607-4E72-961B-1D4F2A4C2822}"/>
              </a:ext>
            </a:extLst>
          </p:cNvPr>
          <p:cNvSpPr txBox="1"/>
          <p:nvPr/>
        </p:nvSpPr>
        <p:spPr>
          <a:xfrm>
            <a:off x="6023109" y="1443461"/>
            <a:ext cx="1761067" cy="338554"/>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Unternehmen</a:t>
            </a:r>
          </a:p>
        </p:txBody>
      </p:sp>
      <p:sp>
        <p:nvSpPr>
          <p:cNvPr id="14" name="Textfeld 13">
            <a:extLst>
              <a:ext uri="{FF2B5EF4-FFF2-40B4-BE49-F238E27FC236}">
                <a16:creationId xmlns:a16="http://schemas.microsoft.com/office/drawing/2014/main" id="{3DC2719D-91C9-41F3-BBBB-05AC46295B9A}"/>
              </a:ext>
            </a:extLst>
          </p:cNvPr>
          <p:cNvSpPr txBox="1"/>
          <p:nvPr/>
        </p:nvSpPr>
        <p:spPr>
          <a:xfrm>
            <a:off x="6023109" y="2049371"/>
            <a:ext cx="1761067" cy="584775"/>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Stakeholder und </a:t>
            </a:r>
            <a:r>
              <a:rPr lang="de-DE" sz="1600" b="1" dirty="0" err="1">
                <a:solidFill>
                  <a:srgbClr val="4D4D4D"/>
                </a:solidFill>
                <a:latin typeface="Calibri" panose="020F0502020204030204" pitchFamily="34" charset="0"/>
                <a:sym typeface="Wingdings" pitchFamily="2" charset="2"/>
              </a:rPr>
              <a:t>Product</a:t>
            </a:r>
            <a:r>
              <a:rPr lang="de-DE" sz="1600" b="1" dirty="0">
                <a:solidFill>
                  <a:srgbClr val="4D4D4D"/>
                </a:solidFill>
                <a:latin typeface="Calibri" panose="020F0502020204030204" pitchFamily="34" charset="0"/>
                <a:sym typeface="Wingdings" pitchFamily="2" charset="2"/>
              </a:rPr>
              <a:t> </a:t>
            </a:r>
            <a:r>
              <a:rPr lang="de-DE" sz="1600" b="1" dirty="0" err="1">
                <a:solidFill>
                  <a:srgbClr val="4D4D4D"/>
                </a:solidFill>
                <a:latin typeface="Calibri" panose="020F0502020204030204" pitchFamily="34" charset="0"/>
                <a:sym typeface="Wingdings" pitchFamily="2" charset="2"/>
              </a:rPr>
              <a:t>Owner</a:t>
            </a:r>
            <a:endParaRPr lang="de-DE" sz="1600" b="1" dirty="0">
              <a:solidFill>
                <a:srgbClr val="4D4D4D"/>
              </a:solidFill>
              <a:latin typeface="Calibri" panose="020F0502020204030204" pitchFamily="34" charset="0"/>
              <a:sym typeface="Wingdings" pitchFamily="2" charset="2"/>
            </a:endParaRPr>
          </a:p>
        </p:txBody>
      </p:sp>
      <p:sp>
        <p:nvSpPr>
          <p:cNvPr id="15" name="Textfeld 14">
            <a:extLst>
              <a:ext uri="{FF2B5EF4-FFF2-40B4-BE49-F238E27FC236}">
                <a16:creationId xmlns:a16="http://schemas.microsoft.com/office/drawing/2014/main" id="{40449C7F-BA26-481D-A1EE-0D6C40A24CCD}"/>
              </a:ext>
            </a:extLst>
          </p:cNvPr>
          <p:cNvSpPr txBox="1"/>
          <p:nvPr/>
        </p:nvSpPr>
        <p:spPr>
          <a:xfrm>
            <a:off x="6023109" y="2901502"/>
            <a:ext cx="1761067" cy="584775"/>
          </a:xfrm>
          <a:prstGeom prst="rect">
            <a:avLst/>
          </a:prstGeom>
          <a:noFill/>
        </p:spPr>
        <p:txBody>
          <a:bodyPr wrap="square" rtlCol="0">
            <a:spAutoFit/>
          </a:bodyPr>
          <a:lstStyle/>
          <a:p>
            <a:r>
              <a:rPr lang="de-DE" sz="1600" b="1" dirty="0" err="1">
                <a:solidFill>
                  <a:srgbClr val="4D4D4D"/>
                </a:solidFill>
                <a:latin typeface="Calibri" panose="020F0502020204030204" pitchFamily="34" charset="0"/>
                <a:sym typeface="Wingdings" pitchFamily="2" charset="2"/>
              </a:rPr>
              <a:t>Product</a:t>
            </a:r>
            <a:r>
              <a:rPr lang="de-DE" sz="1600" b="1" dirty="0">
                <a:solidFill>
                  <a:srgbClr val="4D4D4D"/>
                </a:solidFill>
                <a:latin typeface="Calibri" panose="020F0502020204030204" pitchFamily="34" charset="0"/>
                <a:sym typeface="Wingdings" pitchFamily="2" charset="2"/>
              </a:rPr>
              <a:t> </a:t>
            </a:r>
            <a:r>
              <a:rPr lang="de-DE" sz="1600" b="1" dirty="0" err="1">
                <a:solidFill>
                  <a:srgbClr val="4D4D4D"/>
                </a:solidFill>
                <a:latin typeface="Calibri" panose="020F0502020204030204" pitchFamily="34" charset="0"/>
                <a:sym typeface="Wingdings" pitchFamily="2" charset="2"/>
              </a:rPr>
              <a:t>Owner</a:t>
            </a:r>
            <a:r>
              <a:rPr lang="de-DE" sz="1600" b="1" dirty="0">
                <a:solidFill>
                  <a:srgbClr val="4D4D4D"/>
                </a:solidFill>
                <a:latin typeface="Calibri" panose="020F0502020204030204" pitchFamily="34" charset="0"/>
                <a:sym typeface="Wingdings" pitchFamily="2" charset="2"/>
              </a:rPr>
              <a:t>, Stakeholder</a:t>
            </a:r>
          </a:p>
        </p:txBody>
      </p:sp>
      <p:sp>
        <p:nvSpPr>
          <p:cNvPr id="16" name="Textfeld 15">
            <a:extLst>
              <a:ext uri="{FF2B5EF4-FFF2-40B4-BE49-F238E27FC236}">
                <a16:creationId xmlns:a16="http://schemas.microsoft.com/office/drawing/2014/main" id="{117C3ACF-0F0B-41C1-808E-E7E0C5E3DC29}"/>
              </a:ext>
            </a:extLst>
          </p:cNvPr>
          <p:cNvSpPr txBox="1"/>
          <p:nvPr/>
        </p:nvSpPr>
        <p:spPr>
          <a:xfrm>
            <a:off x="6023109" y="3544914"/>
            <a:ext cx="3183283" cy="830997"/>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Scrum-Team </a:t>
            </a:r>
            <a:r>
              <a:rPr lang="de-DE" sz="1600" dirty="0">
                <a:solidFill>
                  <a:srgbClr val="4D4D4D"/>
                </a:solidFill>
                <a:latin typeface="Calibri" panose="020F0502020204030204" pitchFamily="34" charset="0"/>
                <a:sym typeface="Wingdings" pitchFamily="2" charset="2"/>
              </a:rPr>
              <a:t>(</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a:t>
            </a:r>
            <a:r>
              <a:rPr lang="de-DE" sz="1600" dirty="0" err="1">
                <a:solidFill>
                  <a:srgbClr val="4D4D4D"/>
                </a:solidFill>
                <a:latin typeface="Calibri" panose="020F0502020204030204" pitchFamily="34" charset="0"/>
                <a:sym typeface="Wingdings" pitchFamily="2" charset="2"/>
              </a:rPr>
              <a:t>Owner</a:t>
            </a:r>
            <a:r>
              <a:rPr lang="de-DE" sz="1600" dirty="0">
                <a:solidFill>
                  <a:srgbClr val="4D4D4D"/>
                </a:solidFill>
                <a:latin typeface="Calibri" panose="020F0502020204030204" pitchFamily="34" charset="0"/>
                <a:sym typeface="Wingdings" pitchFamily="2" charset="2"/>
              </a:rPr>
              <a:t>, Scrum Master, Entwicklungsteam)</a:t>
            </a:r>
            <a:r>
              <a:rPr lang="de-DE" sz="1600" b="1" dirty="0">
                <a:solidFill>
                  <a:srgbClr val="4D4D4D"/>
                </a:solidFill>
                <a:latin typeface="Calibri" panose="020F0502020204030204" pitchFamily="34" charset="0"/>
                <a:sym typeface="Wingdings" pitchFamily="2" charset="2"/>
              </a:rPr>
              <a:t>, Stakeholder</a:t>
            </a:r>
          </a:p>
        </p:txBody>
      </p:sp>
      <p:sp>
        <p:nvSpPr>
          <p:cNvPr id="17" name="Textfeld 16">
            <a:extLst>
              <a:ext uri="{FF2B5EF4-FFF2-40B4-BE49-F238E27FC236}">
                <a16:creationId xmlns:a16="http://schemas.microsoft.com/office/drawing/2014/main" id="{FDD3C888-C9DA-47EA-B4E3-0A6994ED895A}"/>
              </a:ext>
            </a:extLst>
          </p:cNvPr>
          <p:cNvSpPr txBox="1"/>
          <p:nvPr/>
        </p:nvSpPr>
        <p:spPr>
          <a:xfrm>
            <a:off x="6023109" y="4456679"/>
            <a:ext cx="3035165" cy="584775"/>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Scrum-Team </a:t>
            </a:r>
            <a:r>
              <a:rPr lang="de-DE" sz="1600" dirty="0">
                <a:solidFill>
                  <a:srgbClr val="4D4D4D"/>
                </a:solidFill>
                <a:latin typeface="Calibri" panose="020F0502020204030204" pitchFamily="34" charset="0"/>
                <a:sym typeface="Wingdings" pitchFamily="2" charset="2"/>
              </a:rPr>
              <a:t>(</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a:t>
            </a:r>
            <a:r>
              <a:rPr lang="de-DE" sz="1600" dirty="0" err="1">
                <a:solidFill>
                  <a:srgbClr val="4D4D4D"/>
                </a:solidFill>
                <a:latin typeface="Calibri" panose="020F0502020204030204" pitchFamily="34" charset="0"/>
                <a:sym typeface="Wingdings" pitchFamily="2" charset="2"/>
              </a:rPr>
              <a:t>Owner</a:t>
            </a:r>
            <a:r>
              <a:rPr lang="de-DE" sz="1600" dirty="0">
                <a:solidFill>
                  <a:srgbClr val="4D4D4D"/>
                </a:solidFill>
                <a:latin typeface="Calibri" panose="020F0502020204030204" pitchFamily="34" charset="0"/>
                <a:sym typeface="Wingdings" pitchFamily="2" charset="2"/>
              </a:rPr>
              <a:t>, Scrum Master, Entwicklungsteam)</a:t>
            </a:r>
            <a:endParaRPr lang="de-DE" sz="1600" b="1" dirty="0">
              <a:solidFill>
                <a:srgbClr val="4D4D4D"/>
              </a:solidFill>
              <a:latin typeface="Calibri" panose="020F0502020204030204" pitchFamily="34" charset="0"/>
              <a:sym typeface="Wingdings" pitchFamily="2" charset="2"/>
            </a:endParaRPr>
          </a:p>
        </p:txBody>
      </p:sp>
      <p:sp>
        <p:nvSpPr>
          <p:cNvPr id="18" name="Textfeld 17">
            <a:extLst>
              <a:ext uri="{FF2B5EF4-FFF2-40B4-BE49-F238E27FC236}">
                <a16:creationId xmlns:a16="http://schemas.microsoft.com/office/drawing/2014/main" id="{07111A89-BC67-46FD-8BF7-1119E6DB1161}"/>
              </a:ext>
            </a:extLst>
          </p:cNvPr>
          <p:cNvSpPr txBox="1"/>
          <p:nvPr/>
        </p:nvSpPr>
        <p:spPr>
          <a:xfrm>
            <a:off x="6023109" y="5211674"/>
            <a:ext cx="1761067" cy="584775"/>
          </a:xfrm>
          <a:prstGeom prst="rect">
            <a:avLst/>
          </a:prstGeom>
          <a:noFill/>
        </p:spPr>
        <p:txBody>
          <a:bodyPr wrap="square" rtlCol="0">
            <a:spAutoFit/>
          </a:bodyPr>
          <a:lstStyle/>
          <a:p>
            <a:r>
              <a:rPr lang="de-DE" sz="1600" b="1" dirty="0" err="1">
                <a:solidFill>
                  <a:srgbClr val="4D4D4D"/>
                </a:solidFill>
                <a:latin typeface="Calibri" panose="020F0502020204030204" pitchFamily="34" charset="0"/>
                <a:sym typeface="Wingdings" pitchFamily="2" charset="2"/>
              </a:rPr>
              <a:t>Scrum</a:t>
            </a:r>
            <a:r>
              <a:rPr lang="de-DE" sz="1600" b="1" dirty="0">
                <a:solidFill>
                  <a:srgbClr val="4D4D4D"/>
                </a:solidFill>
                <a:latin typeface="Calibri" panose="020F0502020204030204" pitchFamily="34" charset="0"/>
                <a:sym typeface="Wingdings" pitchFamily="2" charset="2"/>
              </a:rPr>
              <a:t> Master, Entwicklungsteam</a:t>
            </a:r>
          </a:p>
        </p:txBody>
      </p:sp>
      <p:cxnSp>
        <p:nvCxnSpPr>
          <p:cNvPr id="20" name="Gerade Verbindung mit Pfeil 19">
            <a:extLst>
              <a:ext uri="{FF2B5EF4-FFF2-40B4-BE49-F238E27FC236}">
                <a16:creationId xmlns:a16="http://schemas.microsoft.com/office/drawing/2014/main" id="{DE4EDABA-63D6-4CD2-9ED1-8449FF57E3E2}"/>
              </a:ext>
            </a:extLst>
          </p:cNvPr>
          <p:cNvCxnSpPr/>
          <p:nvPr/>
        </p:nvCxnSpPr>
        <p:spPr bwMode="auto">
          <a:xfrm>
            <a:off x="3977267" y="1612738"/>
            <a:ext cx="1994551"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1" name="Gerade Verbindung mit Pfeil 20">
            <a:extLst>
              <a:ext uri="{FF2B5EF4-FFF2-40B4-BE49-F238E27FC236}">
                <a16:creationId xmlns:a16="http://schemas.microsoft.com/office/drawing/2014/main" id="{C7460738-DAFE-4159-B639-E20A6F4BA6DF}"/>
              </a:ext>
            </a:extLst>
          </p:cNvPr>
          <p:cNvCxnSpPr/>
          <p:nvPr/>
        </p:nvCxnSpPr>
        <p:spPr bwMode="auto">
          <a:xfrm>
            <a:off x="3977267" y="5508132"/>
            <a:ext cx="1994551"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2" name="Gerade Verbindung mit Pfeil 21">
            <a:extLst>
              <a:ext uri="{FF2B5EF4-FFF2-40B4-BE49-F238E27FC236}">
                <a16:creationId xmlns:a16="http://schemas.microsoft.com/office/drawing/2014/main" id="{DEDB263B-21BE-4B0C-80AC-4B7AD217F311}"/>
              </a:ext>
            </a:extLst>
          </p:cNvPr>
          <p:cNvCxnSpPr/>
          <p:nvPr/>
        </p:nvCxnSpPr>
        <p:spPr bwMode="auto">
          <a:xfrm>
            <a:off x="3977267" y="2391817"/>
            <a:ext cx="1994551"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3" name="Gerade Verbindung mit Pfeil 22">
            <a:extLst>
              <a:ext uri="{FF2B5EF4-FFF2-40B4-BE49-F238E27FC236}">
                <a16:creationId xmlns:a16="http://schemas.microsoft.com/office/drawing/2014/main" id="{B530F621-3AD7-4090-BD5D-854CD0C8EFDE}"/>
              </a:ext>
            </a:extLst>
          </p:cNvPr>
          <p:cNvCxnSpPr/>
          <p:nvPr/>
        </p:nvCxnSpPr>
        <p:spPr bwMode="auto">
          <a:xfrm>
            <a:off x="3977267" y="3170896"/>
            <a:ext cx="1994551"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4" name="Gerade Verbindung mit Pfeil 23">
            <a:extLst>
              <a:ext uri="{FF2B5EF4-FFF2-40B4-BE49-F238E27FC236}">
                <a16:creationId xmlns:a16="http://schemas.microsoft.com/office/drawing/2014/main" id="{54BC9CF1-D71C-4827-9B5E-2ECD701C00B6}"/>
              </a:ext>
            </a:extLst>
          </p:cNvPr>
          <p:cNvCxnSpPr/>
          <p:nvPr/>
        </p:nvCxnSpPr>
        <p:spPr bwMode="auto">
          <a:xfrm>
            <a:off x="3977267" y="3949975"/>
            <a:ext cx="1994551"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5" name="Gerade Verbindung mit Pfeil 24">
            <a:extLst>
              <a:ext uri="{FF2B5EF4-FFF2-40B4-BE49-F238E27FC236}">
                <a16:creationId xmlns:a16="http://schemas.microsoft.com/office/drawing/2014/main" id="{40605E95-5648-43AD-9180-A89FCE18E330}"/>
              </a:ext>
            </a:extLst>
          </p:cNvPr>
          <p:cNvCxnSpPr/>
          <p:nvPr/>
        </p:nvCxnSpPr>
        <p:spPr bwMode="auto">
          <a:xfrm>
            <a:off x="3977267" y="4729054"/>
            <a:ext cx="1994551"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13884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37747044-2EB2-4730-8D5C-A5B9DEB5F3F9}"/>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39DCFF81-0843-4FB8-A40C-872B04338DF2}"/>
              </a:ext>
            </a:extLst>
          </p:cNvPr>
          <p:cNvSpPr>
            <a:spLocks noGrp="1"/>
          </p:cNvSpPr>
          <p:nvPr>
            <p:ph type="sldNum" sz="quarter" idx="4"/>
          </p:nvPr>
        </p:nvSpPr>
        <p:spPr/>
        <p:txBody>
          <a:bodyPr/>
          <a:lstStyle/>
          <a:p>
            <a:fld id="{BD587C3E-324D-4846-9F44-5C3ACF20A720}" type="slidenum">
              <a:rPr lang="de-DE" smtClean="0"/>
              <a:pPr/>
              <a:t>6</a:t>
            </a:fld>
            <a:endParaRPr lang="de-DE" dirty="0"/>
          </a:p>
        </p:txBody>
      </p:sp>
      <p:sp>
        <p:nvSpPr>
          <p:cNvPr id="9" name="Textplatzhalter 8">
            <a:extLst>
              <a:ext uri="{FF2B5EF4-FFF2-40B4-BE49-F238E27FC236}">
                <a16:creationId xmlns:a16="http://schemas.microsoft.com/office/drawing/2014/main" id="{C0B889D2-1D57-4C8C-9168-70A5ACA582C4}"/>
              </a:ext>
            </a:extLst>
          </p:cNvPr>
          <p:cNvSpPr>
            <a:spLocks noGrp="1"/>
          </p:cNvSpPr>
          <p:nvPr>
            <p:ph type="body" sz="quarter" idx="11"/>
          </p:nvPr>
        </p:nvSpPr>
        <p:spPr/>
        <p:txBody>
          <a:bodyPr>
            <a:normAutofit fontScale="55000" lnSpcReduction="20000"/>
          </a:bodyPr>
          <a:lstStyle/>
          <a:p>
            <a:endParaRPr lang="de-DE"/>
          </a:p>
        </p:txBody>
      </p:sp>
      <p:sp>
        <p:nvSpPr>
          <p:cNvPr id="12" name="Titel 11">
            <a:extLst>
              <a:ext uri="{FF2B5EF4-FFF2-40B4-BE49-F238E27FC236}">
                <a16:creationId xmlns:a16="http://schemas.microsoft.com/office/drawing/2014/main" id="{6F13E4B2-2EC7-40F0-8ED4-5268E2EC3AEC}"/>
              </a:ext>
            </a:extLst>
          </p:cNvPr>
          <p:cNvSpPr>
            <a:spLocks noGrp="1"/>
          </p:cNvSpPr>
          <p:nvPr>
            <p:ph type="title"/>
          </p:nvPr>
        </p:nvSpPr>
        <p:spPr/>
        <p:txBody>
          <a:bodyPr/>
          <a:lstStyle/>
          <a:p>
            <a:r>
              <a:rPr lang="de-DE" dirty="0" err="1"/>
              <a:t>Scrum</a:t>
            </a:r>
            <a:r>
              <a:rPr lang="de-DE" dirty="0"/>
              <a:t>: Grundlagen</a:t>
            </a:r>
          </a:p>
        </p:txBody>
      </p:sp>
      <p:sp>
        <p:nvSpPr>
          <p:cNvPr id="15" name="Textplatzhalter 14">
            <a:extLst>
              <a:ext uri="{FF2B5EF4-FFF2-40B4-BE49-F238E27FC236}">
                <a16:creationId xmlns:a16="http://schemas.microsoft.com/office/drawing/2014/main" id="{E9285C90-3D98-43C5-88F8-A1BE8B02F13D}"/>
              </a:ext>
            </a:extLst>
          </p:cNvPr>
          <p:cNvSpPr>
            <a:spLocks noGrp="1"/>
          </p:cNvSpPr>
          <p:nvPr>
            <p:ph type="body" sz="quarter" idx="12"/>
          </p:nvPr>
        </p:nvSpPr>
        <p:spPr/>
        <p:txBody>
          <a:bodyPr>
            <a:normAutofit lnSpcReduction="10000"/>
          </a:bodyPr>
          <a:lstStyle/>
          <a:p>
            <a:r>
              <a:rPr lang="de-DE" dirty="0"/>
              <a:t>Hintergrund und Ursprung</a:t>
            </a:r>
          </a:p>
          <a:p>
            <a:r>
              <a:rPr lang="de-DE" dirty="0"/>
              <a:t>Empirische Prozesssteuerung</a:t>
            </a:r>
          </a:p>
          <a:p>
            <a:r>
              <a:rPr lang="de-DE" dirty="0"/>
              <a:t>Agilität</a:t>
            </a:r>
          </a:p>
          <a:p>
            <a:r>
              <a:rPr lang="de-DE" dirty="0" err="1"/>
              <a:t>Scrum</a:t>
            </a:r>
            <a:r>
              <a:rPr lang="de-DE" dirty="0"/>
              <a:t>, das Framework</a:t>
            </a:r>
          </a:p>
        </p:txBody>
      </p:sp>
    </p:spTree>
    <p:extLst>
      <p:ext uri="{BB962C8B-B14F-4D97-AF65-F5344CB8AC3E}">
        <p14:creationId xmlns:p14="http://schemas.microsoft.com/office/powerpoint/2010/main" val="1912935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6F34DA65-EA56-4C00-A8A0-B82F1C4FDC20}"/>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F9A3421E-A4AE-43AE-9B60-E1583A10C8AA}"/>
              </a:ext>
            </a:extLst>
          </p:cNvPr>
          <p:cNvSpPr>
            <a:spLocks noGrp="1"/>
          </p:cNvSpPr>
          <p:nvPr>
            <p:ph type="sldNum" sz="quarter" idx="4"/>
          </p:nvPr>
        </p:nvSpPr>
        <p:spPr/>
        <p:txBody>
          <a:bodyPr/>
          <a:lstStyle/>
          <a:p>
            <a:fld id="{BD587C3E-324D-4846-9F44-5C3ACF20A720}" type="slidenum">
              <a:rPr lang="de-DE" smtClean="0"/>
              <a:pPr/>
              <a:t>60</a:t>
            </a:fld>
            <a:endParaRPr lang="de-DE" dirty="0"/>
          </a:p>
        </p:txBody>
      </p:sp>
      <p:sp>
        <p:nvSpPr>
          <p:cNvPr id="5" name="Titel 4">
            <a:extLst>
              <a:ext uri="{FF2B5EF4-FFF2-40B4-BE49-F238E27FC236}">
                <a16:creationId xmlns:a16="http://schemas.microsoft.com/office/drawing/2014/main" id="{73A6A682-0D1C-432B-8034-D8E8EB1400FB}"/>
              </a:ext>
            </a:extLst>
          </p:cNvPr>
          <p:cNvSpPr>
            <a:spLocks noGrp="1"/>
          </p:cNvSpPr>
          <p:nvPr>
            <p:ph type="title"/>
          </p:nvPr>
        </p:nvSpPr>
        <p:spPr/>
        <p:txBody>
          <a:bodyPr/>
          <a:lstStyle/>
          <a:p>
            <a:r>
              <a:rPr lang="de-DE" dirty="0"/>
              <a:t>Portfolioplanung</a:t>
            </a:r>
          </a:p>
        </p:txBody>
      </p:sp>
      <p:sp>
        <p:nvSpPr>
          <p:cNvPr id="2" name="Textplatzhalter 1">
            <a:extLst>
              <a:ext uri="{FF2B5EF4-FFF2-40B4-BE49-F238E27FC236}">
                <a16:creationId xmlns:a16="http://schemas.microsoft.com/office/drawing/2014/main" id="{BFF2B4DF-7809-4559-A737-59D5269C969E}"/>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DE46A37B-B381-4BFE-A57C-150690A50F9A}"/>
              </a:ext>
            </a:extLst>
          </p:cNvPr>
          <p:cNvSpPr txBox="1"/>
          <p:nvPr/>
        </p:nvSpPr>
        <p:spPr>
          <a:xfrm rot="21026014">
            <a:off x="314336" y="1229257"/>
            <a:ext cx="6180881" cy="1338828"/>
          </a:xfrm>
          <a:prstGeom prst="rect">
            <a:avLst/>
          </a:prstGeom>
          <a:noFill/>
        </p:spPr>
        <p:txBody>
          <a:bodyPr wrap="square" rtlCol="0">
            <a:spAutoFit/>
          </a:bodyPr>
          <a:lstStyle/>
          <a:p>
            <a:pPr algn="ctr">
              <a:lnSpc>
                <a:spcPct val="150000"/>
              </a:lnSpc>
            </a:pPr>
            <a:r>
              <a:rPr lang="de-DE" dirty="0">
                <a:solidFill>
                  <a:srgbClr val="4D4D4D"/>
                </a:solidFill>
                <a:latin typeface="Calibri" panose="020F0502020204030204" pitchFamily="34" charset="0"/>
                <a:sym typeface="Wingdings" pitchFamily="2" charset="2"/>
              </a:rPr>
              <a:t>Die Portfolioplanung ist eine Aktivität, in deren Verlauf festgelegt wird, an welchen Produkten, in welcher Reihenfolge und über welchen Zeitraum hinweg gearbeitet wird.</a:t>
            </a:r>
          </a:p>
        </p:txBody>
      </p:sp>
      <p:grpSp>
        <p:nvGrpSpPr>
          <p:cNvPr id="14" name="Gruppieren 13">
            <a:extLst>
              <a:ext uri="{FF2B5EF4-FFF2-40B4-BE49-F238E27FC236}">
                <a16:creationId xmlns:a16="http://schemas.microsoft.com/office/drawing/2014/main" id="{110D980D-EB94-4B33-8835-4E95E0FE60EE}"/>
              </a:ext>
            </a:extLst>
          </p:cNvPr>
          <p:cNvGrpSpPr/>
          <p:nvPr/>
        </p:nvGrpSpPr>
        <p:grpSpPr>
          <a:xfrm>
            <a:off x="1944547" y="3206431"/>
            <a:ext cx="4155311" cy="2123108"/>
            <a:chOff x="1944547" y="3206431"/>
            <a:chExt cx="4155311" cy="2123108"/>
          </a:xfrm>
        </p:grpSpPr>
        <p:sp>
          <p:nvSpPr>
            <p:cNvPr id="13" name="Rechteck 12">
              <a:extLst>
                <a:ext uri="{FF2B5EF4-FFF2-40B4-BE49-F238E27FC236}">
                  <a16:creationId xmlns:a16="http://schemas.microsoft.com/office/drawing/2014/main" id="{36A9E003-0C43-43CA-B69A-BD120FAEE433}"/>
                </a:ext>
              </a:extLst>
            </p:cNvPr>
            <p:cNvSpPr/>
            <p:nvPr/>
          </p:nvSpPr>
          <p:spPr>
            <a:xfrm>
              <a:off x="1944547" y="3206431"/>
              <a:ext cx="4155311" cy="2123108"/>
            </a:xfrm>
            <a:prstGeom prst="rect">
              <a:avLst/>
            </a:prstGeom>
            <a:solidFill>
              <a:schemeClr val="bg1"/>
            </a:solidFill>
            <a:ln>
              <a:solidFill>
                <a:schemeClr val="tx2">
                  <a:lumMod val="50000"/>
                </a:schemeClr>
              </a:solidFill>
            </a:ln>
            <a:effectLst>
              <a:outerShdw blurRad="50800" dist="38100" dir="2700000" algn="tl" rotWithShape="0">
                <a:prstClr val="black">
                  <a:alpha val="40000"/>
                </a:prstClr>
              </a:outerShdw>
            </a:effectLst>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2" name="Textfeld 11">
              <a:extLst>
                <a:ext uri="{FF2B5EF4-FFF2-40B4-BE49-F238E27FC236}">
                  <a16:creationId xmlns:a16="http://schemas.microsoft.com/office/drawing/2014/main" id="{7C6DF528-EC0C-4737-9112-AFC379BCD20E}"/>
                </a:ext>
              </a:extLst>
            </p:cNvPr>
            <p:cNvSpPr txBox="1"/>
            <p:nvPr/>
          </p:nvSpPr>
          <p:spPr>
            <a:xfrm>
              <a:off x="3100333" y="3449733"/>
              <a:ext cx="1876781" cy="338554"/>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Produktportfolio</a:t>
              </a:r>
            </a:p>
          </p:txBody>
        </p:sp>
      </p:grpSp>
      <p:pic>
        <p:nvPicPr>
          <p:cNvPr id="15" name="Grafik 14">
            <a:extLst>
              <a:ext uri="{FF2B5EF4-FFF2-40B4-BE49-F238E27FC236}">
                <a16:creationId xmlns:a16="http://schemas.microsoft.com/office/drawing/2014/main" id="{87015F63-1604-41AC-B428-DD0FF36E3676}"/>
              </a:ext>
            </a:extLst>
          </p:cNvPr>
          <p:cNvPicPr>
            <a:picLocks noChangeAspect="1"/>
          </p:cNvPicPr>
          <p:nvPr/>
        </p:nvPicPr>
        <p:blipFill>
          <a:blip r:embed="rId2"/>
          <a:stretch>
            <a:fillRect/>
          </a:stretch>
        </p:blipFill>
        <p:spPr>
          <a:xfrm>
            <a:off x="2187807" y="3952186"/>
            <a:ext cx="886326" cy="1181768"/>
          </a:xfrm>
          <a:prstGeom prst="rect">
            <a:avLst/>
          </a:prstGeom>
        </p:spPr>
      </p:pic>
      <p:pic>
        <p:nvPicPr>
          <p:cNvPr id="16" name="Grafik 15">
            <a:extLst>
              <a:ext uri="{FF2B5EF4-FFF2-40B4-BE49-F238E27FC236}">
                <a16:creationId xmlns:a16="http://schemas.microsoft.com/office/drawing/2014/main" id="{4BF5CD0D-44B0-492C-966E-577DB4E6E7A4}"/>
              </a:ext>
            </a:extLst>
          </p:cNvPr>
          <p:cNvPicPr>
            <a:picLocks noChangeAspect="1"/>
          </p:cNvPicPr>
          <p:nvPr/>
        </p:nvPicPr>
        <p:blipFill>
          <a:blip r:embed="rId3"/>
          <a:stretch>
            <a:fillRect/>
          </a:stretch>
        </p:blipFill>
        <p:spPr>
          <a:xfrm>
            <a:off x="3474640" y="3958155"/>
            <a:ext cx="889310" cy="1169830"/>
          </a:xfrm>
          <a:prstGeom prst="rect">
            <a:avLst/>
          </a:prstGeom>
        </p:spPr>
      </p:pic>
      <p:pic>
        <p:nvPicPr>
          <p:cNvPr id="17" name="Grafik 16">
            <a:extLst>
              <a:ext uri="{FF2B5EF4-FFF2-40B4-BE49-F238E27FC236}">
                <a16:creationId xmlns:a16="http://schemas.microsoft.com/office/drawing/2014/main" id="{5AF28A22-0CFE-4CF6-AF56-F7977FB1A8BE}"/>
              </a:ext>
            </a:extLst>
          </p:cNvPr>
          <p:cNvPicPr>
            <a:picLocks noChangeAspect="1"/>
          </p:cNvPicPr>
          <p:nvPr/>
        </p:nvPicPr>
        <p:blipFill>
          <a:blip r:embed="rId4"/>
          <a:stretch>
            <a:fillRect/>
          </a:stretch>
        </p:blipFill>
        <p:spPr>
          <a:xfrm>
            <a:off x="4764457" y="3961139"/>
            <a:ext cx="871404" cy="1163862"/>
          </a:xfrm>
          <a:prstGeom prst="rect">
            <a:avLst/>
          </a:prstGeom>
        </p:spPr>
      </p:pic>
    </p:spTree>
    <p:extLst>
      <p:ext uri="{BB962C8B-B14F-4D97-AF65-F5344CB8AC3E}">
        <p14:creationId xmlns:p14="http://schemas.microsoft.com/office/powerpoint/2010/main" val="2831755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a:extLst>
              <a:ext uri="{FF2B5EF4-FFF2-40B4-BE49-F238E27FC236}">
                <a16:creationId xmlns:a16="http://schemas.microsoft.com/office/drawing/2014/main" id="{3607894B-D29A-4A5B-959A-2624E8EE283A}"/>
              </a:ext>
            </a:extLst>
          </p:cNvPr>
          <p:cNvGrpSpPr/>
          <p:nvPr/>
        </p:nvGrpSpPr>
        <p:grpSpPr>
          <a:xfrm>
            <a:off x="2629297" y="2607904"/>
            <a:ext cx="4211596" cy="2217776"/>
            <a:chOff x="2629297" y="2607904"/>
            <a:chExt cx="4211596" cy="2217776"/>
          </a:xfrm>
        </p:grpSpPr>
        <p:sp>
          <p:nvSpPr>
            <p:cNvPr id="83" name="Freihandform: Form 82">
              <a:extLst>
                <a:ext uri="{FF2B5EF4-FFF2-40B4-BE49-F238E27FC236}">
                  <a16:creationId xmlns:a16="http://schemas.microsoft.com/office/drawing/2014/main" id="{D0F33632-6192-4189-B204-59B271A0F35C}"/>
                </a:ext>
              </a:extLst>
            </p:cNvPr>
            <p:cNvSpPr/>
            <p:nvPr/>
          </p:nvSpPr>
          <p:spPr>
            <a:xfrm>
              <a:off x="2629297" y="2607904"/>
              <a:ext cx="4211596" cy="2217776"/>
            </a:xfrm>
            <a:custGeom>
              <a:avLst/>
              <a:gdLst>
                <a:gd name="connsiteX0" fmla="*/ 2105798 w 4211596"/>
                <a:gd name="connsiteY0" fmla="*/ 0 h 2217776"/>
                <a:gd name="connsiteX1" fmla="*/ 4211596 w 4211596"/>
                <a:gd name="connsiteY1" fmla="*/ 2217776 h 2217776"/>
                <a:gd name="connsiteX2" fmla="*/ 0 w 4211596"/>
                <a:gd name="connsiteY2" fmla="*/ 2217776 h 2217776"/>
                <a:gd name="connsiteX3" fmla="*/ 2105798 w 4211596"/>
                <a:gd name="connsiteY3" fmla="*/ 0 h 2217776"/>
              </a:gdLst>
              <a:ahLst/>
              <a:cxnLst>
                <a:cxn ang="0">
                  <a:pos x="connsiteX0" y="connsiteY0"/>
                </a:cxn>
                <a:cxn ang="0">
                  <a:pos x="connsiteX1" y="connsiteY1"/>
                </a:cxn>
                <a:cxn ang="0">
                  <a:pos x="connsiteX2" y="connsiteY2"/>
                </a:cxn>
                <a:cxn ang="0">
                  <a:pos x="connsiteX3" y="connsiteY3"/>
                </a:cxn>
              </a:cxnLst>
              <a:rect l="l" t="t" r="r" b="b"/>
              <a:pathLst>
                <a:path w="4211596" h="2217776">
                  <a:moveTo>
                    <a:pt x="2105798" y="0"/>
                  </a:moveTo>
                  <a:lnTo>
                    <a:pt x="4211596" y="2217776"/>
                  </a:lnTo>
                  <a:lnTo>
                    <a:pt x="0" y="2217776"/>
                  </a:lnTo>
                  <a:lnTo>
                    <a:pt x="2105798" y="0"/>
                  </a:lnTo>
                  <a:close/>
                </a:path>
              </a:pathLst>
            </a:custGeom>
            <a:solidFill>
              <a:schemeClr val="bg1"/>
            </a:solidFill>
            <a:ln>
              <a:solidFill>
                <a:schemeClr val="tx2">
                  <a:lumMod val="50000"/>
                </a:schemeClr>
              </a:solidFill>
            </a:ln>
          </p:spPr>
          <p:txBody>
            <a:bodyPr wrap="square" rtlCol="0" anchor="ctr">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nvGrpSpPr>
            <p:cNvPr id="70" name="Gruppieren 69">
              <a:extLst>
                <a:ext uri="{FF2B5EF4-FFF2-40B4-BE49-F238E27FC236}">
                  <a16:creationId xmlns:a16="http://schemas.microsoft.com/office/drawing/2014/main" id="{50BCE087-FE11-451F-82F7-A44E82F13322}"/>
                </a:ext>
              </a:extLst>
            </p:cNvPr>
            <p:cNvGrpSpPr/>
            <p:nvPr/>
          </p:nvGrpSpPr>
          <p:grpSpPr>
            <a:xfrm>
              <a:off x="3589205" y="3641866"/>
              <a:ext cx="863696" cy="890440"/>
              <a:chOff x="1009270" y="2812097"/>
              <a:chExt cx="1228921" cy="1580378"/>
            </a:xfrm>
          </p:grpSpPr>
          <p:sp>
            <p:nvSpPr>
              <p:cNvPr id="71" name="Textfeld 70">
                <a:extLst>
                  <a:ext uri="{FF2B5EF4-FFF2-40B4-BE49-F238E27FC236}">
                    <a16:creationId xmlns:a16="http://schemas.microsoft.com/office/drawing/2014/main" id="{7D968A00-25A8-4B08-8770-2A29D9DAA8F0}"/>
                  </a:ext>
                </a:extLst>
              </p:cNvPr>
              <p:cNvSpPr txBox="1"/>
              <p:nvPr/>
            </p:nvSpPr>
            <p:spPr>
              <a:xfrm>
                <a:off x="1009270" y="3846224"/>
                <a:ext cx="1228921" cy="546251"/>
              </a:xfrm>
              <a:prstGeom prst="rect">
                <a:avLst/>
              </a:prstGeom>
              <a:noFill/>
            </p:spPr>
            <p:txBody>
              <a:bodyPr wrap="square" rtlCol="0">
                <a:spAutoFit/>
              </a:bodyPr>
              <a:lstStyle/>
              <a:p>
                <a:pPr algn="ctr"/>
                <a:r>
                  <a:rPr lang="de-DE" sz="1400" dirty="0">
                    <a:latin typeface="Calibri" pitchFamily="34" charset="0"/>
                    <a:cs typeface="Calibri" pitchFamily="34" charset="0"/>
                  </a:rPr>
                  <a:t>Business</a:t>
                </a:r>
              </a:p>
            </p:txBody>
          </p:sp>
          <p:pic>
            <p:nvPicPr>
              <p:cNvPr id="72" name="Grafik 71">
                <a:extLst>
                  <a:ext uri="{FF2B5EF4-FFF2-40B4-BE49-F238E27FC236}">
                    <a16:creationId xmlns:a16="http://schemas.microsoft.com/office/drawing/2014/main" id="{05504FE3-BA16-4602-9344-467C5642D879}"/>
                  </a:ext>
                </a:extLst>
              </p:cNvPr>
              <p:cNvPicPr>
                <a:picLocks noChangeAspect="1"/>
              </p:cNvPicPr>
              <p:nvPr/>
            </p:nvPicPr>
            <p:blipFill>
              <a:blip r:embed="rId4">
                <a:grayscl/>
              </a:blip>
              <a:stretch>
                <a:fillRect/>
              </a:stretch>
            </p:blipFill>
            <p:spPr>
              <a:xfrm>
                <a:off x="1078221" y="2812097"/>
                <a:ext cx="1106499" cy="1022301"/>
              </a:xfrm>
              <a:prstGeom prst="rect">
                <a:avLst/>
              </a:prstGeom>
            </p:spPr>
          </p:pic>
        </p:grpSp>
        <p:grpSp>
          <p:nvGrpSpPr>
            <p:cNvPr id="73" name="Gruppieren 72">
              <a:extLst>
                <a:ext uri="{FF2B5EF4-FFF2-40B4-BE49-F238E27FC236}">
                  <a16:creationId xmlns:a16="http://schemas.microsoft.com/office/drawing/2014/main" id="{7BBD5A78-1C3B-4187-B3E7-751F38F09C8D}"/>
                </a:ext>
              </a:extLst>
            </p:cNvPr>
            <p:cNvGrpSpPr/>
            <p:nvPr/>
          </p:nvGrpSpPr>
          <p:grpSpPr>
            <a:xfrm>
              <a:off x="4858939" y="3570329"/>
              <a:ext cx="1100539" cy="1099002"/>
              <a:chOff x="4052006" y="2180861"/>
              <a:chExt cx="1565916" cy="1950539"/>
            </a:xfrm>
          </p:grpSpPr>
          <p:pic>
            <p:nvPicPr>
              <p:cNvPr id="74" name="Grafik 73">
                <a:extLst>
                  <a:ext uri="{FF2B5EF4-FFF2-40B4-BE49-F238E27FC236}">
                    <a16:creationId xmlns:a16="http://schemas.microsoft.com/office/drawing/2014/main" id="{ED551FED-01A0-4002-B74E-EE1F8C342755}"/>
                  </a:ext>
                </a:extLst>
              </p:cNvPr>
              <p:cNvPicPr>
                <a:picLocks noChangeAspect="1"/>
              </p:cNvPicPr>
              <p:nvPr/>
            </p:nvPicPr>
            <p:blipFill>
              <a:blip r:embed="rId5">
                <a:grayscl/>
              </a:blip>
              <a:stretch>
                <a:fillRect/>
              </a:stretch>
            </p:blipFill>
            <p:spPr>
              <a:xfrm>
                <a:off x="4314625" y="2180861"/>
                <a:ext cx="1055441" cy="1022301"/>
              </a:xfrm>
              <a:prstGeom prst="rect">
                <a:avLst/>
              </a:prstGeom>
            </p:spPr>
          </p:pic>
          <p:sp>
            <p:nvSpPr>
              <p:cNvPr id="75" name="Textfeld 74">
                <a:extLst>
                  <a:ext uri="{FF2B5EF4-FFF2-40B4-BE49-F238E27FC236}">
                    <a16:creationId xmlns:a16="http://schemas.microsoft.com/office/drawing/2014/main" id="{7FA26B02-4091-4708-AA8A-B4D5A4F9D1A3}"/>
                  </a:ext>
                </a:extLst>
              </p:cNvPr>
              <p:cNvSpPr txBox="1"/>
              <p:nvPr/>
            </p:nvSpPr>
            <p:spPr>
              <a:xfrm>
                <a:off x="4052006" y="3202775"/>
                <a:ext cx="1565916" cy="928625"/>
              </a:xfrm>
              <a:prstGeom prst="rect">
                <a:avLst/>
              </a:prstGeom>
              <a:noFill/>
            </p:spPr>
            <p:txBody>
              <a:bodyPr wrap="square" rtlCol="0">
                <a:spAutoFit/>
              </a:bodyPr>
              <a:lstStyle/>
              <a:p>
                <a:pPr algn="ctr"/>
                <a:r>
                  <a:rPr lang="de-DE" sz="1400" dirty="0">
                    <a:latin typeface="Calibri" pitchFamily="34" charset="0"/>
                    <a:cs typeface="Calibri" pitchFamily="34" charset="0"/>
                  </a:rPr>
                  <a:t>weitere Stakeholder</a:t>
                </a:r>
              </a:p>
            </p:txBody>
          </p:sp>
        </p:grpSp>
      </p:grpSp>
      <p:grpSp>
        <p:nvGrpSpPr>
          <p:cNvPr id="12" name="Gruppieren 11">
            <a:extLst>
              <a:ext uri="{FF2B5EF4-FFF2-40B4-BE49-F238E27FC236}">
                <a16:creationId xmlns:a16="http://schemas.microsoft.com/office/drawing/2014/main" id="{8175B836-936F-49DB-AB1A-6124A84246D1}"/>
              </a:ext>
            </a:extLst>
          </p:cNvPr>
          <p:cNvGrpSpPr/>
          <p:nvPr/>
        </p:nvGrpSpPr>
        <p:grpSpPr>
          <a:xfrm>
            <a:off x="1487775" y="4825680"/>
            <a:ext cx="6494640" cy="1202224"/>
            <a:chOff x="1487775" y="4825680"/>
            <a:chExt cx="6494640" cy="1202224"/>
          </a:xfrm>
        </p:grpSpPr>
        <p:sp>
          <p:nvSpPr>
            <p:cNvPr id="87" name="Freihandform: Form 86">
              <a:extLst>
                <a:ext uri="{FF2B5EF4-FFF2-40B4-BE49-F238E27FC236}">
                  <a16:creationId xmlns:a16="http://schemas.microsoft.com/office/drawing/2014/main" id="{4E469522-A11A-4442-83E7-EE2B88C715B3}"/>
                </a:ext>
              </a:extLst>
            </p:cNvPr>
            <p:cNvSpPr/>
            <p:nvPr/>
          </p:nvSpPr>
          <p:spPr>
            <a:xfrm>
              <a:off x="1487775" y="4825680"/>
              <a:ext cx="6494640" cy="1202224"/>
            </a:xfrm>
            <a:custGeom>
              <a:avLst/>
              <a:gdLst>
                <a:gd name="connsiteX0" fmla="*/ 1141522 w 6494640"/>
                <a:gd name="connsiteY0" fmla="*/ 0 h 1202224"/>
                <a:gd name="connsiteX1" fmla="*/ 5353118 w 6494640"/>
                <a:gd name="connsiteY1" fmla="*/ 0 h 1202224"/>
                <a:gd name="connsiteX2" fmla="*/ 6494640 w 6494640"/>
                <a:gd name="connsiteY2" fmla="*/ 1202224 h 1202224"/>
                <a:gd name="connsiteX3" fmla="*/ 0 w 6494640"/>
                <a:gd name="connsiteY3" fmla="*/ 1202224 h 1202224"/>
                <a:gd name="connsiteX4" fmla="*/ 1141522 w 6494640"/>
                <a:gd name="connsiteY4" fmla="*/ 0 h 120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640" h="1202224">
                  <a:moveTo>
                    <a:pt x="1141522" y="0"/>
                  </a:moveTo>
                  <a:lnTo>
                    <a:pt x="5353118" y="0"/>
                  </a:lnTo>
                  <a:lnTo>
                    <a:pt x="6494640" y="1202224"/>
                  </a:lnTo>
                  <a:lnTo>
                    <a:pt x="0" y="1202224"/>
                  </a:lnTo>
                  <a:lnTo>
                    <a:pt x="1141522" y="0"/>
                  </a:lnTo>
                  <a:close/>
                </a:path>
              </a:pathLst>
            </a:custGeom>
            <a:noFill/>
            <a:ln>
              <a:solidFill>
                <a:schemeClr val="tx2">
                  <a:lumMod val="50000"/>
                </a:schemeClr>
              </a:solidFill>
              <a:prstDash val="dash"/>
            </a:ln>
          </p:spPr>
          <p:txBody>
            <a:bodyPr wrap="square" rtlCol="0" anchor="ctr">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nvGrpSpPr>
            <p:cNvPr id="64" name="Gruppieren 63">
              <a:extLst>
                <a:ext uri="{FF2B5EF4-FFF2-40B4-BE49-F238E27FC236}">
                  <a16:creationId xmlns:a16="http://schemas.microsoft.com/office/drawing/2014/main" id="{646B09B2-EB0F-4412-BC92-762F4DF8B21E}"/>
                </a:ext>
              </a:extLst>
            </p:cNvPr>
            <p:cNvGrpSpPr/>
            <p:nvPr/>
          </p:nvGrpSpPr>
          <p:grpSpPr>
            <a:xfrm>
              <a:off x="5495048" y="5034198"/>
              <a:ext cx="1548000" cy="865866"/>
              <a:chOff x="3640645" y="1397191"/>
              <a:chExt cx="1548000" cy="865866"/>
            </a:xfrm>
          </p:grpSpPr>
          <p:sp>
            <p:nvSpPr>
              <p:cNvPr id="65" name="Textfeld 64">
                <a:extLst>
                  <a:ext uri="{FF2B5EF4-FFF2-40B4-BE49-F238E27FC236}">
                    <a16:creationId xmlns:a16="http://schemas.microsoft.com/office/drawing/2014/main" id="{E3E5E8A8-DC3E-424B-9DAF-653301AB309F}"/>
                  </a:ext>
                </a:extLst>
              </p:cNvPr>
              <p:cNvSpPr txBox="1"/>
              <p:nvPr/>
            </p:nvSpPr>
            <p:spPr>
              <a:xfrm>
                <a:off x="3640645" y="1955280"/>
                <a:ext cx="1548000" cy="307777"/>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66" name="Grafik 65">
                <a:extLst>
                  <a:ext uri="{FF2B5EF4-FFF2-40B4-BE49-F238E27FC236}">
                    <a16:creationId xmlns:a16="http://schemas.microsoft.com/office/drawing/2014/main" id="{2DCCB42B-31C1-48AC-9067-6D49BCA12FCF}"/>
                  </a:ext>
                </a:extLst>
              </p:cNvPr>
              <p:cNvPicPr>
                <a:picLocks noChangeAspect="1"/>
              </p:cNvPicPr>
              <p:nvPr/>
            </p:nvPicPr>
            <p:blipFill>
              <a:blip r:embed="rId6"/>
              <a:stretch>
                <a:fillRect/>
              </a:stretch>
            </p:blipFill>
            <p:spPr>
              <a:xfrm>
                <a:off x="4106775" y="1397191"/>
                <a:ext cx="615740" cy="612000"/>
              </a:xfrm>
              <a:prstGeom prst="rect">
                <a:avLst/>
              </a:prstGeom>
            </p:spPr>
          </p:pic>
        </p:grpSp>
        <p:grpSp>
          <p:nvGrpSpPr>
            <p:cNvPr id="67" name="Gruppieren 66">
              <a:extLst>
                <a:ext uri="{FF2B5EF4-FFF2-40B4-BE49-F238E27FC236}">
                  <a16:creationId xmlns:a16="http://schemas.microsoft.com/office/drawing/2014/main" id="{DA7F05CD-31BD-4D5E-8342-BCA58D923A0F}"/>
                </a:ext>
              </a:extLst>
            </p:cNvPr>
            <p:cNvGrpSpPr/>
            <p:nvPr/>
          </p:nvGrpSpPr>
          <p:grpSpPr>
            <a:xfrm>
              <a:off x="2622548" y="5057976"/>
              <a:ext cx="1225737" cy="842088"/>
              <a:chOff x="2007422" y="1397191"/>
              <a:chExt cx="1225737" cy="842088"/>
            </a:xfrm>
          </p:grpSpPr>
          <p:sp>
            <p:nvSpPr>
              <p:cNvPr id="68" name="Textfeld 67">
                <a:extLst>
                  <a:ext uri="{FF2B5EF4-FFF2-40B4-BE49-F238E27FC236}">
                    <a16:creationId xmlns:a16="http://schemas.microsoft.com/office/drawing/2014/main" id="{48B95F54-8F70-47C2-A8FD-1B75F0145BF1}"/>
                  </a:ext>
                </a:extLst>
              </p:cNvPr>
              <p:cNvSpPr txBox="1"/>
              <p:nvPr/>
            </p:nvSpPr>
            <p:spPr>
              <a:xfrm>
                <a:off x="2007422" y="1931502"/>
                <a:ext cx="1225737" cy="307777"/>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69" name="Grafik 68">
                <a:extLst>
                  <a:ext uri="{FF2B5EF4-FFF2-40B4-BE49-F238E27FC236}">
                    <a16:creationId xmlns:a16="http://schemas.microsoft.com/office/drawing/2014/main" id="{0302E315-49FE-48AC-BDBE-A393A899F3C4}"/>
                  </a:ext>
                </a:extLst>
              </p:cNvPr>
              <p:cNvPicPr>
                <a:picLocks noChangeAspect="1"/>
              </p:cNvPicPr>
              <p:nvPr/>
            </p:nvPicPr>
            <p:blipFill>
              <a:blip r:embed="rId7"/>
              <a:stretch>
                <a:fillRect/>
              </a:stretch>
            </p:blipFill>
            <p:spPr>
              <a:xfrm>
                <a:off x="2275845" y="1397191"/>
                <a:ext cx="688891" cy="612000"/>
              </a:xfrm>
              <a:prstGeom prst="rect">
                <a:avLst/>
              </a:prstGeom>
            </p:spPr>
          </p:pic>
        </p:grpSp>
      </p:grpSp>
      <p:grpSp>
        <p:nvGrpSpPr>
          <p:cNvPr id="76" name="Gruppieren 75">
            <a:extLst>
              <a:ext uri="{FF2B5EF4-FFF2-40B4-BE49-F238E27FC236}">
                <a16:creationId xmlns:a16="http://schemas.microsoft.com/office/drawing/2014/main" id="{EAA1F1E2-D9B6-4144-8A61-C117F5224027}"/>
              </a:ext>
            </a:extLst>
          </p:cNvPr>
          <p:cNvGrpSpPr/>
          <p:nvPr/>
        </p:nvGrpSpPr>
        <p:grpSpPr>
          <a:xfrm>
            <a:off x="3989082" y="4565621"/>
            <a:ext cx="1365170" cy="926937"/>
            <a:chOff x="130801" y="1397191"/>
            <a:chExt cx="1365170" cy="926937"/>
          </a:xfrm>
        </p:grpSpPr>
        <p:sp>
          <p:nvSpPr>
            <p:cNvPr id="77" name="Textfeld 76">
              <a:extLst>
                <a:ext uri="{FF2B5EF4-FFF2-40B4-BE49-F238E27FC236}">
                  <a16:creationId xmlns:a16="http://schemas.microsoft.com/office/drawing/2014/main" id="{5522CC48-8D67-45DA-980B-26618ADDA387}"/>
                </a:ext>
              </a:extLst>
            </p:cNvPr>
            <p:cNvSpPr txBox="1"/>
            <p:nvPr/>
          </p:nvSpPr>
          <p:spPr>
            <a:xfrm>
              <a:off x="130801" y="2004963"/>
              <a:ext cx="1365170" cy="319165"/>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78" name="Grafik 77">
              <a:extLst>
                <a:ext uri="{FF2B5EF4-FFF2-40B4-BE49-F238E27FC236}">
                  <a16:creationId xmlns:a16="http://schemas.microsoft.com/office/drawing/2014/main" id="{F6A05DFA-A126-44BA-B34E-79E5DBAE6F79}"/>
                </a:ext>
              </a:extLst>
            </p:cNvPr>
            <p:cNvPicPr>
              <a:picLocks noChangeAspect="1"/>
            </p:cNvPicPr>
            <p:nvPr/>
          </p:nvPicPr>
          <p:blipFill>
            <a:blip r:embed="rId8"/>
            <a:stretch>
              <a:fillRect/>
            </a:stretch>
          </p:blipFill>
          <p:spPr>
            <a:xfrm>
              <a:off x="528942" y="1397191"/>
              <a:ext cx="568888" cy="612000"/>
            </a:xfrm>
            <a:prstGeom prst="rect">
              <a:avLst/>
            </a:prstGeom>
          </p:spPr>
        </p:pic>
      </p:grpSp>
      <p:sp>
        <p:nvSpPr>
          <p:cNvPr id="3" name="Fußzeilenplatzhalter 2">
            <a:extLst>
              <a:ext uri="{FF2B5EF4-FFF2-40B4-BE49-F238E27FC236}">
                <a16:creationId xmlns:a16="http://schemas.microsoft.com/office/drawing/2014/main" id="{B5A3C695-681F-464F-B782-FB42848DEB0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B593F565-A75C-49C3-A6D6-A9B994A01A3C}"/>
              </a:ext>
            </a:extLst>
          </p:cNvPr>
          <p:cNvSpPr>
            <a:spLocks noGrp="1"/>
          </p:cNvSpPr>
          <p:nvPr>
            <p:ph type="sldNum" sz="quarter" idx="4"/>
          </p:nvPr>
        </p:nvSpPr>
        <p:spPr/>
        <p:txBody>
          <a:bodyPr/>
          <a:lstStyle/>
          <a:p>
            <a:fld id="{BD587C3E-324D-4846-9F44-5C3ACF20A720}" type="slidenum">
              <a:rPr lang="de-DE" smtClean="0"/>
              <a:pPr/>
              <a:t>61</a:t>
            </a:fld>
            <a:endParaRPr lang="de-DE" dirty="0"/>
          </a:p>
        </p:txBody>
      </p:sp>
      <p:sp>
        <p:nvSpPr>
          <p:cNvPr id="5" name="Titel 4">
            <a:extLst>
              <a:ext uri="{FF2B5EF4-FFF2-40B4-BE49-F238E27FC236}">
                <a16:creationId xmlns:a16="http://schemas.microsoft.com/office/drawing/2014/main" id="{AE671E5A-1910-48D6-BEC0-5BC4843ADB8C}"/>
              </a:ext>
            </a:extLst>
          </p:cNvPr>
          <p:cNvSpPr>
            <a:spLocks noGrp="1"/>
          </p:cNvSpPr>
          <p:nvPr>
            <p:ph type="title"/>
          </p:nvPr>
        </p:nvSpPr>
        <p:spPr/>
        <p:txBody>
          <a:bodyPr/>
          <a:lstStyle/>
          <a:p>
            <a:r>
              <a:rPr lang="de-DE" dirty="0"/>
              <a:t>Planung auf Produktebene</a:t>
            </a:r>
          </a:p>
        </p:txBody>
      </p:sp>
      <p:sp>
        <p:nvSpPr>
          <p:cNvPr id="2" name="Textplatzhalter 1">
            <a:extLst>
              <a:ext uri="{FF2B5EF4-FFF2-40B4-BE49-F238E27FC236}">
                <a16:creationId xmlns:a16="http://schemas.microsoft.com/office/drawing/2014/main" id="{089983B8-963A-420E-A3E8-B734587A59C6}"/>
              </a:ext>
            </a:extLst>
          </p:cNvPr>
          <p:cNvSpPr>
            <a:spLocks noGrp="1"/>
          </p:cNvSpPr>
          <p:nvPr>
            <p:ph type="body" sz="quarter" idx="11"/>
          </p:nvPr>
        </p:nvSpPr>
        <p:spPr/>
        <p:txBody>
          <a:bodyPr>
            <a:normAutofit fontScale="92500"/>
          </a:bodyPr>
          <a:lstStyle/>
          <a:p>
            <a:r>
              <a:rPr lang="de-DE" dirty="0"/>
              <a:t>Syl_ID_5.3</a:t>
            </a:r>
          </a:p>
        </p:txBody>
      </p:sp>
      <p:grpSp>
        <p:nvGrpSpPr>
          <p:cNvPr id="30" name="Gruppieren 29">
            <a:extLst>
              <a:ext uri="{FF2B5EF4-FFF2-40B4-BE49-F238E27FC236}">
                <a16:creationId xmlns:a16="http://schemas.microsoft.com/office/drawing/2014/main" id="{617DD786-9755-41B6-8CB2-7E726A722AF9}"/>
              </a:ext>
            </a:extLst>
          </p:cNvPr>
          <p:cNvGrpSpPr/>
          <p:nvPr/>
        </p:nvGrpSpPr>
        <p:grpSpPr>
          <a:xfrm>
            <a:off x="371333" y="1983506"/>
            <a:ext cx="912592" cy="1373973"/>
            <a:chOff x="679848" y="1592362"/>
            <a:chExt cx="912592" cy="1373973"/>
          </a:xfrm>
        </p:grpSpPr>
        <p:graphicFrame>
          <p:nvGraphicFramePr>
            <p:cNvPr id="7" name="Objekt 6">
              <a:extLst>
                <a:ext uri="{FF2B5EF4-FFF2-40B4-BE49-F238E27FC236}">
                  <a16:creationId xmlns:a16="http://schemas.microsoft.com/office/drawing/2014/main" id="{8C6DB797-DABE-4C1C-A897-F188D54D5ABA}"/>
                </a:ext>
              </a:extLst>
            </p:cNvPr>
            <p:cNvGraphicFramePr>
              <a:graphicFrameLocks noChangeAspect="1"/>
            </p:cNvGraphicFramePr>
            <p:nvPr/>
          </p:nvGraphicFramePr>
          <p:xfrm>
            <a:off x="679848" y="1592362"/>
            <a:ext cx="912592" cy="1035419"/>
          </p:xfrm>
          <a:graphic>
            <a:graphicData uri="http://schemas.openxmlformats.org/presentationml/2006/ole">
              <mc:AlternateContent xmlns:mc="http://schemas.openxmlformats.org/markup-compatibility/2006">
                <mc:Choice xmlns:v="urn:schemas-microsoft-com:vml" Requires="v">
                  <p:oleObj spid="_x0000_s1026" name="Image" r:id="rId9" imgW="1261800" imgH="1432440" progId="Photoshop.Image.13">
                    <p:embed/>
                  </p:oleObj>
                </mc:Choice>
                <mc:Fallback>
                  <p:oleObj name="Image" r:id="rId9" imgW="1261800" imgH="1432440" progId="Photoshop.Image.13">
                    <p:embed/>
                    <p:pic>
                      <p:nvPicPr>
                        <p:cNvPr id="7" name="Objekt 6">
                          <a:extLst>
                            <a:ext uri="{FF2B5EF4-FFF2-40B4-BE49-F238E27FC236}">
                              <a16:creationId xmlns:a16="http://schemas.microsoft.com/office/drawing/2014/main" id="{8C6DB797-DABE-4C1C-A897-F188D54D5ABA}"/>
                            </a:ext>
                          </a:extLst>
                        </p:cNvPr>
                        <p:cNvPicPr/>
                        <p:nvPr/>
                      </p:nvPicPr>
                      <p:blipFill>
                        <a:blip r:embed="rId10"/>
                        <a:stretch>
                          <a:fillRect/>
                        </a:stretch>
                      </p:blipFill>
                      <p:spPr>
                        <a:xfrm>
                          <a:off x="679848" y="1592362"/>
                          <a:ext cx="912592" cy="1035419"/>
                        </a:xfrm>
                        <a:prstGeom prst="rect">
                          <a:avLst/>
                        </a:prstGeom>
                      </p:spPr>
                    </p:pic>
                  </p:oleObj>
                </mc:Fallback>
              </mc:AlternateContent>
            </a:graphicData>
          </a:graphic>
        </p:graphicFrame>
        <p:sp>
          <p:nvSpPr>
            <p:cNvPr id="21" name="Textfeld 20">
              <a:extLst>
                <a:ext uri="{FF2B5EF4-FFF2-40B4-BE49-F238E27FC236}">
                  <a16:creationId xmlns:a16="http://schemas.microsoft.com/office/drawing/2014/main" id="{E88A629C-4FA7-4A1E-BFF7-5B2BB740F39C}"/>
                </a:ext>
              </a:extLst>
            </p:cNvPr>
            <p:cNvSpPr txBox="1"/>
            <p:nvPr/>
          </p:nvSpPr>
          <p:spPr>
            <a:xfrm>
              <a:off x="748392" y="2627781"/>
              <a:ext cx="775504"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Idee</a:t>
              </a:r>
            </a:p>
          </p:txBody>
        </p:sp>
      </p:grpSp>
      <p:grpSp>
        <p:nvGrpSpPr>
          <p:cNvPr id="29" name="Gruppieren 28">
            <a:extLst>
              <a:ext uri="{FF2B5EF4-FFF2-40B4-BE49-F238E27FC236}">
                <a16:creationId xmlns:a16="http://schemas.microsoft.com/office/drawing/2014/main" id="{C1F33956-372D-410E-8ED4-3C2F11CE55C8}"/>
              </a:ext>
            </a:extLst>
          </p:cNvPr>
          <p:cNvGrpSpPr/>
          <p:nvPr/>
        </p:nvGrpSpPr>
        <p:grpSpPr>
          <a:xfrm>
            <a:off x="1530803" y="1709758"/>
            <a:ext cx="2018645" cy="1921468"/>
            <a:chOff x="983848" y="1757514"/>
            <a:chExt cx="2018645" cy="1921468"/>
          </a:xfrm>
        </p:grpSpPr>
        <p:grpSp>
          <p:nvGrpSpPr>
            <p:cNvPr id="18" name="Gruppieren 17">
              <a:extLst>
                <a:ext uri="{FF2B5EF4-FFF2-40B4-BE49-F238E27FC236}">
                  <a16:creationId xmlns:a16="http://schemas.microsoft.com/office/drawing/2014/main" id="{DD35105E-9C56-4907-A4D6-756B704BB912}"/>
                </a:ext>
              </a:extLst>
            </p:cNvPr>
            <p:cNvGrpSpPr/>
            <p:nvPr/>
          </p:nvGrpSpPr>
          <p:grpSpPr>
            <a:xfrm rot="16200000">
              <a:off x="1032437" y="1708925"/>
              <a:ext cx="1921468" cy="2018645"/>
              <a:chOff x="3318932" y="2046967"/>
              <a:chExt cx="2011905" cy="2113655"/>
            </a:xfrm>
          </p:grpSpPr>
          <p:sp>
            <p:nvSpPr>
              <p:cNvPr id="17" name="Freihandform: Form 16">
                <a:extLst>
                  <a:ext uri="{FF2B5EF4-FFF2-40B4-BE49-F238E27FC236}">
                    <a16:creationId xmlns:a16="http://schemas.microsoft.com/office/drawing/2014/main" id="{83198DC3-3D7B-40BC-8BD0-79D42577A99A}"/>
                  </a:ext>
                </a:extLst>
              </p:cNvPr>
              <p:cNvSpPr/>
              <p:nvPr/>
            </p:nvSpPr>
            <p:spPr>
              <a:xfrm>
                <a:off x="3318932" y="2065867"/>
                <a:ext cx="2011905" cy="2094755"/>
              </a:xfrm>
              <a:custGeom>
                <a:avLst/>
                <a:gdLst>
                  <a:gd name="connsiteX0" fmla="*/ 1005953 w 2011905"/>
                  <a:gd name="connsiteY0" fmla="*/ 0 h 2094755"/>
                  <a:gd name="connsiteX1" fmla="*/ 2011905 w 2011905"/>
                  <a:gd name="connsiteY1" fmla="*/ 186267 h 2094755"/>
                  <a:gd name="connsiteX2" fmla="*/ 1991468 w 2011905"/>
                  <a:gd name="connsiteY2" fmla="*/ 223806 h 2094755"/>
                  <a:gd name="connsiteX3" fmla="*/ 1987347 w 2011905"/>
                  <a:gd name="connsiteY3" fmla="*/ 226773 h 2094755"/>
                  <a:gd name="connsiteX4" fmla="*/ 1247783 w 2011905"/>
                  <a:gd name="connsiteY4" fmla="*/ 1359154 h 2094755"/>
                  <a:gd name="connsiteX5" fmla="*/ 1247783 w 2011905"/>
                  <a:gd name="connsiteY5" fmla="*/ 2000507 h 2094755"/>
                  <a:gd name="connsiteX6" fmla="*/ 1248982 w 2011905"/>
                  <a:gd name="connsiteY6" fmla="*/ 2004755 h 2094755"/>
                  <a:gd name="connsiteX7" fmla="*/ 1247783 w 2011905"/>
                  <a:gd name="connsiteY7" fmla="*/ 2009003 h 2094755"/>
                  <a:gd name="connsiteX8" fmla="*/ 1247783 w 2011905"/>
                  <a:gd name="connsiteY8" fmla="*/ 2031572 h 2094755"/>
                  <a:gd name="connsiteX9" fmla="*/ 1236319 w 2011905"/>
                  <a:gd name="connsiteY9" fmla="*/ 2031572 h 2094755"/>
                  <a:gd name="connsiteX10" fmla="*/ 1229179 w 2011905"/>
                  <a:gd name="connsiteY10" fmla="*/ 2039787 h 2094755"/>
                  <a:gd name="connsiteX11" fmla="*/ 996982 w 2011905"/>
                  <a:gd name="connsiteY11" fmla="*/ 2094755 h 2094755"/>
                  <a:gd name="connsiteX12" fmla="*/ 764786 w 2011905"/>
                  <a:gd name="connsiteY12" fmla="*/ 2039787 h 2094755"/>
                  <a:gd name="connsiteX13" fmla="*/ 757645 w 2011905"/>
                  <a:gd name="connsiteY13" fmla="*/ 2031572 h 2094755"/>
                  <a:gd name="connsiteX14" fmla="*/ 743783 w 2011905"/>
                  <a:gd name="connsiteY14" fmla="*/ 2031572 h 2094755"/>
                  <a:gd name="connsiteX15" fmla="*/ 743783 w 2011905"/>
                  <a:gd name="connsiteY15" fmla="*/ 1332893 h 2094755"/>
                  <a:gd name="connsiteX16" fmla="*/ 15591 w 2011905"/>
                  <a:gd name="connsiteY16" fmla="*/ 217925 h 2094755"/>
                  <a:gd name="connsiteX17" fmla="*/ 5195 w 2011905"/>
                  <a:gd name="connsiteY17" fmla="*/ 205312 h 2094755"/>
                  <a:gd name="connsiteX18" fmla="*/ 3647 w 2011905"/>
                  <a:gd name="connsiteY18" fmla="*/ 199637 h 2094755"/>
                  <a:gd name="connsiteX19" fmla="*/ 0 w 2011905"/>
                  <a:gd name="connsiteY19" fmla="*/ 194053 h 2094755"/>
                  <a:gd name="connsiteX20" fmla="*/ 2124 w 2011905"/>
                  <a:gd name="connsiteY20" fmla="*/ 194053 h 2094755"/>
                  <a:gd name="connsiteX21" fmla="*/ 1 w 2011905"/>
                  <a:gd name="connsiteY21" fmla="*/ 186267 h 2094755"/>
                  <a:gd name="connsiteX22" fmla="*/ 1005953 w 2011905"/>
                  <a:gd name="connsiteY22" fmla="*/ 0 h 209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1905" h="2094755">
                    <a:moveTo>
                      <a:pt x="1005953" y="0"/>
                    </a:moveTo>
                    <a:cubicBezTo>
                      <a:pt x="1561525" y="0"/>
                      <a:pt x="2011905" y="83395"/>
                      <a:pt x="2011905" y="186267"/>
                    </a:cubicBezTo>
                    <a:cubicBezTo>
                      <a:pt x="2011905" y="199126"/>
                      <a:pt x="2004868" y="211681"/>
                      <a:pt x="1991468" y="223806"/>
                    </a:cubicBezTo>
                    <a:lnTo>
                      <a:pt x="1987347" y="226773"/>
                    </a:lnTo>
                    <a:lnTo>
                      <a:pt x="1247783" y="1359154"/>
                    </a:lnTo>
                    <a:lnTo>
                      <a:pt x="1247783" y="2000507"/>
                    </a:lnTo>
                    <a:lnTo>
                      <a:pt x="1248982" y="2004755"/>
                    </a:lnTo>
                    <a:lnTo>
                      <a:pt x="1247783" y="2009003"/>
                    </a:lnTo>
                    <a:lnTo>
                      <a:pt x="1247783" y="2031572"/>
                    </a:lnTo>
                    <a:lnTo>
                      <a:pt x="1236319" y="2031572"/>
                    </a:lnTo>
                    <a:lnTo>
                      <a:pt x="1229179" y="2039787"/>
                    </a:lnTo>
                    <a:cubicBezTo>
                      <a:pt x="1190923" y="2072090"/>
                      <a:pt x="1101364" y="2094755"/>
                      <a:pt x="996982" y="2094755"/>
                    </a:cubicBezTo>
                    <a:cubicBezTo>
                      <a:pt x="892600" y="2094755"/>
                      <a:pt x="803041" y="2072090"/>
                      <a:pt x="764786" y="2039787"/>
                    </a:cubicBezTo>
                    <a:lnTo>
                      <a:pt x="757645" y="2031572"/>
                    </a:lnTo>
                    <a:lnTo>
                      <a:pt x="743783" y="2031572"/>
                    </a:lnTo>
                    <a:lnTo>
                      <a:pt x="743783" y="1332893"/>
                    </a:lnTo>
                    <a:lnTo>
                      <a:pt x="15591" y="217925"/>
                    </a:lnTo>
                    <a:lnTo>
                      <a:pt x="5195" y="205312"/>
                    </a:lnTo>
                    <a:lnTo>
                      <a:pt x="3647" y="199637"/>
                    </a:lnTo>
                    <a:lnTo>
                      <a:pt x="0" y="194053"/>
                    </a:lnTo>
                    <a:lnTo>
                      <a:pt x="2124" y="194053"/>
                    </a:lnTo>
                    <a:lnTo>
                      <a:pt x="1" y="186267"/>
                    </a:lnTo>
                    <a:cubicBezTo>
                      <a:pt x="1" y="83395"/>
                      <a:pt x="450381" y="0"/>
                      <a:pt x="1005953" y="0"/>
                    </a:cubicBezTo>
                    <a:close/>
                  </a:path>
                </a:pathLst>
              </a:custGeom>
              <a:gradFill>
                <a:gsLst>
                  <a:gs pos="0">
                    <a:schemeClr val="tx2">
                      <a:lumMod val="60000"/>
                      <a:lumOff val="40000"/>
                    </a:schemeClr>
                  </a:gs>
                  <a:gs pos="42000">
                    <a:schemeClr val="tx2">
                      <a:lumMod val="20000"/>
                      <a:lumOff val="80000"/>
                    </a:schemeClr>
                  </a:gs>
                  <a:gs pos="100000">
                    <a:schemeClr val="tx1">
                      <a:lumMod val="20000"/>
                      <a:lumOff val="80000"/>
                      <a:shade val="100000"/>
                      <a:satMod val="115000"/>
                    </a:schemeClr>
                  </a:gs>
                </a:gsLst>
                <a:lin ang="10800000" scaled="0"/>
              </a:gra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3" name="Ellipse 12">
                <a:extLst>
                  <a:ext uri="{FF2B5EF4-FFF2-40B4-BE49-F238E27FC236}">
                    <a16:creationId xmlns:a16="http://schemas.microsoft.com/office/drawing/2014/main" id="{43F57291-CFDE-4CE7-81AA-76844B899BA6}"/>
                  </a:ext>
                </a:extLst>
              </p:cNvPr>
              <p:cNvSpPr/>
              <p:nvPr/>
            </p:nvSpPr>
            <p:spPr>
              <a:xfrm>
                <a:off x="3318933" y="2046967"/>
                <a:ext cx="2011904" cy="372533"/>
              </a:xfrm>
              <a:prstGeom prst="ellipse">
                <a:avLst/>
              </a:prstGeom>
              <a:gradFill flip="none" rotWithShape="1">
                <a:gsLst>
                  <a:gs pos="0">
                    <a:schemeClr val="tx2">
                      <a:lumMod val="60000"/>
                      <a:lumOff val="40000"/>
                    </a:schemeClr>
                  </a:gs>
                  <a:gs pos="42000">
                    <a:schemeClr val="tx2">
                      <a:lumMod val="20000"/>
                      <a:lumOff val="80000"/>
                    </a:schemeClr>
                  </a:gs>
                  <a:gs pos="100000">
                    <a:schemeClr val="tx1">
                      <a:lumMod val="20000"/>
                      <a:lumOff val="80000"/>
                      <a:shade val="100000"/>
                      <a:satMod val="115000"/>
                    </a:schemeClr>
                  </a:gs>
                </a:gsLst>
                <a:path path="circle">
                  <a:fillToRect l="100000" t="100000"/>
                </a:path>
                <a:tileRect r="-100000" b="-100000"/>
              </a:gra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22" name="Textfeld 21">
              <a:extLst>
                <a:ext uri="{FF2B5EF4-FFF2-40B4-BE49-F238E27FC236}">
                  <a16:creationId xmlns:a16="http://schemas.microsoft.com/office/drawing/2014/main" id="{CB708E9B-CA27-4A5A-8C58-A36C2996E145}"/>
                </a:ext>
              </a:extLst>
            </p:cNvPr>
            <p:cNvSpPr txBox="1"/>
            <p:nvPr/>
          </p:nvSpPr>
          <p:spPr>
            <a:xfrm>
              <a:off x="1306441" y="2437435"/>
              <a:ext cx="1373460" cy="584775"/>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strategischer Filter</a:t>
              </a:r>
            </a:p>
          </p:txBody>
        </p:sp>
      </p:grpSp>
      <p:grpSp>
        <p:nvGrpSpPr>
          <p:cNvPr id="31" name="Gruppieren 30">
            <a:extLst>
              <a:ext uri="{FF2B5EF4-FFF2-40B4-BE49-F238E27FC236}">
                <a16:creationId xmlns:a16="http://schemas.microsoft.com/office/drawing/2014/main" id="{4058D99D-9236-4A7E-8ECA-B23721F2B842}"/>
              </a:ext>
            </a:extLst>
          </p:cNvPr>
          <p:cNvGrpSpPr/>
          <p:nvPr/>
        </p:nvGrpSpPr>
        <p:grpSpPr>
          <a:xfrm>
            <a:off x="3796117" y="2119634"/>
            <a:ext cx="1844876" cy="1101717"/>
            <a:chOff x="3460328" y="1757514"/>
            <a:chExt cx="1844876" cy="1101717"/>
          </a:xfrm>
          <a:solidFill>
            <a:schemeClr val="bg1"/>
          </a:solidFill>
        </p:grpSpPr>
        <p:sp>
          <p:nvSpPr>
            <p:cNvPr id="19" name="Wolke 18">
              <a:extLst>
                <a:ext uri="{FF2B5EF4-FFF2-40B4-BE49-F238E27FC236}">
                  <a16:creationId xmlns:a16="http://schemas.microsoft.com/office/drawing/2014/main" id="{280C34BF-C9E6-4F76-9676-505F4009A95E}"/>
                </a:ext>
              </a:extLst>
            </p:cNvPr>
            <p:cNvSpPr/>
            <p:nvPr/>
          </p:nvSpPr>
          <p:spPr>
            <a:xfrm>
              <a:off x="3460328" y="1757514"/>
              <a:ext cx="1844876" cy="1101717"/>
            </a:xfrm>
            <a:prstGeom prst="cloud">
              <a:avLst/>
            </a:prstGeom>
            <a:grp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3" name="Textfeld 22">
              <a:extLst>
                <a:ext uri="{FF2B5EF4-FFF2-40B4-BE49-F238E27FC236}">
                  <a16:creationId xmlns:a16="http://schemas.microsoft.com/office/drawing/2014/main" id="{191A9E43-24A2-4D70-8188-F0C06C67BE23}"/>
                </a:ext>
              </a:extLst>
            </p:cNvPr>
            <p:cNvSpPr txBox="1"/>
            <p:nvPr/>
          </p:nvSpPr>
          <p:spPr>
            <a:xfrm>
              <a:off x="3663739" y="2009618"/>
              <a:ext cx="1438054" cy="338554"/>
            </a:xfrm>
            <a:prstGeom prst="rect">
              <a:avLst/>
            </a:prstGeom>
            <a:grp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Visionsfindung</a:t>
              </a:r>
            </a:p>
          </p:txBody>
        </p:sp>
      </p:grpSp>
      <p:grpSp>
        <p:nvGrpSpPr>
          <p:cNvPr id="62" name="Gruppieren 61">
            <a:extLst>
              <a:ext uri="{FF2B5EF4-FFF2-40B4-BE49-F238E27FC236}">
                <a16:creationId xmlns:a16="http://schemas.microsoft.com/office/drawing/2014/main" id="{FEE62D4C-A28B-4C73-83B2-BA537DFBDE1B}"/>
              </a:ext>
            </a:extLst>
          </p:cNvPr>
          <p:cNvGrpSpPr/>
          <p:nvPr/>
        </p:nvGrpSpPr>
        <p:grpSpPr>
          <a:xfrm>
            <a:off x="7362186" y="2360936"/>
            <a:ext cx="1157546" cy="1266265"/>
            <a:chOff x="7339036" y="2465104"/>
            <a:chExt cx="1157546" cy="1266265"/>
          </a:xfrm>
        </p:grpSpPr>
        <p:sp>
          <p:nvSpPr>
            <p:cNvPr id="61" name="Cube 60">
              <a:extLst>
                <a:ext uri="{FF2B5EF4-FFF2-40B4-BE49-F238E27FC236}">
                  <a16:creationId xmlns:a16="http://schemas.microsoft.com/office/drawing/2014/main" id="{CAB90EF1-9C6C-43CD-9E35-155C1DD80BA6}"/>
                </a:ext>
              </a:extLst>
            </p:cNvPr>
            <p:cNvSpPr/>
            <p:nvPr/>
          </p:nvSpPr>
          <p:spPr>
            <a:xfrm>
              <a:off x="7524308" y="2465104"/>
              <a:ext cx="972274" cy="408980"/>
            </a:xfrm>
            <a:prstGeom prst="cube">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Release</a:t>
              </a:r>
            </a:p>
          </p:txBody>
        </p:sp>
        <p:grpSp>
          <p:nvGrpSpPr>
            <p:cNvPr id="55" name="Gruppieren 54">
              <a:extLst>
                <a:ext uri="{FF2B5EF4-FFF2-40B4-BE49-F238E27FC236}">
                  <a16:creationId xmlns:a16="http://schemas.microsoft.com/office/drawing/2014/main" id="{35F8595D-691C-442A-BFAA-6631B459AF09}"/>
                </a:ext>
              </a:extLst>
            </p:cNvPr>
            <p:cNvGrpSpPr/>
            <p:nvPr/>
          </p:nvGrpSpPr>
          <p:grpSpPr>
            <a:xfrm>
              <a:off x="7339036" y="2660284"/>
              <a:ext cx="972274" cy="1071085"/>
              <a:chOff x="6105899" y="2809319"/>
              <a:chExt cx="972274" cy="1071085"/>
            </a:xfrm>
          </p:grpSpPr>
          <p:grpSp>
            <p:nvGrpSpPr>
              <p:cNvPr id="53" name="Gruppieren 52">
                <a:extLst>
                  <a:ext uri="{FF2B5EF4-FFF2-40B4-BE49-F238E27FC236}">
                    <a16:creationId xmlns:a16="http://schemas.microsoft.com/office/drawing/2014/main" id="{908DF0EA-409F-40E1-A4CE-A7EFD437862A}"/>
                  </a:ext>
                </a:extLst>
              </p:cNvPr>
              <p:cNvGrpSpPr/>
              <p:nvPr/>
            </p:nvGrpSpPr>
            <p:grpSpPr>
              <a:xfrm>
                <a:off x="6105899" y="2809319"/>
                <a:ext cx="972274" cy="803977"/>
                <a:chOff x="6105899" y="2450500"/>
                <a:chExt cx="972274" cy="803977"/>
              </a:xfrm>
            </p:grpSpPr>
            <p:sp>
              <p:nvSpPr>
                <p:cNvPr id="27" name="Cube 26">
                  <a:extLst>
                    <a:ext uri="{FF2B5EF4-FFF2-40B4-BE49-F238E27FC236}">
                      <a16:creationId xmlns:a16="http://schemas.microsoft.com/office/drawing/2014/main" id="{661CB2DE-50C7-4458-98DF-EB1BE3DA56E8}"/>
                    </a:ext>
                  </a:extLst>
                </p:cNvPr>
                <p:cNvSpPr/>
                <p:nvPr/>
              </p:nvSpPr>
              <p:spPr>
                <a:xfrm>
                  <a:off x="6105899" y="2450500"/>
                  <a:ext cx="972274" cy="408980"/>
                </a:xfrm>
                <a:prstGeom prst="cube">
                  <a:avLst/>
                </a:prstGeom>
                <a:solidFill>
                  <a:schemeClr val="tx2">
                    <a:lumMod val="20000"/>
                    <a:lumOff val="80000"/>
                  </a:schemeClr>
                </a:solidFill>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Release</a:t>
                  </a:r>
                </a:p>
              </p:txBody>
            </p:sp>
            <p:grpSp>
              <p:nvGrpSpPr>
                <p:cNvPr id="40" name="Gruppieren 39">
                  <a:extLst>
                    <a:ext uri="{FF2B5EF4-FFF2-40B4-BE49-F238E27FC236}">
                      <a16:creationId xmlns:a16="http://schemas.microsoft.com/office/drawing/2014/main" id="{9C066E5E-20E5-4808-9FE4-897A0BCD8A45}"/>
                    </a:ext>
                  </a:extLst>
                </p:cNvPr>
                <p:cNvGrpSpPr/>
                <p:nvPr/>
              </p:nvGrpSpPr>
              <p:grpSpPr>
                <a:xfrm>
                  <a:off x="6147650" y="2969430"/>
                  <a:ext cx="290064" cy="231540"/>
                  <a:chOff x="5698868" y="4583575"/>
                  <a:chExt cx="870018" cy="694481"/>
                </a:xfrm>
              </p:grpSpPr>
              <p:sp>
                <p:nvSpPr>
                  <p:cNvPr id="36" name="Kreis: nicht ausgefüllt 35">
                    <a:extLst>
                      <a:ext uri="{FF2B5EF4-FFF2-40B4-BE49-F238E27FC236}">
                        <a16:creationId xmlns:a16="http://schemas.microsoft.com/office/drawing/2014/main" id="{58A8D42B-E925-4BF3-B265-6A4ECBED1E74}"/>
                      </a:ext>
                    </a:extLst>
                  </p:cNvPr>
                  <p:cNvSpPr/>
                  <p:nvPr/>
                </p:nvSpPr>
                <p:spPr>
                  <a:xfrm>
                    <a:off x="5698868" y="4583575"/>
                    <a:ext cx="736656" cy="694481"/>
                  </a:xfrm>
                  <a:prstGeom prst="donut">
                    <a:avLst>
                      <a:gd name="adj" fmla="val 11667"/>
                    </a:avLst>
                  </a:prstGeom>
                  <a:solidFill>
                    <a:schemeClr val="bg1">
                      <a:lumMod val="75000"/>
                    </a:schemeClr>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nvGrpSpPr>
                  <p:cNvPr id="39" name="Gruppieren 38">
                    <a:extLst>
                      <a:ext uri="{FF2B5EF4-FFF2-40B4-BE49-F238E27FC236}">
                        <a16:creationId xmlns:a16="http://schemas.microsoft.com/office/drawing/2014/main" id="{1C2F07F6-C4AA-457A-8E91-E0FB91D25611}"/>
                      </a:ext>
                    </a:extLst>
                  </p:cNvPr>
                  <p:cNvGrpSpPr/>
                  <p:nvPr/>
                </p:nvGrpSpPr>
                <p:grpSpPr>
                  <a:xfrm rot="21194160">
                    <a:off x="6189957" y="4753619"/>
                    <a:ext cx="378929" cy="284941"/>
                    <a:chOff x="7318235" y="4993115"/>
                    <a:chExt cx="378929" cy="284941"/>
                  </a:xfrm>
                </p:grpSpPr>
                <p:sp>
                  <p:nvSpPr>
                    <p:cNvPr id="38" name="Gleichschenkliges Dreieck 37">
                      <a:extLst>
                        <a:ext uri="{FF2B5EF4-FFF2-40B4-BE49-F238E27FC236}">
                          <a16:creationId xmlns:a16="http://schemas.microsoft.com/office/drawing/2014/main" id="{F5762CA1-0580-4E95-84DE-12588CB583F7}"/>
                        </a:ext>
                      </a:extLst>
                    </p:cNvPr>
                    <p:cNvSpPr/>
                    <p:nvPr/>
                  </p:nvSpPr>
                  <p:spPr>
                    <a:xfrm>
                      <a:off x="7318235" y="4993115"/>
                      <a:ext cx="378929" cy="284941"/>
                    </a:xfrm>
                    <a:prstGeom prst="triangle">
                      <a:avLst/>
                    </a:prstGeom>
                    <a:solidFill>
                      <a:schemeClr val="bg1"/>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7" name="Gleichschenkliges Dreieck 36">
                      <a:extLst>
                        <a:ext uri="{FF2B5EF4-FFF2-40B4-BE49-F238E27FC236}">
                          <a16:creationId xmlns:a16="http://schemas.microsoft.com/office/drawing/2014/main" id="{FCD32507-F34E-4E5F-B68D-61F23FA48147}"/>
                        </a:ext>
                      </a:extLst>
                    </p:cNvPr>
                    <p:cNvSpPr/>
                    <p:nvPr/>
                  </p:nvSpPr>
                  <p:spPr>
                    <a:xfrm>
                      <a:off x="7384662" y="5081286"/>
                      <a:ext cx="246074" cy="196770"/>
                    </a:xfrm>
                    <a:prstGeom prst="triangle">
                      <a:avLst/>
                    </a:prstGeom>
                    <a:solidFill>
                      <a:schemeClr val="bg1">
                        <a:lumMod val="75000"/>
                      </a:schemeClr>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grpSp>
              <p:nvGrpSpPr>
                <p:cNvPr id="46" name="Gruppieren 45">
                  <a:extLst>
                    <a:ext uri="{FF2B5EF4-FFF2-40B4-BE49-F238E27FC236}">
                      <a16:creationId xmlns:a16="http://schemas.microsoft.com/office/drawing/2014/main" id="{CD320C06-8AB9-4792-9D8D-C8139B1FB409}"/>
                    </a:ext>
                  </a:extLst>
                </p:cNvPr>
                <p:cNvGrpSpPr/>
                <p:nvPr/>
              </p:nvGrpSpPr>
              <p:grpSpPr>
                <a:xfrm>
                  <a:off x="6653114" y="2969430"/>
                  <a:ext cx="290064" cy="231540"/>
                  <a:chOff x="5698868" y="4583575"/>
                  <a:chExt cx="870018" cy="694481"/>
                </a:xfrm>
              </p:grpSpPr>
              <p:sp>
                <p:nvSpPr>
                  <p:cNvPr id="47" name="Kreis: nicht ausgefüllt 46">
                    <a:extLst>
                      <a:ext uri="{FF2B5EF4-FFF2-40B4-BE49-F238E27FC236}">
                        <a16:creationId xmlns:a16="http://schemas.microsoft.com/office/drawing/2014/main" id="{30453C58-8126-49F2-8C4C-63D3627B0D7E}"/>
                      </a:ext>
                    </a:extLst>
                  </p:cNvPr>
                  <p:cNvSpPr/>
                  <p:nvPr/>
                </p:nvSpPr>
                <p:spPr>
                  <a:xfrm>
                    <a:off x="5698868" y="4583575"/>
                    <a:ext cx="736656" cy="694481"/>
                  </a:xfrm>
                  <a:prstGeom prst="donut">
                    <a:avLst>
                      <a:gd name="adj" fmla="val 11667"/>
                    </a:avLst>
                  </a:prstGeom>
                  <a:solidFill>
                    <a:schemeClr val="bg1">
                      <a:lumMod val="75000"/>
                    </a:schemeClr>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nvGrpSpPr>
                  <p:cNvPr id="48" name="Gruppieren 47">
                    <a:extLst>
                      <a:ext uri="{FF2B5EF4-FFF2-40B4-BE49-F238E27FC236}">
                        <a16:creationId xmlns:a16="http://schemas.microsoft.com/office/drawing/2014/main" id="{35FA15FE-E3B3-4E17-9343-08114174039E}"/>
                      </a:ext>
                    </a:extLst>
                  </p:cNvPr>
                  <p:cNvGrpSpPr/>
                  <p:nvPr/>
                </p:nvGrpSpPr>
                <p:grpSpPr>
                  <a:xfrm rot="21194160">
                    <a:off x="6189957" y="4753619"/>
                    <a:ext cx="378929" cy="284941"/>
                    <a:chOff x="7318235" y="4993115"/>
                    <a:chExt cx="378929" cy="284941"/>
                  </a:xfrm>
                </p:grpSpPr>
                <p:sp>
                  <p:nvSpPr>
                    <p:cNvPr id="49" name="Gleichschenkliges Dreieck 48">
                      <a:extLst>
                        <a:ext uri="{FF2B5EF4-FFF2-40B4-BE49-F238E27FC236}">
                          <a16:creationId xmlns:a16="http://schemas.microsoft.com/office/drawing/2014/main" id="{088ACACD-14C6-497A-B00F-A2861DD10187}"/>
                        </a:ext>
                      </a:extLst>
                    </p:cNvPr>
                    <p:cNvSpPr/>
                    <p:nvPr/>
                  </p:nvSpPr>
                  <p:spPr>
                    <a:xfrm>
                      <a:off x="7318235" y="4993115"/>
                      <a:ext cx="378929" cy="284941"/>
                    </a:xfrm>
                    <a:prstGeom prst="triangle">
                      <a:avLst/>
                    </a:prstGeom>
                    <a:solidFill>
                      <a:schemeClr val="bg1"/>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50" name="Gleichschenkliges Dreieck 49">
                      <a:extLst>
                        <a:ext uri="{FF2B5EF4-FFF2-40B4-BE49-F238E27FC236}">
                          <a16:creationId xmlns:a16="http://schemas.microsoft.com/office/drawing/2014/main" id="{51DA116C-6C2D-4BC1-A16A-9F7E9CA6A071}"/>
                        </a:ext>
                      </a:extLst>
                    </p:cNvPr>
                    <p:cNvSpPr/>
                    <p:nvPr/>
                  </p:nvSpPr>
                  <p:spPr>
                    <a:xfrm>
                      <a:off x="7384662" y="5081286"/>
                      <a:ext cx="246074" cy="196770"/>
                    </a:xfrm>
                    <a:prstGeom prst="triangle">
                      <a:avLst/>
                    </a:prstGeom>
                    <a:solidFill>
                      <a:schemeClr val="bg1">
                        <a:lumMod val="75000"/>
                      </a:schemeClr>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sp>
              <p:nvSpPr>
                <p:cNvPr id="51" name="Textfeld 50">
                  <a:extLst>
                    <a:ext uri="{FF2B5EF4-FFF2-40B4-BE49-F238E27FC236}">
                      <a16:creationId xmlns:a16="http://schemas.microsoft.com/office/drawing/2014/main" id="{80E59690-F6C6-4B24-833B-A8257373683A}"/>
                    </a:ext>
                  </a:extLst>
                </p:cNvPr>
                <p:cNvSpPr txBox="1"/>
                <p:nvPr/>
              </p:nvSpPr>
              <p:spPr>
                <a:xfrm>
                  <a:off x="6267622" y="2915923"/>
                  <a:ext cx="555585"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a:t>
                  </a:r>
                </a:p>
              </p:txBody>
            </p:sp>
          </p:grpSp>
          <p:sp>
            <p:nvSpPr>
              <p:cNvPr id="54" name="Textfeld 53">
                <a:extLst>
                  <a:ext uri="{FF2B5EF4-FFF2-40B4-BE49-F238E27FC236}">
                    <a16:creationId xmlns:a16="http://schemas.microsoft.com/office/drawing/2014/main" id="{F9F79AC3-66C0-40D2-A2BF-2A38FFC3CA0A}"/>
                  </a:ext>
                </a:extLst>
              </p:cNvPr>
              <p:cNvSpPr txBox="1"/>
              <p:nvPr/>
            </p:nvSpPr>
            <p:spPr>
              <a:xfrm>
                <a:off x="6167896" y="3541850"/>
                <a:ext cx="810227" cy="338554"/>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Sprints</a:t>
                </a:r>
              </a:p>
            </p:txBody>
          </p:sp>
        </p:grpSp>
      </p:grpSp>
      <p:grpSp>
        <p:nvGrpSpPr>
          <p:cNvPr id="63" name="Gruppieren 62">
            <a:extLst>
              <a:ext uri="{FF2B5EF4-FFF2-40B4-BE49-F238E27FC236}">
                <a16:creationId xmlns:a16="http://schemas.microsoft.com/office/drawing/2014/main" id="{233ADAE7-705D-40E1-A806-35101979AE3F}"/>
              </a:ext>
            </a:extLst>
          </p:cNvPr>
          <p:cNvGrpSpPr/>
          <p:nvPr/>
        </p:nvGrpSpPr>
        <p:grpSpPr>
          <a:xfrm>
            <a:off x="5887787" y="1234928"/>
            <a:ext cx="2871129" cy="2871129"/>
            <a:chOff x="5887787" y="1570596"/>
            <a:chExt cx="2871129" cy="2871129"/>
          </a:xfrm>
        </p:grpSpPr>
        <p:grpSp>
          <p:nvGrpSpPr>
            <p:cNvPr id="52" name="Gruppieren 51">
              <a:extLst>
                <a:ext uri="{FF2B5EF4-FFF2-40B4-BE49-F238E27FC236}">
                  <a16:creationId xmlns:a16="http://schemas.microsoft.com/office/drawing/2014/main" id="{5F14276E-B3C5-4F0A-99FC-33EF75554F8A}"/>
                </a:ext>
              </a:extLst>
            </p:cNvPr>
            <p:cNvGrpSpPr/>
            <p:nvPr/>
          </p:nvGrpSpPr>
          <p:grpSpPr>
            <a:xfrm>
              <a:off x="5887787" y="1570596"/>
              <a:ext cx="2871129" cy="2871129"/>
              <a:chOff x="5887787" y="1211777"/>
              <a:chExt cx="2871129" cy="2871129"/>
            </a:xfrm>
          </p:grpSpPr>
          <p:sp>
            <p:nvSpPr>
              <p:cNvPr id="24" name="Textfeld 23">
                <a:extLst>
                  <a:ext uri="{FF2B5EF4-FFF2-40B4-BE49-F238E27FC236}">
                    <a16:creationId xmlns:a16="http://schemas.microsoft.com/office/drawing/2014/main" id="{99B2410A-1D7F-4CC6-A1B6-89F58EE44644}"/>
                  </a:ext>
                </a:extLst>
              </p:cNvPr>
              <p:cNvSpPr txBox="1"/>
              <p:nvPr/>
            </p:nvSpPr>
            <p:spPr>
              <a:xfrm>
                <a:off x="6552992" y="1436639"/>
                <a:ext cx="1513790"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Produktvision</a:t>
                </a:r>
              </a:p>
            </p:txBody>
          </p:sp>
          <p:sp>
            <p:nvSpPr>
              <p:cNvPr id="25" name="Ellipse 24">
                <a:extLst>
                  <a:ext uri="{FF2B5EF4-FFF2-40B4-BE49-F238E27FC236}">
                    <a16:creationId xmlns:a16="http://schemas.microsoft.com/office/drawing/2014/main" id="{3ABDF5FD-4239-4BC8-8F46-76CBA1AD41E9}"/>
                  </a:ext>
                </a:extLst>
              </p:cNvPr>
              <p:cNvSpPr/>
              <p:nvPr/>
            </p:nvSpPr>
            <p:spPr>
              <a:xfrm>
                <a:off x="5887787" y="1211777"/>
                <a:ext cx="2871129" cy="2871129"/>
              </a:xfrm>
              <a:prstGeom prst="ellipse">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60" name="Gruppieren 59">
              <a:extLst>
                <a:ext uri="{FF2B5EF4-FFF2-40B4-BE49-F238E27FC236}">
                  <a16:creationId xmlns:a16="http://schemas.microsoft.com/office/drawing/2014/main" id="{95B72141-AA07-4D5A-A445-CAE1D25A3EB4}"/>
                </a:ext>
              </a:extLst>
            </p:cNvPr>
            <p:cNvGrpSpPr/>
            <p:nvPr/>
          </p:nvGrpSpPr>
          <p:grpSpPr>
            <a:xfrm>
              <a:off x="5940992" y="2083003"/>
              <a:ext cx="1224000" cy="1530080"/>
              <a:chOff x="4359647" y="4555420"/>
              <a:chExt cx="1224000" cy="1530080"/>
            </a:xfrm>
          </p:grpSpPr>
          <p:sp>
            <p:nvSpPr>
              <p:cNvPr id="58" name="Ellipse 57">
                <a:extLst>
                  <a:ext uri="{FF2B5EF4-FFF2-40B4-BE49-F238E27FC236}">
                    <a16:creationId xmlns:a16="http://schemas.microsoft.com/office/drawing/2014/main" id="{73A72D18-C2EB-4E06-A097-2A5B99D4DCAA}"/>
                  </a:ext>
                </a:extLst>
              </p:cNvPr>
              <p:cNvSpPr/>
              <p:nvPr/>
            </p:nvSpPr>
            <p:spPr>
              <a:xfrm>
                <a:off x="4647192" y="5149045"/>
                <a:ext cx="648911" cy="648911"/>
              </a:xfrm>
              <a:prstGeom prst="ellipse">
                <a:avLst/>
              </a:prstGeom>
              <a:solidFill>
                <a:schemeClr val="bg1"/>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56" name="Stern: 4 Zacken 55">
                <a:extLst>
                  <a:ext uri="{FF2B5EF4-FFF2-40B4-BE49-F238E27FC236}">
                    <a16:creationId xmlns:a16="http://schemas.microsoft.com/office/drawing/2014/main" id="{C1E1464E-C5F6-4469-9F0A-A2A031D563C5}"/>
                  </a:ext>
                </a:extLst>
              </p:cNvPr>
              <p:cNvSpPr/>
              <p:nvPr/>
            </p:nvSpPr>
            <p:spPr>
              <a:xfrm>
                <a:off x="4359647" y="4861500"/>
                <a:ext cx="1224000" cy="1224000"/>
              </a:xfrm>
              <a:prstGeom prst="star4">
                <a:avLst>
                  <a:gd name="adj" fmla="val 12971"/>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57" name="Stern: 4 Zacken 56">
                <a:extLst>
                  <a:ext uri="{FF2B5EF4-FFF2-40B4-BE49-F238E27FC236}">
                    <a16:creationId xmlns:a16="http://schemas.microsoft.com/office/drawing/2014/main" id="{F6D0549A-99D3-44E0-9486-81078AB36121}"/>
                  </a:ext>
                </a:extLst>
              </p:cNvPr>
              <p:cNvSpPr/>
              <p:nvPr/>
            </p:nvSpPr>
            <p:spPr>
              <a:xfrm rot="2700000">
                <a:off x="4539647" y="5041500"/>
                <a:ext cx="864000" cy="864000"/>
              </a:xfrm>
              <a:prstGeom prst="star4">
                <a:avLst>
                  <a:gd name="adj" fmla="val 7764"/>
                </a:avLst>
              </a:prstGeom>
              <a:solidFill>
                <a:schemeClr val="bg1"/>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59" name="Textfeld 58">
                <a:extLst>
                  <a:ext uri="{FF2B5EF4-FFF2-40B4-BE49-F238E27FC236}">
                    <a16:creationId xmlns:a16="http://schemas.microsoft.com/office/drawing/2014/main" id="{B9B8F9D5-36EC-4767-8745-6441E205DA27}"/>
                  </a:ext>
                </a:extLst>
              </p:cNvPr>
              <p:cNvSpPr txBox="1"/>
              <p:nvPr/>
            </p:nvSpPr>
            <p:spPr>
              <a:xfrm>
                <a:off x="4687703" y="4555420"/>
                <a:ext cx="567888"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N</a:t>
                </a:r>
              </a:p>
            </p:txBody>
          </p:sp>
        </p:grpSp>
      </p:grpSp>
      <p:sp>
        <p:nvSpPr>
          <p:cNvPr id="8" name="Textfeld 7">
            <a:extLst>
              <a:ext uri="{FF2B5EF4-FFF2-40B4-BE49-F238E27FC236}">
                <a16:creationId xmlns:a16="http://schemas.microsoft.com/office/drawing/2014/main" id="{57B9A995-4E82-4EDD-A1A0-DB6D0F1EE44A}"/>
              </a:ext>
            </a:extLst>
          </p:cNvPr>
          <p:cNvSpPr txBox="1"/>
          <p:nvPr/>
        </p:nvSpPr>
        <p:spPr>
          <a:xfrm>
            <a:off x="1502493" y="6022783"/>
            <a:ext cx="6590937" cy="584775"/>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In der Regel sind viele Spezialisten (Produktverantwortliche, Marketing, Vertrieb, technische Spezialisten usw.) an der Visionsfindung beteiligt.</a:t>
            </a:r>
          </a:p>
        </p:txBody>
      </p:sp>
    </p:spTree>
    <p:extLst>
      <p:ext uri="{BB962C8B-B14F-4D97-AF65-F5344CB8AC3E}">
        <p14:creationId xmlns:p14="http://schemas.microsoft.com/office/powerpoint/2010/main" val="7500997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79DE6C93-1918-4830-AD60-0ECEEDB8950F}"/>
              </a:ext>
            </a:extLst>
          </p:cNvPr>
          <p:cNvSpPr>
            <a:spLocks noGrp="1"/>
          </p:cNvSpPr>
          <p:nvPr>
            <p:ph type="body" sz="quarter" idx="11"/>
          </p:nvPr>
        </p:nvSpPr>
        <p:spPr/>
        <p:txBody>
          <a:bodyPr>
            <a:normAutofit fontScale="92500"/>
          </a:bodyPr>
          <a:lstStyle/>
          <a:p>
            <a:endParaRPr lang="de-DE"/>
          </a:p>
        </p:txBody>
      </p:sp>
      <p:sp>
        <p:nvSpPr>
          <p:cNvPr id="3" name="Fußzeilenplatzhalter 2">
            <a:extLst>
              <a:ext uri="{FF2B5EF4-FFF2-40B4-BE49-F238E27FC236}">
                <a16:creationId xmlns:a16="http://schemas.microsoft.com/office/drawing/2014/main" id="{0FBC91BB-B89F-4E72-97CA-5A304EA9833C}"/>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DD662F0-64D6-48A2-8E55-FF2C188DC87C}"/>
              </a:ext>
            </a:extLst>
          </p:cNvPr>
          <p:cNvSpPr>
            <a:spLocks noGrp="1"/>
          </p:cNvSpPr>
          <p:nvPr>
            <p:ph type="sldNum" sz="quarter" idx="4"/>
          </p:nvPr>
        </p:nvSpPr>
        <p:spPr/>
        <p:txBody>
          <a:bodyPr/>
          <a:lstStyle/>
          <a:p>
            <a:fld id="{BD587C3E-324D-4846-9F44-5C3ACF20A720}" type="slidenum">
              <a:rPr lang="de-DE" smtClean="0"/>
              <a:pPr/>
              <a:t>62</a:t>
            </a:fld>
            <a:endParaRPr lang="de-DE" dirty="0"/>
          </a:p>
        </p:txBody>
      </p:sp>
      <p:sp>
        <p:nvSpPr>
          <p:cNvPr id="11" name="Textplatzhalter 10">
            <a:extLst>
              <a:ext uri="{FF2B5EF4-FFF2-40B4-BE49-F238E27FC236}">
                <a16:creationId xmlns:a16="http://schemas.microsoft.com/office/drawing/2014/main" id="{1F73E921-5783-44DF-9BC6-C380212EC37D}"/>
              </a:ext>
            </a:extLst>
          </p:cNvPr>
          <p:cNvSpPr>
            <a:spLocks noGrp="1"/>
          </p:cNvSpPr>
          <p:nvPr>
            <p:ph type="body" sz="quarter" idx="13"/>
          </p:nvPr>
        </p:nvSpPr>
        <p:spPr/>
        <p:txBody>
          <a:bodyPr/>
          <a:lstStyle/>
          <a:p>
            <a:pPr marL="0" indent="0">
              <a:buNone/>
            </a:pPr>
            <a:r>
              <a:rPr lang="de-DE" sz="1800" i="1" dirty="0"/>
              <a:t>„Eine Vision ist die Kunst, unsichtbare Dinge sichtbar zu machen.“*</a:t>
            </a:r>
          </a:p>
          <a:p>
            <a:pPr marL="0" indent="0">
              <a:buNone/>
            </a:pPr>
            <a:endParaRPr lang="de-DE" sz="1800" i="1" dirty="0"/>
          </a:p>
          <a:p>
            <a:pPr marL="0" indent="0">
              <a:buNone/>
            </a:pPr>
            <a:endParaRPr lang="de-DE" sz="1800" i="1" dirty="0"/>
          </a:p>
          <a:p>
            <a:r>
              <a:rPr lang="de-DE" dirty="0"/>
              <a:t>Eine Produktvision </a:t>
            </a:r>
            <a:r>
              <a:rPr lang="de-DE" b="1" dirty="0"/>
              <a:t>fängt die wesentlichen Grundzüge des Produkts ein</a:t>
            </a:r>
            <a:r>
              <a:rPr lang="de-DE" dirty="0"/>
              <a:t>. Sie liefert die Informationen, die gewusst und – mehr noch – gefühlt werden müssen, um ein erfolgreiches Produkt entwickeln und vermarkten zu können.</a:t>
            </a:r>
          </a:p>
          <a:p>
            <a:r>
              <a:rPr lang="de-DE" dirty="0"/>
              <a:t>Eine Produktvision zeichnet ein Bild von der Zukunft, von dem die Menschen angezogen werden. Sie </a:t>
            </a:r>
            <a:r>
              <a:rPr lang="de-DE" b="1" dirty="0"/>
              <a:t>beschreibt</a:t>
            </a:r>
            <a:r>
              <a:rPr lang="de-DE" dirty="0"/>
              <a:t>, …</a:t>
            </a:r>
          </a:p>
          <a:p>
            <a:pPr lvl="1">
              <a:buFont typeface="Calibri" panose="020F0502020204030204" pitchFamily="34" charset="0"/>
              <a:buChar char="…"/>
            </a:pPr>
            <a:r>
              <a:rPr lang="de-DE" dirty="0"/>
              <a:t>wer die </a:t>
            </a:r>
            <a:r>
              <a:rPr lang="de-DE" b="1" dirty="0"/>
              <a:t>Kunden</a:t>
            </a:r>
            <a:r>
              <a:rPr lang="de-DE" dirty="0"/>
              <a:t> sind, …</a:t>
            </a:r>
          </a:p>
          <a:p>
            <a:pPr lvl="1">
              <a:buFont typeface="Calibri" panose="020F0502020204030204" pitchFamily="34" charset="0"/>
              <a:buChar char="…"/>
            </a:pPr>
            <a:r>
              <a:rPr lang="de-DE" dirty="0"/>
              <a:t>welche </a:t>
            </a:r>
            <a:r>
              <a:rPr lang="de-DE" b="1" dirty="0"/>
              <a:t>Bedürfnisse</a:t>
            </a:r>
            <a:r>
              <a:rPr lang="de-DE" dirty="0"/>
              <a:t> sie haben und …</a:t>
            </a:r>
          </a:p>
          <a:p>
            <a:pPr lvl="1">
              <a:buFont typeface="Calibri" panose="020F0502020204030204" pitchFamily="34" charset="0"/>
              <a:buChar char="…"/>
            </a:pPr>
            <a:r>
              <a:rPr lang="de-DE" dirty="0"/>
              <a:t>wie diese Bedürfnisse </a:t>
            </a:r>
            <a:r>
              <a:rPr lang="de-DE" b="1" dirty="0"/>
              <a:t>befriedigt werden</a:t>
            </a:r>
            <a:r>
              <a:rPr lang="de-DE" dirty="0"/>
              <a:t>.</a:t>
            </a:r>
          </a:p>
          <a:p>
            <a:r>
              <a:rPr lang="de-DE" dirty="0"/>
              <a:t>Eine effektive </a:t>
            </a:r>
            <a:r>
              <a:rPr lang="de-DE" b="1" dirty="0"/>
              <a:t>Produktvision</a:t>
            </a:r>
            <a:r>
              <a:rPr lang="de-DE" dirty="0"/>
              <a:t> …</a:t>
            </a:r>
          </a:p>
          <a:p>
            <a:pPr lvl="1">
              <a:buFont typeface="Calibri" panose="020F0502020204030204" pitchFamily="34" charset="0"/>
              <a:buChar char="…"/>
            </a:pPr>
            <a:r>
              <a:rPr lang="de-DE" b="1" dirty="0"/>
              <a:t>leitet das </a:t>
            </a:r>
            <a:r>
              <a:rPr lang="en-US" b="1" dirty="0"/>
              <a:t>Scrum-Team</a:t>
            </a:r>
            <a:r>
              <a:rPr lang="de-DE" b="1" dirty="0"/>
              <a:t> </a:t>
            </a:r>
            <a:r>
              <a:rPr lang="de-DE" dirty="0"/>
              <a:t>und …</a:t>
            </a:r>
          </a:p>
          <a:p>
            <a:pPr lvl="1">
              <a:buFont typeface="Calibri" panose="020F0502020204030204" pitchFamily="34" charset="0"/>
              <a:buChar char="…"/>
            </a:pPr>
            <a:r>
              <a:rPr lang="de-DE" b="1" dirty="0"/>
              <a:t>verbindet</a:t>
            </a:r>
            <a:r>
              <a:rPr lang="de-DE" dirty="0"/>
              <a:t> Stakeholder und Kunden.</a:t>
            </a:r>
          </a:p>
        </p:txBody>
      </p:sp>
      <p:sp>
        <p:nvSpPr>
          <p:cNvPr id="8" name="Titel 7">
            <a:extLst>
              <a:ext uri="{FF2B5EF4-FFF2-40B4-BE49-F238E27FC236}">
                <a16:creationId xmlns:a16="http://schemas.microsoft.com/office/drawing/2014/main" id="{3463B4BD-DC33-472E-8C08-EFAAFCA98C9F}"/>
              </a:ext>
            </a:extLst>
          </p:cNvPr>
          <p:cNvSpPr>
            <a:spLocks noGrp="1"/>
          </p:cNvSpPr>
          <p:nvPr>
            <p:ph type="title"/>
          </p:nvPr>
        </p:nvSpPr>
        <p:spPr/>
        <p:txBody>
          <a:bodyPr/>
          <a:lstStyle/>
          <a:p>
            <a:r>
              <a:rPr lang="de-DE" dirty="0"/>
              <a:t>Produktvision: Wesentliche Merkmale</a:t>
            </a:r>
          </a:p>
        </p:txBody>
      </p:sp>
      <p:grpSp>
        <p:nvGrpSpPr>
          <p:cNvPr id="12" name="Gruppieren 11">
            <a:extLst>
              <a:ext uri="{FF2B5EF4-FFF2-40B4-BE49-F238E27FC236}">
                <a16:creationId xmlns:a16="http://schemas.microsoft.com/office/drawing/2014/main" id="{13ADBB4A-7A1E-4D8F-BF85-01F368B41970}"/>
              </a:ext>
            </a:extLst>
          </p:cNvPr>
          <p:cNvGrpSpPr/>
          <p:nvPr/>
        </p:nvGrpSpPr>
        <p:grpSpPr>
          <a:xfrm>
            <a:off x="7536411" y="446656"/>
            <a:ext cx="1224000" cy="1530080"/>
            <a:chOff x="4359647" y="4555420"/>
            <a:chExt cx="1224000" cy="1530080"/>
          </a:xfrm>
        </p:grpSpPr>
        <p:sp>
          <p:nvSpPr>
            <p:cNvPr id="13" name="Ellipse 12">
              <a:extLst>
                <a:ext uri="{FF2B5EF4-FFF2-40B4-BE49-F238E27FC236}">
                  <a16:creationId xmlns:a16="http://schemas.microsoft.com/office/drawing/2014/main" id="{5011E424-BE5D-4B8C-A85B-AEF953FD42EE}"/>
                </a:ext>
              </a:extLst>
            </p:cNvPr>
            <p:cNvSpPr/>
            <p:nvPr/>
          </p:nvSpPr>
          <p:spPr>
            <a:xfrm>
              <a:off x="4647192" y="5149045"/>
              <a:ext cx="648911" cy="648911"/>
            </a:xfrm>
            <a:prstGeom prst="ellipse">
              <a:avLst/>
            </a:prstGeom>
            <a:solidFill>
              <a:schemeClr val="bg1"/>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4" name="Stern: 4 Zacken 13">
              <a:extLst>
                <a:ext uri="{FF2B5EF4-FFF2-40B4-BE49-F238E27FC236}">
                  <a16:creationId xmlns:a16="http://schemas.microsoft.com/office/drawing/2014/main" id="{B20D4E05-2972-4024-9D1B-20FAFEC23B94}"/>
                </a:ext>
              </a:extLst>
            </p:cNvPr>
            <p:cNvSpPr/>
            <p:nvPr/>
          </p:nvSpPr>
          <p:spPr>
            <a:xfrm>
              <a:off x="4359647" y="4861500"/>
              <a:ext cx="1224000" cy="1224000"/>
            </a:xfrm>
            <a:prstGeom prst="star4">
              <a:avLst>
                <a:gd name="adj" fmla="val 12971"/>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5" name="Stern: 4 Zacken 14">
              <a:extLst>
                <a:ext uri="{FF2B5EF4-FFF2-40B4-BE49-F238E27FC236}">
                  <a16:creationId xmlns:a16="http://schemas.microsoft.com/office/drawing/2014/main" id="{516E54F8-19DD-4167-97E5-19C62D9AA3E6}"/>
                </a:ext>
              </a:extLst>
            </p:cNvPr>
            <p:cNvSpPr/>
            <p:nvPr/>
          </p:nvSpPr>
          <p:spPr>
            <a:xfrm rot="2700000">
              <a:off x="4539647" y="5041500"/>
              <a:ext cx="864000" cy="864000"/>
            </a:xfrm>
            <a:prstGeom prst="star4">
              <a:avLst>
                <a:gd name="adj" fmla="val 7764"/>
              </a:avLst>
            </a:prstGeom>
            <a:solidFill>
              <a:schemeClr val="bg1"/>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6" name="Textfeld 15">
              <a:extLst>
                <a:ext uri="{FF2B5EF4-FFF2-40B4-BE49-F238E27FC236}">
                  <a16:creationId xmlns:a16="http://schemas.microsoft.com/office/drawing/2014/main" id="{A64B1E00-8B01-403F-A135-81B1861AFE73}"/>
                </a:ext>
              </a:extLst>
            </p:cNvPr>
            <p:cNvSpPr txBox="1"/>
            <p:nvPr/>
          </p:nvSpPr>
          <p:spPr>
            <a:xfrm>
              <a:off x="4687703" y="4555420"/>
              <a:ext cx="567888"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N</a:t>
              </a:r>
            </a:p>
          </p:txBody>
        </p:sp>
      </p:grpSp>
      <p:sp>
        <p:nvSpPr>
          <p:cNvPr id="2" name="Textfeld 1">
            <a:extLst>
              <a:ext uri="{FF2B5EF4-FFF2-40B4-BE49-F238E27FC236}">
                <a16:creationId xmlns:a16="http://schemas.microsoft.com/office/drawing/2014/main" id="{2D506AC7-AA83-4D42-912F-94357800535D}"/>
              </a:ext>
            </a:extLst>
          </p:cNvPr>
          <p:cNvSpPr txBox="1"/>
          <p:nvPr/>
        </p:nvSpPr>
        <p:spPr>
          <a:xfrm>
            <a:off x="111927" y="6405734"/>
            <a:ext cx="4719484" cy="253916"/>
          </a:xfrm>
          <a:prstGeom prst="rect">
            <a:avLst/>
          </a:prstGeom>
          <a:noFill/>
        </p:spPr>
        <p:txBody>
          <a:bodyPr wrap="square" rtlCol="0">
            <a:spAutoFit/>
          </a:bodyPr>
          <a:lstStyle/>
          <a:p>
            <a:r>
              <a:rPr lang="de-DE" sz="1050" dirty="0">
                <a:solidFill>
                  <a:srgbClr val="4D4D4D"/>
                </a:solidFill>
                <a:latin typeface="Calibri" panose="020F0502020204030204" pitchFamily="34" charset="0"/>
                <a:sym typeface="Wingdings" pitchFamily="2" charset="2"/>
              </a:rPr>
              <a:t>* Jonathan Swift (1667–1745), anglo-irischer Erzähler, Moralkritiker und Theologe</a:t>
            </a:r>
          </a:p>
        </p:txBody>
      </p:sp>
    </p:spTree>
    <p:extLst>
      <p:ext uri="{BB962C8B-B14F-4D97-AF65-F5344CB8AC3E}">
        <p14:creationId xmlns:p14="http://schemas.microsoft.com/office/powerpoint/2010/main" val="660089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79DE6C93-1918-4830-AD60-0ECEEDB8950F}"/>
              </a:ext>
            </a:extLst>
          </p:cNvPr>
          <p:cNvSpPr>
            <a:spLocks noGrp="1"/>
          </p:cNvSpPr>
          <p:nvPr>
            <p:ph type="body" sz="quarter" idx="11"/>
          </p:nvPr>
        </p:nvSpPr>
        <p:spPr/>
        <p:txBody>
          <a:bodyPr>
            <a:normAutofit fontScale="92500"/>
          </a:bodyPr>
          <a:lstStyle/>
          <a:p>
            <a:endParaRPr lang="de-DE"/>
          </a:p>
        </p:txBody>
      </p:sp>
      <p:sp>
        <p:nvSpPr>
          <p:cNvPr id="3" name="Fußzeilenplatzhalter 2">
            <a:extLst>
              <a:ext uri="{FF2B5EF4-FFF2-40B4-BE49-F238E27FC236}">
                <a16:creationId xmlns:a16="http://schemas.microsoft.com/office/drawing/2014/main" id="{0FBC91BB-B89F-4E72-97CA-5A304EA9833C}"/>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DD662F0-64D6-48A2-8E55-FF2C188DC87C}"/>
              </a:ext>
            </a:extLst>
          </p:cNvPr>
          <p:cNvSpPr>
            <a:spLocks noGrp="1"/>
          </p:cNvSpPr>
          <p:nvPr>
            <p:ph type="sldNum" sz="quarter" idx="4"/>
          </p:nvPr>
        </p:nvSpPr>
        <p:spPr/>
        <p:txBody>
          <a:bodyPr/>
          <a:lstStyle/>
          <a:p>
            <a:fld id="{BD587C3E-324D-4846-9F44-5C3ACF20A720}" type="slidenum">
              <a:rPr lang="de-DE" smtClean="0"/>
              <a:pPr/>
              <a:t>63</a:t>
            </a:fld>
            <a:endParaRPr lang="de-DE" dirty="0"/>
          </a:p>
        </p:txBody>
      </p:sp>
      <p:sp>
        <p:nvSpPr>
          <p:cNvPr id="11" name="Textplatzhalter 10">
            <a:extLst>
              <a:ext uri="{FF2B5EF4-FFF2-40B4-BE49-F238E27FC236}">
                <a16:creationId xmlns:a16="http://schemas.microsoft.com/office/drawing/2014/main" id="{1F73E921-5783-44DF-9BC6-C380212EC37D}"/>
              </a:ext>
            </a:extLst>
          </p:cNvPr>
          <p:cNvSpPr>
            <a:spLocks noGrp="1"/>
          </p:cNvSpPr>
          <p:nvPr>
            <p:ph type="body" sz="quarter" idx="13"/>
          </p:nvPr>
        </p:nvSpPr>
        <p:spPr/>
        <p:txBody>
          <a:bodyPr/>
          <a:lstStyle/>
          <a:p>
            <a:pPr marL="265113" indent="-265113">
              <a:lnSpc>
                <a:spcPct val="150000"/>
              </a:lnSpc>
              <a:spcBef>
                <a:spcPts val="1800"/>
              </a:spcBef>
              <a:buFont typeface="+mj-lt"/>
              <a:buAutoNum type="arabicPeriod"/>
            </a:pPr>
            <a:r>
              <a:rPr lang="de-DE" sz="1800" dirty="0"/>
              <a:t>Wer wird dieses Produkt kaufen? – Wer ist die </a:t>
            </a:r>
            <a:r>
              <a:rPr lang="de-DE" sz="1800" b="1" dirty="0"/>
              <a:t>Zielgruppe?</a:t>
            </a:r>
          </a:p>
          <a:p>
            <a:pPr marL="265113" indent="-265113">
              <a:lnSpc>
                <a:spcPct val="150000"/>
              </a:lnSpc>
              <a:spcBef>
                <a:spcPts val="1800"/>
              </a:spcBef>
              <a:buFont typeface="+mj-lt"/>
              <a:buAutoNum type="arabicPeriod"/>
            </a:pPr>
            <a:r>
              <a:rPr lang="de-DE" sz="1800" dirty="0"/>
              <a:t>Welche </a:t>
            </a:r>
            <a:r>
              <a:rPr lang="de-DE" sz="1800" b="1" dirty="0"/>
              <a:t>Kundenbedürfnisse</a:t>
            </a:r>
            <a:r>
              <a:rPr lang="de-DE" sz="1800" dirty="0"/>
              <a:t> werden mit diesem Produkt adressiert?</a:t>
            </a:r>
          </a:p>
          <a:p>
            <a:pPr marL="265113" indent="-265113">
              <a:lnSpc>
                <a:spcPct val="150000"/>
              </a:lnSpc>
              <a:spcBef>
                <a:spcPts val="1800"/>
              </a:spcBef>
              <a:buFont typeface="+mj-lt"/>
              <a:buAutoNum type="arabicPeriod"/>
            </a:pPr>
            <a:r>
              <a:rPr lang="de-DE" sz="1800" dirty="0"/>
              <a:t>Welches sind die </a:t>
            </a:r>
            <a:r>
              <a:rPr lang="de-DE" sz="1800" b="1" dirty="0"/>
              <a:t>wesentlichen</a:t>
            </a:r>
            <a:r>
              <a:rPr lang="de-DE" sz="1800" dirty="0"/>
              <a:t> </a:t>
            </a:r>
            <a:r>
              <a:rPr lang="de-DE" sz="1800" b="1" dirty="0"/>
              <a:t>Attribute</a:t>
            </a:r>
            <a:r>
              <a:rPr lang="de-DE" sz="1800" dirty="0"/>
              <a:t> und </a:t>
            </a:r>
            <a:r>
              <a:rPr lang="de-DE" sz="1800" b="1" dirty="0"/>
              <a:t>Merkmale </a:t>
            </a:r>
            <a:r>
              <a:rPr lang="de-DE" sz="1800" dirty="0"/>
              <a:t>und damit die wesentlichen Erfolgsfaktoren des Produkts, um diese Kundenbedürfnisse zu befriedigen?</a:t>
            </a:r>
          </a:p>
          <a:p>
            <a:pPr marL="265113" indent="-265113">
              <a:lnSpc>
                <a:spcPct val="150000"/>
              </a:lnSpc>
              <a:spcBef>
                <a:spcPts val="1800"/>
              </a:spcBef>
              <a:buFont typeface="+mj-lt"/>
              <a:buAutoNum type="arabicPeriod"/>
            </a:pPr>
            <a:r>
              <a:rPr lang="de-DE" sz="1800" dirty="0"/>
              <a:t>Wie hebt sich das Produkt von den Produkten der Mitbewerber ab? – Was sind die </a:t>
            </a:r>
            <a:r>
              <a:rPr lang="de-DE" sz="1800" b="1" dirty="0"/>
              <a:t>Alleinstellungsmerkmale</a:t>
            </a:r>
            <a:r>
              <a:rPr lang="de-DE" sz="1800" dirty="0"/>
              <a:t> (</a:t>
            </a:r>
            <a:r>
              <a:rPr lang="en-US" sz="1800" dirty="0"/>
              <a:t>Unique Selling Propositions </a:t>
            </a:r>
            <a:r>
              <a:rPr lang="de-DE" sz="1800" dirty="0"/>
              <a:t>–</a:t>
            </a:r>
            <a:r>
              <a:rPr lang="en-US" sz="1800" dirty="0"/>
              <a:t> USPs</a:t>
            </a:r>
            <a:r>
              <a:rPr lang="de-DE" sz="1800" dirty="0"/>
              <a:t>) dieses Produkts?</a:t>
            </a:r>
          </a:p>
          <a:p>
            <a:pPr marL="265113" indent="-265113">
              <a:lnSpc>
                <a:spcPct val="150000"/>
              </a:lnSpc>
              <a:spcBef>
                <a:spcPts val="1800"/>
              </a:spcBef>
              <a:buFont typeface="+mj-lt"/>
              <a:buAutoNum type="arabicPeriod"/>
            </a:pPr>
            <a:r>
              <a:rPr lang="de-DE" sz="1800" dirty="0"/>
              <a:t>Was sind die </a:t>
            </a:r>
            <a:r>
              <a:rPr lang="de-DE" sz="1800" b="1" dirty="0"/>
              <a:t>Ziele</a:t>
            </a:r>
            <a:r>
              <a:rPr lang="de-DE" sz="1800" dirty="0"/>
              <a:t> </a:t>
            </a:r>
            <a:r>
              <a:rPr lang="de-DE" sz="1800" b="1" dirty="0"/>
              <a:t>bezüglich</a:t>
            </a:r>
            <a:r>
              <a:rPr lang="de-DE" sz="1800" dirty="0"/>
              <a:t> Zeitrahmen und Budget für </a:t>
            </a:r>
            <a:r>
              <a:rPr lang="de-DE" sz="1800" b="1" dirty="0"/>
              <a:t>Entwicklung</a:t>
            </a:r>
            <a:r>
              <a:rPr lang="de-DE" sz="1800" dirty="0"/>
              <a:t> und  </a:t>
            </a:r>
            <a:r>
              <a:rPr lang="de-DE" sz="1800" b="1" dirty="0"/>
              <a:t>Markteinführung</a:t>
            </a:r>
            <a:r>
              <a:rPr lang="de-DE" sz="1800" dirty="0"/>
              <a:t> des Produkts?</a:t>
            </a:r>
          </a:p>
        </p:txBody>
      </p:sp>
      <p:sp>
        <p:nvSpPr>
          <p:cNvPr id="8" name="Titel 7">
            <a:extLst>
              <a:ext uri="{FF2B5EF4-FFF2-40B4-BE49-F238E27FC236}">
                <a16:creationId xmlns:a16="http://schemas.microsoft.com/office/drawing/2014/main" id="{3463B4BD-DC33-472E-8C08-EFAAFCA98C9F}"/>
              </a:ext>
            </a:extLst>
          </p:cNvPr>
          <p:cNvSpPr>
            <a:spLocks noGrp="1"/>
          </p:cNvSpPr>
          <p:nvPr>
            <p:ph type="title"/>
          </p:nvPr>
        </p:nvSpPr>
        <p:spPr/>
        <p:txBody>
          <a:bodyPr/>
          <a:lstStyle/>
          <a:p>
            <a:r>
              <a:rPr lang="de-DE" dirty="0"/>
              <a:t>Produktvision: 5 Fragen, die es zu beantworten gilt</a:t>
            </a:r>
          </a:p>
        </p:txBody>
      </p:sp>
      <p:grpSp>
        <p:nvGrpSpPr>
          <p:cNvPr id="12" name="Gruppieren 11">
            <a:extLst>
              <a:ext uri="{FF2B5EF4-FFF2-40B4-BE49-F238E27FC236}">
                <a16:creationId xmlns:a16="http://schemas.microsoft.com/office/drawing/2014/main" id="{13ADBB4A-7A1E-4D8F-BF85-01F368B41970}"/>
              </a:ext>
            </a:extLst>
          </p:cNvPr>
          <p:cNvGrpSpPr/>
          <p:nvPr/>
        </p:nvGrpSpPr>
        <p:grpSpPr>
          <a:xfrm>
            <a:off x="7536411" y="446656"/>
            <a:ext cx="1224000" cy="1530080"/>
            <a:chOff x="4359647" y="4555420"/>
            <a:chExt cx="1224000" cy="1530080"/>
          </a:xfrm>
        </p:grpSpPr>
        <p:sp>
          <p:nvSpPr>
            <p:cNvPr id="13" name="Ellipse 12">
              <a:extLst>
                <a:ext uri="{FF2B5EF4-FFF2-40B4-BE49-F238E27FC236}">
                  <a16:creationId xmlns:a16="http://schemas.microsoft.com/office/drawing/2014/main" id="{5011E424-BE5D-4B8C-A85B-AEF953FD42EE}"/>
                </a:ext>
              </a:extLst>
            </p:cNvPr>
            <p:cNvSpPr/>
            <p:nvPr/>
          </p:nvSpPr>
          <p:spPr>
            <a:xfrm>
              <a:off x="4647192" y="5149045"/>
              <a:ext cx="648911" cy="648911"/>
            </a:xfrm>
            <a:prstGeom prst="ellipse">
              <a:avLst/>
            </a:prstGeom>
            <a:solidFill>
              <a:schemeClr val="bg1"/>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4" name="Stern: 4 Zacken 13">
              <a:extLst>
                <a:ext uri="{FF2B5EF4-FFF2-40B4-BE49-F238E27FC236}">
                  <a16:creationId xmlns:a16="http://schemas.microsoft.com/office/drawing/2014/main" id="{B20D4E05-2972-4024-9D1B-20FAFEC23B94}"/>
                </a:ext>
              </a:extLst>
            </p:cNvPr>
            <p:cNvSpPr/>
            <p:nvPr/>
          </p:nvSpPr>
          <p:spPr>
            <a:xfrm>
              <a:off x="4359647" y="4861500"/>
              <a:ext cx="1224000" cy="1224000"/>
            </a:xfrm>
            <a:prstGeom prst="star4">
              <a:avLst>
                <a:gd name="adj" fmla="val 12971"/>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5" name="Stern: 4 Zacken 14">
              <a:extLst>
                <a:ext uri="{FF2B5EF4-FFF2-40B4-BE49-F238E27FC236}">
                  <a16:creationId xmlns:a16="http://schemas.microsoft.com/office/drawing/2014/main" id="{516E54F8-19DD-4167-97E5-19C62D9AA3E6}"/>
                </a:ext>
              </a:extLst>
            </p:cNvPr>
            <p:cNvSpPr/>
            <p:nvPr/>
          </p:nvSpPr>
          <p:spPr>
            <a:xfrm rot="2700000">
              <a:off x="4539647" y="5041500"/>
              <a:ext cx="864000" cy="864000"/>
            </a:xfrm>
            <a:prstGeom prst="star4">
              <a:avLst>
                <a:gd name="adj" fmla="val 7764"/>
              </a:avLst>
            </a:prstGeom>
            <a:solidFill>
              <a:schemeClr val="bg1"/>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6" name="Textfeld 15">
              <a:extLst>
                <a:ext uri="{FF2B5EF4-FFF2-40B4-BE49-F238E27FC236}">
                  <a16:creationId xmlns:a16="http://schemas.microsoft.com/office/drawing/2014/main" id="{A64B1E00-8B01-403F-A135-81B1861AFE73}"/>
                </a:ext>
              </a:extLst>
            </p:cNvPr>
            <p:cNvSpPr txBox="1"/>
            <p:nvPr/>
          </p:nvSpPr>
          <p:spPr>
            <a:xfrm>
              <a:off x="4687703" y="4555420"/>
              <a:ext cx="567888"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N</a:t>
              </a:r>
            </a:p>
          </p:txBody>
        </p:sp>
      </p:grpSp>
    </p:spTree>
    <p:extLst>
      <p:ext uri="{BB962C8B-B14F-4D97-AF65-F5344CB8AC3E}">
        <p14:creationId xmlns:p14="http://schemas.microsoft.com/office/powerpoint/2010/main" val="3942710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0FBC91BB-B89F-4E72-97CA-5A304EA9833C}"/>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DD662F0-64D6-48A2-8E55-FF2C188DC87C}"/>
              </a:ext>
            </a:extLst>
          </p:cNvPr>
          <p:cNvSpPr>
            <a:spLocks noGrp="1"/>
          </p:cNvSpPr>
          <p:nvPr>
            <p:ph type="sldNum" sz="quarter" idx="4"/>
          </p:nvPr>
        </p:nvSpPr>
        <p:spPr/>
        <p:txBody>
          <a:bodyPr/>
          <a:lstStyle/>
          <a:p>
            <a:fld id="{BD587C3E-324D-4846-9F44-5C3ACF20A720}" type="slidenum">
              <a:rPr lang="de-DE" smtClean="0"/>
              <a:pPr/>
              <a:t>64</a:t>
            </a:fld>
            <a:endParaRPr lang="de-DE" dirty="0"/>
          </a:p>
        </p:txBody>
      </p:sp>
      <p:sp>
        <p:nvSpPr>
          <p:cNvPr id="5" name="Textplatzhalter 4">
            <a:extLst>
              <a:ext uri="{FF2B5EF4-FFF2-40B4-BE49-F238E27FC236}">
                <a16:creationId xmlns:a16="http://schemas.microsoft.com/office/drawing/2014/main" id="{B1DEDBDA-10D7-4A46-B9D6-C8F75706AD92}"/>
              </a:ext>
            </a:extLst>
          </p:cNvPr>
          <p:cNvSpPr>
            <a:spLocks noGrp="1"/>
          </p:cNvSpPr>
          <p:nvPr>
            <p:ph type="body" sz="quarter" idx="13"/>
          </p:nvPr>
        </p:nvSpPr>
        <p:spPr/>
        <p:txBody>
          <a:bodyPr>
            <a:normAutofit lnSpcReduction="10000"/>
          </a:bodyPr>
          <a:lstStyle/>
          <a:p>
            <a:r>
              <a:rPr lang="de-DE" dirty="0"/>
              <a:t>Der Elevator Pitch soll in einer möglichst knappen Zeit das Produkt so darstellen, dass die Zuhörer an dem Produkt interessiert sind und sich auf ein längeres Gespräch einlassen.</a:t>
            </a:r>
          </a:p>
          <a:p>
            <a:endParaRPr lang="de-DE" dirty="0"/>
          </a:p>
          <a:p>
            <a:r>
              <a:rPr lang="de-DE" dirty="0"/>
              <a:t>Aufbau des Elevator Pitch:</a:t>
            </a:r>
          </a:p>
          <a:p>
            <a:pPr marL="176213" lvl="1" indent="0">
              <a:buNone/>
            </a:pPr>
            <a:r>
              <a:rPr lang="de-DE" dirty="0"/>
              <a:t>Für </a:t>
            </a:r>
            <a:r>
              <a:rPr lang="de-DE" dirty="0">
                <a:solidFill>
                  <a:schemeClr val="accent1"/>
                </a:solidFill>
              </a:rPr>
              <a:t>&lt;Zielgruppe&gt;</a:t>
            </a:r>
            <a:r>
              <a:rPr lang="de-DE" dirty="0"/>
              <a:t>,</a:t>
            </a:r>
          </a:p>
          <a:p>
            <a:pPr marL="176213" lvl="1" indent="0">
              <a:buNone/>
            </a:pPr>
            <a:r>
              <a:rPr lang="de-DE" dirty="0"/>
              <a:t>die </a:t>
            </a:r>
            <a:r>
              <a:rPr lang="de-DE" dirty="0">
                <a:solidFill>
                  <a:schemeClr val="accent1"/>
                </a:solidFill>
              </a:rPr>
              <a:t>&lt;Bedürfnisse der Zielgruppe&gt;</a:t>
            </a:r>
            <a:r>
              <a:rPr lang="de-DE" dirty="0"/>
              <a:t>,</a:t>
            </a:r>
          </a:p>
          <a:p>
            <a:pPr marL="176213" lvl="1" indent="0">
              <a:buNone/>
            </a:pPr>
            <a:r>
              <a:rPr lang="de-DE" dirty="0"/>
              <a:t>ist </a:t>
            </a:r>
            <a:r>
              <a:rPr lang="de-DE" dirty="0">
                <a:solidFill>
                  <a:schemeClr val="accent1"/>
                </a:solidFill>
              </a:rPr>
              <a:t>&lt;Produktname&gt;</a:t>
            </a:r>
            <a:endParaRPr lang="de-DE" dirty="0"/>
          </a:p>
          <a:p>
            <a:pPr marL="176213" lvl="1" indent="0">
              <a:buNone/>
            </a:pPr>
            <a:r>
              <a:rPr lang="de-DE" dirty="0"/>
              <a:t>ein/eine </a:t>
            </a:r>
            <a:r>
              <a:rPr lang="de-DE" dirty="0">
                <a:solidFill>
                  <a:schemeClr val="accent1"/>
                </a:solidFill>
              </a:rPr>
              <a:t>&lt;Produktkategorie&gt;</a:t>
            </a:r>
            <a:r>
              <a:rPr lang="de-DE" dirty="0">
                <a:solidFill>
                  <a:schemeClr val="tx1"/>
                </a:solidFill>
              </a:rPr>
              <a:t>,</a:t>
            </a:r>
          </a:p>
          <a:p>
            <a:pPr marL="176213" lvl="1" indent="0">
              <a:buNone/>
            </a:pPr>
            <a:r>
              <a:rPr lang="de-DE" dirty="0"/>
              <a:t>der/die/das </a:t>
            </a:r>
            <a:r>
              <a:rPr lang="de-DE" dirty="0">
                <a:solidFill>
                  <a:schemeClr val="accent1"/>
                </a:solidFill>
              </a:rPr>
              <a:t>&lt;Kernnutzen/zwingender Kaufgrund/USP&gt;</a:t>
            </a:r>
            <a:r>
              <a:rPr lang="de-DE" dirty="0"/>
              <a:t>.</a:t>
            </a:r>
          </a:p>
          <a:p>
            <a:pPr marL="176213" lvl="1" indent="0">
              <a:buNone/>
            </a:pPr>
            <a:r>
              <a:rPr lang="de-DE" dirty="0"/>
              <a:t>Anders als </a:t>
            </a:r>
            <a:r>
              <a:rPr lang="de-DE" dirty="0">
                <a:solidFill>
                  <a:schemeClr val="accent1"/>
                </a:solidFill>
              </a:rPr>
              <a:t>&lt;bekanntes Alternativprodukt&gt;</a:t>
            </a:r>
          </a:p>
          <a:p>
            <a:pPr marL="176213" lvl="1" indent="0">
              <a:buNone/>
            </a:pPr>
            <a:r>
              <a:rPr lang="de-DE" dirty="0"/>
              <a:t>unser Produkt </a:t>
            </a:r>
            <a:r>
              <a:rPr lang="de-DE" dirty="0">
                <a:solidFill>
                  <a:schemeClr val="accent1"/>
                </a:solidFill>
              </a:rPr>
              <a:t>&lt;Aussage über die wesentlichen Unterscheidungsmerkmale&gt;</a:t>
            </a:r>
            <a:r>
              <a:rPr lang="de-DE" dirty="0"/>
              <a:t>.</a:t>
            </a:r>
          </a:p>
        </p:txBody>
      </p:sp>
      <p:sp>
        <p:nvSpPr>
          <p:cNvPr id="8" name="Titel 7">
            <a:extLst>
              <a:ext uri="{FF2B5EF4-FFF2-40B4-BE49-F238E27FC236}">
                <a16:creationId xmlns:a16="http://schemas.microsoft.com/office/drawing/2014/main" id="{3463B4BD-DC33-472E-8C08-EFAAFCA98C9F}"/>
              </a:ext>
            </a:extLst>
          </p:cNvPr>
          <p:cNvSpPr>
            <a:spLocks noGrp="1"/>
          </p:cNvSpPr>
          <p:nvPr>
            <p:ph type="title"/>
          </p:nvPr>
        </p:nvSpPr>
        <p:spPr/>
        <p:txBody>
          <a:bodyPr/>
          <a:lstStyle/>
          <a:p>
            <a:r>
              <a:rPr lang="de-DE"/>
              <a:t>Produktvision: Elevator Pitch</a:t>
            </a:r>
            <a:endParaRPr lang="de-DE" dirty="0"/>
          </a:p>
        </p:txBody>
      </p:sp>
      <p:sp>
        <p:nvSpPr>
          <p:cNvPr id="22" name="Textplatzhalter 21">
            <a:extLst>
              <a:ext uri="{FF2B5EF4-FFF2-40B4-BE49-F238E27FC236}">
                <a16:creationId xmlns:a16="http://schemas.microsoft.com/office/drawing/2014/main" id="{FBF738B0-0A9F-4C13-9F74-A37C6E5091AD}"/>
              </a:ext>
            </a:extLst>
          </p:cNvPr>
          <p:cNvSpPr>
            <a:spLocks noGrp="1"/>
          </p:cNvSpPr>
          <p:nvPr>
            <p:ph type="body" sz="quarter" idx="11"/>
          </p:nvPr>
        </p:nvSpPr>
        <p:spPr/>
        <p:txBody>
          <a:bodyPr>
            <a:normAutofit fontScale="92500"/>
          </a:bodyPr>
          <a:lstStyle/>
          <a:p>
            <a:endParaRPr lang="de-DE"/>
          </a:p>
        </p:txBody>
      </p:sp>
      <p:grpSp>
        <p:nvGrpSpPr>
          <p:cNvPr id="12" name="Gruppieren 11">
            <a:extLst>
              <a:ext uri="{FF2B5EF4-FFF2-40B4-BE49-F238E27FC236}">
                <a16:creationId xmlns:a16="http://schemas.microsoft.com/office/drawing/2014/main" id="{13ADBB4A-7A1E-4D8F-BF85-01F368B41970}"/>
              </a:ext>
            </a:extLst>
          </p:cNvPr>
          <p:cNvGrpSpPr/>
          <p:nvPr/>
        </p:nvGrpSpPr>
        <p:grpSpPr>
          <a:xfrm>
            <a:off x="7536411" y="446656"/>
            <a:ext cx="1224000" cy="1530080"/>
            <a:chOff x="4359647" y="4555420"/>
            <a:chExt cx="1224000" cy="1530080"/>
          </a:xfrm>
        </p:grpSpPr>
        <p:sp>
          <p:nvSpPr>
            <p:cNvPr id="13" name="Ellipse 12">
              <a:extLst>
                <a:ext uri="{FF2B5EF4-FFF2-40B4-BE49-F238E27FC236}">
                  <a16:creationId xmlns:a16="http://schemas.microsoft.com/office/drawing/2014/main" id="{5011E424-BE5D-4B8C-A85B-AEF953FD42EE}"/>
                </a:ext>
              </a:extLst>
            </p:cNvPr>
            <p:cNvSpPr/>
            <p:nvPr/>
          </p:nvSpPr>
          <p:spPr>
            <a:xfrm>
              <a:off x="4647192" y="5149045"/>
              <a:ext cx="648911" cy="648911"/>
            </a:xfrm>
            <a:prstGeom prst="ellipse">
              <a:avLst/>
            </a:prstGeom>
            <a:solidFill>
              <a:schemeClr val="bg1"/>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4" name="Stern: 4 Zacken 13">
              <a:extLst>
                <a:ext uri="{FF2B5EF4-FFF2-40B4-BE49-F238E27FC236}">
                  <a16:creationId xmlns:a16="http://schemas.microsoft.com/office/drawing/2014/main" id="{B20D4E05-2972-4024-9D1B-20FAFEC23B94}"/>
                </a:ext>
              </a:extLst>
            </p:cNvPr>
            <p:cNvSpPr/>
            <p:nvPr/>
          </p:nvSpPr>
          <p:spPr>
            <a:xfrm>
              <a:off x="4359647" y="4861500"/>
              <a:ext cx="1224000" cy="1224000"/>
            </a:xfrm>
            <a:prstGeom prst="star4">
              <a:avLst>
                <a:gd name="adj" fmla="val 12971"/>
              </a:avLst>
            </a:prstGeom>
            <a:solidFill>
              <a:schemeClr val="bg1"/>
            </a:soli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5" name="Stern: 4 Zacken 14">
              <a:extLst>
                <a:ext uri="{FF2B5EF4-FFF2-40B4-BE49-F238E27FC236}">
                  <a16:creationId xmlns:a16="http://schemas.microsoft.com/office/drawing/2014/main" id="{516E54F8-19DD-4167-97E5-19C62D9AA3E6}"/>
                </a:ext>
              </a:extLst>
            </p:cNvPr>
            <p:cNvSpPr/>
            <p:nvPr/>
          </p:nvSpPr>
          <p:spPr>
            <a:xfrm rot="2700000">
              <a:off x="4539647" y="5041500"/>
              <a:ext cx="864000" cy="864000"/>
            </a:xfrm>
            <a:prstGeom prst="star4">
              <a:avLst>
                <a:gd name="adj" fmla="val 7764"/>
              </a:avLst>
            </a:prstGeom>
            <a:solidFill>
              <a:schemeClr val="bg1"/>
            </a:solidFill>
            <a:ln>
              <a:solidFill>
                <a:schemeClr val="tx1"/>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16" name="Textfeld 15">
              <a:extLst>
                <a:ext uri="{FF2B5EF4-FFF2-40B4-BE49-F238E27FC236}">
                  <a16:creationId xmlns:a16="http://schemas.microsoft.com/office/drawing/2014/main" id="{A64B1E00-8B01-403F-A135-81B1861AFE73}"/>
                </a:ext>
              </a:extLst>
            </p:cNvPr>
            <p:cNvSpPr txBox="1"/>
            <p:nvPr/>
          </p:nvSpPr>
          <p:spPr>
            <a:xfrm>
              <a:off x="4687703" y="4555420"/>
              <a:ext cx="567888"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N</a:t>
              </a:r>
            </a:p>
          </p:txBody>
        </p:sp>
      </p:grpSp>
      <p:sp>
        <p:nvSpPr>
          <p:cNvPr id="17" name="Textfeld 16">
            <a:extLst>
              <a:ext uri="{FF2B5EF4-FFF2-40B4-BE49-F238E27FC236}">
                <a16:creationId xmlns:a16="http://schemas.microsoft.com/office/drawing/2014/main" id="{58D142C4-06EF-43F2-AAB8-34DE771930CF}"/>
              </a:ext>
            </a:extLst>
          </p:cNvPr>
          <p:cNvSpPr txBox="1"/>
          <p:nvPr/>
        </p:nvSpPr>
        <p:spPr>
          <a:xfrm>
            <a:off x="4653471" y="2149896"/>
            <a:ext cx="3883742" cy="3316292"/>
          </a:xfrm>
          <a:prstGeom prst="rect">
            <a:avLst/>
          </a:prstGeom>
          <a:solidFill>
            <a:schemeClr val="tx2">
              <a:lumMod val="20000"/>
              <a:lumOff val="80000"/>
            </a:schemeClr>
          </a:solidFill>
        </p:spPr>
        <p:txBody>
          <a:bodyPr wrap="square" rtlCol="0">
            <a:spAutoFit/>
          </a:bodyPr>
          <a:lstStyle/>
          <a:p>
            <a:r>
              <a:rPr lang="de-DE" sz="1600" dirty="0">
                <a:latin typeface="Calibri" pitchFamily="34" charset="0"/>
                <a:cs typeface="Calibri" pitchFamily="34" charset="0"/>
              </a:rPr>
              <a:t>Beispiel:</a:t>
            </a:r>
          </a:p>
          <a:p>
            <a:pPr>
              <a:spcBef>
                <a:spcPts val="288"/>
              </a:spcBef>
            </a:pPr>
            <a:r>
              <a:rPr lang="de-DE" sz="1600" dirty="0">
                <a:latin typeface="Calibri" pitchFamily="34" charset="0"/>
                <a:cs typeface="Calibri" pitchFamily="34" charset="0"/>
              </a:rPr>
              <a:t>Für </a:t>
            </a:r>
            <a:r>
              <a:rPr lang="de-DE" sz="1600" dirty="0">
                <a:solidFill>
                  <a:schemeClr val="accent1"/>
                </a:solidFill>
                <a:latin typeface="Calibri" pitchFamily="34" charset="0"/>
                <a:cs typeface="Calibri" pitchFamily="34" charset="0"/>
              </a:rPr>
              <a:t>Jugendliche zwischen 14 und 25</a:t>
            </a:r>
            <a:r>
              <a:rPr lang="de-DE" sz="1600" dirty="0">
                <a:latin typeface="Calibri" pitchFamily="34" charset="0"/>
                <a:cs typeface="Calibri" pitchFamily="34" charset="0"/>
              </a:rPr>
              <a:t>,</a:t>
            </a:r>
          </a:p>
          <a:p>
            <a:pPr>
              <a:spcBef>
                <a:spcPts val="288"/>
              </a:spcBef>
            </a:pPr>
            <a:r>
              <a:rPr lang="de-DE" sz="1600" dirty="0">
                <a:latin typeface="Calibri" pitchFamily="34" charset="0"/>
                <a:cs typeface="Calibri" pitchFamily="34" charset="0"/>
              </a:rPr>
              <a:t>die </a:t>
            </a:r>
            <a:r>
              <a:rPr lang="de-DE" sz="1600" dirty="0">
                <a:solidFill>
                  <a:schemeClr val="accent1"/>
                </a:solidFill>
                <a:latin typeface="Calibri" pitchFamily="34" charset="0"/>
                <a:cs typeface="Calibri" pitchFamily="34" charset="0"/>
              </a:rPr>
              <a:t>nach einer durchzechten Nacht schnell wieder fit werden wollen</a:t>
            </a:r>
            <a:r>
              <a:rPr lang="de-DE" sz="1600" dirty="0">
                <a:latin typeface="Calibri" pitchFamily="34" charset="0"/>
                <a:cs typeface="Calibri" pitchFamily="34" charset="0"/>
              </a:rPr>
              <a:t>,</a:t>
            </a:r>
          </a:p>
          <a:p>
            <a:pPr>
              <a:spcBef>
                <a:spcPts val="288"/>
              </a:spcBef>
            </a:pPr>
            <a:r>
              <a:rPr lang="de-DE" sz="1600" dirty="0">
                <a:latin typeface="Calibri" pitchFamily="34" charset="0"/>
                <a:cs typeface="Calibri" pitchFamily="34" charset="0"/>
              </a:rPr>
              <a:t>ist </a:t>
            </a:r>
            <a:r>
              <a:rPr lang="de-DE" sz="1600" dirty="0" err="1">
                <a:solidFill>
                  <a:schemeClr val="accent1"/>
                </a:solidFill>
                <a:latin typeface="Calibri" pitchFamily="34" charset="0"/>
                <a:cs typeface="Calibri" pitchFamily="34" charset="0"/>
              </a:rPr>
              <a:t>ThirstQuencher</a:t>
            </a:r>
            <a:r>
              <a:rPr lang="de-DE" sz="1600" dirty="0">
                <a:solidFill>
                  <a:schemeClr val="accent1"/>
                </a:solidFill>
                <a:latin typeface="Calibri" pitchFamily="34" charset="0"/>
                <a:cs typeface="Calibri" pitchFamily="34" charset="0"/>
              </a:rPr>
              <a:t> TQ</a:t>
            </a:r>
          </a:p>
          <a:p>
            <a:pPr>
              <a:spcBef>
                <a:spcPts val="288"/>
              </a:spcBef>
            </a:pPr>
            <a:r>
              <a:rPr lang="de-DE" sz="1600" dirty="0">
                <a:latin typeface="Calibri" pitchFamily="34" charset="0"/>
                <a:cs typeface="Calibri" pitchFamily="34" charset="0"/>
              </a:rPr>
              <a:t>ein </a:t>
            </a:r>
            <a:r>
              <a:rPr lang="de-DE" sz="1600" dirty="0">
                <a:solidFill>
                  <a:schemeClr val="accent1"/>
                </a:solidFill>
                <a:latin typeface="Calibri" pitchFamily="34" charset="0"/>
                <a:cs typeface="Calibri" pitchFamily="34" charset="0"/>
              </a:rPr>
              <a:t>BIO-</a:t>
            </a:r>
            <a:r>
              <a:rPr lang="en-US" sz="1600" dirty="0">
                <a:solidFill>
                  <a:schemeClr val="accent1"/>
                </a:solidFill>
                <a:latin typeface="Calibri" pitchFamily="34" charset="0"/>
                <a:cs typeface="Calibri" pitchFamily="34" charset="0"/>
              </a:rPr>
              <a:t>Energizer</a:t>
            </a:r>
            <a:r>
              <a:rPr lang="de-DE" sz="1600" dirty="0">
                <a:latin typeface="Calibri" pitchFamily="34" charset="0"/>
                <a:cs typeface="Calibri" pitchFamily="34" charset="0"/>
              </a:rPr>
              <a:t>, </a:t>
            </a:r>
          </a:p>
          <a:p>
            <a:pPr>
              <a:spcBef>
                <a:spcPts val="288"/>
              </a:spcBef>
            </a:pPr>
            <a:r>
              <a:rPr lang="de-DE" sz="1600" dirty="0">
                <a:latin typeface="Calibri" pitchFamily="34" charset="0"/>
                <a:cs typeface="Calibri" pitchFamily="34" charset="0"/>
              </a:rPr>
              <a:t>der </a:t>
            </a:r>
            <a:r>
              <a:rPr lang="de-DE" sz="1600" dirty="0">
                <a:solidFill>
                  <a:schemeClr val="accent1"/>
                </a:solidFill>
                <a:latin typeface="Calibri" pitchFamily="34" charset="0"/>
                <a:cs typeface="Calibri" pitchFamily="34" charset="0"/>
              </a:rPr>
              <a:t>Körper und Geist unmittelbar wieder die volle Leistungsfähigkeit zurückgibt.</a:t>
            </a:r>
          </a:p>
          <a:p>
            <a:pPr>
              <a:spcBef>
                <a:spcPts val="288"/>
              </a:spcBef>
            </a:pPr>
            <a:r>
              <a:rPr lang="de-DE" sz="1600" dirty="0">
                <a:latin typeface="Calibri" pitchFamily="34" charset="0"/>
                <a:cs typeface="Calibri" pitchFamily="34" charset="0"/>
              </a:rPr>
              <a:t>Anders als </a:t>
            </a:r>
            <a:r>
              <a:rPr lang="en-US" sz="1600" dirty="0">
                <a:solidFill>
                  <a:schemeClr val="accent1"/>
                </a:solidFill>
                <a:latin typeface="Calibri" pitchFamily="34" charset="0"/>
                <a:cs typeface="Calibri" pitchFamily="34" charset="0"/>
              </a:rPr>
              <a:t>Red</a:t>
            </a:r>
            <a:r>
              <a:rPr lang="de-DE" sz="1600" dirty="0">
                <a:solidFill>
                  <a:schemeClr val="accent1"/>
                </a:solidFill>
                <a:latin typeface="Calibri" pitchFamily="34" charset="0"/>
                <a:cs typeface="Calibri" pitchFamily="34" charset="0"/>
              </a:rPr>
              <a:t> Bull </a:t>
            </a:r>
            <a:r>
              <a:rPr lang="de-DE" sz="1600" dirty="0">
                <a:latin typeface="Calibri" pitchFamily="34" charset="0"/>
                <a:cs typeface="Calibri" pitchFamily="34" charset="0"/>
              </a:rPr>
              <a:t>zeichnet sich</a:t>
            </a:r>
          </a:p>
          <a:p>
            <a:pPr>
              <a:spcBef>
                <a:spcPts val="288"/>
              </a:spcBef>
            </a:pPr>
            <a:r>
              <a:rPr lang="de-DE" sz="1600" dirty="0">
                <a:latin typeface="Calibri" pitchFamily="34" charset="0"/>
                <a:cs typeface="Calibri" pitchFamily="34" charset="0"/>
              </a:rPr>
              <a:t>unser Produkt durch </a:t>
            </a:r>
            <a:r>
              <a:rPr lang="de-DE" sz="1600" dirty="0">
                <a:solidFill>
                  <a:schemeClr val="accent1"/>
                </a:solidFill>
                <a:latin typeface="Calibri" pitchFamily="34" charset="0"/>
                <a:cs typeface="Calibri" pitchFamily="34" charset="0"/>
              </a:rPr>
              <a:t>seinen 0-Kalorien-Gehalt sowie einen 100%-igen Anteil an naturbelassenem Quellwasser aus</a:t>
            </a:r>
            <a:r>
              <a:rPr lang="de-DE" sz="1600" dirty="0">
                <a:latin typeface="Calibri" pitchFamily="34" charset="0"/>
                <a:cs typeface="Calibri" pitchFamily="34" charset="0"/>
              </a:rPr>
              <a:t>.</a:t>
            </a:r>
          </a:p>
        </p:txBody>
      </p:sp>
    </p:spTree>
    <p:extLst>
      <p:ext uri="{BB962C8B-B14F-4D97-AF65-F5344CB8AC3E}">
        <p14:creationId xmlns:p14="http://schemas.microsoft.com/office/powerpoint/2010/main" val="3442577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0EDB75B6-7198-4591-A07F-D08CA6F6A691}"/>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52AC1A0-3C50-4335-86CE-E315DAF097B0}"/>
              </a:ext>
            </a:extLst>
          </p:cNvPr>
          <p:cNvSpPr>
            <a:spLocks noGrp="1"/>
          </p:cNvSpPr>
          <p:nvPr>
            <p:ph type="sldNum" sz="quarter" idx="4"/>
          </p:nvPr>
        </p:nvSpPr>
        <p:spPr/>
        <p:txBody>
          <a:bodyPr/>
          <a:lstStyle/>
          <a:p>
            <a:fld id="{BD587C3E-324D-4846-9F44-5C3ACF20A720}" type="slidenum">
              <a:rPr lang="de-DE" smtClean="0"/>
              <a:pPr/>
              <a:t>65</a:t>
            </a:fld>
            <a:endParaRPr lang="de-DE" dirty="0"/>
          </a:p>
        </p:txBody>
      </p:sp>
      <p:sp>
        <p:nvSpPr>
          <p:cNvPr id="6" name="Titel 5">
            <a:extLst>
              <a:ext uri="{FF2B5EF4-FFF2-40B4-BE49-F238E27FC236}">
                <a16:creationId xmlns:a16="http://schemas.microsoft.com/office/drawing/2014/main" id="{2A69719E-37EB-44ED-900F-28A7C08FCB52}"/>
              </a:ext>
            </a:extLst>
          </p:cNvPr>
          <p:cNvSpPr>
            <a:spLocks noGrp="1"/>
          </p:cNvSpPr>
          <p:nvPr>
            <p:ph type="title"/>
          </p:nvPr>
        </p:nvSpPr>
        <p:spPr/>
        <p:txBody>
          <a:bodyPr/>
          <a:lstStyle/>
          <a:p>
            <a:r>
              <a:rPr lang="de-DE" dirty="0"/>
              <a:t>Fallstudie: Car2Ride ein neuer Service @ </a:t>
            </a:r>
            <a:r>
              <a:rPr lang="de-DE" dirty="0" err="1"/>
              <a:t>Flitz!Auto</a:t>
            </a:r>
            <a:endParaRPr lang="de-DE" dirty="0"/>
          </a:p>
        </p:txBody>
      </p:sp>
      <p:sp>
        <p:nvSpPr>
          <p:cNvPr id="23" name="Textplatzhalter 22">
            <a:extLst>
              <a:ext uri="{FF2B5EF4-FFF2-40B4-BE49-F238E27FC236}">
                <a16:creationId xmlns:a16="http://schemas.microsoft.com/office/drawing/2014/main" id="{D2273F02-6D65-4530-9F98-5F9F150E4A7C}"/>
              </a:ext>
            </a:extLst>
          </p:cNvPr>
          <p:cNvSpPr>
            <a:spLocks noGrp="1"/>
          </p:cNvSpPr>
          <p:nvPr>
            <p:ph type="body" sz="quarter" idx="11"/>
          </p:nvPr>
        </p:nvSpPr>
        <p:spPr/>
        <p:txBody>
          <a:bodyPr>
            <a:normAutofit fontScale="92500"/>
          </a:bodyPr>
          <a:lstStyle/>
          <a:p>
            <a:endParaRPr lang="de-DE"/>
          </a:p>
        </p:txBody>
      </p:sp>
      <p:pic>
        <p:nvPicPr>
          <p:cNvPr id="8" name="Logo Hintergrund">
            <a:extLst>
              <a:ext uri="{FF2B5EF4-FFF2-40B4-BE49-F238E27FC236}">
                <a16:creationId xmlns:a16="http://schemas.microsoft.com/office/drawing/2014/main" id="{E52BE639-6225-4378-9A63-9E945E753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6493" y="471166"/>
            <a:ext cx="1269856" cy="621080"/>
          </a:xfrm>
          <a:prstGeom prst="rect">
            <a:avLst/>
          </a:prstGeom>
        </p:spPr>
      </p:pic>
      <p:sp>
        <p:nvSpPr>
          <p:cNvPr id="10" name="Textfeld 9">
            <a:extLst>
              <a:ext uri="{FF2B5EF4-FFF2-40B4-BE49-F238E27FC236}">
                <a16:creationId xmlns:a16="http://schemas.microsoft.com/office/drawing/2014/main" id="{19005C16-2A59-4D58-8BB7-E742CFF3925C}"/>
              </a:ext>
            </a:extLst>
          </p:cNvPr>
          <p:cNvSpPr txBox="1"/>
          <p:nvPr/>
        </p:nvSpPr>
        <p:spPr>
          <a:xfrm rot="340360">
            <a:off x="4710361" y="1630958"/>
            <a:ext cx="4178024" cy="3046988"/>
          </a:xfrm>
          <a:prstGeom prst="rect">
            <a:avLst/>
          </a:prstGeom>
          <a:noFill/>
        </p:spPr>
        <p:txBody>
          <a:bodyPr wrap="square" rtlCol="0">
            <a:spAutoFit/>
          </a:bodyPr>
          <a:lstStyle/>
          <a:p>
            <a:r>
              <a:rPr lang="de-DE" sz="1600" i="1" dirty="0">
                <a:solidFill>
                  <a:srgbClr val="4D4D4D"/>
                </a:solidFill>
                <a:latin typeface="Calibri" panose="020F0502020204030204" pitchFamily="34" charset="0"/>
                <a:sym typeface="Wingdings" pitchFamily="2" charset="2"/>
              </a:rPr>
              <a:t>Auf Basis dieser Produktversion wurde im Car2Ride-Projekt eine </a:t>
            </a:r>
            <a:r>
              <a:rPr lang="de-DE" sz="1600" b="1" i="1" dirty="0">
                <a:solidFill>
                  <a:srgbClr val="4D4D4D"/>
                </a:solidFill>
                <a:latin typeface="Calibri" panose="020F0502020204030204" pitchFamily="34" charset="0"/>
                <a:sym typeface="Wingdings" pitchFamily="2" charset="2"/>
              </a:rPr>
              <a:t>erste allgemeine Übersicht mit Lösungskomponenten (Arbeitspaketen) </a:t>
            </a:r>
            <a:r>
              <a:rPr lang="de-DE" sz="1600" i="1" dirty="0">
                <a:solidFill>
                  <a:srgbClr val="4D4D4D"/>
                </a:solidFill>
                <a:latin typeface="Calibri" panose="020F0502020204030204" pitchFamily="34" charset="0"/>
                <a:sym typeface="Wingdings" pitchFamily="2" charset="2"/>
              </a:rPr>
              <a:t>erstellt.</a:t>
            </a:r>
          </a:p>
          <a:p>
            <a:endParaRPr lang="de-DE" sz="1600" i="1" dirty="0">
              <a:solidFill>
                <a:srgbClr val="4D4D4D"/>
              </a:solidFill>
              <a:latin typeface="Calibri" panose="020F0502020204030204" pitchFamily="34" charset="0"/>
              <a:sym typeface="Wingdings" pitchFamily="2" charset="2"/>
            </a:endParaRPr>
          </a:p>
          <a:p>
            <a:r>
              <a:rPr lang="de-DE" sz="1600" i="1" dirty="0">
                <a:solidFill>
                  <a:srgbClr val="4D4D4D"/>
                </a:solidFill>
                <a:latin typeface="Calibri" panose="020F0502020204030204" pitchFamily="34" charset="0"/>
                <a:sym typeface="Wingdings" pitchFamily="2" charset="2"/>
              </a:rPr>
              <a:t>Ein notwendiges </a:t>
            </a:r>
            <a:r>
              <a:rPr lang="de-DE" sz="1600" b="1" i="1" dirty="0">
                <a:solidFill>
                  <a:srgbClr val="4D4D4D"/>
                </a:solidFill>
                <a:latin typeface="Calibri" panose="020F0502020204030204" pitchFamily="34" charset="0"/>
                <a:sym typeface="Wingdings" pitchFamily="2" charset="2"/>
              </a:rPr>
              <a:t>Arbeitspaket ist die Erstellung einer neuen Website</a:t>
            </a:r>
            <a:r>
              <a:rPr lang="de-DE" sz="1600" i="1" dirty="0">
                <a:solidFill>
                  <a:srgbClr val="4D4D4D"/>
                </a:solidFill>
                <a:latin typeface="Calibri" panose="020F0502020204030204" pitchFamily="34" charset="0"/>
                <a:sym typeface="Wingdings" pitchFamily="2" charset="2"/>
              </a:rPr>
              <a:t>. Nachdem erwartet wird, dass das neue „Tor zur Welt“ von Flitz!Auto kontinuierlich an die Anforderungen und den technischen Fortschritt angepasst werden muss, hat man sich zur Realisierung für ein </a:t>
            </a:r>
            <a:r>
              <a:rPr lang="de-DE" sz="1600" b="1" i="1" dirty="0">
                <a:solidFill>
                  <a:srgbClr val="4D4D4D"/>
                </a:solidFill>
                <a:latin typeface="Calibri" panose="020F0502020204030204" pitchFamily="34" charset="0"/>
                <a:sym typeface="Wingdings" pitchFamily="2" charset="2"/>
              </a:rPr>
              <a:t>adaptives Vorgehen nach </a:t>
            </a:r>
            <a:r>
              <a:rPr lang="de-DE" sz="1600" b="1" i="1" dirty="0" err="1">
                <a:solidFill>
                  <a:srgbClr val="4D4D4D"/>
                </a:solidFill>
                <a:latin typeface="Calibri" panose="020F0502020204030204" pitchFamily="34" charset="0"/>
                <a:sym typeface="Wingdings" pitchFamily="2" charset="2"/>
              </a:rPr>
              <a:t>Scrum</a:t>
            </a:r>
            <a:r>
              <a:rPr lang="de-DE" sz="1600" i="1" dirty="0">
                <a:solidFill>
                  <a:srgbClr val="4D4D4D"/>
                </a:solidFill>
                <a:latin typeface="Calibri" panose="020F0502020204030204" pitchFamily="34" charset="0"/>
                <a:sym typeface="Wingdings" pitchFamily="2" charset="2"/>
              </a:rPr>
              <a:t> entschieden.</a:t>
            </a:r>
          </a:p>
        </p:txBody>
      </p:sp>
      <p:sp>
        <p:nvSpPr>
          <p:cNvPr id="19" name="Rechteck 18">
            <a:extLst>
              <a:ext uri="{FF2B5EF4-FFF2-40B4-BE49-F238E27FC236}">
                <a16:creationId xmlns:a16="http://schemas.microsoft.com/office/drawing/2014/main" id="{1B58C975-E406-486F-8976-BAFBA46200DC}"/>
              </a:ext>
            </a:extLst>
          </p:cNvPr>
          <p:cNvSpPr/>
          <p:nvPr/>
        </p:nvSpPr>
        <p:spPr>
          <a:xfrm>
            <a:off x="246194" y="1092246"/>
            <a:ext cx="4572000" cy="4386072"/>
          </a:xfrm>
          <a:prstGeom prst="rect">
            <a:avLst/>
          </a:prstGeom>
        </p:spPr>
        <p:txBody>
          <a:bodyPr>
            <a:spAutoFit/>
          </a:bodyPr>
          <a:lstStyle/>
          <a:p>
            <a:pPr>
              <a:lnSpc>
                <a:spcPct val="150000"/>
              </a:lnSpc>
              <a:spcBef>
                <a:spcPts val="288"/>
              </a:spcBef>
            </a:pPr>
            <a:r>
              <a:rPr lang="en-US" sz="1600" dirty="0" err="1">
                <a:latin typeface="Calibri" panose="020F0502020204030204" pitchFamily="34" charset="0"/>
                <a:cs typeface="Calibri" panose="020F0502020204030204" pitchFamily="34" charset="0"/>
              </a:rPr>
              <a:t>Produktvision</a:t>
            </a:r>
            <a:r>
              <a:rPr lang="en-US" sz="1600" dirty="0">
                <a:latin typeface="Calibri" panose="020F0502020204030204" pitchFamily="34" charset="0"/>
                <a:cs typeface="Calibri" panose="020F0502020204030204" pitchFamily="34" charset="0"/>
              </a:rPr>
              <a:t>: Elevator Statement</a:t>
            </a:r>
            <a:endParaRPr lang="de-DE" sz="1600" dirty="0">
              <a:latin typeface="Calibri" panose="020F0502020204030204" pitchFamily="34" charset="0"/>
              <a:cs typeface="Calibri" panose="020F0502020204030204" pitchFamily="34" charset="0"/>
            </a:endParaRPr>
          </a:p>
          <a:p>
            <a:pPr marL="0" indent="0">
              <a:lnSpc>
                <a:spcPct val="150000"/>
              </a:lnSpc>
              <a:spcBef>
                <a:spcPts val="288"/>
              </a:spcBef>
              <a:buNone/>
            </a:pPr>
            <a:r>
              <a:rPr lang="de-DE" sz="1600" dirty="0">
                <a:latin typeface="Calibri" panose="020F0502020204030204" pitchFamily="34" charset="0"/>
                <a:cs typeface="Calibri" panose="020F0502020204030204" pitchFamily="34" charset="0"/>
              </a:rPr>
              <a:t>Für </a:t>
            </a:r>
            <a:r>
              <a:rPr lang="de-DE" sz="1600" dirty="0">
                <a:solidFill>
                  <a:schemeClr val="accent1"/>
                </a:solidFill>
                <a:latin typeface="Calibri" panose="020F0502020204030204" pitchFamily="34" charset="0"/>
                <a:cs typeface="Calibri" panose="020F0502020204030204" pitchFamily="34" charset="0"/>
              </a:rPr>
              <a:t>junge Leute und Unternehmen,</a:t>
            </a:r>
          </a:p>
          <a:p>
            <a:pPr marL="0" indent="0">
              <a:lnSpc>
                <a:spcPct val="150000"/>
              </a:lnSpc>
              <a:spcBef>
                <a:spcPts val="288"/>
              </a:spcBef>
              <a:buNone/>
            </a:pPr>
            <a:r>
              <a:rPr lang="de-DE" sz="1600" dirty="0">
                <a:latin typeface="Calibri" panose="020F0502020204030204" pitchFamily="34" charset="0"/>
                <a:cs typeface="Calibri" panose="020F0502020204030204" pitchFamily="34" charset="0"/>
              </a:rPr>
              <a:t>die </a:t>
            </a:r>
            <a:r>
              <a:rPr lang="de-DE" sz="1600" dirty="0">
                <a:solidFill>
                  <a:schemeClr val="accent1"/>
                </a:solidFill>
                <a:latin typeface="Calibri" panose="020F0502020204030204" pitchFamily="34" charset="0"/>
                <a:cs typeface="Calibri" panose="020F0502020204030204" pitchFamily="34" charset="0"/>
              </a:rPr>
              <a:t>eine umwelt- und kostenbewusste Mobilität wollen</a:t>
            </a:r>
            <a:r>
              <a:rPr lang="de-DE" sz="1600" dirty="0">
                <a:latin typeface="Calibri" panose="020F0502020204030204" pitchFamily="34" charset="0"/>
                <a:cs typeface="Calibri" panose="020F0502020204030204" pitchFamily="34" charset="0"/>
              </a:rPr>
              <a:t>,</a:t>
            </a:r>
          </a:p>
          <a:p>
            <a:pPr marL="0" indent="0">
              <a:lnSpc>
                <a:spcPct val="150000"/>
              </a:lnSpc>
              <a:spcBef>
                <a:spcPts val="288"/>
              </a:spcBef>
              <a:buNone/>
            </a:pPr>
            <a:r>
              <a:rPr lang="de-DE" sz="1600" dirty="0">
                <a:latin typeface="Calibri" panose="020F0502020204030204" pitchFamily="34" charset="0"/>
                <a:cs typeface="Calibri" panose="020F0502020204030204" pitchFamily="34" charset="0"/>
              </a:rPr>
              <a:t>bietet </a:t>
            </a:r>
            <a:r>
              <a:rPr lang="de-DE" sz="1600" dirty="0">
                <a:solidFill>
                  <a:schemeClr val="accent1"/>
                </a:solidFill>
                <a:latin typeface="Calibri" panose="020F0502020204030204" pitchFamily="34" charset="0"/>
                <a:cs typeface="Calibri" panose="020F0502020204030204" pitchFamily="34" charset="0"/>
              </a:rPr>
              <a:t>Car2Ride</a:t>
            </a:r>
          </a:p>
          <a:p>
            <a:pPr marL="0" indent="0">
              <a:lnSpc>
                <a:spcPct val="150000"/>
              </a:lnSpc>
              <a:spcBef>
                <a:spcPts val="288"/>
              </a:spcBef>
              <a:buNone/>
            </a:pPr>
            <a:r>
              <a:rPr lang="de-DE" sz="1600" dirty="0">
                <a:latin typeface="Calibri" panose="020F0502020204030204" pitchFamily="34" charset="0"/>
                <a:cs typeface="Calibri" panose="020F0502020204030204" pitchFamily="34" charset="0"/>
              </a:rPr>
              <a:t>einen </a:t>
            </a:r>
            <a:r>
              <a:rPr lang="de-DE" sz="1600" dirty="0">
                <a:solidFill>
                  <a:schemeClr val="accent1"/>
                </a:solidFill>
                <a:latin typeface="Calibri" panose="020F0502020204030204" pitchFamily="34" charset="0"/>
                <a:cs typeface="Calibri" panose="020F0502020204030204" pitchFamily="34" charset="0"/>
              </a:rPr>
              <a:t>Car-Sharing-Service</a:t>
            </a:r>
            <a:r>
              <a:rPr lang="de-DE" sz="1600" dirty="0">
                <a:latin typeface="Calibri" panose="020F0502020204030204" pitchFamily="34" charset="0"/>
                <a:cs typeface="Calibri" panose="020F0502020204030204" pitchFamily="34" charset="0"/>
              </a:rPr>
              <a:t>, </a:t>
            </a:r>
          </a:p>
          <a:p>
            <a:pPr marL="0" indent="0">
              <a:lnSpc>
                <a:spcPct val="150000"/>
              </a:lnSpc>
              <a:spcBef>
                <a:spcPts val="288"/>
              </a:spcBef>
              <a:buNone/>
            </a:pPr>
            <a:r>
              <a:rPr lang="de-DE" sz="1600" dirty="0">
                <a:latin typeface="Calibri" panose="020F0502020204030204" pitchFamily="34" charset="0"/>
                <a:cs typeface="Calibri" panose="020F0502020204030204" pitchFamily="34" charset="0"/>
              </a:rPr>
              <a:t>der </a:t>
            </a:r>
            <a:r>
              <a:rPr lang="de-DE" sz="1600" dirty="0">
                <a:solidFill>
                  <a:schemeClr val="accent1"/>
                </a:solidFill>
                <a:latin typeface="Calibri" panose="020F0502020204030204" pitchFamily="34" charset="0"/>
                <a:cs typeface="Calibri" panose="020F0502020204030204" pitchFamily="34" charset="0"/>
              </a:rPr>
              <a:t>individuellen und einfachen Art</a:t>
            </a:r>
            <a:r>
              <a:rPr lang="de-DE" sz="1600" dirty="0">
                <a:latin typeface="Calibri" panose="020F0502020204030204" pitchFamily="34" charset="0"/>
                <a:cs typeface="Calibri" panose="020F0502020204030204" pitchFamily="34" charset="0"/>
              </a:rPr>
              <a:t>.</a:t>
            </a:r>
          </a:p>
          <a:p>
            <a:pPr marL="0" indent="0">
              <a:lnSpc>
                <a:spcPct val="150000"/>
              </a:lnSpc>
              <a:spcBef>
                <a:spcPts val="288"/>
              </a:spcBef>
              <a:buNone/>
            </a:pPr>
            <a:r>
              <a:rPr lang="de-DE" sz="1600" dirty="0">
                <a:latin typeface="Calibri" panose="020F0502020204030204" pitchFamily="34" charset="0"/>
                <a:cs typeface="Calibri" panose="020F0502020204030204" pitchFamily="34" charset="0"/>
              </a:rPr>
              <a:t>Anders als </a:t>
            </a:r>
            <a:r>
              <a:rPr lang="de-DE" sz="1600" dirty="0">
                <a:solidFill>
                  <a:schemeClr val="accent1"/>
                </a:solidFill>
                <a:latin typeface="Calibri" panose="020F0502020204030204" pitchFamily="34" charset="0"/>
                <a:cs typeface="Calibri" panose="020F0502020204030204" pitchFamily="34" charset="0"/>
              </a:rPr>
              <a:t>SIXTY </a:t>
            </a:r>
            <a:r>
              <a:rPr lang="de-DE" sz="1600" dirty="0">
                <a:latin typeface="Calibri" panose="020F0502020204030204" pitchFamily="34" charset="0"/>
                <a:cs typeface="Calibri" panose="020F0502020204030204" pitchFamily="34" charset="0"/>
              </a:rPr>
              <a:t>zeichnet sich</a:t>
            </a:r>
          </a:p>
          <a:p>
            <a:pPr marL="0" indent="0">
              <a:lnSpc>
                <a:spcPct val="150000"/>
              </a:lnSpc>
              <a:spcBef>
                <a:spcPts val="288"/>
              </a:spcBef>
              <a:buNone/>
            </a:pPr>
            <a:r>
              <a:rPr lang="de-DE" sz="1600" dirty="0">
                <a:latin typeface="Calibri" panose="020F0502020204030204" pitchFamily="34" charset="0"/>
                <a:cs typeface="Calibri" panose="020F0502020204030204" pitchFamily="34" charset="0"/>
              </a:rPr>
              <a:t>unser Produkt durch </a:t>
            </a:r>
            <a:r>
              <a:rPr lang="de-DE" sz="1600" dirty="0">
                <a:solidFill>
                  <a:schemeClr val="accent1"/>
                </a:solidFill>
                <a:latin typeface="Calibri" panose="020F0502020204030204" pitchFamily="34" charset="0"/>
                <a:cs typeface="Calibri" panose="020F0502020204030204" pitchFamily="34" charset="0"/>
              </a:rPr>
              <a:t>einen kundenfreundlichen Service mit gutem Preis-Leistungs-Verhältnis bei hohem Qualitätsniveau aus</a:t>
            </a:r>
            <a:r>
              <a:rPr lang="de-DE" sz="1600" dirty="0">
                <a:latin typeface="Calibri" panose="020F0502020204030204" pitchFamily="34" charset="0"/>
                <a:cs typeface="Calibri" panose="020F0502020204030204" pitchFamily="34" charset="0"/>
              </a:rPr>
              <a:t>.</a:t>
            </a:r>
          </a:p>
        </p:txBody>
      </p:sp>
      <p:grpSp>
        <p:nvGrpSpPr>
          <p:cNvPr id="7" name="Gruppieren 6">
            <a:extLst>
              <a:ext uri="{FF2B5EF4-FFF2-40B4-BE49-F238E27FC236}">
                <a16:creationId xmlns:a16="http://schemas.microsoft.com/office/drawing/2014/main" id="{C5641471-B548-4111-96B1-47C1D83587C3}"/>
              </a:ext>
            </a:extLst>
          </p:cNvPr>
          <p:cNvGrpSpPr/>
          <p:nvPr/>
        </p:nvGrpSpPr>
        <p:grpSpPr>
          <a:xfrm>
            <a:off x="4570001" y="4810780"/>
            <a:ext cx="3440938" cy="1239262"/>
            <a:chOff x="4678001" y="4808393"/>
            <a:chExt cx="3440938" cy="1239262"/>
          </a:xfrm>
        </p:grpSpPr>
        <p:sp>
          <p:nvSpPr>
            <p:cNvPr id="2" name="Textfeld 1">
              <a:extLst>
                <a:ext uri="{FF2B5EF4-FFF2-40B4-BE49-F238E27FC236}">
                  <a16:creationId xmlns:a16="http://schemas.microsoft.com/office/drawing/2014/main" id="{44A5639D-65CB-4D30-AC8F-EA02BB367E40}"/>
                </a:ext>
              </a:extLst>
            </p:cNvPr>
            <p:cNvSpPr txBox="1"/>
            <p:nvPr/>
          </p:nvSpPr>
          <p:spPr>
            <a:xfrm>
              <a:off x="4678001" y="5216658"/>
              <a:ext cx="3440938" cy="830997"/>
            </a:xfrm>
            <a:prstGeom prst="rect">
              <a:avLst/>
            </a:prstGeom>
            <a:no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Themensammlung</a:t>
              </a:r>
              <a:r>
                <a:rPr lang="de-DE" sz="1600" dirty="0">
                  <a:solidFill>
                    <a:srgbClr val="4D4D4D"/>
                  </a:solidFill>
                  <a:latin typeface="Calibri" panose="020F0502020204030204" pitchFamily="34" charset="0"/>
                  <a:sym typeface="Wingdings" pitchFamily="2" charset="2"/>
                </a:rPr>
                <a:t> (Brainstorming) für die neu zu gestaltende Website zur</a:t>
              </a:r>
            </a:p>
            <a:p>
              <a:pPr algn="ctr"/>
              <a:r>
                <a:rPr lang="de-DE" sz="1600" b="1" dirty="0">
                  <a:solidFill>
                    <a:srgbClr val="4D4D4D"/>
                  </a:solidFill>
                  <a:latin typeface="Calibri" panose="020F0502020204030204" pitchFamily="34" charset="0"/>
                  <a:sym typeface="Wingdings" pitchFamily="2" charset="2"/>
                </a:rPr>
                <a:t>Erstellung des </a:t>
              </a:r>
              <a:r>
                <a:rPr lang="de-DE" sz="1600" b="1" dirty="0" err="1">
                  <a:solidFill>
                    <a:srgbClr val="4D4D4D"/>
                  </a:solidFill>
                  <a:latin typeface="Calibri" panose="020F0502020204030204" pitchFamily="34" charset="0"/>
                  <a:sym typeface="Wingdings" pitchFamily="2" charset="2"/>
                </a:rPr>
                <a:t>Product</a:t>
              </a:r>
              <a:r>
                <a:rPr lang="de-DE" sz="1600" b="1" dirty="0">
                  <a:solidFill>
                    <a:srgbClr val="4D4D4D"/>
                  </a:solidFill>
                  <a:latin typeface="Calibri" panose="020F0502020204030204" pitchFamily="34" charset="0"/>
                  <a:sym typeface="Wingdings" pitchFamily="2" charset="2"/>
                </a:rPr>
                <a:t> Backlog</a:t>
              </a:r>
              <a:r>
                <a:rPr lang="de-DE" sz="1600" dirty="0">
                  <a:solidFill>
                    <a:srgbClr val="4D4D4D"/>
                  </a:solidFill>
                  <a:latin typeface="Calibri" panose="020F0502020204030204" pitchFamily="34" charset="0"/>
                  <a:sym typeface="Wingdings" pitchFamily="2" charset="2"/>
                </a:rPr>
                <a:t>.</a:t>
              </a:r>
            </a:p>
          </p:txBody>
        </p:sp>
        <p:sp>
          <p:nvSpPr>
            <p:cNvPr id="5" name="Pfeil: nach unten 4">
              <a:extLst>
                <a:ext uri="{FF2B5EF4-FFF2-40B4-BE49-F238E27FC236}">
                  <a16:creationId xmlns:a16="http://schemas.microsoft.com/office/drawing/2014/main" id="{BF846E29-5CFF-4DD9-93D3-8116DBCA78B4}"/>
                </a:ext>
              </a:extLst>
            </p:cNvPr>
            <p:cNvSpPr/>
            <p:nvPr/>
          </p:nvSpPr>
          <p:spPr>
            <a:xfrm>
              <a:off x="6253352" y="4808393"/>
              <a:ext cx="268357" cy="408265"/>
            </a:xfrm>
            <a:prstGeom prst="downArrow">
              <a:avLst/>
            </a:prstGeom>
            <a:ln>
              <a:solidFill>
                <a:schemeClr val="tx2">
                  <a:lumMod val="50000"/>
                </a:schemeClr>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grpSp>
    </p:spTree>
    <p:extLst>
      <p:ext uri="{BB962C8B-B14F-4D97-AF65-F5344CB8AC3E}">
        <p14:creationId xmlns:p14="http://schemas.microsoft.com/office/powerpoint/2010/main" val="3917325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0EDB75B6-7198-4591-A07F-D08CA6F6A691}"/>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52AC1A0-3C50-4335-86CE-E315DAF097B0}"/>
              </a:ext>
            </a:extLst>
          </p:cNvPr>
          <p:cNvSpPr>
            <a:spLocks noGrp="1"/>
          </p:cNvSpPr>
          <p:nvPr>
            <p:ph type="sldNum" sz="quarter" idx="4"/>
          </p:nvPr>
        </p:nvSpPr>
        <p:spPr/>
        <p:txBody>
          <a:bodyPr/>
          <a:lstStyle/>
          <a:p>
            <a:fld id="{BD587C3E-324D-4846-9F44-5C3ACF20A720}" type="slidenum">
              <a:rPr lang="de-DE" smtClean="0"/>
              <a:pPr/>
              <a:t>66</a:t>
            </a:fld>
            <a:endParaRPr lang="de-DE" dirty="0"/>
          </a:p>
        </p:txBody>
      </p:sp>
      <p:sp>
        <p:nvSpPr>
          <p:cNvPr id="6" name="Titel 5">
            <a:extLst>
              <a:ext uri="{FF2B5EF4-FFF2-40B4-BE49-F238E27FC236}">
                <a16:creationId xmlns:a16="http://schemas.microsoft.com/office/drawing/2014/main" id="{2A69719E-37EB-44ED-900F-28A7C08FCB52}"/>
              </a:ext>
            </a:extLst>
          </p:cNvPr>
          <p:cNvSpPr>
            <a:spLocks noGrp="1"/>
          </p:cNvSpPr>
          <p:nvPr>
            <p:ph type="title"/>
          </p:nvPr>
        </p:nvSpPr>
        <p:spPr/>
        <p:txBody>
          <a:bodyPr/>
          <a:lstStyle/>
          <a:p>
            <a:r>
              <a:rPr lang="de-DE"/>
              <a:t>Themensammlung für neue Website</a:t>
            </a:r>
            <a:endParaRPr lang="de-DE" dirty="0"/>
          </a:p>
        </p:txBody>
      </p:sp>
      <p:sp>
        <p:nvSpPr>
          <p:cNvPr id="10" name="Textplatzhalter 9">
            <a:extLst>
              <a:ext uri="{FF2B5EF4-FFF2-40B4-BE49-F238E27FC236}">
                <a16:creationId xmlns:a16="http://schemas.microsoft.com/office/drawing/2014/main" id="{1A56A071-72E9-4770-A094-19DF8A8C2E7D}"/>
              </a:ext>
            </a:extLst>
          </p:cNvPr>
          <p:cNvSpPr>
            <a:spLocks noGrp="1"/>
          </p:cNvSpPr>
          <p:nvPr>
            <p:ph type="body" sz="quarter" idx="11"/>
          </p:nvPr>
        </p:nvSpPr>
        <p:spPr/>
        <p:txBody>
          <a:bodyPr>
            <a:normAutofit fontScale="92500"/>
          </a:bodyPr>
          <a:lstStyle/>
          <a:p>
            <a:endParaRPr lang="de-DE"/>
          </a:p>
        </p:txBody>
      </p:sp>
      <p:sp>
        <p:nvSpPr>
          <p:cNvPr id="11" name="Textplatzhalter 10">
            <a:extLst>
              <a:ext uri="{FF2B5EF4-FFF2-40B4-BE49-F238E27FC236}">
                <a16:creationId xmlns:a16="http://schemas.microsoft.com/office/drawing/2014/main" id="{D9908BB0-0BB9-4E17-B7F8-46399B75602B}"/>
              </a:ext>
            </a:extLst>
          </p:cNvPr>
          <p:cNvSpPr>
            <a:spLocks noGrp="1"/>
          </p:cNvSpPr>
          <p:nvPr>
            <p:ph type="body" sz="quarter" idx="4294967295"/>
          </p:nvPr>
        </p:nvSpPr>
        <p:spPr>
          <a:xfrm>
            <a:off x="0" y="0"/>
            <a:ext cx="2563813" cy="2322513"/>
          </a:xfrm>
          <a:prstGeom prst="rect">
            <a:avLst/>
          </a:prstGeom>
        </p:spPr>
        <p:txBody>
          <a:bodyPr/>
          <a:lstStyle/>
          <a:p>
            <a:pPr lvl="0"/>
            <a:endParaRPr lang="de-DE"/>
          </a:p>
          <a:p>
            <a:endParaRPr lang="de-DE" dirty="0"/>
          </a:p>
        </p:txBody>
      </p:sp>
      <p:pic>
        <p:nvPicPr>
          <p:cNvPr id="8" name="Logo Hintergrund">
            <a:extLst>
              <a:ext uri="{FF2B5EF4-FFF2-40B4-BE49-F238E27FC236}">
                <a16:creationId xmlns:a16="http://schemas.microsoft.com/office/drawing/2014/main" id="{E52BE639-6225-4378-9A63-9E945E753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6493" y="471166"/>
            <a:ext cx="1269856" cy="621080"/>
          </a:xfrm>
          <a:prstGeom prst="rect">
            <a:avLst/>
          </a:prstGeom>
        </p:spPr>
      </p:pic>
      <p:sp>
        <p:nvSpPr>
          <p:cNvPr id="13" name="Rechteck 12">
            <a:extLst>
              <a:ext uri="{FF2B5EF4-FFF2-40B4-BE49-F238E27FC236}">
                <a16:creationId xmlns:a16="http://schemas.microsoft.com/office/drawing/2014/main" id="{50B293EB-798D-4B10-8130-6DE8EC1D4CCC}"/>
              </a:ext>
            </a:extLst>
          </p:cNvPr>
          <p:cNvSpPr/>
          <p:nvPr/>
        </p:nvSpPr>
        <p:spPr>
          <a:xfrm rot="21000607">
            <a:off x="6577172" y="2551150"/>
            <a:ext cx="2441535" cy="461665"/>
          </a:xfrm>
          <a:prstGeom prst="rect">
            <a:avLst/>
          </a:prstGeom>
          <a:solidFill>
            <a:schemeClr val="tx2">
              <a:lumMod val="20000"/>
              <a:lumOff val="80000"/>
            </a:schemeClr>
          </a:solidFill>
        </p:spPr>
        <p:txBody>
          <a:bodyPr wrap="square">
            <a:spAutoFit/>
          </a:bodyPr>
          <a:lstStyle/>
          <a:p>
            <a:pPr lvl="0" algn="ctr"/>
            <a:r>
              <a:rPr lang="en-US" sz="1200" b="1" dirty="0">
                <a:latin typeface="Calibri" panose="020F0502020204030204" pitchFamily="34" charset="0"/>
                <a:cs typeface="Calibri" panose="020F0502020204030204" pitchFamily="34" charset="0"/>
              </a:rPr>
              <a:t>Downloads</a:t>
            </a:r>
            <a:r>
              <a:rPr lang="de-DE" sz="1200" b="1" dirty="0">
                <a:latin typeface="Calibri" panose="020F0502020204030204" pitchFamily="34" charset="0"/>
                <a:cs typeface="Calibri" panose="020F0502020204030204" pitchFamily="34" charset="0"/>
              </a:rPr>
              <a:t>:</a:t>
            </a:r>
            <a:r>
              <a:rPr lang="de-DE" sz="1200" dirty="0">
                <a:latin typeface="Calibri" panose="020F0502020204030204" pitchFamily="34" charset="0"/>
                <a:cs typeface="Calibri" panose="020F0502020204030204" pitchFamily="34" charset="0"/>
              </a:rPr>
              <a:t> Downloadangebot zu bestimmen Service-Themen</a:t>
            </a:r>
          </a:p>
        </p:txBody>
      </p:sp>
      <p:sp>
        <p:nvSpPr>
          <p:cNvPr id="14" name="Rechteck 13">
            <a:extLst>
              <a:ext uri="{FF2B5EF4-FFF2-40B4-BE49-F238E27FC236}">
                <a16:creationId xmlns:a16="http://schemas.microsoft.com/office/drawing/2014/main" id="{C3F55986-3A41-4C1B-A6B0-F8AA79E22391}"/>
              </a:ext>
            </a:extLst>
          </p:cNvPr>
          <p:cNvSpPr/>
          <p:nvPr/>
        </p:nvSpPr>
        <p:spPr>
          <a:xfrm rot="244765">
            <a:off x="83413" y="3379011"/>
            <a:ext cx="2935998" cy="646331"/>
          </a:xfrm>
          <a:prstGeom prst="rect">
            <a:avLst/>
          </a:prstGeom>
          <a:solidFill>
            <a:schemeClr val="tx2">
              <a:lumMod val="20000"/>
              <a:lumOff val="80000"/>
            </a:schemeClr>
          </a:solidFill>
        </p:spPr>
        <p:txBody>
          <a:bodyPr wrap="square">
            <a:spAutoFit/>
          </a:bodyPr>
          <a:lstStyle/>
          <a:p>
            <a:pPr lvl="0" algn="ctr"/>
            <a:r>
              <a:rPr lang="de-DE" sz="1200" b="1" dirty="0">
                <a:latin typeface="Calibri" panose="020F0502020204030204" pitchFamily="34" charset="0"/>
                <a:cs typeface="Calibri" panose="020F0502020204030204" pitchFamily="34" charset="0"/>
              </a:rPr>
              <a:t>Partnerangebote:</a:t>
            </a:r>
            <a:r>
              <a:rPr lang="de-DE" sz="1200" dirty="0">
                <a:latin typeface="Calibri" panose="020F0502020204030204" pitchFamily="34" charset="0"/>
                <a:cs typeface="Calibri" panose="020F0502020204030204" pitchFamily="34" charset="0"/>
              </a:rPr>
              <a:t> Im Rahmen des  geplanten Partnerprogramms sollen Partner spezielle Angebote präsentieren können.</a:t>
            </a:r>
          </a:p>
        </p:txBody>
      </p:sp>
      <p:sp>
        <p:nvSpPr>
          <p:cNvPr id="15" name="Rechteck 14">
            <a:extLst>
              <a:ext uri="{FF2B5EF4-FFF2-40B4-BE49-F238E27FC236}">
                <a16:creationId xmlns:a16="http://schemas.microsoft.com/office/drawing/2014/main" id="{41951915-4928-49F4-B1EB-A104089ECCCD}"/>
              </a:ext>
            </a:extLst>
          </p:cNvPr>
          <p:cNvSpPr/>
          <p:nvPr/>
        </p:nvSpPr>
        <p:spPr>
          <a:xfrm>
            <a:off x="6750996" y="3393710"/>
            <a:ext cx="1205553" cy="461665"/>
          </a:xfrm>
          <a:prstGeom prst="rect">
            <a:avLst/>
          </a:prstGeom>
          <a:solidFill>
            <a:schemeClr val="tx2">
              <a:lumMod val="20000"/>
              <a:lumOff val="80000"/>
            </a:schemeClr>
          </a:solidFill>
        </p:spPr>
        <p:txBody>
          <a:bodyPr wrap="square">
            <a:spAutoFit/>
          </a:bodyPr>
          <a:lstStyle/>
          <a:p>
            <a:pPr lvl="0" algn="ctr"/>
            <a:r>
              <a:rPr lang="en-US" sz="1200" b="1" dirty="0">
                <a:latin typeface="Calibri" panose="020F0502020204030204" pitchFamily="34" charset="0"/>
                <a:cs typeface="Calibri" panose="020F0502020204030204" pitchFamily="34" charset="0"/>
              </a:rPr>
              <a:t>Homepage (Look &amp; Feel)</a:t>
            </a:r>
            <a:endParaRPr lang="de-DE" sz="1200" b="1" dirty="0">
              <a:latin typeface="Calibri" panose="020F0502020204030204" pitchFamily="34" charset="0"/>
              <a:cs typeface="Calibri" panose="020F0502020204030204" pitchFamily="34" charset="0"/>
            </a:endParaRPr>
          </a:p>
        </p:txBody>
      </p:sp>
      <p:sp>
        <p:nvSpPr>
          <p:cNvPr id="16" name="Rechteck 15">
            <a:extLst>
              <a:ext uri="{FF2B5EF4-FFF2-40B4-BE49-F238E27FC236}">
                <a16:creationId xmlns:a16="http://schemas.microsoft.com/office/drawing/2014/main" id="{21FF031E-33F6-4FC9-B955-D3DEA6245896}"/>
              </a:ext>
            </a:extLst>
          </p:cNvPr>
          <p:cNvSpPr/>
          <p:nvPr/>
        </p:nvSpPr>
        <p:spPr>
          <a:xfrm rot="364138">
            <a:off x="6097212" y="4102687"/>
            <a:ext cx="2895935" cy="461665"/>
          </a:xfrm>
          <a:prstGeom prst="rect">
            <a:avLst/>
          </a:prstGeom>
          <a:solidFill>
            <a:schemeClr val="tx2">
              <a:lumMod val="20000"/>
              <a:lumOff val="80000"/>
            </a:schemeClr>
          </a:solidFill>
        </p:spPr>
        <p:txBody>
          <a:bodyPr wrap="square">
            <a:spAutoFit/>
          </a:bodyPr>
          <a:lstStyle/>
          <a:p>
            <a:pPr lvl="0" algn="ctr"/>
            <a:r>
              <a:rPr lang="de-DE" sz="1200" b="1" dirty="0">
                <a:latin typeface="Calibri" panose="020F0502020204030204" pitchFamily="34" charset="0"/>
                <a:cs typeface="Calibri" panose="020F0502020204030204" pitchFamily="34" charset="0"/>
              </a:rPr>
              <a:t>Bewertungen:</a:t>
            </a:r>
            <a:r>
              <a:rPr lang="de-DE" sz="1200" dirty="0">
                <a:latin typeface="Calibri" panose="020F0502020204030204" pitchFamily="34" charset="0"/>
                <a:cs typeface="Calibri" panose="020F0502020204030204" pitchFamily="34" charset="0"/>
              </a:rPr>
              <a:t> Hier können Fahrzeugnutzer Wagen und Service bewerten.</a:t>
            </a:r>
          </a:p>
        </p:txBody>
      </p:sp>
      <p:sp>
        <p:nvSpPr>
          <p:cNvPr id="17" name="Rechteck 16">
            <a:extLst>
              <a:ext uri="{FF2B5EF4-FFF2-40B4-BE49-F238E27FC236}">
                <a16:creationId xmlns:a16="http://schemas.microsoft.com/office/drawing/2014/main" id="{694D3150-0916-465B-84AC-5D2961FC509C}"/>
              </a:ext>
            </a:extLst>
          </p:cNvPr>
          <p:cNvSpPr/>
          <p:nvPr/>
        </p:nvSpPr>
        <p:spPr>
          <a:xfrm rot="20889605">
            <a:off x="5186076" y="5928604"/>
            <a:ext cx="1894978" cy="461665"/>
          </a:xfrm>
          <a:prstGeom prst="rect">
            <a:avLst/>
          </a:prstGeom>
          <a:solidFill>
            <a:schemeClr val="tx2">
              <a:lumMod val="20000"/>
              <a:lumOff val="80000"/>
            </a:schemeClr>
          </a:solidFill>
        </p:spPr>
        <p:txBody>
          <a:bodyPr wrap="square">
            <a:spAutoFit/>
          </a:bodyPr>
          <a:lstStyle/>
          <a:p>
            <a:pPr lvl="0" algn="ctr"/>
            <a:r>
              <a:rPr lang="de-DE" sz="1200" b="1" dirty="0">
                <a:latin typeface="Calibri" panose="020F0502020204030204" pitchFamily="34" charset="0"/>
                <a:cs typeface="Calibri" panose="020F0502020204030204" pitchFamily="34" charset="0"/>
              </a:rPr>
              <a:t>Newsletter-Management für Kunden</a:t>
            </a:r>
            <a:endParaRPr lang="de-DE" sz="1200" dirty="0">
              <a:latin typeface="Calibri" panose="020F0502020204030204" pitchFamily="34" charset="0"/>
              <a:cs typeface="Calibri" panose="020F0502020204030204" pitchFamily="34" charset="0"/>
            </a:endParaRPr>
          </a:p>
        </p:txBody>
      </p:sp>
      <p:sp>
        <p:nvSpPr>
          <p:cNvPr id="18" name="Rechteck 17">
            <a:extLst>
              <a:ext uri="{FF2B5EF4-FFF2-40B4-BE49-F238E27FC236}">
                <a16:creationId xmlns:a16="http://schemas.microsoft.com/office/drawing/2014/main" id="{24FC35B2-CC81-49C9-8C47-881AE2EA5F66}"/>
              </a:ext>
            </a:extLst>
          </p:cNvPr>
          <p:cNvSpPr/>
          <p:nvPr/>
        </p:nvSpPr>
        <p:spPr>
          <a:xfrm rot="58295">
            <a:off x="2914639" y="4889645"/>
            <a:ext cx="2115784" cy="646331"/>
          </a:xfrm>
          <a:prstGeom prst="rect">
            <a:avLst/>
          </a:prstGeom>
          <a:solidFill>
            <a:schemeClr val="tx2">
              <a:lumMod val="20000"/>
              <a:lumOff val="80000"/>
            </a:schemeClr>
          </a:solidFill>
        </p:spPr>
        <p:txBody>
          <a:bodyPr wrap="square">
            <a:spAutoFit/>
          </a:bodyPr>
          <a:lstStyle/>
          <a:p>
            <a:pPr lvl="0" algn="ctr"/>
            <a:r>
              <a:rPr lang="de-DE" sz="1200" b="1" dirty="0">
                <a:latin typeface="Calibri" panose="020F0502020204030204" pitchFamily="34" charset="0"/>
                <a:cs typeface="Calibri" panose="020F0502020204030204" pitchFamily="34" charset="0"/>
              </a:rPr>
              <a:t>Bereich für Premiumkunden </a:t>
            </a:r>
            <a:r>
              <a:rPr lang="de-DE" sz="1200" dirty="0">
                <a:latin typeface="Calibri" panose="020F0502020204030204" pitchFamily="34" charset="0"/>
                <a:cs typeface="Calibri" panose="020F0502020204030204" pitchFamily="34" charset="0"/>
              </a:rPr>
              <a:t>mit speziellen Informationen und Angeboten</a:t>
            </a:r>
          </a:p>
        </p:txBody>
      </p:sp>
      <p:sp>
        <p:nvSpPr>
          <p:cNvPr id="20" name="Rechteck 19">
            <a:extLst>
              <a:ext uri="{FF2B5EF4-FFF2-40B4-BE49-F238E27FC236}">
                <a16:creationId xmlns:a16="http://schemas.microsoft.com/office/drawing/2014/main" id="{416BB38B-006B-499F-B2E9-A21651ABA78F}"/>
              </a:ext>
            </a:extLst>
          </p:cNvPr>
          <p:cNvSpPr/>
          <p:nvPr/>
        </p:nvSpPr>
        <p:spPr>
          <a:xfrm rot="21000607">
            <a:off x="1381200" y="5959521"/>
            <a:ext cx="3014150" cy="461665"/>
          </a:xfrm>
          <a:prstGeom prst="rect">
            <a:avLst/>
          </a:prstGeom>
          <a:solidFill>
            <a:schemeClr val="tx2">
              <a:lumMod val="20000"/>
              <a:lumOff val="80000"/>
            </a:schemeClr>
          </a:solidFill>
        </p:spPr>
        <p:txBody>
          <a:bodyPr wrap="square">
            <a:spAutoFit/>
          </a:bodyPr>
          <a:lstStyle/>
          <a:p>
            <a:pPr algn="ctr"/>
            <a:r>
              <a:rPr lang="de-DE" sz="1200" b="1" dirty="0">
                <a:latin typeface="Calibri" panose="020F0502020204030204" pitchFamily="34" charset="0"/>
                <a:cs typeface="Calibri" panose="020F0502020204030204" pitchFamily="34" charset="0"/>
              </a:rPr>
              <a:t>Webbrowser-Unterstützung:</a:t>
            </a:r>
            <a:r>
              <a:rPr lang="de-DE" sz="1200" dirty="0">
                <a:latin typeface="Calibri" panose="020F0502020204030204" pitchFamily="34" charset="0"/>
                <a:cs typeface="Calibri" panose="020F0502020204030204" pitchFamily="34" charset="0"/>
              </a:rPr>
              <a:t> die letzten 2 Versionen von IE, Firefox, Safari und Chrome</a:t>
            </a:r>
          </a:p>
        </p:txBody>
      </p:sp>
      <p:sp>
        <p:nvSpPr>
          <p:cNvPr id="21" name="Rechteck 20">
            <a:extLst>
              <a:ext uri="{FF2B5EF4-FFF2-40B4-BE49-F238E27FC236}">
                <a16:creationId xmlns:a16="http://schemas.microsoft.com/office/drawing/2014/main" id="{16656E9C-63DC-48DF-B895-664C33F09063}"/>
              </a:ext>
            </a:extLst>
          </p:cNvPr>
          <p:cNvSpPr/>
          <p:nvPr/>
        </p:nvSpPr>
        <p:spPr>
          <a:xfrm rot="21294157">
            <a:off x="414173" y="1075206"/>
            <a:ext cx="3014150" cy="461665"/>
          </a:xfrm>
          <a:prstGeom prst="rect">
            <a:avLst/>
          </a:prstGeom>
          <a:solidFill>
            <a:schemeClr val="tx2">
              <a:lumMod val="20000"/>
              <a:lumOff val="80000"/>
            </a:schemeClr>
          </a:solidFill>
        </p:spPr>
        <p:txBody>
          <a:bodyPr wrap="square">
            <a:spAutoFit/>
          </a:bodyPr>
          <a:lstStyle/>
          <a:p>
            <a:pPr algn="ctr"/>
            <a:r>
              <a:rPr lang="de-DE" sz="1200" b="1" dirty="0">
                <a:latin typeface="Calibri" panose="020F0502020204030204" pitchFamily="34" charset="0"/>
                <a:cs typeface="Calibri" panose="020F0502020204030204" pitchFamily="34" charset="0"/>
              </a:rPr>
              <a:t>Internationalisierung: </a:t>
            </a:r>
            <a:r>
              <a:rPr lang="de-DE" sz="1200" dirty="0">
                <a:latin typeface="Calibri" panose="020F0502020204030204" pitchFamily="34" charset="0"/>
                <a:cs typeface="Calibri" panose="020F0502020204030204" pitchFamily="34" charset="0"/>
              </a:rPr>
              <a:t>Die Website soll in allen Landessprachen verfügbar sein.</a:t>
            </a:r>
          </a:p>
        </p:txBody>
      </p:sp>
      <p:sp>
        <p:nvSpPr>
          <p:cNvPr id="22" name="Rechteck 21">
            <a:extLst>
              <a:ext uri="{FF2B5EF4-FFF2-40B4-BE49-F238E27FC236}">
                <a16:creationId xmlns:a16="http://schemas.microsoft.com/office/drawing/2014/main" id="{804E4516-D33B-4070-84AE-E15D01EC8F44}"/>
              </a:ext>
            </a:extLst>
          </p:cNvPr>
          <p:cNvSpPr/>
          <p:nvPr/>
        </p:nvSpPr>
        <p:spPr>
          <a:xfrm rot="20637593">
            <a:off x="5290195" y="4952984"/>
            <a:ext cx="2921604" cy="461665"/>
          </a:xfrm>
          <a:prstGeom prst="rect">
            <a:avLst/>
          </a:prstGeom>
          <a:solidFill>
            <a:schemeClr val="tx2">
              <a:lumMod val="20000"/>
              <a:lumOff val="80000"/>
            </a:schemeClr>
          </a:solidFill>
        </p:spPr>
        <p:txBody>
          <a:bodyPr wrap="square">
            <a:spAutoFit/>
          </a:bodyPr>
          <a:lstStyle/>
          <a:p>
            <a:pPr lvl="0" algn="ctr"/>
            <a:r>
              <a:rPr lang="de-DE" sz="1200" b="1" dirty="0">
                <a:latin typeface="Calibri" panose="020F0502020204030204" pitchFamily="34" charset="0"/>
                <a:cs typeface="Calibri" panose="020F0502020204030204" pitchFamily="34" charset="0"/>
              </a:rPr>
              <a:t>Artikel:</a:t>
            </a:r>
            <a:r>
              <a:rPr lang="de-DE" sz="1200" dirty="0">
                <a:latin typeface="Calibri" panose="020F0502020204030204" pitchFamily="34" charset="0"/>
                <a:cs typeface="Calibri" panose="020F0502020204030204" pitchFamily="34" charset="0"/>
              </a:rPr>
              <a:t> Veröffentlichung von redaktionell aufbereiteten Pressemitteilungen</a:t>
            </a:r>
          </a:p>
        </p:txBody>
      </p:sp>
      <p:sp>
        <p:nvSpPr>
          <p:cNvPr id="23" name="Rechteck 22">
            <a:extLst>
              <a:ext uri="{FF2B5EF4-FFF2-40B4-BE49-F238E27FC236}">
                <a16:creationId xmlns:a16="http://schemas.microsoft.com/office/drawing/2014/main" id="{DA1BC82D-07D0-495C-86BF-4D9C46AF9928}"/>
              </a:ext>
            </a:extLst>
          </p:cNvPr>
          <p:cNvSpPr/>
          <p:nvPr/>
        </p:nvSpPr>
        <p:spPr>
          <a:xfrm rot="20637593">
            <a:off x="3094425" y="2701194"/>
            <a:ext cx="2261834" cy="461665"/>
          </a:xfrm>
          <a:prstGeom prst="rect">
            <a:avLst/>
          </a:prstGeom>
          <a:solidFill>
            <a:schemeClr val="tx2">
              <a:lumMod val="20000"/>
              <a:lumOff val="80000"/>
            </a:schemeClr>
          </a:solidFill>
        </p:spPr>
        <p:txBody>
          <a:bodyPr wrap="square">
            <a:spAutoFit/>
          </a:bodyPr>
          <a:lstStyle/>
          <a:p>
            <a:pPr algn="ctr"/>
            <a:r>
              <a:rPr lang="de-DE" sz="1200" b="1" dirty="0">
                <a:latin typeface="Calibri" panose="020F0502020204030204" pitchFamily="34" charset="0"/>
                <a:cs typeface="Calibri" panose="020F0502020204030204" pitchFamily="34" charset="0"/>
              </a:rPr>
              <a:t>Barrierefreiheit:</a:t>
            </a:r>
            <a:r>
              <a:rPr lang="de-DE" sz="1200" dirty="0">
                <a:latin typeface="Calibri" panose="020F0502020204030204" pitchFamily="34" charset="0"/>
                <a:cs typeface="Calibri" panose="020F0502020204030204" pitchFamily="34" charset="0"/>
              </a:rPr>
              <a:t> Die Oberfläche muss barrierefrei gestaltet sein.</a:t>
            </a:r>
          </a:p>
        </p:txBody>
      </p:sp>
      <p:sp>
        <p:nvSpPr>
          <p:cNvPr id="24" name="Rechteck 23">
            <a:extLst>
              <a:ext uri="{FF2B5EF4-FFF2-40B4-BE49-F238E27FC236}">
                <a16:creationId xmlns:a16="http://schemas.microsoft.com/office/drawing/2014/main" id="{7383D6AD-6CD7-4BFC-8BA9-FB3785E75D86}"/>
              </a:ext>
            </a:extLst>
          </p:cNvPr>
          <p:cNvSpPr/>
          <p:nvPr/>
        </p:nvSpPr>
        <p:spPr>
          <a:xfrm>
            <a:off x="8059381" y="5968683"/>
            <a:ext cx="635139" cy="276999"/>
          </a:xfrm>
          <a:prstGeom prst="rect">
            <a:avLst/>
          </a:prstGeom>
          <a:solidFill>
            <a:schemeClr val="tx2">
              <a:lumMod val="20000"/>
              <a:lumOff val="80000"/>
            </a:schemeClr>
          </a:solidFill>
        </p:spPr>
        <p:txBody>
          <a:bodyPr wrap="square">
            <a:spAutoFit/>
          </a:bodyPr>
          <a:lstStyle/>
          <a:p>
            <a:pPr algn="ctr"/>
            <a:r>
              <a:rPr lang="en-US" sz="1200" b="1" dirty="0">
                <a:latin typeface="Calibri" panose="020F0502020204030204" pitchFamily="34" charset="0"/>
                <a:cs typeface="Calibri" panose="020F0502020204030204" pitchFamily="34" charset="0"/>
              </a:rPr>
              <a:t>FAQs</a:t>
            </a:r>
            <a:endParaRPr lang="de-DE" sz="1200" dirty="0">
              <a:latin typeface="Calibri" panose="020F0502020204030204" pitchFamily="34" charset="0"/>
              <a:cs typeface="Calibri" panose="020F0502020204030204" pitchFamily="34" charset="0"/>
            </a:endParaRPr>
          </a:p>
        </p:txBody>
      </p:sp>
      <p:sp>
        <p:nvSpPr>
          <p:cNvPr id="25" name="Rechteck 24">
            <a:extLst>
              <a:ext uri="{FF2B5EF4-FFF2-40B4-BE49-F238E27FC236}">
                <a16:creationId xmlns:a16="http://schemas.microsoft.com/office/drawing/2014/main" id="{78BEC596-20E7-41A0-A639-85EABFDFC52A}"/>
              </a:ext>
            </a:extLst>
          </p:cNvPr>
          <p:cNvSpPr/>
          <p:nvPr/>
        </p:nvSpPr>
        <p:spPr>
          <a:xfrm rot="364138">
            <a:off x="413450" y="4416439"/>
            <a:ext cx="2085960" cy="461665"/>
          </a:xfrm>
          <a:prstGeom prst="rect">
            <a:avLst/>
          </a:prstGeom>
          <a:solidFill>
            <a:schemeClr val="tx2">
              <a:lumMod val="20000"/>
              <a:lumOff val="80000"/>
            </a:schemeClr>
          </a:solidFill>
        </p:spPr>
        <p:txBody>
          <a:bodyPr wrap="square">
            <a:spAutoFit/>
          </a:bodyPr>
          <a:lstStyle/>
          <a:p>
            <a:pPr lvl="0" algn="ctr"/>
            <a:r>
              <a:rPr lang="en-US" sz="1200" b="1" dirty="0">
                <a:latin typeface="Calibri" panose="020F0502020204030204" pitchFamily="34" charset="0"/>
                <a:cs typeface="Calibri" panose="020F0502020204030204" pitchFamily="34" charset="0"/>
              </a:rPr>
              <a:t>Events</a:t>
            </a:r>
            <a:r>
              <a:rPr lang="de-DE" sz="1200" b="1" dirty="0">
                <a:latin typeface="Calibri" panose="020F0502020204030204" pitchFamily="34" charset="0"/>
                <a:cs typeface="Calibri" panose="020F0502020204030204" pitchFamily="34" charset="0"/>
              </a:rPr>
              <a:t>:</a:t>
            </a:r>
            <a:r>
              <a:rPr lang="de-DE" sz="1200" dirty="0">
                <a:latin typeface="Calibri" panose="020F0502020204030204" pitchFamily="34" charset="0"/>
                <a:cs typeface="Calibri" panose="020F0502020204030204" pitchFamily="34" charset="0"/>
              </a:rPr>
              <a:t> Liste der angebotenen Veranstaltungen</a:t>
            </a:r>
          </a:p>
        </p:txBody>
      </p:sp>
      <p:sp>
        <p:nvSpPr>
          <p:cNvPr id="26" name="Rechteck 25">
            <a:extLst>
              <a:ext uri="{FF2B5EF4-FFF2-40B4-BE49-F238E27FC236}">
                <a16:creationId xmlns:a16="http://schemas.microsoft.com/office/drawing/2014/main" id="{4708CE0B-3DA1-4B27-B0BB-AB11CA927C6C}"/>
              </a:ext>
            </a:extLst>
          </p:cNvPr>
          <p:cNvSpPr/>
          <p:nvPr/>
        </p:nvSpPr>
        <p:spPr>
          <a:xfrm rot="192175">
            <a:off x="628928" y="5198115"/>
            <a:ext cx="1758691" cy="461665"/>
          </a:xfrm>
          <a:prstGeom prst="rect">
            <a:avLst/>
          </a:prstGeom>
          <a:solidFill>
            <a:schemeClr val="tx2">
              <a:lumMod val="20000"/>
              <a:lumOff val="80000"/>
            </a:schemeClr>
          </a:solidFill>
        </p:spPr>
        <p:txBody>
          <a:bodyPr wrap="square">
            <a:spAutoFit/>
          </a:bodyPr>
          <a:lstStyle/>
          <a:p>
            <a:pPr lvl="0" algn="ctr"/>
            <a:r>
              <a:rPr lang="en-US" sz="1200" b="1" dirty="0">
                <a:latin typeface="Calibri" panose="020F0502020204030204" pitchFamily="34" charset="0"/>
                <a:cs typeface="Calibri" panose="020F0502020204030204" pitchFamily="34" charset="0"/>
              </a:rPr>
              <a:t>News</a:t>
            </a:r>
            <a:r>
              <a:rPr lang="de-DE" sz="1200" b="1" dirty="0">
                <a:latin typeface="Calibri" panose="020F0502020204030204" pitchFamily="34" charset="0"/>
                <a:cs typeface="Calibri" panose="020F0502020204030204" pitchFamily="34" charset="0"/>
              </a:rPr>
              <a:t>:</a:t>
            </a:r>
            <a:r>
              <a:rPr lang="de-DE" sz="1200" dirty="0">
                <a:latin typeface="Calibri" panose="020F0502020204030204" pitchFamily="34" charset="0"/>
                <a:cs typeface="Calibri" panose="020F0502020204030204" pitchFamily="34" charset="0"/>
              </a:rPr>
              <a:t> Bekanntgabe von Neuigkeiten</a:t>
            </a:r>
          </a:p>
        </p:txBody>
      </p:sp>
      <p:sp>
        <p:nvSpPr>
          <p:cNvPr id="27" name="Rechteck 26">
            <a:extLst>
              <a:ext uri="{FF2B5EF4-FFF2-40B4-BE49-F238E27FC236}">
                <a16:creationId xmlns:a16="http://schemas.microsoft.com/office/drawing/2014/main" id="{9AAA7770-41AA-4F1A-8C7C-8793049ADC27}"/>
              </a:ext>
            </a:extLst>
          </p:cNvPr>
          <p:cNvSpPr/>
          <p:nvPr/>
        </p:nvSpPr>
        <p:spPr>
          <a:xfrm rot="192175">
            <a:off x="4515328" y="957516"/>
            <a:ext cx="3014150" cy="646331"/>
          </a:xfrm>
          <a:prstGeom prst="rect">
            <a:avLst/>
          </a:prstGeom>
          <a:solidFill>
            <a:schemeClr val="tx2">
              <a:lumMod val="20000"/>
              <a:lumOff val="80000"/>
            </a:schemeClr>
          </a:solidFill>
        </p:spPr>
        <p:txBody>
          <a:bodyPr wrap="square">
            <a:spAutoFit/>
          </a:bodyPr>
          <a:lstStyle/>
          <a:p>
            <a:pPr lvl="0" algn="ctr"/>
            <a:r>
              <a:rPr lang="en-US" sz="1200" b="1" dirty="0">
                <a:latin typeface="Calibri" panose="020F0502020204030204" pitchFamily="34" charset="0"/>
                <a:cs typeface="Calibri" panose="020F0502020204030204" pitchFamily="34" charset="0"/>
              </a:rPr>
              <a:t>Profile</a:t>
            </a:r>
            <a:r>
              <a:rPr lang="de-DE" sz="1200" b="1" dirty="0">
                <a:latin typeface="Calibri" panose="020F0502020204030204" pitchFamily="34" charset="0"/>
                <a:cs typeface="Calibri" panose="020F0502020204030204" pitchFamily="34" charset="0"/>
              </a:rPr>
              <a:t>:</a:t>
            </a:r>
            <a:r>
              <a:rPr lang="de-DE" sz="1200" dirty="0">
                <a:latin typeface="Calibri" panose="020F0502020204030204" pitchFamily="34" charset="0"/>
                <a:cs typeface="Calibri" panose="020F0502020204030204" pitchFamily="34" charset="0"/>
              </a:rPr>
              <a:t> Hier sollen Mitglieder der Car2Ride-Community eigene Profile anlegen und verwalten können.</a:t>
            </a:r>
          </a:p>
        </p:txBody>
      </p:sp>
      <p:sp>
        <p:nvSpPr>
          <p:cNvPr id="42" name="Rechteck 41">
            <a:extLst>
              <a:ext uri="{FF2B5EF4-FFF2-40B4-BE49-F238E27FC236}">
                <a16:creationId xmlns:a16="http://schemas.microsoft.com/office/drawing/2014/main" id="{7C78F587-3D01-40D9-864E-CD7A348D5835}"/>
              </a:ext>
            </a:extLst>
          </p:cNvPr>
          <p:cNvSpPr/>
          <p:nvPr/>
        </p:nvSpPr>
        <p:spPr>
          <a:xfrm rot="20889605">
            <a:off x="6345036" y="2153882"/>
            <a:ext cx="1627145" cy="276999"/>
          </a:xfrm>
          <a:prstGeom prst="rect">
            <a:avLst/>
          </a:prstGeom>
          <a:solidFill>
            <a:schemeClr val="tx2">
              <a:lumMod val="20000"/>
              <a:lumOff val="80000"/>
            </a:schemeClr>
          </a:solidFill>
        </p:spPr>
        <p:txBody>
          <a:bodyPr wrap="square">
            <a:spAutoFit/>
          </a:bodyPr>
          <a:lstStyle/>
          <a:p>
            <a:pPr lvl="0" algn="ctr"/>
            <a:r>
              <a:rPr lang="de-DE" sz="1200" b="1" dirty="0">
                <a:latin typeface="Calibri" panose="020F0502020204030204" pitchFamily="34" charset="0"/>
                <a:cs typeface="Calibri" panose="020F0502020204030204" pitchFamily="34" charset="0"/>
              </a:rPr>
              <a:t>Car2Ride-Community</a:t>
            </a:r>
          </a:p>
        </p:txBody>
      </p:sp>
      <p:sp>
        <p:nvSpPr>
          <p:cNvPr id="43" name="Rechteck 42">
            <a:extLst>
              <a:ext uri="{FF2B5EF4-FFF2-40B4-BE49-F238E27FC236}">
                <a16:creationId xmlns:a16="http://schemas.microsoft.com/office/drawing/2014/main" id="{56E5DFB6-A4DC-4D65-B8F7-228CD4EC3936}"/>
              </a:ext>
            </a:extLst>
          </p:cNvPr>
          <p:cNvSpPr/>
          <p:nvPr/>
        </p:nvSpPr>
        <p:spPr>
          <a:xfrm>
            <a:off x="325513" y="2135651"/>
            <a:ext cx="2261834" cy="830997"/>
          </a:xfrm>
          <a:prstGeom prst="rect">
            <a:avLst/>
          </a:prstGeom>
          <a:solidFill>
            <a:schemeClr val="tx2">
              <a:lumMod val="20000"/>
              <a:lumOff val="80000"/>
            </a:schemeClr>
          </a:solidFill>
        </p:spPr>
        <p:txBody>
          <a:bodyPr wrap="square">
            <a:spAutoFit/>
          </a:bodyPr>
          <a:lstStyle/>
          <a:p>
            <a:pPr algn="ctr"/>
            <a:r>
              <a:rPr lang="de-DE" sz="1200" b="1" dirty="0">
                <a:latin typeface="Calibri" panose="020F0502020204030204" pitchFamily="34" charset="0"/>
                <a:cs typeface="Calibri" panose="020F0502020204030204" pitchFamily="34" charset="0"/>
              </a:rPr>
              <a:t>Service-Chat-Bot:</a:t>
            </a:r>
            <a:r>
              <a:rPr lang="de-DE" sz="1200" dirty="0">
                <a:latin typeface="Calibri" panose="020F0502020204030204" pitchFamily="34" charset="0"/>
                <a:cs typeface="Calibri" panose="020F0502020204030204" pitchFamily="34" charset="0"/>
              </a:rPr>
              <a:t> Besucher werden über einen Chat-Bot angesprochen und können im Chat Hilfe erhalten.</a:t>
            </a:r>
          </a:p>
        </p:txBody>
      </p:sp>
      <p:sp>
        <p:nvSpPr>
          <p:cNvPr id="45" name="Rechteck 44">
            <a:extLst>
              <a:ext uri="{FF2B5EF4-FFF2-40B4-BE49-F238E27FC236}">
                <a16:creationId xmlns:a16="http://schemas.microsoft.com/office/drawing/2014/main" id="{A661FA4D-48D3-4BBC-8F02-ED486EDC2664}"/>
              </a:ext>
            </a:extLst>
          </p:cNvPr>
          <p:cNvSpPr/>
          <p:nvPr/>
        </p:nvSpPr>
        <p:spPr>
          <a:xfrm rot="244765">
            <a:off x="3710093" y="1812485"/>
            <a:ext cx="2261834" cy="646331"/>
          </a:xfrm>
          <a:prstGeom prst="rect">
            <a:avLst/>
          </a:prstGeom>
          <a:solidFill>
            <a:schemeClr val="tx2">
              <a:lumMod val="20000"/>
              <a:lumOff val="80000"/>
            </a:schemeClr>
          </a:solidFill>
        </p:spPr>
        <p:txBody>
          <a:bodyPr wrap="square">
            <a:spAutoFit/>
          </a:bodyPr>
          <a:lstStyle/>
          <a:p>
            <a:pPr algn="ctr"/>
            <a:r>
              <a:rPr lang="de-DE" sz="1200" b="1" dirty="0">
                <a:latin typeface="Calibri" panose="020F0502020204030204" pitchFamily="34" charset="0"/>
                <a:cs typeface="Calibri" panose="020F0502020204030204" pitchFamily="34" charset="0"/>
              </a:rPr>
              <a:t>Auftragsmanager </a:t>
            </a:r>
            <a:r>
              <a:rPr lang="de-DE" sz="1200" dirty="0">
                <a:latin typeface="Calibri" panose="020F0502020204030204" pitchFamily="34" charset="0"/>
                <a:cs typeface="Calibri" panose="020F0502020204030204" pitchFamily="34" charset="0"/>
              </a:rPr>
              <a:t>zum Managen von Mietverträgen von Leih- und Share-Wagen</a:t>
            </a:r>
          </a:p>
        </p:txBody>
      </p:sp>
      <p:sp>
        <p:nvSpPr>
          <p:cNvPr id="55" name="Rechteck 54">
            <a:extLst>
              <a:ext uri="{FF2B5EF4-FFF2-40B4-BE49-F238E27FC236}">
                <a16:creationId xmlns:a16="http://schemas.microsoft.com/office/drawing/2014/main" id="{F5F76F05-6C4E-4ACA-A706-82DB0EBD9AE2}"/>
              </a:ext>
            </a:extLst>
          </p:cNvPr>
          <p:cNvSpPr/>
          <p:nvPr/>
        </p:nvSpPr>
        <p:spPr>
          <a:xfrm rot="162175">
            <a:off x="4510283" y="941648"/>
            <a:ext cx="3039025" cy="684000"/>
          </a:xfrm>
          <a:prstGeom prst="rect">
            <a:avLst/>
          </a:prstGeom>
          <a:ln w="38100">
            <a:solidFill>
              <a:srgbClr val="C00000"/>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56" name="Rechteck 55">
            <a:extLst>
              <a:ext uri="{FF2B5EF4-FFF2-40B4-BE49-F238E27FC236}">
                <a16:creationId xmlns:a16="http://schemas.microsoft.com/office/drawing/2014/main" id="{B1B6F5D5-3FE7-4BA0-8CA8-082676BF0DC3}"/>
              </a:ext>
            </a:extLst>
          </p:cNvPr>
          <p:cNvSpPr/>
          <p:nvPr/>
        </p:nvSpPr>
        <p:spPr>
          <a:xfrm rot="20940000">
            <a:off x="6343675" y="2150988"/>
            <a:ext cx="1656000" cy="288000"/>
          </a:xfrm>
          <a:prstGeom prst="rect">
            <a:avLst/>
          </a:prstGeom>
          <a:ln w="38100">
            <a:solidFill>
              <a:srgbClr val="C00000"/>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59" name="Ellipse 58">
            <a:extLst>
              <a:ext uri="{FF2B5EF4-FFF2-40B4-BE49-F238E27FC236}">
                <a16:creationId xmlns:a16="http://schemas.microsoft.com/office/drawing/2014/main" id="{2824716A-7D2D-496F-A4C5-0F51FC93CD48}"/>
              </a:ext>
            </a:extLst>
          </p:cNvPr>
          <p:cNvSpPr/>
          <p:nvPr/>
        </p:nvSpPr>
        <p:spPr>
          <a:xfrm rot="358150">
            <a:off x="4294383" y="2217359"/>
            <a:ext cx="1039271" cy="252000"/>
          </a:xfrm>
          <a:prstGeom prst="ellipse">
            <a:avLst/>
          </a:prstGeom>
          <a:ln w="28575">
            <a:solidFill>
              <a:srgbClr val="C00000"/>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 name="Textfeld 1">
            <a:extLst>
              <a:ext uri="{FF2B5EF4-FFF2-40B4-BE49-F238E27FC236}">
                <a16:creationId xmlns:a16="http://schemas.microsoft.com/office/drawing/2014/main" id="{0824BB13-0E78-40BB-BD9C-B6DF412A1A81}"/>
              </a:ext>
            </a:extLst>
          </p:cNvPr>
          <p:cNvSpPr txBox="1"/>
          <p:nvPr/>
        </p:nvSpPr>
        <p:spPr>
          <a:xfrm>
            <a:off x="3211790" y="3899800"/>
            <a:ext cx="2575671" cy="707886"/>
          </a:xfrm>
          <a:prstGeom prst="rect">
            <a:avLst/>
          </a:prstGeom>
          <a:noFill/>
        </p:spPr>
        <p:txBody>
          <a:bodyPr wrap="square" rtlCol="0">
            <a:spAutoFit/>
          </a:bodyPr>
          <a:lstStyle/>
          <a:p>
            <a:pPr algn="ctr"/>
            <a:r>
              <a:rPr lang="de-DE" sz="2000" b="1" i="1" dirty="0">
                <a:solidFill>
                  <a:srgbClr val="0070C0"/>
                </a:solidFill>
                <a:latin typeface="Calibri" panose="020F0502020204030204" pitchFamily="34" charset="0"/>
                <a:sym typeface="Wingdings" pitchFamily="2" charset="2"/>
              </a:rPr>
              <a:t>Was soll zuerst umgesetzt werden?</a:t>
            </a:r>
          </a:p>
        </p:txBody>
      </p:sp>
      <p:sp>
        <p:nvSpPr>
          <p:cNvPr id="32" name="Textfeld 31">
            <a:extLst>
              <a:ext uri="{FF2B5EF4-FFF2-40B4-BE49-F238E27FC236}">
                <a16:creationId xmlns:a16="http://schemas.microsoft.com/office/drawing/2014/main" id="{4BB487B9-08B8-4D74-94B9-82B4A53394D1}"/>
              </a:ext>
            </a:extLst>
          </p:cNvPr>
          <p:cNvSpPr txBox="1"/>
          <p:nvPr/>
        </p:nvSpPr>
        <p:spPr>
          <a:xfrm>
            <a:off x="4161914" y="3288398"/>
            <a:ext cx="1993915" cy="400110"/>
          </a:xfrm>
          <a:prstGeom prst="rect">
            <a:avLst/>
          </a:prstGeom>
          <a:noFill/>
        </p:spPr>
        <p:txBody>
          <a:bodyPr wrap="square" rtlCol="0">
            <a:spAutoFit/>
          </a:bodyPr>
          <a:lstStyle/>
          <a:p>
            <a:pPr algn="ctr"/>
            <a:r>
              <a:rPr lang="de-DE" sz="2000" b="1" i="1" dirty="0">
                <a:solidFill>
                  <a:srgbClr val="0070C0"/>
                </a:solidFill>
                <a:latin typeface="Calibri" panose="020F0502020204030204" pitchFamily="34" charset="0"/>
                <a:sym typeface="Wingdings" pitchFamily="2" charset="2"/>
              </a:rPr>
              <a:t>Was ist wichtig?</a:t>
            </a:r>
          </a:p>
        </p:txBody>
      </p:sp>
    </p:spTree>
    <p:extLst>
      <p:ext uri="{BB962C8B-B14F-4D97-AF65-F5344CB8AC3E}">
        <p14:creationId xmlns:p14="http://schemas.microsoft.com/office/powerpoint/2010/main" val="2879239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235163E2-24BE-4FC0-928B-D07CED241F4A}"/>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98017DD-1274-46FD-8E64-D62526C127EF}"/>
              </a:ext>
            </a:extLst>
          </p:cNvPr>
          <p:cNvSpPr>
            <a:spLocks noGrp="1"/>
          </p:cNvSpPr>
          <p:nvPr>
            <p:ph type="sldNum" sz="quarter" idx="4"/>
          </p:nvPr>
        </p:nvSpPr>
        <p:spPr/>
        <p:txBody>
          <a:bodyPr/>
          <a:lstStyle/>
          <a:p>
            <a:fld id="{BD587C3E-324D-4846-9F44-5C3ACF20A720}" type="slidenum">
              <a:rPr lang="de-DE" smtClean="0"/>
              <a:pPr/>
              <a:t>67</a:t>
            </a:fld>
            <a:endParaRPr lang="de-DE" dirty="0"/>
          </a:p>
        </p:txBody>
      </p:sp>
      <p:sp>
        <p:nvSpPr>
          <p:cNvPr id="4" name="Titel 3">
            <a:extLst>
              <a:ext uri="{FF2B5EF4-FFF2-40B4-BE49-F238E27FC236}">
                <a16:creationId xmlns:a16="http://schemas.microsoft.com/office/drawing/2014/main" id="{7E94E810-DF7A-4529-B30B-6C3774E09F21}"/>
              </a:ext>
            </a:extLst>
          </p:cNvPr>
          <p:cNvSpPr>
            <a:spLocks noGrp="1"/>
          </p:cNvSpPr>
          <p:nvPr>
            <p:ph type="title"/>
          </p:nvPr>
        </p:nvSpPr>
        <p:spPr/>
        <p:txBody>
          <a:bodyPr/>
          <a:lstStyle/>
          <a:p>
            <a:r>
              <a:rPr lang="en-US" dirty="0"/>
              <a:t>Der Product Backlog</a:t>
            </a:r>
          </a:p>
        </p:txBody>
      </p:sp>
      <p:sp>
        <p:nvSpPr>
          <p:cNvPr id="5" name="Textplatzhalter 4">
            <a:extLst>
              <a:ext uri="{FF2B5EF4-FFF2-40B4-BE49-F238E27FC236}">
                <a16:creationId xmlns:a16="http://schemas.microsoft.com/office/drawing/2014/main" id="{8BD29AC9-D924-4F02-9A99-B030980D7A05}"/>
              </a:ext>
            </a:extLst>
          </p:cNvPr>
          <p:cNvSpPr>
            <a:spLocks noGrp="1"/>
          </p:cNvSpPr>
          <p:nvPr>
            <p:ph type="body" sz="quarter" idx="11"/>
          </p:nvPr>
        </p:nvSpPr>
        <p:spPr/>
        <p:txBody>
          <a:bodyPr>
            <a:normAutofit fontScale="92500"/>
          </a:bodyPr>
          <a:lstStyle/>
          <a:p>
            <a:endParaRPr lang="en-US"/>
          </a:p>
        </p:txBody>
      </p:sp>
      <p:sp>
        <p:nvSpPr>
          <p:cNvPr id="7" name="Textfeld 6">
            <a:extLst>
              <a:ext uri="{FF2B5EF4-FFF2-40B4-BE49-F238E27FC236}">
                <a16:creationId xmlns:a16="http://schemas.microsoft.com/office/drawing/2014/main" id="{8A0C54D1-DA17-464D-9BBE-67F6721D30A8}"/>
              </a:ext>
            </a:extLst>
          </p:cNvPr>
          <p:cNvSpPr txBox="1"/>
          <p:nvPr/>
        </p:nvSpPr>
        <p:spPr>
          <a:xfrm rot="21337388">
            <a:off x="2919190" y="702661"/>
            <a:ext cx="3462959" cy="646331"/>
          </a:xfrm>
          <a:prstGeom prst="rect">
            <a:avLst/>
          </a:prstGeom>
          <a:noFill/>
        </p:spPr>
        <p:txBody>
          <a:bodyPr wrap="square" rtlCol="0">
            <a:spAutoFit/>
          </a:bodyPr>
          <a:lstStyle/>
          <a:p>
            <a:pPr algn="ctr"/>
            <a:r>
              <a:rPr lang="de-DE" b="1" dirty="0">
                <a:solidFill>
                  <a:srgbClr val="4D4D4D"/>
                </a:solidFill>
                <a:latin typeface="Calibri" panose="020F0502020204030204" pitchFamily="34" charset="0"/>
                <a:sym typeface="Wingdings" pitchFamily="2" charset="2"/>
              </a:rPr>
              <a:t>Sammlung aller Anforderungen </a:t>
            </a:r>
            <a:r>
              <a:rPr lang="de-DE" dirty="0">
                <a:solidFill>
                  <a:srgbClr val="4D4D4D"/>
                </a:solidFill>
                <a:latin typeface="Calibri" panose="020F0502020204030204" pitchFamily="34" charset="0"/>
                <a:sym typeface="Wingdings" pitchFamily="2" charset="2"/>
              </a:rPr>
              <a:t>an das zu erstellende Produkt</a:t>
            </a:r>
          </a:p>
        </p:txBody>
      </p:sp>
      <p:sp>
        <p:nvSpPr>
          <p:cNvPr id="8" name="Textfeld 7">
            <a:extLst>
              <a:ext uri="{FF2B5EF4-FFF2-40B4-BE49-F238E27FC236}">
                <a16:creationId xmlns:a16="http://schemas.microsoft.com/office/drawing/2014/main" id="{B377D340-6C98-42BA-A79A-0BA7B70786B9}"/>
              </a:ext>
            </a:extLst>
          </p:cNvPr>
          <p:cNvSpPr txBox="1"/>
          <p:nvPr/>
        </p:nvSpPr>
        <p:spPr>
          <a:xfrm rot="355080">
            <a:off x="2923267" y="2379552"/>
            <a:ext cx="3613603" cy="646331"/>
          </a:xfrm>
          <a:prstGeom prst="rect">
            <a:avLst/>
          </a:prstGeom>
          <a:noFill/>
        </p:spPr>
        <p:txBody>
          <a:bodyPr wrap="square" rtlCol="0">
            <a:spAutoFit/>
          </a:bodyPr>
          <a:lstStyle/>
          <a:p>
            <a:pPr algn="ctr"/>
            <a:r>
              <a:rPr lang="de-DE" b="1" dirty="0">
                <a:solidFill>
                  <a:srgbClr val="4D4D4D"/>
                </a:solidFill>
                <a:latin typeface="Calibri" panose="020F0502020204030204" pitchFamily="34" charset="0"/>
                <a:sym typeface="Wingdings" pitchFamily="2" charset="2"/>
              </a:rPr>
              <a:t>Entwickelt sich im Laufe des gesamten Projekts weiter</a:t>
            </a:r>
            <a:endParaRPr lang="de-DE" dirty="0">
              <a:solidFill>
                <a:srgbClr val="4D4D4D"/>
              </a:solidFill>
              <a:latin typeface="Calibri" panose="020F0502020204030204" pitchFamily="34" charset="0"/>
              <a:sym typeface="Wingdings" pitchFamily="2" charset="2"/>
            </a:endParaRPr>
          </a:p>
        </p:txBody>
      </p:sp>
      <p:sp>
        <p:nvSpPr>
          <p:cNvPr id="9" name="Textfeld 8">
            <a:extLst>
              <a:ext uri="{FF2B5EF4-FFF2-40B4-BE49-F238E27FC236}">
                <a16:creationId xmlns:a16="http://schemas.microsoft.com/office/drawing/2014/main" id="{82FB3538-3F63-45F1-9745-B29506BA8AF2}"/>
              </a:ext>
            </a:extLst>
          </p:cNvPr>
          <p:cNvSpPr txBox="1"/>
          <p:nvPr/>
        </p:nvSpPr>
        <p:spPr>
          <a:xfrm rot="21063032">
            <a:off x="218673" y="1780597"/>
            <a:ext cx="3843680" cy="646331"/>
          </a:xfrm>
          <a:prstGeom prst="rect">
            <a:avLst/>
          </a:prstGeom>
          <a:noFill/>
        </p:spPr>
        <p:txBody>
          <a:bodyPr wrap="square" rtlCol="0">
            <a:spAutoFit/>
          </a:bodyPr>
          <a:lstStyle/>
          <a:p>
            <a:pPr algn="ctr"/>
            <a:r>
              <a:rPr lang="de-DE" dirty="0">
                <a:solidFill>
                  <a:srgbClr val="4D4D4D"/>
                </a:solidFill>
                <a:latin typeface="Calibri" panose="020F0502020204030204" pitchFamily="34" charset="0"/>
                <a:sym typeface="Wingdings" pitchFamily="2" charset="2"/>
              </a:rPr>
              <a:t>Besteht aus </a:t>
            </a:r>
            <a:r>
              <a:rPr lang="de-DE" b="1" dirty="0">
                <a:solidFill>
                  <a:srgbClr val="4D4D4D"/>
                </a:solidFill>
                <a:latin typeface="Calibri" panose="020F0502020204030204" pitchFamily="34" charset="0"/>
                <a:sym typeface="Wingdings" pitchFamily="2" charset="2"/>
              </a:rPr>
              <a:t>unterschiedlich fein detaillierten Anforderungen</a:t>
            </a:r>
            <a:endParaRPr lang="de-DE" dirty="0">
              <a:solidFill>
                <a:srgbClr val="4D4D4D"/>
              </a:solidFill>
              <a:latin typeface="Calibri" panose="020F0502020204030204" pitchFamily="34" charset="0"/>
              <a:sym typeface="Wingdings" pitchFamily="2" charset="2"/>
            </a:endParaRPr>
          </a:p>
        </p:txBody>
      </p:sp>
      <p:sp>
        <p:nvSpPr>
          <p:cNvPr id="10" name="Textfeld 9">
            <a:extLst>
              <a:ext uri="{FF2B5EF4-FFF2-40B4-BE49-F238E27FC236}">
                <a16:creationId xmlns:a16="http://schemas.microsoft.com/office/drawing/2014/main" id="{659FED01-9C38-438B-A7EB-E0F38A78615F}"/>
              </a:ext>
            </a:extLst>
          </p:cNvPr>
          <p:cNvSpPr txBox="1"/>
          <p:nvPr/>
        </p:nvSpPr>
        <p:spPr>
          <a:xfrm rot="185820">
            <a:off x="820949" y="3197226"/>
            <a:ext cx="4788077" cy="1200329"/>
          </a:xfrm>
          <a:prstGeom prst="rect">
            <a:avLst/>
          </a:prstGeom>
          <a:noFill/>
        </p:spPr>
        <p:txBody>
          <a:bodyPr wrap="square" rtlCol="0">
            <a:spAutoFit/>
          </a:bodyPr>
          <a:lstStyle/>
          <a:p>
            <a:pPr algn="ctr"/>
            <a:r>
              <a:rPr lang="de-DE" dirty="0">
                <a:solidFill>
                  <a:srgbClr val="4D4D4D"/>
                </a:solidFill>
                <a:latin typeface="Calibri" panose="020F0502020204030204" pitchFamily="34" charset="0"/>
                <a:sym typeface="Wingdings" pitchFamily="2" charset="2"/>
              </a:rPr>
              <a:t>Anforderungen, die in einem der nächsten Sprints umgesetzt werden sollen, sind detaillierter als die Anforderungen, die erst zu einem späteren Zeitpunkt umzusetzen sind.</a:t>
            </a:r>
          </a:p>
        </p:txBody>
      </p:sp>
      <p:grpSp>
        <p:nvGrpSpPr>
          <p:cNvPr id="36" name="Gruppieren 35">
            <a:extLst>
              <a:ext uri="{FF2B5EF4-FFF2-40B4-BE49-F238E27FC236}">
                <a16:creationId xmlns:a16="http://schemas.microsoft.com/office/drawing/2014/main" id="{76391D03-459A-4789-8E26-076A2C03B5E1}"/>
              </a:ext>
            </a:extLst>
          </p:cNvPr>
          <p:cNvGrpSpPr/>
          <p:nvPr/>
        </p:nvGrpSpPr>
        <p:grpSpPr>
          <a:xfrm>
            <a:off x="6501804" y="970235"/>
            <a:ext cx="900942" cy="4761960"/>
            <a:chOff x="6795609" y="1244654"/>
            <a:chExt cx="900942" cy="4761960"/>
          </a:xfrm>
        </p:grpSpPr>
        <p:grpSp>
          <p:nvGrpSpPr>
            <p:cNvPr id="12" name="Gruppieren 11">
              <a:extLst>
                <a:ext uri="{FF2B5EF4-FFF2-40B4-BE49-F238E27FC236}">
                  <a16:creationId xmlns:a16="http://schemas.microsoft.com/office/drawing/2014/main" id="{E507AD0F-7483-452C-B1A8-8973F60EFA17}"/>
                </a:ext>
              </a:extLst>
            </p:cNvPr>
            <p:cNvGrpSpPr/>
            <p:nvPr/>
          </p:nvGrpSpPr>
          <p:grpSpPr>
            <a:xfrm>
              <a:off x="6796080" y="2796297"/>
              <a:ext cx="900000" cy="1511239"/>
              <a:chOff x="6822138" y="2180683"/>
              <a:chExt cx="900000" cy="1511239"/>
            </a:xfrm>
          </p:grpSpPr>
          <p:sp>
            <p:nvSpPr>
              <p:cNvPr id="13" name="Rechteck 12">
                <a:extLst>
                  <a:ext uri="{FF2B5EF4-FFF2-40B4-BE49-F238E27FC236}">
                    <a16:creationId xmlns:a16="http://schemas.microsoft.com/office/drawing/2014/main" id="{CEB7EC6E-8DFE-4748-9B32-A61CC00E70DB}"/>
                  </a:ext>
                </a:extLst>
              </p:cNvPr>
              <p:cNvSpPr/>
              <p:nvPr/>
            </p:nvSpPr>
            <p:spPr>
              <a:xfrm>
                <a:off x="7290138" y="3295922"/>
                <a:ext cx="432000" cy="396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14" name="Gruppieren 13">
                <a:extLst>
                  <a:ext uri="{FF2B5EF4-FFF2-40B4-BE49-F238E27FC236}">
                    <a16:creationId xmlns:a16="http://schemas.microsoft.com/office/drawing/2014/main" id="{2DDABDD3-77C3-4179-8DCD-01E7949D258C}"/>
                  </a:ext>
                </a:extLst>
              </p:cNvPr>
              <p:cNvGrpSpPr/>
              <p:nvPr/>
            </p:nvGrpSpPr>
            <p:grpSpPr>
              <a:xfrm>
                <a:off x="6822138" y="2180683"/>
                <a:ext cx="900000" cy="1511239"/>
                <a:chOff x="6822138" y="2174073"/>
                <a:chExt cx="900000" cy="1511239"/>
              </a:xfrm>
            </p:grpSpPr>
            <p:sp>
              <p:nvSpPr>
                <p:cNvPr id="15" name="Rechteck 14">
                  <a:extLst>
                    <a:ext uri="{FF2B5EF4-FFF2-40B4-BE49-F238E27FC236}">
                      <a16:creationId xmlns:a16="http://schemas.microsoft.com/office/drawing/2014/main" id="{11905336-11D6-4508-9A94-F87CBD79574C}"/>
                    </a:ext>
                  </a:extLst>
                </p:cNvPr>
                <p:cNvSpPr/>
                <p:nvPr/>
              </p:nvSpPr>
              <p:spPr>
                <a:xfrm>
                  <a:off x="7290138" y="2965312"/>
                  <a:ext cx="432000" cy="288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16" name="Gruppieren 15">
                  <a:extLst>
                    <a:ext uri="{FF2B5EF4-FFF2-40B4-BE49-F238E27FC236}">
                      <a16:creationId xmlns:a16="http://schemas.microsoft.com/office/drawing/2014/main" id="{C652369E-E3FC-4D12-87DF-E47716DA3F99}"/>
                    </a:ext>
                  </a:extLst>
                </p:cNvPr>
                <p:cNvGrpSpPr/>
                <p:nvPr/>
              </p:nvGrpSpPr>
              <p:grpSpPr>
                <a:xfrm>
                  <a:off x="6822138" y="2174073"/>
                  <a:ext cx="900000" cy="1511239"/>
                  <a:chOff x="6822138" y="2174073"/>
                  <a:chExt cx="900000" cy="1511239"/>
                </a:xfrm>
              </p:grpSpPr>
              <p:sp>
                <p:nvSpPr>
                  <p:cNvPr id="17" name="Rechteck 16">
                    <a:extLst>
                      <a:ext uri="{FF2B5EF4-FFF2-40B4-BE49-F238E27FC236}">
                        <a16:creationId xmlns:a16="http://schemas.microsoft.com/office/drawing/2014/main" id="{8CB90563-4C50-4D01-B4A2-CFF73D09ED22}"/>
                      </a:ext>
                    </a:extLst>
                  </p:cNvPr>
                  <p:cNvSpPr/>
                  <p:nvPr/>
                </p:nvSpPr>
                <p:spPr>
                  <a:xfrm>
                    <a:off x="6822138" y="2965312"/>
                    <a:ext cx="432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18" name="Gruppieren 17">
                    <a:extLst>
                      <a:ext uri="{FF2B5EF4-FFF2-40B4-BE49-F238E27FC236}">
                        <a16:creationId xmlns:a16="http://schemas.microsoft.com/office/drawing/2014/main" id="{0FA7D387-FFDC-433A-B1B4-D90B17612239}"/>
                      </a:ext>
                    </a:extLst>
                  </p:cNvPr>
                  <p:cNvGrpSpPr/>
                  <p:nvPr/>
                </p:nvGrpSpPr>
                <p:grpSpPr>
                  <a:xfrm>
                    <a:off x="6822138" y="2174073"/>
                    <a:ext cx="900000" cy="756575"/>
                    <a:chOff x="6822138" y="2174073"/>
                    <a:chExt cx="900000" cy="756575"/>
                  </a:xfrm>
                </p:grpSpPr>
                <p:sp>
                  <p:nvSpPr>
                    <p:cNvPr id="19" name="Rechteck 18">
                      <a:extLst>
                        <a:ext uri="{FF2B5EF4-FFF2-40B4-BE49-F238E27FC236}">
                          <a16:creationId xmlns:a16="http://schemas.microsoft.com/office/drawing/2014/main" id="{4FD73780-F6B7-4379-AACC-C740C6F9356F}"/>
                        </a:ext>
                      </a:extLst>
                    </p:cNvPr>
                    <p:cNvSpPr/>
                    <p:nvPr/>
                  </p:nvSpPr>
                  <p:spPr>
                    <a:xfrm>
                      <a:off x="6822138" y="2570648"/>
                      <a:ext cx="900000" cy="36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0" name="Rechteck 19">
                      <a:extLst>
                        <a:ext uri="{FF2B5EF4-FFF2-40B4-BE49-F238E27FC236}">
                          <a16:creationId xmlns:a16="http://schemas.microsoft.com/office/drawing/2014/main" id="{21E5F4DF-24F1-44A2-90C1-040F956D4366}"/>
                        </a:ext>
                      </a:extLst>
                    </p:cNvPr>
                    <p:cNvSpPr/>
                    <p:nvPr/>
                  </p:nvSpPr>
                  <p:spPr>
                    <a:xfrm>
                      <a:off x="6822138" y="2174073"/>
                      <a:ext cx="900000" cy="36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grpSp>
        </p:grpSp>
        <p:grpSp>
          <p:nvGrpSpPr>
            <p:cNvPr id="21" name="Gruppieren 20">
              <a:extLst>
                <a:ext uri="{FF2B5EF4-FFF2-40B4-BE49-F238E27FC236}">
                  <a16:creationId xmlns:a16="http://schemas.microsoft.com/office/drawing/2014/main" id="{011FCE1C-0000-40FF-A415-62C326DE4B48}"/>
                </a:ext>
              </a:extLst>
            </p:cNvPr>
            <p:cNvGrpSpPr/>
            <p:nvPr/>
          </p:nvGrpSpPr>
          <p:grpSpPr>
            <a:xfrm>
              <a:off x="6796080" y="1244654"/>
              <a:ext cx="900000" cy="1224250"/>
              <a:chOff x="6795775" y="1255172"/>
              <a:chExt cx="900000" cy="1224250"/>
            </a:xfrm>
          </p:grpSpPr>
          <p:sp>
            <p:nvSpPr>
              <p:cNvPr id="22" name="Rechteck 21">
                <a:extLst>
                  <a:ext uri="{FF2B5EF4-FFF2-40B4-BE49-F238E27FC236}">
                    <a16:creationId xmlns:a16="http://schemas.microsoft.com/office/drawing/2014/main" id="{3EC22BDB-AE87-40C1-B8C1-1F39F9365A2C}"/>
                  </a:ext>
                </a:extLst>
              </p:cNvPr>
              <p:cNvSpPr/>
              <p:nvPr/>
            </p:nvSpPr>
            <p:spPr>
              <a:xfrm>
                <a:off x="6795775" y="13703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3" name="Rechteck 22">
                <a:extLst>
                  <a:ext uri="{FF2B5EF4-FFF2-40B4-BE49-F238E27FC236}">
                    <a16:creationId xmlns:a16="http://schemas.microsoft.com/office/drawing/2014/main" id="{8B96B65D-DEE6-42EE-979E-96DCC9BF9859}"/>
                  </a:ext>
                </a:extLst>
              </p:cNvPr>
              <p:cNvSpPr/>
              <p:nvPr/>
            </p:nvSpPr>
            <p:spPr>
              <a:xfrm>
                <a:off x="6795775" y="14856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4" name="Rechteck 23">
                <a:extLst>
                  <a:ext uri="{FF2B5EF4-FFF2-40B4-BE49-F238E27FC236}">
                    <a16:creationId xmlns:a16="http://schemas.microsoft.com/office/drawing/2014/main" id="{29EBB757-B7E8-4917-980C-75BB32A0CAE4}"/>
                  </a:ext>
                </a:extLst>
              </p:cNvPr>
              <p:cNvSpPr/>
              <p:nvPr/>
            </p:nvSpPr>
            <p:spPr>
              <a:xfrm>
                <a:off x="6795775" y="160084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5" name="Rechteck 24">
                <a:extLst>
                  <a:ext uri="{FF2B5EF4-FFF2-40B4-BE49-F238E27FC236}">
                    <a16:creationId xmlns:a16="http://schemas.microsoft.com/office/drawing/2014/main" id="{DBEBB70E-81ED-4430-990E-B814AEA8983A}"/>
                  </a:ext>
                </a:extLst>
              </p:cNvPr>
              <p:cNvSpPr/>
              <p:nvPr/>
            </p:nvSpPr>
            <p:spPr>
              <a:xfrm>
                <a:off x="6795775" y="17160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6" name="Rechteck 25">
                <a:extLst>
                  <a:ext uri="{FF2B5EF4-FFF2-40B4-BE49-F238E27FC236}">
                    <a16:creationId xmlns:a16="http://schemas.microsoft.com/office/drawing/2014/main" id="{91F03692-744E-4144-A686-8D47F433F057}"/>
                  </a:ext>
                </a:extLst>
              </p:cNvPr>
              <p:cNvSpPr/>
              <p:nvPr/>
            </p:nvSpPr>
            <p:spPr>
              <a:xfrm>
                <a:off x="6795775" y="18312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7" name="Rechteck 26">
                <a:extLst>
                  <a:ext uri="{FF2B5EF4-FFF2-40B4-BE49-F238E27FC236}">
                    <a16:creationId xmlns:a16="http://schemas.microsoft.com/office/drawing/2014/main" id="{43E7D014-EB74-4AAE-93BB-3F6D324F10D1}"/>
                  </a:ext>
                </a:extLst>
              </p:cNvPr>
              <p:cNvSpPr/>
              <p:nvPr/>
            </p:nvSpPr>
            <p:spPr>
              <a:xfrm>
                <a:off x="6795775" y="19465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8" name="Rechteck 27">
                <a:extLst>
                  <a:ext uri="{FF2B5EF4-FFF2-40B4-BE49-F238E27FC236}">
                    <a16:creationId xmlns:a16="http://schemas.microsoft.com/office/drawing/2014/main" id="{09081CB5-A787-41BF-91E9-83CC75CFE040}"/>
                  </a:ext>
                </a:extLst>
              </p:cNvPr>
              <p:cNvSpPr/>
              <p:nvPr/>
            </p:nvSpPr>
            <p:spPr>
              <a:xfrm>
                <a:off x="6795775" y="206174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9" name="Rechteck 28">
                <a:extLst>
                  <a:ext uri="{FF2B5EF4-FFF2-40B4-BE49-F238E27FC236}">
                    <a16:creationId xmlns:a16="http://schemas.microsoft.com/office/drawing/2014/main" id="{9E4B23C1-1E5C-4D5D-8F8F-6656FFCBD57C}"/>
                  </a:ext>
                </a:extLst>
              </p:cNvPr>
              <p:cNvSpPr/>
              <p:nvPr/>
            </p:nvSpPr>
            <p:spPr>
              <a:xfrm>
                <a:off x="6795775" y="21769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0" name="Rechteck 29">
                <a:extLst>
                  <a:ext uri="{FF2B5EF4-FFF2-40B4-BE49-F238E27FC236}">
                    <a16:creationId xmlns:a16="http://schemas.microsoft.com/office/drawing/2014/main" id="{2D86FEF9-D442-4D71-BC13-9DBD743B3983}"/>
                  </a:ext>
                </a:extLst>
              </p:cNvPr>
              <p:cNvSpPr/>
              <p:nvPr/>
            </p:nvSpPr>
            <p:spPr>
              <a:xfrm>
                <a:off x="6795775" y="22921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1" name="Rechteck 30">
                <a:extLst>
                  <a:ext uri="{FF2B5EF4-FFF2-40B4-BE49-F238E27FC236}">
                    <a16:creationId xmlns:a16="http://schemas.microsoft.com/office/drawing/2014/main" id="{C5D7ADEC-A8E7-45AD-A8F5-7FE33D177E32}"/>
                  </a:ext>
                </a:extLst>
              </p:cNvPr>
              <p:cNvSpPr/>
              <p:nvPr/>
            </p:nvSpPr>
            <p:spPr>
              <a:xfrm>
                <a:off x="6795775" y="24074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2" name="Rechteck 31">
                <a:extLst>
                  <a:ext uri="{FF2B5EF4-FFF2-40B4-BE49-F238E27FC236}">
                    <a16:creationId xmlns:a16="http://schemas.microsoft.com/office/drawing/2014/main" id="{A8D593D2-1205-4FAD-B39A-5C7AD03FD072}"/>
                  </a:ext>
                </a:extLst>
              </p:cNvPr>
              <p:cNvSpPr/>
              <p:nvPr/>
            </p:nvSpPr>
            <p:spPr>
              <a:xfrm>
                <a:off x="6795775" y="12551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33" name="Gruppieren 32">
              <a:extLst>
                <a:ext uri="{FF2B5EF4-FFF2-40B4-BE49-F238E27FC236}">
                  <a16:creationId xmlns:a16="http://schemas.microsoft.com/office/drawing/2014/main" id="{64286154-9BBD-43FD-BE0D-A39B3BF57C11}"/>
                </a:ext>
              </a:extLst>
            </p:cNvPr>
            <p:cNvGrpSpPr/>
            <p:nvPr/>
          </p:nvGrpSpPr>
          <p:grpSpPr>
            <a:xfrm>
              <a:off x="6795609" y="4522039"/>
              <a:ext cx="900942" cy="1484575"/>
              <a:chOff x="6804138" y="4343608"/>
              <a:chExt cx="900942" cy="1484575"/>
            </a:xfrm>
          </p:grpSpPr>
          <p:sp>
            <p:nvSpPr>
              <p:cNvPr id="34" name="Rechteck 33">
                <a:extLst>
                  <a:ext uri="{FF2B5EF4-FFF2-40B4-BE49-F238E27FC236}">
                    <a16:creationId xmlns:a16="http://schemas.microsoft.com/office/drawing/2014/main" id="{AD44B187-3933-4EE1-9124-0ABF9046FE63}"/>
                  </a:ext>
                </a:extLst>
              </p:cNvPr>
              <p:cNvSpPr/>
              <p:nvPr/>
            </p:nvSpPr>
            <p:spPr>
              <a:xfrm>
                <a:off x="6804138" y="5108183"/>
                <a:ext cx="900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5" name="Rechteck 34">
                <a:extLst>
                  <a:ext uri="{FF2B5EF4-FFF2-40B4-BE49-F238E27FC236}">
                    <a16:creationId xmlns:a16="http://schemas.microsoft.com/office/drawing/2014/main" id="{18AFCDA6-C0B5-485A-B7DE-37AD120F9C3F}"/>
                  </a:ext>
                </a:extLst>
              </p:cNvPr>
              <p:cNvSpPr/>
              <p:nvPr/>
            </p:nvSpPr>
            <p:spPr>
              <a:xfrm>
                <a:off x="6805080" y="4343608"/>
                <a:ext cx="900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grpSp>
        <p:nvGrpSpPr>
          <p:cNvPr id="39" name="Gruppieren 38">
            <a:extLst>
              <a:ext uri="{FF2B5EF4-FFF2-40B4-BE49-F238E27FC236}">
                <a16:creationId xmlns:a16="http://schemas.microsoft.com/office/drawing/2014/main" id="{F21158B9-0DE0-4F84-A6CD-DB13730221A7}"/>
              </a:ext>
            </a:extLst>
          </p:cNvPr>
          <p:cNvGrpSpPr/>
          <p:nvPr/>
        </p:nvGrpSpPr>
        <p:grpSpPr>
          <a:xfrm>
            <a:off x="328313" y="5582040"/>
            <a:ext cx="6232248" cy="720127"/>
            <a:chOff x="4391378" y="893676"/>
            <a:chExt cx="3183466" cy="720127"/>
          </a:xfrm>
        </p:grpSpPr>
        <p:pic>
          <p:nvPicPr>
            <p:cNvPr id="40" name="Grafik 39">
              <a:extLst>
                <a:ext uri="{FF2B5EF4-FFF2-40B4-BE49-F238E27FC236}">
                  <a16:creationId xmlns:a16="http://schemas.microsoft.com/office/drawing/2014/main" id="{BE041C90-94AF-4A38-94F6-76C6AFD6E713}"/>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18" b="56125"/>
            <a:stretch/>
          </p:blipFill>
          <p:spPr>
            <a:xfrm>
              <a:off x="4457214" y="893676"/>
              <a:ext cx="3043096" cy="720127"/>
            </a:xfrm>
            <a:prstGeom prst="rect">
              <a:avLst/>
            </a:prstGeom>
          </p:spPr>
        </p:pic>
        <p:sp>
          <p:nvSpPr>
            <p:cNvPr id="41" name="Textfeld 40">
              <a:extLst>
                <a:ext uri="{FF2B5EF4-FFF2-40B4-BE49-F238E27FC236}">
                  <a16:creationId xmlns:a16="http://schemas.microsoft.com/office/drawing/2014/main" id="{8F95646E-80DD-4A1F-A78F-64CC3DDF3CE5}"/>
                </a:ext>
              </a:extLst>
            </p:cNvPr>
            <p:cNvSpPr txBox="1"/>
            <p:nvPr/>
          </p:nvSpPr>
          <p:spPr>
            <a:xfrm>
              <a:off x="4391378" y="979626"/>
              <a:ext cx="3183466" cy="430887"/>
            </a:xfrm>
            <a:prstGeom prst="rect">
              <a:avLst/>
            </a:prstGeom>
            <a:noFill/>
          </p:spPr>
          <p:txBody>
            <a:bodyPr wrap="square" rtlCol="0">
              <a:spAutoFit/>
            </a:bodyPr>
            <a:lstStyle/>
            <a:p>
              <a:pPr>
                <a:lnSpc>
                  <a:spcPct val="150000"/>
                </a:lnSpc>
              </a:pPr>
              <a:r>
                <a:rPr lang="de-DE" sz="1600" dirty="0">
                  <a:solidFill>
                    <a:srgbClr val="4D4D4D"/>
                  </a:solidFill>
                  <a:latin typeface="Lucida Handwriting" panose="03010101010101010101" pitchFamily="66" charset="0"/>
                  <a:sym typeface="Wingdings" pitchFamily="2" charset="2"/>
                </a:rPr>
                <a:t>Als </a:t>
              </a:r>
              <a:r>
                <a:rPr lang="de-DE" sz="1600" b="1" dirty="0">
                  <a:solidFill>
                    <a:srgbClr val="4D4D4D"/>
                  </a:solidFill>
                  <a:latin typeface="Lucida Handwriting" panose="03010101010101010101" pitchFamily="66" charset="0"/>
                  <a:sym typeface="Wingdings" pitchFamily="2" charset="2"/>
                </a:rPr>
                <a:t>&lt;Rolle&gt; </a:t>
              </a:r>
              <a:r>
                <a:rPr lang="de-DE" sz="1600" dirty="0">
                  <a:solidFill>
                    <a:srgbClr val="4D4D4D"/>
                  </a:solidFill>
                  <a:latin typeface="Lucida Handwriting" panose="03010101010101010101" pitchFamily="66" charset="0"/>
                  <a:sym typeface="Wingdings" pitchFamily="2" charset="2"/>
                </a:rPr>
                <a:t>möchte ich </a:t>
              </a:r>
              <a:r>
                <a:rPr lang="de-DE" sz="1600" b="1" i="1" dirty="0">
                  <a:solidFill>
                    <a:srgbClr val="4D4D4D"/>
                  </a:solidFill>
                  <a:latin typeface="Lucida Handwriting" panose="03010101010101010101" pitchFamily="66" charset="0"/>
                  <a:sym typeface="Wingdings" pitchFamily="2" charset="2"/>
                </a:rPr>
                <a:t>&lt;Ziel&gt;</a:t>
              </a:r>
              <a:r>
                <a:rPr lang="de-DE" sz="1600" b="1" dirty="0">
                  <a:solidFill>
                    <a:srgbClr val="4D4D4D"/>
                  </a:solidFill>
                  <a:latin typeface="Lucida Handwriting" panose="03010101010101010101" pitchFamily="66" charset="0"/>
                  <a:sym typeface="Wingdings" pitchFamily="2" charset="2"/>
                </a:rPr>
                <a:t>, </a:t>
              </a:r>
              <a:r>
                <a:rPr lang="de-DE" sz="1600" dirty="0">
                  <a:solidFill>
                    <a:srgbClr val="4D4D4D"/>
                  </a:solidFill>
                  <a:latin typeface="Lucida Handwriting" panose="03010101010101010101" pitchFamily="66" charset="0"/>
                  <a:sym typeface="Wingdings" pitchFamily="2" charset="2"/>
                </a:rPr>
                <a:t>sodass ich </a:t>
              </a:r>
              <a:r>
                <a:rPr lang="de-DE" sz="1600" b="1" dirty="0">
                  <a:solidFill>
                    <a:srgbClr val="4D4D4D"/>
                  </a:solidFill>
                  <a:latin typeface="Lucida Handwriting" panose="03010101010101010101" pitchFamily="66" charset="0"/>
                  <a:sym typeface="Wingdings" pitchFamily="2" charset="2"/>
                </a:rPr>
                <a:t>&lt;Vorteil&gt;</a:t>
              </a:r>
              <a:r>
                <a:rPr lang="de-DE" sz="1600" dirty="0">
                  <a:solidFill>
                    <a:srgbClr val="4D4D4D"/>
                  </a:solidFill>
                  <a:latin typeface="Lucida Handwriting" panose="03010101010101010101" pitchFamily="66" charset="0"/>
                  <a:sym typeface="Wingdings" pitchFamily="2" charset="2"/>
                </a:rPr>
                <a:t>.</a:t>
              </a:r>
            </a:p>
          </p:txBody>
        </p:sp>
      </p:grpSp>
      <p:sp>
        <p:nvSpPr>
          <p:cNvPr id="11" name="Textfeld 10">
            <a:extLst>
              <a:ext uri="{FF2B5EF4-FFF2-40B4-BE49-F238E27FC236}">
                <a16:creationId xmlns:a16="http://schemas.microsoft.com/office/drawing/2014/main" id="{7DF2187F-7863-4C4A-8E1C-F8C651D477C1}"/>
              </a:ext>
            </a:extLst>
          </p:cNvPr>
          <p:cNvSpPr txBox="1"/>
          <p:nvPr/>
        </p:nvSpPr>
        <p:spPr>
          <a:xfrm rot="21262232">
            <a:off x="961219" y="4963447"/>
            <a:ext cx="3781134" cy="646331"/>
          </a:xfrm>
          <a:prstGeom prst="rect">
            <a:avLst/>
          </a:prstGeom>
          <a:noFill/>
        </p:spPr>
        <p:txBody>
          <a:bodyPr wrap="square" rtlCol="0">
            <a:spAutoFit/>
          </a:bodyPr>
          <a:lstStyle/>
          <a:p>
            <a:pPr algn="ctr"/>
            <a:r>
              <a:rPr lang="de-DE" dirty="0">
                <a:solidFill>
                  <a:srgbClr val="4D4D4D"/>
                </a:solidFill>
                <a:latin typeface="Calibri" panose="020F0502020204030204" pitchFamily="34" charset="0"/>
                <a:sym typeface="Wingdings" pitchFamily="2" charset="2"/>
              </a:rPr>
              <a:t>Die Anforderungen sind in Form von </a:t>
            </a:r>
            <a:r>
              <a:rPr lang="de-DE" b="1" dirty="0">
                <a:solidFill>
                  <a:srgbClr val="4D4D4D"/>
                </a:solidFill>
                <a:latin typeface="Calibri" panose="020F0502020204030204" pitchFamily="34" charset="0"/>
                <a:sym typeface="Wingdings" pitchFamily="2" charset="2"/>
              </a:rPr>
              <a:t>User Stories </a:t>
            </a:r>
            <a:r>
              <a:rPr lang="de-DE" dirty="0">
                <a:solidFill>
                  <a:srgbClr val="4D4D4D"/>
                </a:solidFill>
                <a:latin typeface="Calibri" panose="020F0502020204030204" pitchFamily="34" charset="0"/>
                <a:sym typeface="Wingdings" pitchFamily="2" charset="2"/>
              </a:rPr>
              <a:t>beschrieben.</a:t>
            </a:r>
          </a:p>
        </p:txBody>
      </p:sp>
      <p:sp>
        <p:nvSpPr>
          <p:cNvPr id="42" name="Textfeld 41">
            <a:extLst>
              <a:ext uri="{FF2B5EF4-FFF2-40B4-BE49-F238E27FC236}">
                <a16:creationId xmlns:a16="http://schemas.microsoft.com/office/drawing/2014/main" id="{7C64E928-58A5-488E-A3F2-F121C40114FF}"/>
              </a:ext>
            </a:extLst>
          </p:cNvPr>
          <p:cNvSpPr txBox="1"/>
          <p:nvPr/>
        </p:nvSpPr>
        <p:spPr>
          <a:xfrm>
            <a:off x="7389862" y="4630465"/>
            <a:ext cx="1774012" cy="738664"/>
          </a:xfrm>
          <a:prstGeom prst="rect">
            <a:avLst/>
          </a:prstGeom>
          <a:noFill/>
        </p:spPr>
        <p:txBody>
          <a:bodyPr wrap="square" rtlCol="0">
            <a:spAutoFit/>
          </a:bodyPr>
          <a:lstStyle/>
          <a:p>
            <a:r>
              <a:rPr lang="de-DE" sz="1400" dirty="0">
                <a:solidFill>
                  <a:srgbClr val="4D4D4D"/>
                </a:solidFill>
                <a:latin typeface="Calibri" panose="020F0502020204030204" pitchFamily="34" charset="0"/>
                <a:sym typeface="Wingdings" pitchFamily="2" charset="2"/>
              </a:rPr>
              <a:t>grobe Anforderungspakete</a:t>
            </a:r>
          </a:p>
          <a:p>
            <a:r>
              <a:rPr lang="de-DE" sz="1400" dirty="0">
                <a:solidFill>
                  <a:srgbClr val="4D4D4D"/>
                </a:solidFill>
                <a:latin typeface="Calibri" panose="020F0502020204030204" pitchFamily="34" charset="0"/>
                <a:sym typeface="Wingdings" pitchFamily="2" charset="2"/>
              </a:rPr>
              <a:t>(„Module“)</a:t>
            </a:r>
          </a:p>
        </p:txBody>
      </p:sp>
      <p:sp>
        <p:nvSpPr>
          <p:cNvPr id="43" name="Textfeld 42">
            <a:extLst>
              <a:ext uri="{FF2B5EF4-FFF2-40B4-BE49-F238E27FC236}">
                <a16:creationId xmlns:a16="http://schemas.microsoft.com/office/drawing/2014/main" id="{FE1D58FA-9CFC-4E93-AD6B-30BACF34A931}"/>
              </a:ext>
            </a:extLst>
          </p:cNvPr>
          <p:cNvSpPr txBox="1"/>
          <p:nvPr/>
        </p:nvSpPr>
        <p:spPr>
          <a:xfrm>
            <a:off x="7389862" y="2926381"/>
            <a:ext cx="1774012" cy="738664"/>
          </a:xfrm>
          <a:prstGeom prst="rect">
            <a:avLst/>
          </a:prstGeom>
          <a:noFill/>
        </p:spPr>
        <p:txBody>
          <a:bodyPr wrap="square" rtlCol="0">
            <a:spAutoFit/>
          </a:bodyPr>
          <a:lstStyle/>
          <a:p>
            <a:r>
              <a:rPr lang="de-DE" sz="1400" dirty="0">
                <a:solidFill>
                  <a:srgbClr val="4D4D4D"/>
                </a:solidFill>
                <a:latin typeface="Calibri" panose="020F0502020204030204" pitchFamily="34" charset="0"/>
                <a:sym typeface="Wingdings" pitchFamily="2" charset="2"/>
              </a:rPr>
              <a:t>detailliertere Anforderungspakete</a:t>
            </a:r>
          </a:p>
          <a:p>
            <a:r>
              <a:rPr lang="de-DE" sz="1400" dirty="0">
                <a:solidFill>
                  <a:srgbClr val="4D4D4D"/>
                </a:solidFill>
                <a:latin typeface="Calibri" panose="020F0502020204030204" pitchFamily="34" charset="0"/>
                <a:sym typeface="Wingdings" pitchFamily="2" charset="2"/>
              </a:rPr>
              <a:t>(„Funktionsgruppen“)</a:t>
            </a:r>
          </a:p>
        </p:txBody>
      </p:sp>
      <p:sp>
        <p:nvSpPr>
          <p:cNvPr id="44" name="Textfeld 43">
            <a:extLst>
              <a:ext uri="{FF2B5EF4-FFF2-40B4-BE49-F238E27FC236}">
                <a16:creationId xmlns:a16="http://schemas.microsoft.com/office/drawing/2014/main" id="{B2BE5A59-BE6D-405F-8F9C-165F33DBFAFC}"/>
              </a:ext>
            </a:extLst>
          </p:cNvPr>
          <p:cNvSpPr txBox="1"/>
          <p:nvPr/>
        </p:nvSpPr>
        <p:spPr>
          <a:xfrm>
            <a:off x="7389862" y="1339603"/>
            <a:ext cx="1774012" cy="523220"/>
          </a:xfrm>
          <a:prstGeom prst="rect">
            <a:avLst/>
          </a:prstGeom>
          <a:noFill/>
        </p:spPr>
        <p:txBody>
          <a:bodyPr wrap="square" rtlCol="0">
            <a:spAutoFit/>
          </a:bodyPr>
          <a:lstStyle/>
          <a:p>
            <a:r>
              <a:rPr lang="de-DE" sz="1400" dirty="0">
                <a:solidFill>
                  <a:srgbClr val="4D4D4D"/>
                </a:solidFill>
                <a:latin typeface="Calibri" panose="020F0502020204030204" pitchFamily="34" charset="0"/>
                <a:sym typeface="Wingdings" pitchFamily="2" charset="2"/>
              </a:rPr>
              <a:t>detailliertere Funktionen</a:t>
            </a:r>
          </a:p>
        </p:txBody>
      </p:sp>
    </p:spTree>
    <p:extLst>
      <p:ext uri="{BB962C8B-B14F-4D97-AF65-F5344CB8AC3E}">
        <p14:creationId xmlns:p14="http://schemas.microsoft.com/office/powerpoint/2010/main" val="3598933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D2A922B-584B-4661-8D59-FCCD20DF787D}"/>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65777B7B-258E-456B-9636-AA95E644945E}"/>
              </a:ext>
            </a:extLst>
          </p:cNvPr>
          <p:cNvSpPr>
            <a:spLocks noGrp="1"/>
          </p:cNvSpPr>
          <p:nvPr>
            <p:ph type="sldNum" sz="quarter" idx="4"/>
          </p:nvPr>
        </p:nvSpPr>
        <p:spPr/>
        <p:txBody>
          <a:bodyPr/>
          <a:lstStyle/>
          <a:p>
            <a:fld id="{BD587C3E-324D-4846-9F44-5C3ACF20A720}" type="slidenum">
              <a:rPr lang="de-DE" smtClean="0"/>
              <a:pPr/>
              <a:t>68</a:t>
            </a:fld>
            <a:endParaRPr lang="de-DE" dirty="0"/>
          </a:p>
        </p:txBody>
      </p:sp>
      <p:sp>
        <p:nvSpPr>
          <p:cNvPr id="4" name="Titel 3">
            <a:extLst>
              <a:ext uri="{FF2B5EF4-FFF2-40B4-BE49-F238E27FC236}">
                <a16:creationId xmlns:a16="http://schemas.microsoft.com/office/drawing/2014/main" id="{0D342724-86BF-4554-A770-F03576795A73}"/>
              </a:ext>
            </a:extLst>
          </p:cNvPr>
          <p:cNvSpPr>
            <a:spLocks noGrp="1"/>
          </p:cNvSpPr>
          <p:nvPr>
            <p:ph type="title"/>
          </p:nvPr>
        </p:nvSpPr>
        <p:spPr/>
        <p:txBody>
          <a:bodyPr/>
          <a:lstStyle/>
          <a:p>
            <a:r>
              <a:rPr lang="de-DE" dirty="0"/>
              <a:t>User Stories (</a:t>
            </a:r>
            <a:r>
              <a:rPr lang="de-DE" dirty="0" err="1"/>
              <a:t>Product</a:t>
            </a:r>
            <a:r>
              <a:rPr lang="de-DE" dirty="0"/>
              <a:t> Backlog) aus Brainstorming</a:t>
            </a:r>
          </a:p>
        </p:txBody>
      </p:sp>
      <p:sp>
        <p:nvSpPr>
          <p:cNvPr id="5" name="Textplatzhalter 4">
            <a:extLst>
              <a:ext uri="{FF2B5EF4-FFF2-40B4-BE49-F238E27FC236}">
                <a16:creationId xmlns:a16="http://schemas.microsoft.com/office/drawing/2014/main" id="{2E764C81-6D19-4DBA-81B2-E32E6DFA059D}"/>
              </a:ext>
            </a:extLst>
          </p:cNvPr>
          <p:cNvSpPr>
            <a:spLocks noGrp="1"/>
          </p:cNvSpPr>
          <p:nvPr>
            <p:ph type="body" sz="quarter" idx="11"/>
          </p:nvPr>
        </p:nvSpPr>
        <p:spPr/>
        <p:txBody>
          <a:bodyPr>
            <a:normAutofit fontScale="92500"/>
          </a:bodyPr>
          <a:lstStyle/>
          <a:p>
            <a:endParaRPr lang="en-US"/>
          </a:p>
        </p:txBody>
      </p:sp>
      <p:pic>
        <p:nvPicPr>
          <p:cNvPr id="7" name="Logo Hintergrund">
            <a:extLst>
              <a:ext uri="{FF2B5EF4-FFF2-40B4-BE49-F238E27FC236}">
                <a16:creationId xmlns:a16="http://schemas.microsoft.com/office/drawing/2014/main" id="{AADE6D43-8485-461B-AAA1-5B48B91593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6493" y="471166"/>
            <a:ext cx="1269856" cy="621080"/>
          </a:xfrm>
          <a:prstGeom prst="rect">
            <a:avLst/>
          </a:prstGeom>
        </p:spPr>
      </p:pic>
      <p:sp>
        <p:nvSpPr>
          <p:cNvPr id="10" name="Rechteck 9">
            <a:extLst>
              <a:ext uri="{FF2B5EF4-FFF2-40B4-BE49-F238E27FC236}">
                <a16:creationId xmlns:a16="http://schemas.microsoft.com/office/drawing/2014/main" id="{41495A32-E45C-465C-B597-AC2B5E57F076}"/>
              </a:ext>
            </a:extLst>
          </p:cNvPr>
          <p:cNvSpPr/>
          <p:nvPr/>
        </p:nvSpPr>
        <p:spPr>
          <a:xfrm>
            <a:off x="225106" y="3238025"/>
            <a:ext cx="3600000" cy="461665"/>
          </a:xfrm>
          <a:prstGeom prst="rect">
            <a:avLst/>
          </a:prstGeom>
          <a:solidFill>
            <a:schemeClr val="bg1"/>
          </a:solidFill>
          <a:ln>
            <a:solidFill>
              <a:schemeClr val="tx2">
                <a:lumMod val="50000"/>
              </a:schemeClr>
            </a:solidFill>
          </a:ln>
        </p:spPr>
        <p:txBody>
          <a:bodyPr wrap="square">
            <a:spAutoFit/>
          </a:bodyPr>
          <a:lstStyle/>
          <a:p>
            <a:pPr lvl="0" algn="ctr"/>
            <a:r>
              <a:rPr lang="en-US" sz="1200" b="1" dirty="0">
                <a:latin typeface="Calibri" panose="020F0502020204030204" pitchFamily="34" charset="0"/>
                <a:cs typeface="Calibri" panose="020F0502020204030204" pitchFamily="34" charset="0"/>
              </a:rPr>
              <a:t>Homepage (Look &amp; Feel):</a:t>
            </a:r>
          </a:p>
          <a:p>
            <a:pPr lvl="0" algn="ctr"/>
            <a:r>
              <a:rPr lang="de-DE" sz="1200" dirty="0">
                <a:latin typeface="Calibri" panose="020F0502020204030204" pitchFamily="34" charset="0"/>
                <a:cs typeface="Calibri" panose="020F0502020204030204" pitchFamily="34" charset="0"/>
              </a:rPr>
              <a:t>Als … möchte ich … damit …</a:t>
            </a:r>
            <a:endParaRPr lang="de-DE" sz="1200" b="1" dirty="0">
              <a:latin typeface="Calibri" panose="020F0502020204030204" pitchFamily="34" charset="0"/>
              <a:cs typeface="Calibri" panose="020F0502020204030204" pitchFamily="34" charset="0"/>
            </a:endParaRPr>
          </a:p>
        </p:txBody>
      </p:sp>
      <p:sp>
        <p:nvSpPr>
          <p:cNvPr id="11" name="Rechteck 10">
            <a:extLst>
              <a:ext uri="{FF2B5EF4-FFF2-40B4-BE49-F238E27FC236}">
                <a16:creationId xmlns:a16="http://schemas.microsoft.com/office/drawing/2014/main" id="{3010C4A1-6387-4B22-8920-DA86248355E3}"/>
              </a:ext>
            </a:extLst>
          </p:cNvPr>
          <p:cNvSpPr/>
          <p:nvPr/>
        </p:nvSpPr>
        <p:spPr>
          <a:xfrm>
            <a:off x="225106" y="3768875"/>
            <a:ext cx="3600000" cy="461665"/>
          </a:xfrm>
          <a:prstGeom prst="rect">
            <a:avLst/>
          </a:prstGeom>
          <a:solidFill>
            <a:schemeClr val="bg1"/>
          </a:solidFill>
          <a:ln>
            <a:solidFill>
              <a:schemeClr val="tx2">
                <a:lumMod val="50000"/>
              </a:schemeClr>
            </a:solidFill>
          </a:ln>
        </p:spPr>
        <p:txBody>
          <a:bodyPr wrap="square">
            <a:spAutoFit/>
          </a:bodyPr>
          <a:lstStyle/>
          <a:p>
            <a:pPr lvl="0" algn="ctr"/>
            <a:r>
              <a:rPr lang="de-DE" sz="1200" b="1" dirty="0">
                <a:latin typeface="Calibri" panose="020F0502020204030204" pitchFamily="34" charset="0"/>
                <a:cs typeface="Calibri" panose="020F0502020204030204" pitchFamily="34" charset="0"/>
              </a:rPr>
              <a:t>Bewertungen: </a:t>
            </a:r>
          </a:p>
          <a:p>
            <a:pPr lvl="0" algn="ctr"/>
            <a:r>
              <a:rPr lang="de-DE" sz="1200" dirty="0">
                <a:latin typeface="Calibri" panose="020F0502020204030204" pitchFamily="34" charset="0"/>
                <a:cs typeface="Calibri" panose="020F0502020204030204" pitchFamily="34" charset="0"/>
              </a:rPr>
              <a:t>Als … möchte ich … damit …</a:t>
            </a:r>
          </a:p>
        </p:txBody>
      </p:sp>
      <p:sp>
        <p:nvSpPr>
          <p:cNvPr id="12" name="Rechteck 11">
            <a:extLst>
              <a:ext uri="{FF2B5EF4-FFF2-40B4-BE49-F238E27FC236}">
                <a16:creationId xmlns:a16="http://schemas.microsoft.com/office/drawing/2014/main" id="{163F3584-E406-41BB-A257-8B7601B9ABD0}"/>
              </a:ext>
            </a:extLst>
          </p:cNvPr>
          <p:cNvSpPr/>
          <p:nvPr/>
        </p:nvSpPr>
        <p:spPr>
          <a:xfrm>
            <a:off x="225106" y="2736840"/>
            <a:ext cx="3600000" cy="461665"/>
          </a:xfrm>
          <a:prstGeom prst="rect">
            <a:avLst/>
          </a:prstGeom>
          <a:solidFill>
            <a:schemeClr val="bg1"/>
          </a:solidFill>
          <a:ln>
            <a:solidFill>
              <a:schemeClr val="tx2">
                <a:lumMod val="50000"/>
              </a:schemeClr>
            </a:solidFill>
          </a:ln>
        </p:spPr>
        <p:txBody>
          <a:bodyPr wrap="square">
            <a:spAutoFit/>
          </a:bodyPr>
          <a:lstStyle/>
          <a:p>
            <a:pPr lvl="0" algn="ctr"/>
            <a:r>
              <a:rPr lang="de-DE" sz="1200" b="1" dirty="0">
                <a:latin typeface="Calibri" panose="020F0502020204030204" pitchFamily="34" charset="0"/>
                <a:cs typeface="Calibri" panose="020F0502020204030204" pitchFamily="34" charset="0"/>
              </a:rPr>
              <a:t>Newsletter-Management für Kunden:</a:t>
            </a:r>
          </a:p>
          <a:p>
            <a:pPr lvl="0" algn="ctr"/>
            <a:r>
              <a:rPr lang="de-DE" sz="1200" dirty="0">
                <a:latin typeface="Calibri" panose="020F0502020204030204" pitchFamily="34" charset="0"/>
                <a:cs typeface="Calibri" panose="020F0502020204030204" pitchFamily="34" charset="0"/>
              </a:rPr>
              <a:t>Als … möchte ich … damit …</a:t>
            </a:r>
          </a:p>
        </p:txBody>
      </p:sp>
      <p:sp>
        <p:nvSpPr>
          <p:cNvPr id="13" name="Rechteck 12">
            <a:extLst>
              <a:ext uri="{FF2B5EF4-FFF2-40B4-BE49-F238E27FC236}">
                <a16:creationId xmlns:a16="http://schemas.microsoft.com/office/drawing/2014/main" id="{5D44A961-1D63-4240-BC63-4726CC63644B}"/>
              </a:ext>
            </a:extLst>
          </p:cNvPr>
          <p:cNvSpPr/>
          <p:nvPr/>
        </p:nvSpPr>
        <p:spPr>
          <a:xfrm>
            <a:off x="225106" y="4830575"/>
            <a:ext cx="3600000" cy="461665"/>
          </a:xfrm>
          <a:prstGeom prst="rect">
            <a:avLst/>
          </a:prstGeom>
          <a:solidFill>
            <a:schemeClr val="bg1"/>
          </a:solidFill>
          <a:ln>
            <a:solidFill>
              <a:schemeClr val="tx2">
                <a:lumMod val="50000"/>
              </a:schemeClr>
            </a:solidFill>
          </a:ln>
        </p:spPr>
        <p:txBody>
          <a:bodyPr wrap="square">
            <a:spAutoFit/>
          </a:bodyPr>
          <a:lstStyle/>
          <a:p>
            <a:pPr lvl="0" algn="ctr"/>
            <a:r>
              <a:rPr lang="de-DE" sz="1200" b="1" dirty="0">
                <a:latin typeface="Calibri" panose="020F0502020204030204" pitchFamily="34" charset="0"/>
                <a:cs typeface="Calibri" panose="020F0502020204030204" pitchFamily="34" charset="0"/>
              </a:rPr>
              <a:t>Bereich für Premiumkunden: </a:t>
            </a:r>
          </a:p>
          <a:p>
            <a:pPr lvl="0" algn="ctr"/>
            <a:r>
              <a:rPr lang="de-DE" sz="1200" dirty="0">
                <a:latin typeface="Calibri" panose="020F0502020204030204" pitchFamily="34" charset="0"/>
                <a:cs typeface="Calibri" panose="020F0502020204030204" pitchFamily="34" charset="0"/>
              </a:rPr>
              <a:t>Als … möchte ich … damit …</a:t>
            </a:r>
          </a:p>
        </p:txBody>
      </p:sp>
      <p:sp>
        <p:nvSpPr>
          <p:cNvPr id="16" name="Rechteck 15">
            <a:extLst>
              <a:ext uri="{FF2B5EF4-FFF2-40B4-BE49-F238E27FC236}">
                <a16:creationId xmlns:a16="http://schemas.microsoft.com/office/drawing/2014/main" id="{52575385-0BAE-4BBE-8370-558E9D1FAE49}"/>
              </a:ext>
            </a:extLst>
          </p:cNvPr>
          <p:cNvSpPr/>
          <p:nvPr/>
        </p:nvSpPr>
        <p:spPr>
          <a:xfrm>
            <a:off x="225106" y="4299725"/>
            <a:ext cx="3600000" cy="461665"/>
          </a:xfrm>
          <a:prstGeom prst="rect">
            <a:avLst/>
          </a:prstGeom>
          <a:solidFill>
            <a:schemeClr val="bg1"/>
          </a:solidFill>
          <a:ln>
            <a:solidFill>
              <a:schemeClr val="tx2">
                <a:lumMod val="50000"/>
              </a:schemeClr>
            </a:solidFill>
          </a:ln>
        </p:spPr>
        <p:txBody>
          <a:bodyPr wrap="square">
            <a:spAutoFit/>
          </a:bodyPr>
          <a:lstStyle/>
          <a:p>
            <a:pPr lvl="0" algn="ctr"/>
            <a:r>
              <a:rPr lang="de-DE" sz="1200" b="1" dirty="0">
                <a:latin typeface="Calibri" panose="020F0502020204030204" pitchFamily="34" charset="0"/>
                <a:cs typeface="Calibri" panose="020F0502020204030204" pitchFamily="34" charset="0"/>
              </a:rPr>
              <a:t>Artikel:</a:t>
            </a:r>
          </a:p>
          <a:p>
            <a:pPr lvl="0" algn="ctr"/>
            <a:r>
              <a:rPr lang="de-DE" sz="1200" dirty="0">
                <a:latin typeface="Calibri" panose="020F0502020204030204" pitchFamily="34" charset="0"/>
                <a:cs typeface="Calibri" panose="020F0502020204030204" pitchFamily="34" charset="0"/>
              </a:rPr>
              <a:t>Als … möchte ich … damit …</a:t>
            </a:r>
          </a:p>
        </p:txBody>
      </p:sp>
      <p:sp>
        <p:nvSpPr>
          <p:cNvPr id="18" name="Rechteck 17">
            <a:extLst>
              <a:ext uri="{FF2B5EF4-FFF2-40B4-BE49-F238E27FC236}">
                <a16:creationId xmlns:a16="http://schemas.microsoft.com/office/drawing/2014/main" id="{D9156C4D-F7EF-4929-93CA-BE2D1A527276}"/>
              </a:ext>
            </a:extLst>
          </p:cNvPr>
          <p:cNvSpPr/>
          <p:nvPr/>
        </p:nvSpPr>
        <p:spPr>
          <a:xfrm>
            <a:off x="225106" y="5361425"/>
            <a:ext cx="3600000" cy="461665"/>
          </a:xfrm>
          <a:prstGeom prst="rect">
            <a:avLst/>
          </a:prstGeom>
          <a:solidFill>
            <a:schemeClr val="bg1"/>
          </a:solidFill>
          <a:ln>
            <a:solidFill>
              <a:schemeClr val="tx2">
                <a:lumMod val="50000"/>
              </a:schemeClr>
            </a:solidFill>
          </a:ln>
        </p:spPr>
        <p:txBody>
          <a:bodyPr wrap="square">
            <a:spAutoFit/>
          </a:bodyPr>
          <a:lstStyle/>
          <a:p>
            <a:pPr algn="ctr"/>
            <a:r>
              <a:rPr lang="en-US" sz="1200" b="1" dirty="0">
                <a:latin typeface="Calibri" panose="020F0502020204030204" pitchFamily="34" charset="0"/>
                <a:cs typeface="Calibri" panose="020F0502020204030204" pitchFamily="34" charset="0"/>
              </a:rPr>
              <a:t>FAQs:</a:t>
            </a:r>
          </a:p>
          <a:p>
            <a:pPr algn="ctr"/>
            <a:r>
              <a:rPr lang="de-DE" sz="1200" dirty="0">
                <a:latin typeface="Calibri" panose="020F0502020204030204" pitchFamily="34" charset="0"/>
                <a:cs typeface="Calibri" panose="020F0502020204030204" pitchFamily="34" charset="0"/>
              </a:rPr>
              <a:t>Als … möchte ich … damit …</a:t>
            </a:r>
          </a:p>
        </p:txBody>
      </p:sp>
      <p:sp>
        <p:nvSpPr>
          <p:cNvPr id="19" name="Rechteck 18">
            <a:extLst>
              <a:ext uri="{FF2B5EF4-FFF2-40B4-BE49-F238E27FC236}">
                <a16:creationId xmlns:a16="http://schemas.microsoft.com/office/drawing/2014/main" id="{F7070C7A-4D47-4C4E-833C-EF85222A4D20}"/>
              </a:ext>
            </a:extLst>
          </p:cNvPr>
          <p:cNvSpPr/>
          <p:nvPr/>
        </p:nvSpPr>
        <p:spPr>
          <a:xfrm>
            <a:off x="225106" y="1144290"/>
            <a:ext cx="3600000" cy="461665"/>
          </a:xfrm>
          <a:prstGeom prst="rect">
            <a:avLst/>
          </a:prstGeom>
          <a:solidFill>
            <a:schemeClr val="bg1"/>
          </a:solidFill>
          <a:ln>
            <a:solidFill>
              <a:schemeClr val="tx2">
                <a:lumMod val="50000"/>
              </a:schemeClr>
            </a:solidFill>
          </a:ln>
        </p:spPr>
        <p:txBody>
          <a:bodyPr wrap="square">
            <a:spAutoFit/>
          </a:bodyPr>
          <a:lstStyle/>
          <a:p>
            <a:pPr lvl="0" algn="ctr"/>
            <a:r>
              <a:rPr lang="en-US" sz="1200" b="1" dirty="0">
                <a:latin typeface="Calibri" panose="020F0502020204030204" pitchFamily="34" charset="0"/>
                <a:cs typeface="Calibri" panose="020F0502020204030204" pitchFamily="34" charset="0"/>
              </a:rPr>
              <a:t>Events</a:t>
            </a:r>
            <a:r>
              <a:rPr lang="de-DE" sz="1200" b="1" dirty="0">
                <a:latin typeface="Calibri" panose="020F0502020204030204" pitchFamily="34" charset="0"/>
                <a:cs typeface="Calibri" panose="020F0502020204030204" pitchFamily="34" charset="0"/>
              </a:rPr>
              <a:t>:</a:t>
            </a:r>
          </a:p>
          <a:p>
            <a:pPr lvl="0" algn="ctr"/>
            <a:r>
              <a:rPr lang="de-DE" sz="1200" dirty="0">
                <a:latin typeface="Calibri" panose="020F0502020204030204" pitchFamily="34" charset="0"/>
                <a:cs typeface="Calibri" panose="020F0502020204030204" pitchFamily="34" charset="0"/>
              </a:rPr>
              <a:t>Als … möchte ich … damit …</a:t>
            </a:r>
          </a:p>
        </p:txBody>
      </p:sp>
      <p:sp>
        <p:nvSpPr>
          <p:cNvPr id="20" name="Rechteck 19">
            <a:extLst>
              <a:ext uri="{FF2B5EF4-FFF2-40B4-BE49-F238E27FC236}">
                <a16:creationId xmlns:a16="http://schemas.microsoft.com/office/drawing/2014/main" id="{9D5FBFD3-CB2C-463B-BC0B-808F4F8352C6}"/>
              </a:ext>
            </a:extLst>
          </p:cNvPr>
          <p:cNvSpPr/>
          <p:nvPr/>
        </p:nvSpPr>
        <p:spPr>
          <a:xfrm>
            <a:off x="4129003" y="5030505"/>
            <a:ext cx="3384257" cy="1323439"/>
          </a:xfrm>
          <a:prstGeom prst="rect">
            <a:avLst/>
          </a:prstGeom>
          <a:solidFill>
            <a:schemeClr val="tx2">
              <a:lumMod val="20000"/>
              <a:lumOff val="80000"/>
            </a:schemeClr>
          </a:solidFill>
        </p:spPr>
        <p:txBody>
          <a:bodyPr wrap="square">
            <a:spAutoFit/>
          </a:bodyPr>
          <a:lstStyle/>
          <a:p>
            <a:pPr lvl="0" algn="ctr"/>
            <a:r>
              <a:rPr lang="en-US" sz="1600" b="1" dirty="0">
                <a:latin typeface="Calibri" panose="020F0502020204030204" pitchFamily="34" charset="0"/>
                <a:cs typeface="Calibri" panose="020F0502020204030204" pitchFamily="34" charset="0"/>
              </a:rPr>
              <a:t>News</a:t>
            </a:r>
            <a:r>
              <a:rPr lang="de-DE" sz="1600" dirty="0">
                <a:latin typeface="Calibri" panose="020F0502020204030204" pitchFamily="34" charset="0"/>
                <a:cs typeface="Calibri" panose="020F0502020204030204" pitchFamily="34" charset="0"/>
              </a:rPr>
              <a:t>:</a:t>
            </a:r>
          </a:p>
          <a:p>
            <a:pPr lvl="0" algn="ctr"/>
            <a:r>
              <a:rPr lang="de-DE" sz="1600" u="sng" dirty="0">
                <a:latin typeface="Calibri" panose="020F0502020204030204" pitchFamily="34" charset="0"/>
                <a:cs typeface="Calibri" panose="020F0502020204030204" pitchFamily="34" charset="0"/>
              </a:rPr>
              <a:t>Als</a:t>
            </a:r>
            <a:r>
              <a:rPr lang="de-DE" sz="1600" dirty="0">
                <a:latin typeface="Calibri" panose="020F0502020204030204" pitchFamily="34" charset="0"/>
                <a:cs typeface="Calibri" panose="020F0502020204030204" pitchFamily="34" charset="0"/>
              </a:rPr>
              <a:t> Besucher der Website </a:t>
            </a:r>
            <a:r>
              <a:rPr lang="de-DE" sz="1600" u="sng" dirty="0">
                <a:latin typeface="Calibri" panose="020F0502020204030204" pitchFamily="34" charset="0"/>
                <a:cs typeface="Calibri" panose="020F0502020204030204" pitchFamily="34" charset="0"/>
              </a:rPr>
              <a:t>möchte ich </a:t>
            </a:r>
            <a:r>
              <a:rPr lang="de-DE" sz="1600" dirty="0">
                <a:latin typeface="Calibri" panose="020F0502020204030204" pitchFamily="34" charset="0"/>
                <a:cs typeface="Calibri" panose="020F0502020204030204" pitchFamily="34" charset="0"/>
              </a:rPr>
              <a:t>schnell erkennen können, welche aktuellen Informationen bei Flitz!Auto </a:t>
            </a:r>
            <a:r>
              <a:rPr lang="de-DE" sz="1600" u="sng" dirty="0">
                <a:latin typeface="Calibri" panose="020F0502020204030204" pitchFamily="34" charset="0"/>
                <a:cs typeface="Calibri" panose="020F0502020204030204" pitchFamily="34" charset="0"/>
              </a:rPr>
              <a:t>für mich interessant sind</a:t>
            </a:r>
            <a:r>
              <a:rPr lang="de-DE" sz="1600" dirty="0">
                <a:latin typeface="Calibri" panose="020F0502020204030204" pitchFamily="34" charset="0"/>
                <a:cs typeface="Calibri" panose="020F0502020204030204" pitchFamily="34" charset="0"/>
              </a:rPr>
              <a:t>.</a:t>
            </a:r>
          </a:p>
        </p:txBody>
      </p:sp>
      <p:sp>
        <p:nvSpPr>
          <p:cNvPr id="21" name="Rechteck 20">
            <a:extLst>
              <a:ext uri="{FF2B5EF4-FFF2-40B4-BE49-F238E27FC236}">
                <a16:creationId xmlns:a16="http://schemas.microsoft.com/office/drawing/2014/main" id="{C98DB16B-DF19-40DA-B44B-6E16A83C2554}"/>
              </a:ext>
            </a:extLst>
          </p:cNvPr>
          <p:cNvSpPr/>
          <p:nvPr/>
        </p:nvSpPr>
        <p:spPr>
          <a:xfrm>
            <a:off x="225106" y="1675140"/>
            <a:ext cx="3600000" cy="461665"/>
          </a:xfrm>
          <a:prstGeom prst="rect">
            <a:avLst/>
          </a:prstGeom>
          <a:solidFill>
            <a:schemeClr val="bg1"/>
          </a:solidFill>
          <a:ln>
            <a:solidFill>
              <a:schemeClr val="tx2">
                <a:lumMod val="50000"/>
              </a:schemeClr>
            </a:solidFill>
          </a:ln>
        </p:spPr>
        <p:txBody>
          <a:bodyPr wrap="square">
            <a:spAutoFit/>
          </a:bodyPr>
          <a:lstStyle/>
          <a:p>
            <a:pPr algn="ctr"/>
            <a:r>
              <a:rPr lang="de-DE" sz="1200" b="1" dirty="0">
                <a:latin typeface="Calibri" panose="020F0502020204030204" pitchFamily="34" charset="0"/>
                <a:cs typeface="Calibri" panose="020F0502020204030204" pitchFamily="34" charset="0"/>
              </a:rPr>
              <a:t>Service-Chat-Bot:</a:t>
            </a:r>
          </a:p>
          <a:p>
            <a:pPr algn="ctr"/>
            <a:r>
              <a:rPr lang="de-DE" sz="1200" dirty="0">
                <a:latin typeface="Calibri" panose="020F0502020204030204" pitchFamily="34" charset="0"/>
                <a:cs typeface="Calibri" panose="020F0502020204030204" pitchFamily="34" charset="0"/>
              </a:rPr>
              <a:t>Als … möchte ich … damit …</a:t>
            </a:r>
          </a:p>
        </p:txBody>
      </p:sp>
      <p:sp>
        <p:nvSpPr>
          <p:cNvPr id="22" name="Rechteck 21">
            <a:extLst>
              <a:ext uri="{FF2B5EF4-FFF2-40B4-BE49-F238E27FC236}">
                <a16:creationId xmlns:a16="http://schemas.microsoft.com/office/drawing/2014/main" id="{90C364EA-D12E-4D67-8C0D-E32B356717C8}"/>
              </a:ext>
            </a:extLst>
          </p:cNvPr>
          <p:cNvSpPr/>
          <p:nvPr/>
        </p:nvSpPr>
        <p:spPr>
          <a:xfrm>
            <a:off x="225106" y="2205990"/>
            <a:ext cx="3600000" cy="461665"/>
          </a:xfrm>
          <a:prstGeom prst="rect">
            <a:avLst/>
          </a:prstGeom>
          <a:solidFill>
            <a:schemeClr val="bg1"/>
          </a:solidFill>
          <a:ln>
            <a:solidFill>
              <a:schemeClr val="tx2">
                <a:lumMod val="50000"/>
              </a:schemeClr>
            </a:solidFill>
          </a:ln>
        </p:spPr>
        <p:txBody>
          <a:bodyPr wrap="square">
            <a:spAutoFit/>
          </a:bodyPr>
          <a:lstStyle/>
          <a:p>
            <a:pPr algn="ctr"/>
            <a:r>
              <a:rPr lang="de-DE" sz="1200" b="1" dirty="0">
                <a:latin typeface="Calibri" panose="020F0502020204030204" pitchFamily="34" charset="0"/>
                <a:cs typeface="Calibri" panose="020F0502020204030204" pitchFamily="34" charset="0"/>
              </a:rPr>
              <a:t>Auftragsmanager:</a:t>
            </a:r>
          </a:p>
          <a:p>
            <a:pPr algn="ctr"/>
            <a:r>
              <a:rPr lang="de-DE" sz="1200" dirty="0">
                <a:latin typeface="Calibri" panose="020F0502020204030204" pitchFamily="34" charset="0"/>
                <a:cs typeface="Calibri" panose="020F0502020204030204" pitchFamily="34" charset="0"/>
              </a:rPr>
              <a:t>Als … möchte ich … damit …</a:t>
            </a:r>
          </a:p>
        </p:txBody>
      </p:sp>
      <p:sp>
        <p:nvSpPr>
          <p:cNvPr id="23" name="Rechteck 22">
            <a:extLst>
              <a:ext uri="{FF2B5EF4-FFF2-40B4-BE49-F238E27FC236}">
                <a16:creationId xmlns:a16="http://schemas.microsoft.com/office/drawing/2014/main" id="{E92137F0-E012-400C-922A-5C43D844D9AF}"/>
              </a:ext>
            </a:extLst>
          </p:cNvPr>
          <p:cNvSpPr/>
          <p:nvPr/>
        </p:nvSpPr>
        <p:spPr>
          <a:xfrm>
            <a:off x="225106" y="5892279"/>
            <a:ext cx="3600000" cy="461665"/>
          </a:xfrm>
          <a:prstGeom prst="rect">
            <a:avLst/>
          </a:prstGeom>
          <a:solidFill>
            <a:schemeClr val="bg1"/>
          </a:solidFill>
          <a:ln>
            <a:solidFill>
              <a:schemeClr val="tx2">
                <a:lumMod val="50000"/>
              </a:schemeClr>
            </a:solidFill>
          </a:ln>
        </p:spPr>
        <p:txBody>
          <a:bodyPr wrap="square">
            <a:spAutoFit/>
          </a:bodyPr>
          <a:lstStyle/>
          <a:p>
            <a:pPr algn="ctr"/>
            <a:r>
              <a:rPr lang="de-DE" sz="1200" b="1" dirty="0">
                <a:latin typeface="Calibri" panose="020F0502020204030204" pitchFamily="34" charset="0"/>
                <a:cs typeface="Calibri" panose="020F0502020204030204" pitchFamily="34" charset="0"/>
              </a:rPr>
              <a:t>News:</a:t>
            </a:r>
          </a:p>
          <a:p>
            <a:pPr algn="ctr"/>
            <a:r>
              <a:rPr lang="de-DE" sz="1200" dirty="0">
                <a:latin typeface="Calibri" panose="020F0502020204030204" pitchFamily="34" charset="0"/>
                <a:cs typeface="Calibri" panose="020F0502020204030204" pitchFamily="34" charset="0"/>
              </a:rPr>
              <a:t>Als … möchte ich … damit …</a:t>
            </a:r>
          </a:p>
        </p:txBody>
      </p:sp>
      <p:grpSp>
        <p:nvGrpSpPr>
          <p:cNvPr id="27" name="Gruppieren 26">
            <a:extLst>
              <a:ext uri="{FF2B5EF4-FFF2-40B4-BE49-F238E27FC236}">
                <a16:creationId xmlns:a16="http://schemas.microsoft.com/office/drawing/2014/main" id="{7E79346E-A34A-416F-AC53-D2C999CEFA33}"/>
              </a:ext>
            </a:extLst>
          </p:cNvPr>
          <p:cNvGrpSpPr/>
          <p:nvPr/>
        </p:nvGrpSpPr>
        <p:grpSpPr>
          <a:xfrm>
            <a:off x="7848846" y="1545766"/>
            <a:ext cx="900942" cy="4761960"/>
            <a:chOff x="6795609" y="1244654"/>
            <a:chExt cx="900942" cy="4761960"/>
          </a:xfrm>
        </p:grpSpPr>
        <p:grpSp>
          <p:nvGrpSpPr>
            <p:cNvPr id="28" name="Gruppieren 27">
              <a:extLst>
                <a:ext uri="{FF2B5EF4-FFF2-40B4-BE49-F238E27FC236}">
                  <a16:creationId xmlns:a16="http://schemas.microsoft.com/office/drawing/2014/main" id="{15A6478D-93CA-4511-B1E1-D4CCDB07C6F2}"/>
                </a:ext>
              </a:extLst>
            </p:cNvPr>
            <p:cNvGrpSpPr/>
            <p:nvPr/>
          </p:nvGrpSpPr>
          <p:grpSpPr>
            <a:xfrm>
              <a:off x="6796080" y="2796297"/>
              <a:ext cx="900000" cy="1511239"/>
              <a:chOff x="6822138" y="2180683"/>
              <a:chExt cx="900000" cy="1511239"/>
            </a:xfrm>
          </p:grpSpPr>
          <p:sp>
            <p:nvSpPr>
              <p:cNvPr id="44" name="Rechteck 43">
                <a:extLst>
                  <a:ext uri="{FF2B5EF4-FFF2-40B4-BE49-F238E27FC236}">
                    <a16:creationId xmlns:a16="http://schemas.microsoft.com/office/drawing/2014/main" id="{7994060A-DC26-4ED8-9058-1A67B43E6873}"/>
                  </a:ext>
                </a:extLst>
              </p:cNvPr>
              <p:cNvSpPr/>
              <p:nvPr/>
            </p:nvSpPr>
            <p:spPr>
              <a:xfrm>
                <a:off x="7290138" y="3295922"/>
                <a:ext cx="432000" cy="396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45" name="Gruppieren 44">
                <a:extLst>
                  <a:ext uri="{FF2B5EF4-FFF2-40B4-BE49-F238E27FC236}">
                    <a16:creationId xmlns:a16="http://schemas.microsoft.com/office/drawing/2014/main" id="{0F2F3671-756E-49A5-87C7-8E178B8E0A1C}"/>
                  </a:ext>
                </a:extLst>
              </p:cNvPr>
              <p:cNvGrpSpPr/>
              <p:nvPr/>
            </p:nvGrpSpPr>
            <p:grpSpPr>
              <a:xfrm>
                <a:off x="6822138" y="2180683"/>
                <a:ext cx="900000" cy="1511239"/>
                <a:chOff x="6822138" y="2174073"/>
                <a:chExt cx="900000" cy="1511239"/>
              </a:xfrm>
            </p:grpSpPr>
            <p:sp>
              <p:nvSpPr>
                <p:cNvPr id="46" name="Rechteck 45">
                  <a:extLst>
                    <a:ext uri="{FF2B5EF4-FFF2-40B4-BE49-F238E27FC236}">
                      <a16:creationId xmlns:a16="http://schemas.microsoft.com/office/drawing/2014/main" id="{0630C7DC-8382-453F-9C96-40DB6CBB81ED}"/>
                    </a:ext>
                  </a:extLst>
                </p:cNvPr>
                <p:cNvSpPr/>
                <p:nvPr/>
              </p:nvSpPr>
              <p:spPr>
                <a:xfrm>
                  <a:off x="7290138" y="2965312"/>
                  <a:ext cx="432000" cy="288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47" name="Gruppieren 46">
                  <a:extLst>
                    <a:ext uri="{FF2B5EF4-FFF2-40B4-BE49-F238E27FC236}">
                      <a16:creationId xmlns:a16="http://schemas.microsoft.com/office/drawing/2014/main" id="{B17FCD02-594D-4FEB-B61F-4BBA2CA0E341}"/>
                    </a:ext>
                  </a:extLst>
                </p:cNvPr>
                <p:cNvGrpSpPr/>
                <p:nvPr/>
              </p:nvGrpSpPr>
              <p:grpSpPr>
                <a:xfrm>
                  <a:off x="6822138" y="2174073"/>
                  <a:ext cx="900000" cy="1511239"/>
                  <a:chOff x="6822138" y="2174073"/>
                  <a:chExt cx="900000" cy="1511239"/>
                </a:xfrm>
              </p:grpSpPr>
              <p:sp>
                <p:nvSpPr>
                  <p:cNvPr id="48" name="Rechteck 47">
                    <a:extLst>
                      <a:ext uri="{FF2B5EF4-FFF2-40B4-BE49-F238E27FC236}">
                        <a16:creationId xmlns:a16="http://schemas.microsoft.com/office/drawing/2014/main" id="{333D1049-DE2C-4B04-BF2C-512769C6D194}"/>
                      </a:ext>
                    </a:extLst>
                  </p:cNvPr>
                  <p:cNvSpPr/>
                  <p:nvPr/>
                </p:nvSpPr>
                <p:spPr>
                  <a:xfrm>
                    <a:off x="6822138" y="2965312"/>
                    <a:ext cx="432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49" name="Gruppieren 48">
                    <a:extLst>
                      <a:ext uri="{FF2B5EF4-FFF2-40B4-BE49-F238E27FC236}">
                        <a16:creationId xmlns:a16="http://schemas.microsoft.com/office/drawing/2014/main" id="{AC1369DC-D83C-4DDB-A5DF-93B64580E5A4}"/>
                      </a:ext>
                    </a:extLst>
                  </p:cNvPr>
                  <p:cNvGrpSpPr/>
                  <p:nvPr/>
                </p:nvGrpSpPr>
                <p:grpSpPr>
                  <a:xfrm>
                    <a:off x="6822138" y="2174073"/>
                    <a:ext cx="900000" cy="756575"/>
                    <a:chOff x="6822138" y="2174073"/>
                    <a:chExt cx="900000" cy="756575"/>
                  </a:xfrm>
                </p:grpSpPr>
                <p:sp>
                  <p:nvSpPr>
                    <p:cNvPr id="50" name="Rechteck 49">
                      <a:extLst>
                        <a:ext uri="{FF2B5EF4-FFF2-40B4-BE49-F238E27FC236}">
                          <a16:creationId xmlns:a16="http://schemas.microsoft.com/office/drawing/2014/main" id="{D18A761E-65D0-491A-AE23-8FD58E1B29D1}"/>
                        </a:ext>
                      </a:extLst>
                    </p:cNvPr>
                    <p:cNvSpPr/>
                    <p:nvPr/>
                  </p:nvSpPr>
                  <p:spPr>
                    <a:xfrm>
                      <a:off x="6822138" y="2570648"/>
                      <a:ext cx="900000" cy="36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51" name="Rechteck 50">
                      <a:extLst>
                        <a:ext uri="{FF2B5EF4-FFF2-40B4-BE49-F238E27FC236}">
                          <a16:creationId xmlns:a16="http://schemas.microsoft.com/office/drawing/2014/main" id="{2A53973C-793B-4659-9BDD-17FB0B2301F0}"/>
                        </a:ext>
                      </a:extLst>
                    </p:cNvPr>
                    <p:cNvSpPr/>
                    <p:nvPr/>
                  </p:nvSpPr>
                  <p:spPr>
                    <a:xfrm>
                      <a:off x="6822138" y="2174073"/>
                      <a:ext cx="900000" cy="36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grpSp>
        </p:grpSp>
        <p:grpSp>
          <p:nvGrpSpPr>
            <p:cNvPr id="29" name="Gruppieren 28">
              <a:extLst>
                <a:ext uri="{FF2B5EF4-FFF2-40B4-BE49-F238E27FC236}">
                  <a16:creationId xmlns:a16="http://schemas.microsoft.com/office/drawing/2014/main" id="{3C2E657A-AB13-41F3-95DC-2614FF8525A3}"/>
                </a:ext>
              </a:extLst>
            </p:cNvPr>
            <p:cNvGrpSpPr/>
            <p:nvPr/>
          </p:nvGrpSpPr>
          <p:grpSpPr>
            <a:xfrm>
              <a:off x="6796080" y="1244654"/>
              <a:ext cx="900000" cy="1224250"/>
              <a:chOff x="6795775" y="1255172"/>
              <a:chExt cx="900000" cy="1224250"/>
            </a:xfrm>
          </p:grpSpPr>
          <p:sp>
            <p:nvSpPr>
              <p:cNvPr id="33" name="Rechteck 32">
                <a:extLst>
                  <a:ext uri="{FF2B5EF4-FFF2-40B4-BE49-F238E27FC236}">
                    <a16:creationId xmlns:a16="http://schemas.microsoft.com/office/drawing/2014/main" id="{0CF6618D-381E-41C6-B797-DB39C96AC36E}"/>
                  </a:ext>
                </a:extLst>
              </p:cNvPr>
              <p:cNvSpPr/>
              <p:nvPr/>
            </p:nvSpPr>
            <p:spPr>
              <a:xfrm>
                <a:off x="6795775" y="13703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4" name="Rechteck 33">
                <a:extLst>
                  <a:ext uri="{FF2B5EF4-FFF2-40B4-BE49-F238E27FC236}">
                    <a16:creationId xmlns:a16="http://schemas.microsoft.com/office/drawing/2014/main" id="{654C1EF8-5243-48AB-8727-1770C956E4D6}"/>
                  </a:ext>
                </a:extLst>
              </p:cNvPr>
              <p:cNvSpPr/>
              <p:nvPr/>
            </p:nvSpPr>
            <p:spPr>
              <a:xfrm>
                <a:off x="6795775" y="14856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5" name="Rechteck 34">
                <a:extLst>
                  <a:ext uri="{FF2B5EF4-FFF2-40B4-BE49-F238E27FC236}">
                    <a16:creationId xmlns:a16="http://schemas.microsoft.com/office/drawing/2014/main" id="{533D00E7-9D29-4363-AC57-CF8F5D8A693C}"/>
                  </a:ext>
                </a:extLst>
              </p:cNvPr>
              <p:cNvSpPr/>
              <p:nvPr/>
            </p:nvSpPr>
            <p:spPr>
              <a:xfrm>
                <a:off x="6795775" y="160084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6" name="Rechteck 35">
                <a:extLst>
                  <a:ext uri="{FF2B5EF4-FFF2-40B4-BE49-F238E27FC236}">
                    <a16:creationId xmlns:a16="http://schemas.microsoft.com/office/drawing/2014/main" id="{F0602241-C018-4B58-8BE8-711A11118DE7}"/>
                  </a:ext>
                </a:extLst>
              </p:cNvPr>
              <p:cNvSpPr/>
              <p:nvPr/>
            </p:nvSpPr>
            <p:spPr>
              <a:xfrm>
                <a:off x="6795775" y="17160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7" name="Rechteck 36">
                <a:extLst>
                  <a:ext uri="{FF2B5EF4-FFF2-40B4-BE49-F238E27FC236}">
                    <a16:creationId xmlns:a16="http://schemas.microsoft.com/office/drawing/2014/main" id="{0B20BB45-1295-4F72-AAF8-6F49F5AAF42F}"/>
                  </a:ext>
                </a:extLst>
              </p:cNvPr>
              <p:cNvSpPr/>
              <p:nvPr/>
            </p:nvSpPr>
            <p:spPr>
              <a:xfrm>
                <a:off x="6795775" y="18312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8" name="Rechteck 37">
                <a:extLst>
                  <a:ext uri="{FF2B5EF4-FFF2-40B4-BE49-F238E27FC236}">
                    <a16:creationId xmlns:a16="http://schemas.microsoft.com/office/drawing/2014/main" id="{14C95D70-F210-488F-81A4-B01EB9834C7A}"/>
                  </a:ext>
                </a:extLst>
              </p:cNvPr>
              <p:cNvSpPr/>
              <p:nvPr/>
            </p:nvSpPr>
            <p:spPr>
              <a:xfrm>
                <a:off x="6795775" y="19465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9" name="Rechteck 38">
                <a:extLst>
                  <a:ext uri="{FF2B5EF4-FFF2-40B4-BE49-F238E27FC236}">
                    <a16:creationId xmlns:a16="http://schemas.microsoft.com/office/drawing/2014/main" id="{FD8E6473-B0EE-4A1E-90C5-E35253A3937D}"/>
                  </a:ext>
                </a:extLst>
              </p:cNvPr>
              <p:cNvSpPr/>
              <p:nvPr/>
            </p:nvSpPr>
            <p:spPr>
              <a:xfrm>
                <a:off x="6795775" y="206174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0" name="Rechteck 39">
                <a:extLst>
                  <a:ext uri="{FF2B5EF4-FFF2-40B4-BE49-F238E27FC236}">
                    <a16:creationId xmlns:a16="http://schemas.microsoft.com/office/drawing/2014/main" id="{2A8F9D82-75FF-4374-9EBD-986A4A2A3080}"/>
                  </a:ext>
                </a:extLst>
              </p:cNvPr>
              <p:cNvSpPr/>
              <p:nvPr/>
            </p:nvSpPr>
            <p:spPr>
              <a:xfrm>
                <a:off x="6795775" y="21769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1" name="Rechteck 40">
                <a:extLst>
                  <a:ext uri="{FF2B5EF4-FFF2-40B4-BE49-F238E27FC236}">
                    <a16:creationId xmlns:a16="http://schemas.microsoft.com/office/drawing/2014/main" id="{20A423CC-023C-48FE-B2B8-CB4908B593FE}"/>
                  </a:ext>
                </a:extLst>
              </p:cNvPr>
              <p:cNvSpPr/>
              <p:nvPr/>
            </p:nvSpPr>
            <p:spPr>
              <a:xfrm>
                <a:off x="6795775" y="22921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2" name="Rechteck 41">
                <a:extLst>
                  <a:ext uri="{FF2B5EF4-FFF2-40B4-BE49-F238E27FC236}">
                    <a16:creationId xmlns:a16="http://schemas.microsoft.com/office/drawing/2014/main" id="{E419BF0C-5038-4EBC-BB26-1B2CD29E37F4}"/>
                  </a:ext>
                </a:extLst>
              </p:cNvPr>
              <p:cNvSpPr/>
              <p:nvPr/>
            </p:nvSpPr>
            <p:spPr>
              <a:xfrm>
                <a:off x="6795775" y="24074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3" name="Rechteck 42">
                <a:extLst>
                  <a:ext uri="{FF2B5EF4-FFF2-40B4-BE49-F238E27FC236}">
                    <a16:creationId xmlns:a16="http://schemas.microsoft.com/office/drawing/2014/main" id="{F8B3EF59-71FA-44D7-9C0D-36F7BBDF6E87}"/>
                  </a:ext>
                </a:extLst>
              </p:cNvPr>
              <p:cNvSpPr/>
              <p:nvPr/>
            </p:nvSpPr>
            <p:spPr>
              <a:xfrm>
                <a:off x="6795775" y="12551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30" name="Gruppieren 29">
              <a:extLst>
                <a:ext uri="{FF2B5EF4-FFF2-40B4-BE49-F238E27FC236}">
                  <a16:creationId xmlns:a16="http://schemas.microsoft.com/office/drawing/2014/main" id="{2D623675-30CD-40DF-BE17-5C01AE92AF12}"/>
                </a:ext>
              </a:extLst>
            </p:cNvPr>
            <p:cNvGrpSpPr/>
            <p:nvPr/>
          </p:nvGrpSpPr>
          <p:grpSpPr>
            <a:xfrm>
              <a:off x="6795609" y="4522039"/>
              <a:ext cx="900942" cy="1484575"/>
              <a:chOff x="6804138" y="4343608"/>
              <a:chExt cx="900942" cy="1484575"/>
            </a:xfrm>
          </p:grpSpPr>
          <p:sp>
            <p:nvSpPr>
              <p:cNvPr id="31" name="Rechteck 30">
                <a:extLst>
                  <a:ext uri="{FF2B5EF4-FFF2-40B4-BE49-F238E27FC236}">
                    <a16:creationId xmlns:a16="http://schemas.microsoft.com/office/drawing/2014/main" id="{F0C4AFC0-6FE8-4B16-BDA8-62D9D3CB1424}"/>
                  </a:ext>
                </a:extLst>
              </p:cNvPr>
              <p:cNvSpPr/>
              <p:nvPr/>
            </p:nvSpPr>
            <p:spPr>
              <a:xfrm>
                <a:off x="6804138" y="5108183"/>
                <a:ext cx="900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2" name="Rechteck 31">
                <a:extLst>
                  <a:ext uri="{FF2B5EF4-FFF2-40B4-BE49-F238E27FC236}">
                    <a16:creationId xmlns:a16="http://schemas.microsoft.com/office/drawing/2014/main" id="{6B604010-BBEA-4C1B-B094-971D1D2758ED}"/>
                  </a:ext>
                </a:extLst>
              </p:cNvPr>
              <p:cNvSpPr/>
              <p:nvPr/>
            </p:nvSpPr>
            <p:spPr>
              <a:xfrm>
                <a:off x="6805080" y="4343608"/>
                <a:ext cx="900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grpSp>
        <p:nvGrpSpPr>
          <p:cNvPr id="63" name="Gruppieren 62">
            <a:extLst>
              <a:ext uri="{FF2B5EF4-FFF2-40B4-BE49-F238E27FC236}">
                <a16:creationId xmlns:a16="http://schemas.microsoft.com/office/drawing/2014/main" id="{5C49470B-6867-4B2F-8335-F8B856DBDE72}"/>
              </a:ext>
            </a:extLst>
          </p:cNvPr>
          <p:cNvGrpSpPr/>
          <p:nvPr/>
        </p:nvGrpSpPr>
        <p:grpSpPr>
          <a:xfrm>
            <a:off x="4129002" y="3206842"/>
            <a:ext cx="3384258" cy="1823663"/>
            <a:chOff x="3950100" y="3206842"/>
            <a:chExt cx="3384258" cy="1823663"/>
          </a:xfrm>
        </p:grpSpPr>
        <p:sp>
          <p:nvSpPr>
            <p:cNvPr id="25" name="Rechteck 24">
              <a:extLst>
                <a:ext uri="{FF2B5EF4-FFF2-40B4-BE49-F238E27FC236}">
                  <a16:creationId xmlns:a16="http://schemas.microsoft.com/office/drawing/2014/main" id="{EBE20328-FA88-40E3-9867-99BC2B7CADA1}"/>
                </a:ext>
              </a:extLst>
            </p:cNvPr>
            <p:cNvSpPr/>
            <p:nvPr/>
          </p:nvSpPr>
          <p:spPr>
            <a:xfrm>
              <a:off x="3950100" y="3206842"/>
              <a:ext cx="3384258" cy="1569660"/>
            </a:xfrm>
            <a:prstGeom prst="rect">
              <a:avLst/>
            </a:prstGeom>
            <a:solidFill>
              <a:schemeClr val="tx2">
                <a:lumMod val="20000"/>
                <a:lumOff val="80000"/>
              </a:schemeClr>
            </a:solidFill>
          </p:spPr>
          <p:txBody>
            <a:bodyPr wrap="square">
              <a:spAutoFit/>
            </a:bodyPr>
            <a:lstStyle/>
            <a:p>
              <a:pPr lvl="0" algn="ctr"/>
              <a:r>
                <a:rPr lang="en-US" sz="1600" b="1" dirty="0">
                  <a:latin typeface="Calibri" panose="020F0502020204030204" pitchFamily="34" charset="0"/>
                  <a:cs typeface="Calibri" panose="020F0502020204030204" pitchFamily="34" charset="0"/>
                </a:rPr>
                <a:t>News – </a:t>
              </a:r>
              <a:r>
                <a:rPr lang="de-DE" sz="1600" b="1" dirty="0">
                  <a:latin typeface="Calibri" panose="020F0502020204030204" pitchFamily="34" charset="0"/>
                  <a:cs typeface="Calibri" panose="020F0502020204030204" pitchFamily="34" charset="0"/>
                </a:rPr>
                <a:t>Themengruppen</a:t>
              </a:r>
              <a:r>
                <a:rPr lang="de-DE" sz="1600" dirty="0">
                  <a:latin typeface="Calibri" panose="020F0502020204030204" pitchFamily="34" charset="0"/>
                  <a:cs typeface="Calibri" panose="020F0502020204030204" pitchFamily="34" charset="0"/>
                </a:rPr>
                <a:t>:</a:t>
              </a:r>
            </a:p>
            <a:p>
              <a:pPr lvl="0" algn="ctr"/>
              <a:r>
                <a:rPr lang="de-DE" sz="1600" u="sng" dirty="0">
                  <a:latin typeface="Calibri" panose="020F0502020204030204" pitchFamily="34" charset="0"/>
                  <a:cs typeface="Calibri" panose="020F0502020204030204" pitchFamily="34" charset="0"/>
                </a:rPr>
                <a:t>Als</a:t>
              </a:r>
              <a:r>
                <a:rPr lang="de-DE" sz="1600" dirty="0">
                  <a:latin typeface="Calibri" panose="020F0502020204030204" pitchFamily="34" charset="0"/>
                  <a:cs typeface="Calibri" panose="020F0502020204030204" pitchFamily="34" charset="0"/>
                </a:rPr>
                <a:t> Besucher der Website </a:t>
              </a:r>
              <a:r>
                <a:rPr lang="de-DE" sz="1600" u="sng" dirty="0">
                  <a:latin typeface="Calibri" panose="020F0502020204030204" pitchFamily="34" charset="0"/>
                  <a:cs typeface="Calibri" panose="020F0502020204030204" pitchFamily="34" charset="0"/>
                </a:rPr>
                <a:t>möchte ich</a:t>
              </a:r>
              <a:r>
                <a:rPr lang="de-DE" sz="1600" dirty="0">
                  <a:latin typeface="Calibri" panose="020F0502020204030204" pitchFamily="34" charset="0"/>
                  <a:cs typeface="Calibri" panose="020F0502020204030204" pitchFamily="34" charset="0"/>
                </a:rPr>
                <a:t>, dass die Themen in übersichtliche Themengruppen zusammengefasst sind, </a:t>
              </a:r>
              <a:r>
                <a:rPr lang="de-DE" sz="1600" u="sng" dirty="0">
                  <a:latin typeface="Calibri" panose="020F0502020204030204" pitchFamily="34" charset="0"/>
                  <a:cs typeface="Calibri" panose="020F0502020204030204" pitchFamily="34" charset="0"/>
                </a:rPr>
                <a:t>damit</a:t>
              </a:r>
              <a:r>
                <a:rPr lang="de-DE" sz="1600" dirty="0">
                  <a:latin typeface="Calibri" panose="020F0502020204030204" pitchFamily="34" charset="0"/>
                  <a:cs typeface="Calibri" panose="020F0502020204030204" pitchFamily="34" charset="0"/>
                </a:rPr>
                <a:t> ich schnell auf die Themen zugreifen kann, die mich interessieren.</a:t>
              </a:r>
            </a:p>
          </p:txBody>
        </p:sp>
        <p:cxnSp>
          <p:nvCxnSpPr>
            <p:cNvPr id="59" name="Gerade Verbindung mit Pfeil 58">
              <a:extLst>
                <a:ext uri="{FF2B5EF4-FFF2-40B4-BE49-F238E27FC236}">
                  <a16:creationId xmlns:a16="http://schemas.microsoft.com/office/drawing/2014/main" id="{AD98B700-49E1-42CF-B9FB-097086222080}"/>
                </a:ext>
              </a:extLst>
            </p:cNvPr>
            <p:cNvCxnSpPr>
              <a:stCxn id="20" idx="0"/>
              <a:endCxn id="25" idx="2"/>
            </p:cNvCxnSpPr>
            <p:nvPr/>
          </p:nvCxnSpPr>
          <p:spPr bwMode="auto">
            <a:xfrm flipH="1" flipV="1">
              <a:off x="5642229" y="4776502"/>
              <a:ext cx="1" cy="254003"/>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grpSp>
        <p:nvGrpSpPr>
          <p:cNvPr id="64" name="Gruppieren 63">
            <a:extLst>
              <a:ext uri="{FF2B5EF4-FFF2-40B4-BE49-F238E27FC236}">
                <a16:creationId xmlns:a16="http://schemas.microsoft.com/office/drawing/2014/main" id="{64E88616-D8C2-40AB-816F-1A856AD15811}"/>
              </a:ext>
            </a:extLst>
          </p:cNvPr>
          <p:cNvGrpSpPr/>
          <p:nvPr/>
        </p:nvGrpSpPr>
        <p:grpSpPr>
          <a:xfrm>
            <a:off x="4129002" y="1629401"/>
            <a:ext cx="3384258" cy="1577441"/>
            <a:chOff x="3950100" y="1629401"/>
            <a:chExt cx="3384258" cy="1577441"/>
          </a:xfrm>
        </p:grpSpPr>
        <p:sp>
          <p:nvSpPr>
            <p:cNvPr id="26" name="Rechteck 25">
              <a:extLst>
                <a:ext uri="{FF2B5EF4-FFF2-40B4-BE49-F238E27FC236}">
                  <a16:creationId xmlns:a16="http://schemas.microsoft.com/office/drawing/2014/main" id="{C3237BA2-5901-4CE9-825E-9B67308DA10B}"/>
                </a:ext>
              </a:extLst>
            </p:cNvPr>
            <p:cNvSpPr/>
            <p:nvPr/>
          </p:nvSpPr>
          <p:spPr>
            <a:xfrm>
              <a:off x="3950100" y="1629401"/>
              <a:ext cx="3384258" cy="1323439"/>
            </a:xfrm>
            <a:prstGeom prst="rect">
              <a:avLst/>
            </a:prstGeom>
            <a:solidFill>
              <a:schemeClr val="tx2">
                <a:lumMod val="20000"/>
                <a:lumOff val="80000"/>
              </a:schemeClr>
            </a:solidFill>
          </p:spPr>
          <p:txBody>
            <a:bodyPr wrap="square">
              <a:spAutoFit/>
            </a:bodyPr>
            <a:lstStyle/>
            <a:p>
              <a:pPr lvl="0" algn="ctr"/>
              <a:r>
                <a:rPr lang="en-US" sz="1600" b="1" dirty="0">
                  <a:latin typeface="Calibri" panose="020F0502020204030204" pitchFamily="34" charset="0"/>
                  <a:cs typeface="Calibri" panose="020F0502020204030204" pitchFamily="34" charset="0"/>
                </a:rPr>
                <a:t>News – </a:t>
              </a:r>
              <a:r>
                <a:rPr lang="de-DE" sz="1600" b="1" dirty="0">
                  <a:latin typeface="Calibri" panose="020F0502020204030204" pitchFamily="34" charset="0"/>
                  <a:cs typeface="Calibri" panose="020F0502020204030204" pitchFamily="34" charset="0"/>
                </a:rPr>
                <a:t>Themengruppen abonnieren</a:t>
              </a:r>
              <a:r>
                <a:rPr lang="de-DE" sz="1600" dirty="0">
                  <a:latin typeface="Calibri" panose="020F0502020204030204" pitchFamily="34" charset="0"/>
                  <a:cs typeface="Calibri" panose="020F0502020204030204" pitchFamily="34" charset="0"/>
                </a:rPr>
                <a:t>:</a:t>
              </a:r>
            </a:p>
            <a:p>
              <a:pPr lvl="0" algn="ctr"/>
              <a:r>
                <a:rPr lang="de-DE" sz="1600" u="sng" dirty="0">
                  <a:latin typeface="Calibri" panose="020F0502020204030204" pitchFamily="34" charset="0"/>
                  <a:cs typeface="Calibri" panose="020F0502020204030204" pitchFamily="34" charset="0"/>
                </a:rPr>
                <a:t>Als</a:t>
              </a:r>
              <a:r>
                <a:rPr lang="de-DE" sz="1600" dirty="0">
                  <a:latin typeface="Calibri" panose="020F0502020204030204" pitchFamily="34" charset="0"/>
                  <a:cs typeface="Calibri" panose="020F0502020204030204" pitchFamily="34" charset="0"/>
                </a:rPr>
                <a:t> Besucher der Website </a:t>
              </a:r>
              <a:r>
                <a:rPr lang="de-DE" sz="1600" u="sng" dirty="0">
                  <a:latin typeface="Calibri" panose="020F0502020204030204" pitchFamily="34" charset="0"/>
                  <a:cs typeface="Calibri" panose="020F0502020204030204" pitchFamily="34" charset="0"/>
                </a:rPr>
                <a:t>möchte ich </a:t>
              </a:r>
              <a:r>
                <a:rPr lang="de-DE" sz="1600" dirty="0">
                  <a:latin typeface="Calibri" panose="020F0502020204030204" pitchFamily="34" charset="0"/>
                  <a:cs typeface="Calibri" panose="020F0502020204030204" pitchFamily="34" charset="0"/>
                </a:rPr>
                <a:t>über bestimmte aktuelle Themen per Mail immer auf dem Laufenden bleiben, </a:t>
              </a:r>
              <a:r>
                <a:rPr lang="de-DE" sz="1600" u="sng" dirty="0">
                  <a:latin typeface="Calibri" panose="020F0502020204030204" pitchFamily="34" charset="0"/>
                  <a:cs typeface="Calibri" panose="020F0502020204030204" pitchFamily="34" charset="0"/>
                </a:rPr>
                <a:t>damit</a:t>
              </a:r>
              <a:r>
                <a:rPr lang="de-DE" sz="1600" dirty="0">
                  <a:latin typeface="Calibri" panose="020F0502020204030204" pitchFamily="34" charset="0"/>
                  <a:cs typeface="Calibri" panose="020F0502020204030204" pitchFamily="34" charset="0"/>
                </a:rPr>
                <a:t> ich informiert bin.</a:t>
              </a:r>
            </a:p>
          </p:txBody>
        </p:sp>
        <p:cxnSp>
          <p:nvCxnSpPr>
            <p:cNvPr id="61" name="Gerade Verbindung mit Pfeil 60">
              <a:extLst>
                <a:ext uri="{FF2B5EF4-FFF2-40B4-BE49-F238E27FC236}">
                  <a16:creationId xmlns:a16="http://schemas.microsoft.com/office/drawing/2014/main" id="{097416C4-2EB8-46F8-AF48-D8058879A900}"/>
                </a:ext>
              </a:extLst>
            </p:cNvPr>
            <p:cNvCxnSpPr>
              <a:stCxn id="25" idx="0"/>
              <a:endCxn id="26" idx="2"/>
            </p:cNvCxnSpPr>
            <p:nvPr/>
          </p:nvCxnSpPr>
          <p:spPr bwMode="auto">
            <a:xfrm flipV="1">
              <a:off x="5642229" y="2952840"/>
              <a:ext cx="0" cy="25400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grpSp>
        <p:nvGrpSpPr>
          <p:cNvPr id="68" name="Gruppieren 67">
            <a:extLst>
              <a:ext uri="{FF2B5EF4-FFF2-40B4-BE49-F238E27FC236}">
                <a16:creationId xmlns:a16="http://schemas.microsoft.com/office/drawing/2014/main" id="{FCF00038-B8A5-483D-A0C9-A9C2DD379950}"/>
              </a:ext>
            </a:extLst>
          </p:cNvPr>
          <p:cNvGrpSpPr/>
          <p:nvPr/>
        </p:nvGrpSpPr>
        <p:grpSpPr>
          <a:xfrm>
            <a:off x="9184584" y="2752669"/>
            <a:ext cx="1013792" cy="2458652"/>
            <a:chOff x="9184584" y="2752669"/>
            <a:chExt cx="1013792" cy="2458652"/>
          </a:xfrm>
        </p:grpSpPr>
        <p:cxnSp>
          <p:nvCxnSpPr>
            <p:cNvPr id="57" name="Gerader Verbinder 56">
              <a:extLst>
                <a:ext uri="{FF2B5EF4-FFF2-40B4-BE49-F238E27FC236}">
                  <a16:creationId xmlns:a16="http://schemas.microsoft.com/office/drawing/2014/main" id="{BBE4BBE8-D518-4387-BCFB-E1C7B9EAA5E6}"/>
                </a:ext>
              </a:extLst>
            </p:cNvPr>
            <p:cNvCxnSpPr/>
            <p:nvPr/>
          </p:nvCxnSpPr>
          <p:spPr bwMode="auto">
            <a:xfrm flipV="1">
              <a:off x="9184584" y="5030505"/>
              <a:ext cx="1013792" cy="180816"/>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3" name="Gerader Verbinder 52">
              <a:extLst>
                <a:ext uri="{FF2B5EF4-FFF2-40B4-BE49-F238E27FC236}">
                  <a16:creationId xmlns:a16="http://schemas.microsoft.com/office/drawing/2014/main" id="{87934339-7065-419D-9333-355E2ACD6839}"/>
                </a:ext>
              </a:extLst>
            </p:cNvPr>
            <p:cNvCxnSpPr>
              <a:cxnSpLocks/>
            </p:cNvCxnSpPr>
            <p:nvPr/>
          </p:nvCxnSpPr>
          <p:spPr bwMode="auto">
            <a:xfrm>
              <a:off x="9472819" y="2752669"/>
              <a:ext cx="626165" cy="416171"/>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5" name="Gerader Verbinder 54">
              <a:extLst>
                <a:ext uri="{FF2B5EF4-FFF2-40B4-BE49-F238E27FC236}">
                  <a16:creationId xmlns:a16="http://schemas.microsoft.com/office/drawing/2014/main" id="{8C946E15-2E77-4D26-99F9-BAD95FACF878}"/>
                </a:ext>
              </a:extLst>
            </p:cNvPr>
            <p:cNvCxnSpPr>
              <a:cxnSpLocks/>
            </p:cNvCxnSpPr>
            <p:nvPr/>
          </p:nvCxnSpPr>
          <p:spPr bwMode="auto">
            <a:xfrm>
              <a:off x="9472819" y="3404652"/>
              <a:ext cx="626165" cy="171360"/>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Tree>
    <p:extLst>
      <p:ext uri="{BB962C8B-B14F-4D97-AF65-F5344CB8AC3E}">
        <p14:creationId xmlns:p14="http://schemas.microsoft.com/office/powerpoint/2010/main" val="6805779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864D30DA-659B-40A6-9818-41C699A02D4B}"/>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4248CB3-F934-42DC-9AFB-434F6F6D5959}"/>
              </a:ext>
            </a:extLst>
          </p:cNvPr>
          <p:cNvSpPr>
            <a:spLocks noGrp="1"/>
          </p:cNvSpPr>
          <p:nvPr>
            <p:ph type="sldNum" sz="quarter" idx="4"/>
          </p:nvPr>
        </p:nvSpPr>
        <p:spPr/>
        <p:txBody>
          <a:bodyPr/>
          <a:lstStyle/>
          <a:p>
            <a:fld id="{BD587C3E-324D-4846-9F44-5C3ACF20A720}" type="slidenum">
              <a:rPr lang="de-DE" smtClean="0"/>
              <a:pPr/>
              <a:t>69</a:t>
            </a:fld>
            <a:endParaRPr lang="de-DE" dirty="0"/>
          </a:p>
        </p:txBody>
      </p:sp>
      <p:sp>
        <p:nvSpPr>
          <p:cNvPr id="5" name="Titel 4">
            <a:extLst>
              <a:ext uri="{FF2B5EF4-FFF2-40B4-BE49-F238E27FC236}">
                <a16:creationId xmlns:a16="http://schemas.microsoft.com/office/drawing/2014/main" id="{D056D667-0013-4E71-B36B-CADC5663C3E8}"/>
              </a:ext>
            </a:extLst>
          </p:cNvPr>
          <p:cNvSpPr>
            <a:spLocks noGrp="1"/>
          </p:cNvSpPr>
          <p:nvPr>
            <p:ph type="title"/>
          </p:nvPr>
        </p:nvSpPr>
        <p:spPr/>
        <p:txBody>
          <a:bodyPr/>
          <a:lstStyle/>
          <a:p>
            <a:r>
              <a:rPr lang="de-DE" dirty="0"/>
              <a:t>User Story = 3Cs</a:t>
            </a:r>
          </a:p>
        </p:txBody>
      </p:sp>
      <p:sp>
        <p:nvSpPr>
          <p:cNvPr id="2" name="Textplatzhalter 1">
            <a:extLst>
              <a:ext uri="{FF2B5EF4-FFF2-40B4-BE49-F238E27FC236}">
                <a16:creationId xmlns:a16="http://schemas.microsoft.com/office/drawing/2014/main" id="{F51C43CE-652A-48D2-942C-EC9AAAC3CA60}"/>
              </a:ext>
            </a:extLst>
          </p:cNvPr>
          <p:cNvSpPr>
            <a:spLocks noGrp="1"/>
          </p:cNvSpPr>
          <p:nvPr>
            <p:ph type="body" sz="quarter" idx="11"/>
          </p:nvPr>
        </p:nvSpPr>
        <p:spPr/>
        <p:txBody>
          <a:bodyPr>
            <a:normAutofit fontScale="92500"/>
          </a:bodyPr>
          <a:lstStyle/>
          <a:p>
            <a:r>
              <a:rPr lang="de-DE" dirty="0"/>
              <a:t>Syl_ID_3.3</a:t>
            </a:r>
          </a:p>
        </p:txBody>
      </p:sp>
      <p:grpSp>
        <p:nvGrpSpPr>
          <p:cNvPr id="41" name="Gruppieren 40">
            <a:extLst>
              <a:ext uri="{FF2B5EF4-FFF2-40B4-BE49-F238E27FC236}">
                <a16:creationId xmlns:a16="http://schemas.microsoft.com/office/drawing/2014/main" id="{0554AB8D-0900-40FF-9585-4E89BF4D65C9}"/>
              </a:ext>
            </a:extLst>
          </p:cNvPr>
          <p:cNvGrpSpPr/>
          <p:nvPr/>
        </p:nvGrpSpPr>
        <p:grpSpPr>
          <a:xfrm>
            <a:off x="246194" y="1085829"/>
            <a:ext cx="4767890" cy="1655610"/>
            <a:chOff x="246194" y="1085829"/>
            <a:chExt cx="4767890" cy="1655610"/>
          </a:xfrm>
        </p:grpSpPr>
        <p:sp>
          <p:nvSpPr>
            <p:cNvPr id="7" name="Textfeld 6">
              <a:extLst>
                <a:ext uri="{FF2B5EF4-FFF2-40B4-BE49-F238E27FC236}">
                  <a16:creationId xmlns:a16="http://schemas.microsoft.com/office/drawing/2014/main" id="{5604188A-9D27-4B50-B539-2FA1B97B6C98}"/>
                </a:ext>
              </a:extLst>
            </p:cNvPr>
            <p:cNvSpPr txBox="1"/>
            <p:nvPr/>
          </p:nvSpPr>
          <p:spPr>
            <a:xfrm>
              <a:off x="246194" y="1121075"/>
              <a:ext cx="1817511" cy="523220"/>
            </a:xfrm>
            <a:prstGeom prst="rect">
              <a:avLst/>
            </a:prstGeom>
            <a:noFill/>
          </p:spPr>
          <p:txBody>
            <a:bodyPr wrap="square" rtlCol="0">
              <a:spAutoFit/>
            </a:bodyPr>
            <a:lstStyle/>
            <a:p>
              <a:r>
                <a:rPr lang="de-DE" sz="2800" b="1" dirty="0">
                  <a:solidFill>
                    <a:schemeClr val="accent1"/>
                  </a:solidFill>
                  <a:latin typeface="Calibri" panose="020F0502020204030204" pitchFamily="34" charset="0"/>
                  <a:sym typeface="Wingdings" pitchFamily="2" charset="2"/>
                </a:rPr>
                <a:t>C</a:t>
              </a:r>
              <a:r>
                <a:rPr lang="de-DE" sz="1600" b="1" dirty="0">
                  <a:solidFill>
                    <a:srgbClr val="4D4D4D"/>
                  </a:solidFill>
                  <a:latin typeface="Calibri" panose="020F0502020204030204" pitchFamily="34" charset="0"/>
                  <a:sym typeface="Wingdings" pitchFamily="2" charset="2"/>
                </a:rPr>
                <a:t>ard</a:t>
              </a:r>
              <a:r>
                <a:rPr lang="de-DE" sz="1600" dirty="0">
                  <a:solidFill>
                    <a:srgbClr val="4D4D4D"/>
                  </a:solidFill>
                  <a:latin typeface="Calibri" panose="020F0502020204030204" pitchFamily="34" charset="0"/>
                  <a:sym typeface="Wingdings" pitchFamily="2" charset="2"/>
                </a:rPr>
                <a:t> (Karte)</a:t>
              </a:r>
            </a:p>
          </p:txBody>
        </p:sp>
        <p:grpSp>
          <p:nvGrpSpPr>
            <p:cNvPr id="14" name="Gruppieren 13">
              <a:extLst>
                <a:ext uri="{FF2B5EF4-FFF2-40B4-BE49-F238E27FC236}">
                  <a16:creationId xmlns:a16="http://schemas.microsoft.com/office/drawing/2014/main" id="{C219438E-B2B4-434B-95F3-FCB3545775E0}"/>
                </a:ext>
              </a:extLst>
            </p:cNvPr>
            <p:cNvGrpSpPr/>
            <p:nvPr/>
          </p:nvGrpSpPr>
          <p:grpSpPr>
            <a:xfrm>
              <a:off x="1830618" y="1085829"/>
              <a:ext cx="3183466" cy="1655610"/>
              <a:chOff x="4391378" y="893676"/>
              <a:chExt cx="3183466" cy="1655610"/>
            </a:xfrm>
          </p:grpSpPr>
          <p:pic>
            <p:nvPicPr>
              <p:cNvPr id="11" name="Grafik 10">
                <a:extLst>
                  <a:ext uri="{FF2B5EF4-FFF2-40B4-BE49-F238E27FC236}">
                    <a16:creationId xmlns:a16="http://schemas.microsoft.com/office/drawing/2014/main" id="{5547776C-9345-441A-B7B8-A9B21266BCC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91378" y="893676"/>
                <a:ext cx="2738013" cy="1641336"/>
              </a:xfrm>
              <a:prstGeom prst="rect">
                <a:avLst/>
              </a:prstGeom>
            </p:spPr>
          </p:pic>
          <p:sp>
            <p:nvSpPr>
              <p:cNvPr id="13" name="Textfeld 12">
                <a:extLst>
                  <a:ext uri="{FF2B5EF4-FFF2-40B4-BE49-F238E27FC236}">
                    <a16:creationId xmlns:a16="http://schemas.microsoft.com/office/drawing/2014/main" id="{D7670619-6A52-4FF7-BACB-21827C3E16A9}"/>
                  </a:ext>
                </a:extLst>
              </p:cNvPr>
              <p:cNvSpPr txBox="1"/>
              <p:nvPr/>
            </p:nvSpPr>
            <p:spPr>
              <a:xfrm>
                <a:off x="4391378" y="979626"/>
                <a:ext cx="3183466" cy="1569660"/>
              </a:xfrm>
              <a:prstGeom prst="rect">
                <a:avLst/>
              </a:prstGeom>
              <a:noFill/>
            </p:spPr>
            <p:txBody>
              <a:bodyPr wrap="square" rtlCol="0">
                <a:spAutoFit/>
              </a:bodyPr>
              <a:lstStyle/>
              <a:p>
                <a:pPr>
                  <a:lnSpc>
                    <a:spcPct val="150000"/>
                  </a:lnSpc>
                </a:pPr>
                <a:r>
                  <a:rPr lang="de-DE" sz="1600" b="1" dirty="0">
                    <a:solidFill>
                      <a:srgbClr val="4D4D4D"/>
                    </a:solidFill>
                    <a:latin typeface="Lucida Handwriting" panose="03010101010101010101" pitchFamily="66" charset="0"/>
                    <a:sym typeface="Wingdings" pitchFamily="2" charset="2"/>
                  </a:rPr>
                  <a:t>Titel</a:t>
                </a:r>
              </a:p>
              <a:p>
                <a:pPr>
                  <a:lnSpc>
                    <a:spcPct val="150000"/>
                  </a:lnSpc>
                </a:pPr>
                <a:r>
                  <a:rPr lang="de-DE" sz="1600" dirty="0">
                    <a:solidFill>
                      <a:srgbClr val="4D4D4D"/>
                    </a:solidFill>
                    <a:latin typeface="Lucida Handwriting" panose="03010101010101010101" pitchFamily="66" charset="0"/>
                    <a:sym typeface="Wingdings" pitchFamily="2" charset="2"/>
                  </a:rPr>
                  <a:t>Als </a:t>
                </a:r>
                <a:r>
                  <a:rPr lang="de-DE" sz="1600" b="1" dirty="0">
                    <a:solidFill>
                      <a:srgbClr val="4D4D4D"/>
                    </a:solidFill>
                    <a:latin typeface="Lucida Handwriting" panose="03010101010101010101" pitchFamily="66" charset="0"/>
                    <a:sym typeface="Wingdings" pitchFamily="2" charset="2"/>
                  </a:rPr>
                  <a:t>&lt;Rolle&gt; </a:t>
                </a:r>
                <a:r>
                  <a:rPr lang="de-DE" sz="1600" dirty="0">
                    <a:solidFill>
                      <a:srgbClr val="4D4D4D"/>
                    </a:solidFill>
                    <a:latin typeface="Lucida Handwriting" panose="03010101010101010101" pitchFamily="66" charset="0"/>
                    <a:sym typeface="Wingdings" pitchFamily="2" charset="2"/>
                  </a:rPr>
                  <a:t>möchte ich </a:t>
                </a:r>
                <a:r>
                  <a:rPr lang="de-DE" sz="1600" b="1" i="1" dirty="0">
                    <a:solidFill>
                      <a:srgbClr val="4D4D4D"/>
                    </a:solidFill>
                    <a:latin typeface="Lucida Handwriting" panose="03010101010101010101" pitchFamily="66" charset="0"/>
                    <a:sym typeface="Wingdings" pitchFamily="2" charset="2"/>
                  </a:rPr>
                  <a:t>&lt;Ziel&gt;</a:t>
                </a:r>
                <a:r>
                  <a:rPr lang="de-DE" sz="1600" b="1" dirty="0">
                    <a:solidFill>
                      <a:srgbClr val="4D4D4D"/>
                    </a:solidFill>
                    <a:latin typeface="Lucida Handwriting" panose="03010101010101010101" pitchFamily="66" charset="0"/>
                    <a:sym typeface="Wingdings" pitchFamily="2" charset="2"/>
                  </a:rPr>
                  <a:t>, </a:t>
                </a:r>
                <a:r>
                  <a:rPr lang="de-DE" sz="1600" dirty="0">
                    <a:solidFill>
                      <a:srgbClr val="4D4D4D"/>
                    </a:solidFill>
                    <a:latin typeface="Lucida Handwriting" panose="03010101010101010101" pitchFamily="66" charset="0"/>
                    <a:sym typeface="Wingdings" pitchFamily="2" charset="2"/>
                  </a:rPr>
                  <a:t>sodass ich </a:t>
                </a:r>
                <a:r>
                  <a:rPr lang="de-DE" sz="1600" b="1" dirty="0">
                    <a:solidFill>
                      <a:srgbClr val="4D4D4D"/>
                    </a:solidFill>
                    <a:latin typeface="Lucida Handwriting" panose="03010101010101010101" pitchFamily="66" charset="0"/>
                    <a:sym typeface="Wingdings" pitchFamily="2" charset="2"/>
                  </a:rPr>
                  <a:t>&lt;Vorteil&gt;</a:t>
                </a:r>
                <a:r>
                  <a:rPr lang="de-DE" sz="1600" dirty="0">
                    <a:solidFill>
                      <a:srgbClr val="4D4D4D"/>
                    </a:solidFill>
                    <a:latin typeface="Lucida Handwriting" panose="03010101010101010101" pitchFamily="66" charset="0"/>
                    <a:sym typeface="Wingdings" pitchFamily="2" charset="2"/>
                  </a:rPr>
                  <a:t>.</a:t>
                </a:r>
              </a:p>
            </p:txBody>
          </p:sp>
        </p:grpSp>
      </p:grpSp>
      <p:grpSp>
        <p:nvGrpSpPr>
          <p:cNvPr id="42" name="Gruppieren 41">
            <a:extLst>
              <a:ext uri="{FF2B5EF4-FFF2-40B4-BE49-F238E27FC236}">
                <a16:creationId xmlns:a16="http://schemas.microsoft.com/office/drawing/2014/main" id="{524FFD46-F631-49BE-8493-030E4151FD77}"/>
              </a:ext>
            </a:extLst>
          </p:cNvPr>
          <p:cNvGrpSpPr/>
          <p:nvPr/>
        </p:nvGrpSpPr>
        <p:grpSpPr>
          <a:xfrm>
            <a:off x="246063" y="3170966"/>
            <a:ext cx="8447790" cy="1092611"/>
            <a:chOff x="246063" y="3170966"/>
            <a:chExt cx="8447790" cy="1092611"/>
          </a:xfrm>
        </p:grpSpPr>
        <p:sp>
          <p:nvSpPr>
            <p:cNvPr id="8" name="Textfeld 7">
              <a:extLst>
                <a:ext uri="{FF2B5EF4-FFF2-40B4-BE49-F238E27FC236}">
                  <a16:creationId xmlns:a16="http://schemas.microsoft.com/office/drawing/2014/main" id="{41C285F2-0966-47CA-8991-7A34DE7B2E2A}"/>
                </a:ext>
              </a:extLst>
            </p:cNvPr>
            <p:cNvSpPr txBox="1"/>
            <p:nvPr/>
          </p:nvSpPr>
          <p:spPr>
            <a:xfrm>
              <a:off x="246063" y="3170966"/>
              <a:ext cx="3482622" cy="769441"/>
            </a:xfrm>
            <a:prstGeom prst="rect">
              <a:avLst/>
            </a:prstGeom>
            <a:noFill/>
          </p:spPr>
          <p:txBody>
            <a:bodyPr wrap="square" rtlCol="0">
              <a:spAutoFit/>
            </a:bodyPr>
            <a:lstStyle/>
            <a:p>
              <a:r>
                <a:rPr lang="en-US" sz="2800" b="1" dirty="0">
                  <a:solidFill>
                    <a:schemeClr val="accent1"/>
                  </a:solidFill>
                  <a:latin typeface="Calibri" panose="020F0502020204030204" pitchFamily="34" charset="0"/>
                  <a:sym typeface="Wingdings" pitchFamily="2" charset="2"/>
                </a:rPr>
                <a:t>C</a:t>
              </a:r>
              <a:r>
                <a:rPr lang="en-US" sz="1600" b="1" dirty="0">
                  <a:solidFill>
                    <a:srgbClr val="4D4D4D"/>
                  </a:solidFill>
                  <a:latin typeface="Calibri" panose="020F0502020204030204" pitchFamily="34" charset="0"/>
                  <a:sym typeface="Wingdings" pitchFamily="2" charset="2"/>
                </a:rPr>
                <a:t>onversation</a:t>
              </a:r>
              <a:r>
                <a:rPr lang="de-DE" sz="1600" dirty="0">
                  <a:solidFill>
                    <a:srgbClr val="4D4D4D"/>
                  </a:solidFill>
                  <a:latin typeface="Calibri" panose="020F0502020204030204" pitchFamily="34" charset="0"/>
                  <a:sym typeface="Wingdings" pitchFamily="2" charset="2"/>
                </a:rPr>
                <a:t> (Gespräch)</a:t>
              </a:r>
            </a:p>
            <a:p>
              <a:r>
                <a:rPr lang="de-DE" sz="1600" dirty="0">
                  <a:solidFill>
                    <a:srgbClr val="4D4D4D"/>
                  </a:solidFill>
                  <a:latin typeface="Calibri" panose="020F0502020204030204" pitchFamily="34" charset="0"/>
                  <a:sym typeface="Wingdings" pitchFamily="2" charset="2"/>
                </a:rPr>
                <a:t>Dialog =&gt; notwendige Details!</a:t>
              </a:r>
            </a:p>
          </p:txBody>
        </p:sp>
        <p:grpSp>
          <p:nvGrpSpPr>
            <p:cNvPr id="15" name="Gruppieren 14">
              <a:extLst>
                <a:ext uri="{FF2B5EF4-FFF2-40B4-BE49-F238E27FC236}">
                  <a16:creationId xmlns:a16="http://schemas.microsoft.com/office/drawing/2014/main" id="{B10B2A6C-D61B-40FD-BEFA-2214BFDAA653}"/>
                </a:ext>
              </a:extLst>
            </p:cNvPr>
            <p:cNvGrpSpPr/>
            <p:nvPr/>
          </p:nvGrpSpPr>
          <p:grpSpPr>
            <a:xfrm>
              <a:off x="7478399" y="3345516"/>
              <a:ext cx="1215454" cy="918061"/>
              <a:chOff x="6904674" y="5561038"/>
              <a:chExt cx="1215454" cy="918061"/>
            </a:xfrm>
          </p:grpSpPr>
          <p:sp>
            <p:nvSpPr>
              <p:cNvPr id="16" name="Textfeld 15">
                <a:extLst>
                  <a:ext uri="{FF2B5EF4-FFF2-40B4-BE49-F238E27FC236}">
                    <a16:creationId xmlns:a16="http://schemas.microsoft.com/office/drawing/2014/main" id="{D11A2677-8FC6-4CD6-87F9-9D6BD902AF89}"/>
                  </a:ext>
                </a:extLst>
              </p:cNvPr>
              <p:cNvSpPr txBox="1"/>
              <p:nvPr/>
            </p:nvSpPr>
            <p:spPr>
              <a:xfrm>
                <a:off x="6904674" y="5955879"/>
                <a:ext cx="1215454"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7" name="Grafik 16">
                <a:extLst>
                  <a:ext uri="{FF2B5EF4-FFF2-40B4-BE49-F238E27FC236}">
                    <a16:creationId xmlns:a16="http://schemas.microsoft.com/office/drawing/2014/main" id="{D7B295AB-8754-4A97-9E4F-F4541D3868DE}"/>
                  </a:ext>
                </a:extLst>
              </p:cNvPr>
              <p:cNvPicPr>
                <a:picLocks noChangeAspect="1"/>
              </p:cNvPicPr>
              <p:nvPr/>
            </p:nvPicPr>
            <p:blipFill>
              <a:blip r:embed="rId4"/>
              <a:stretch>
                <a:fillRect/>
              </a:stretch>
            </p:blipFill>
            <p:spPr>
              <a:xfrm>
                <a:off x="7295081" y="5561038"/>
                <a:ext cx="434640" cy="432000"/>
              </a:xfrm>
              <a:prstGeom prst="rect">
                <a:avLst/>
              </a:prstGeom>
            </p:spPr>
          </p:pic>
        </p:grpSp>
        <p:grpSp>
          <p:nvGrpSpPr>
            <p:cNvPr id="18" name="Gruppieren 17">
              <a:extLst>
                <a:ext uri="{FF2B5EF4-FFF2-40B4-BE49-F238E27FC236}">
                  <a16:creationId xmlns:a16="http://schemas.microsoft.com/office/drawing/2014/main" id="{A77B4D95-181A-48D2-BEC9-78AD44799AA7}"/>
                </a:ext>
              </a:extLst>
            </p:cNvPr>
            <p:cNvGrpSpPr/>
            <p:nvPr/>
          </p:nvGrpSpPr>
          <p:grpSpPr>
            <a:xfrm>
              <a:off x="5510796" y="3325420"/>
              <a:ext cx="953128" cy="904192"/>
              <a:chOff x="5532132" y="5576269"/>
              <a:chExt cx="953128" cy="904192"/>
            </a:xfrm>
          </p:grpSpPr>
          <p:sp>
            <p:nvSpPr>
              <p:cNvPr id="19" name="Textfeld 18">
                <a:extLst>
                  <a:ext uri="{FF2B5EF4-FFF2-40B4-BE49-F238E27FC236}">
                    <a16:creationId xmlns:a16="http://schemas.microsoft.com/office/drawing/2014/main" id="{7C61907C-952D-40E5-AF25-5F167940716B}"/>
                  </a:ext>
                </a:extLst>
              </p:cNvPr>
              <p:cNvSpPr txBox="1"/>
              <p:nvPr/>
            </p:nvSpPr>
            <p:spPr>
              <a:xfrm>
                <a:off x="5532132" y="5957241"/>
                <a:ext cx="953128"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20" name="Grafik 19">
                <a:extLst>
                  <a:ext uri="{FF2B5EF4-FFF2-40B4-BE49-F238E27FC236}">
                    <a16:creationId xmlns:a16="http://schemas.microsoft.com/office/drawing/2014/main" id="{C2C8AD36-F208-4F0F-9156-992078CC760B}"/>
                  </a:ext>
                </a:extLst>
              </p:cNvPr>
              <p:cNvPicPr>
                <a:picLocks noChangeAspect="1"/>
              </p:cNvPicPr>
              <p:nvPr/>
            </p:nvPicPr>
            <p:blipFill>
              <a:blip r:embed="rId5"/>
              <a:stretch>
                <a:fillRect/>
              </a:stretch>
            </p:blipFill>
            <p:spPr>
              <a:xfrm>
                <a:off x="5807912" y="5576269"/>
                <a:ext cx="401568" cy="432000"/>
              </a:xfrm>
              <a:prstGeom prst="rect">
                <a:avLst/>
              </a:prstGeom>
            </p:spPr>
          </p:pic>
        </p:grpSp>
        <p:grpSp>
          <p:nvGrpSpPr>
            <p:cNvPr id="21" name="Gruppieren 20">
              <a:extLst>
                <a:ext uri="{FF2B5EF4-FFF2-40B4-BE49-F238E27FC236}">
                  <a16:creationId xmlns:a16="http://schemas.microsoft.com/office/drawing/2014/main" id="{2AA36926-C742-4FE1-B246-4065C152BEEE}"/>
                </a:ext>
              </a:extLst>
            </p:cNvPr>
            <p:cNvGrpSpPr/>
            <p:nvPr/>
          </p:nvGrpSpPr>
          <p:grpSpPr>
            <a:xfrm>
              <a:off x="3284140" y="3365612"/>
              <a:ext cx="1100539" cy="714439"/>
              <a:chOff x="2558005" y="5432487"/>
              <a:chExt cx="1100539" cy="714439"/>
            </a:xfrm>
          </p:grpSpPr>
          <p:pic>
            <p:nvPicPr>
              <p:cNvPr id="22" name="Grafik 21">
                <a:extLst>
                  <a:ext uri="{FF2B5EF4-FFF2-40B4-BE49-F238E27FC236}">
                    <a16:creationId xmlns:a16="http://schemas.microsoft.com/office/drawing/2014/main" id="{3A8CDA42-E79F-4D21-8CD5-E49770C1C521}"/>
                  </a:ext>
                </a:extLst>
              </p:cNvPr>
              <p:cNvPicPr>
                <a:picLocks noChangeAspect="1"/>
              </p:cNvPicPr>
              <p:nvPr/>
            </p:nvPicPr>
            <p:blipFill>
              <a:blip r:embed="rId6">
                <a:grayscl/>
              </a:blip>
              <a:stretch>
                <a:fillRect/>
              </a:stretch>
            </p:blipFill>
            <p:spPr>
              <a:xfrm>
                <a:off x="2823447" y="5432487"/>
                <a:ext cx="556332" cy="432000"/>
              </a:xfrm>
              <a:prstGeom prst="rect">
                <a:avLst/>
              </a:prstGeom>
            </p:spPr>
          </p:pic>
          <p:sp>
            <p:nvSpPr>
              <p:cNvPr id="23" name="Textfeld 22">
                <a:extLst>
                  <a:ext uri="{FF2B5EF4-FFF2-40B4-BE49-F238E27FC236}">
                    <a16:creationId xmlns:a16="http://schemas.microsoft.com/office/drawing/2014/main" id="{733ACC06-9FB6-4035-B71D-948A1447DFAD}"/>
                  </a:ext>
                </a:extLst>
              </p:cNvPr>
              <p:cNvSpPr txBox="1"/>
              <p:nvPr/>
            </p:nvSpPr>
            <p:spPr>
              <a:xfrm>
                <a:off x="2558005" y="5839149"/>
                <a:ext cx="1100539" cy="307777"/>
              </a:xfrm>
              <a:prstGeom prst="rect">
                <a:avLst/>
              </a:prstGeom>
              <a:noFill/>
            </p:spPr>
            <p:txBody>
              <a:bodyPr wrap="square" rtlCol="0">
                <a:spAutoFit/>
              </a:bodyPr>
              <a:lstStyle/>
              <a:p>
                <a:pPr algn="ctr"/>
                <a:r>
                  <a:rPr lang="de-DE" sz="1400" dirty="0">
                    <a:latin typeface="Calibri" pitchFamily="34" charset="0"/>
                    <a:cs typeface="Calibri" pitchFamily="34" charset="0"/>
                  </a:rPr>
                  <a:t>Stakeholder</a:t>
                </a:r>
              </a:p>
            </p:txBody>
          </p:sp>
        </p:grpSp>
        <p:cxnSp>
          <p:nvCxnSpPr>
            <p:cNvPr id="25" name="Gerade Verbindung mit Pfeil 24">
              <a:extLst>
                <a:ext uri="{FF2B5EF4-FFF2-40B4-BE49-F238E27FC236}">
                  <a16:creationId xmlns:a16="http://schemas.microsoft.com/office/drawing/2014/main" id="{D47D96D8-431D-4E13-9EB2-75C4DADD4705}"/>
                </a:ext>
              </a:extLst>
            </p:cNvPr>
            <p:cNvCxnSpPr/>
            <p:nvPr/>
          </p:nvCxnSpPr>
          <p:spPr bwMode="auto">
            <a:xfrm>
              <a:off x="4384679" y="3544874"/>
              <a:ext cx="1059098" cy="0"/>
            </a:xfrm>
            <a:prstGeom prst="straightConnector1">
              <a:avLst/>
            </a:prstGeom>
            <a:solidFill>
              <a:schemeClr val="accent1"/>
            </a:solidFill>
            <a:ln w="12700" cap="sq" cmpd="sng" algn="ctr">
              <a:solidFill>
                <a:schemeClr val="tx1"/>
              </a:solidFill>
              <a:prstDash val="solid"/>
              <a:round/>
              <a:headEnd type="triangle" w="med" len="med"/>
              <a:tailEnd type="triangle" w="med" len="med"/>
            </a:ln>
            <a:effectLst/>
          </p:spPr>
        </p:cxnSp>
        <p:cxnSp>
          <p:nvCxnSpPr>
            <p:cNvPr id="26" name="Gerade Verbindung mit Pfeil 25">
              <a:extLst>
                <a:ext uri="{FF2B5EF4-FFF2-40B4-BE49-F238E27FC236}">
                  <a16:creationId xmlns:a16="http://schemas.microsoft.com/office/drawing/2014/main" id="{24BAA407-C005-4BEC-AE97-27DFA7403071}"/>
                </a:ext>
              </a:extLst>
            </p:cNvPr>
            <p:cNvCxnSpPr/>
            <p:nvPr/>
          </p:nvCxnSpPr>
          <p:spPr bwMode="auto">
            <a:xfrm>
              <a:off x="6463924" y="3544874"/>
              <a:ext cx="1059098" cy="0"/>
            </a:xfrm>
            <a:prstGeom prst="straightConnector1">
              <a:avLst/>
            </a:prstGeom>
            <a:solidFill>
              <a:schemeClr val="accent1"/>
            </a:solidFill>
            <a:ln w="12700" cap="sq" cmpd="sng" algn="ctr">
              <a:solidFill>
                <a:schemeClr val="tx1"/>
              </a:solidFill>
              <a:prstDash val="solid"/>
              <a:round/>
              <a:headEnd type="triangle" w="med" len="med"/>
              <a:tailEnd type="triangle" w="med" len="med"/>
            </a:ln>
            <a:effectLst/>
          </p:spPr>
        </p:cxnSp>
      </p:grpSp>
      <p:grpSp>
        <p:nvGrpSpPr>
          <p:cNvPr id="10" name="Gruppieren 9">
            <a:extLst>
              <a:ext uri="{FF2B5EF4-FFF2-40B4-BE49-F238E27FC236}">
                <a16:creationId xmlns:a16="http://schemas.microsoft.com/office/drawing/2014/main" id="{C8AF3F21-A86E-47A5-8F2F-1D8FD64D723C}"/>
              </a:ext>
            </a:extLst>
          </p:cNvPr>
          <p:cNvGrpSpPr/>
          <p:nvPr/>
        </p:nvGrpSpPr>
        <p:grpSpPr>
          <a:xfrm>
            <a:off x="285391" y="4627532"/>
            <a:ext cx="7427666" cy="1781694"/>
            <a:chOff x="285391" y="4627532"/>
            <a:chExt cx="7427666" cy="1781694"/>
          </a:xfrm>
        </p:grpSpPr>
        <p:sp>
          <p:nvSpPr>
            <p:cNvPr id="9" name="Textfeld 8">
              <a:extLst>
                <a:ext uri="{FF2B5EF4-FFF2-40B4-BE49-F238E27FC236}">
                  <a16:creationId xmlns:a16="http://schemas.microsoft.com/office/drawing/2014/main" id="{648CDDDF-0BB2-462B-9938-3BBA3C872446}"/>
                </a:ext>
              </a:extLst>
            </p:cNvPr>
            <p:cNvSpPr txBox="1"/>
            <p:nvPr/>
          </p:nvSpPr>
          <p:spPr>
            <a:xfrm>
              <a:off x="285391" y="4627532"/>
              <a:ext cx="5534958" cy="769441"/>
            </a:xfrm>
            <a:prstGeom prst="rect">
              <a:avLst/>
            </a:prstGeom>
            <a:noFill/>
          </p:spPr>
          <p:txBody>
            <a:bodyPr wrap="square" rtlCol="0">
              <a:spAutoFit/>
            </a:bodyPr>
            <a:lstStyle/>
            <a:p>
              <a:r>
                <a:rPr lang="en-US" sz="2800" b="1" dirty="0">
                  <a:solidFill>
                    <a:schemeClr val="accent1"/>
                  </a:solidFill>
                  <a:latin typeface="Calibri" panose="020F0502020204030204" pitchFamily="34" charset="0"/>
                  <a:sym typeface="Wingdings" pitchFamily="2" charset="2"/>
                </a:rPr>
                <a:t>C</a:t>
              </a:r>
              <a:r>
                <a:rPr lang="en-US" sz="1600" b="1" dirty="0">
                  <a:solidFill>
                    <a:srgbClr val="4D4D4D"/>
                  </a:solidFill>
                  <a:latin typeface="Calibri" panose="020F0502020204030204" pitchFamily="34" charset="0"/>
                  <a:sym typeface="Wingdings" pitchFamily="2" charset="2"/>
                </a:rPr>
                <a:t>onfirmation</a:t>
              </a:r>
              <a:r>
                <a:rPr lang="de-DE" sz="1600" dirty="0">
                  <a:solidFill>
                    <a:srgbClr val="4D4D4D"/>
                  </a:solidFill>
                  <a:latin typeface="Calibri" panose="020F0502020204030204" pitchFamily="34" charset="0"/>
                  <a:sym typeface="Wingdings" pitchFamily="2" charset="2"/>
                </a:rPr>
                <a:t> (Bestätigung)</a:t>
              </a:r>
            </a:p>
            <a:p>
              <a:r>
                <a:rPr lang="de-DE" sz="1600" dirty="0">
                  <a:solidFill>
                    <a:srgbClr val="4D4D4D"/>
                  </a:solidFill>
                  <a:latin typeface="Calibri" panose="020F0502020204030204" pitchFamily="34" charset="0"/>
                  <a:sym typeface="Wingdings" pitchFamily="2" charset="2"/>
                </a:rPr>
                <a:t>Zufriedenheitsbedingungen/</a:t>
              </a:r>
              <a:r>
                <a:rPr lang="en-US" sz="1600" dirty="0">
                  <a:solidFill>
                    <a:srgbClr val="4D4D4D"/>
                  </a:solidFill>
                  <a:latin typeface="Calibri" panose="020F0502020204030204" pitchFamily="34" charset="0"/>
                  <a:sym typeface="Wingdings" pitchFamily="2" charset="2"/>
                </a:rPr>
                <a:t>Conditions of Satisfaction </a:t>
              </a:r>
              <a:r>
                <a:rPr lang="de-DE" sz="1600" dirty="0">
                  <a:solidFill>
                    <a:srgbClr val="4D4D4D"/>
                  </a:solidFill>
                  <a:latin typeface="Calibri" panose="020F0502020204030204" pitchFamily="34" charset="0"/>
                  <a:sym typeface="Wingdings" pitchFamily="2" charset="2"/>
                </a:rPr>
                <a:t>(COS)</a:t>
              </a:r>
            </a:p>
          </p:txBody>
        </p:sp>
        <p:grpSp>
          <p:nvGrpSpPr>
            <p:cNvPr id="40" name="Gruppieren 39">
              <a:extLst>
                <a:ext uri="{FF2B5EF4-FFF2-40B4-BE49-F238E27FC236}">
                  <a16:creationId xmlns:a16="http://schemas.microsoft.com/office/drawing/2014/main" id="{DE15271A-726B-4604-8145-AAF17B7FEAA1}"/>
                </a:ext>
              </a:extLst>
            </p:cNvPr>
            <p:cNvGrpSpPr/>
            <p:nvPr/>
          </p:nvGrpSpPr>
          <p:grpSpPr>
            <a:xfrm>
              <a:off x="5874087" y="4840077"/>
              <a:ext cx="1838970" cy="1569149"/>
              <a:chOff x="5384562" y="4592633"/>
              <a:chExt cx="1838970" cy="1569149"/>
            </a:xfrm>
          </p:grpSpPr>
          <p:grpSp>
            <p:nvGrpSpPr>
              <p:cNvPr id="29" name="Gruppieren 28">
                <a:extLst>
                  <a:ext uri="{FF2B5EF4-FFF2-40B4-BE49-F238E27FC236}">
                    <a16:creationId xmlns:a16="http://schemas.microsoft.com/office/drawing/2014/main" id="{C9C2A8C7-20FE-4637-B267-943EBBDE992C}"/>
                  </a:ext>
                </a:extLst>
              </p:cNvPr>
              <p:cNvGrpSpPr/>
              <p:nvPr/>
            </p:nvGrpSpPr>
            <p:grpSpPr>
              <a:xfrm>
                <a:off x="5665518" y="5163479"/>
                <a:ext cx="458235" cy="458235"/>
                <a:chOff x="5989541" y="4709316"/>
                <a:chExt cx="458235" cy="458235"/>
              </a:xfrm>
            </p:grpSpPr>
            <p:sp>
              <p:nvSpPr>
                <p:cNvPr id="27" name="Rechteck 26">
                  <a:extLst>
                    <a:ext uri="{FF2B5EF4-FFF2-40B4-BE49-F238E27FC236}">
                      <a16:creationId xmlns:a16="http://schemas.microsoft.com/office/drawing/2014/main" id="{6B801B88-0BD3-4E53-B2E9-63AE6E41E898}"/>
                    </a:ext>
                  </a:extLst>
                </p:cNvPr>
                <p:cNvSpPr/>
                <p:nvPr/>
              </p:nvSpPr>
              <p:spPr>
                <a:xfrm rot="2700000">
                  <a:off x="5989541" y="4709316"/>
                  <a:ext cx="458235" cy="458235"/>
                </a:xfrm>
                <a:prstGeom prst="rect">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8" name="Textfeld 27">
                  <a:extLst>
                    <a:ext uri="{FF2B5EF4-FFF2-40B4-BE49-F238E27FC236}">
                      <a16:creationId xmlns:a16="http://schemas.microsoft.com/office/drawing/2014/main" id="{C77A2BE8-4E8B-4F09-BED1-2EA22BC3585F}"/>
                    </a:ext>
                  </a:extLst>
                </p:cNvPr>
                <p:cNvSpPr txBox="1"/>
                <p:nvPr/>
              </p:nvSpPr>
              <p:spPr>
                <a:xfrm>
                  <a:off x="5995932" y="4769156"/>
                  <a:ext cx="445453" cy="338554"/>
                </a:xfrm>
                <a:prstGeom prst="rect">
                  <a:avLst/>
                </a:prstGeom>
                <a:no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a:t>
                  </a:r>
                </a:p>
              </p:txBody>
            </p:sp>
          </p:grpSp>
          <p:sp>
            <p:nvSpPr>
              <p:cNvPr id="30" name="Rechteck 29">
                <a:extLst>
                  <a:ext uri="{FF2B5EF4-FFF2-40B4-BE49-F238E27FC236}">
                    <a16:creationId xmlns:a16="http://schemas.microsoft.com/office/drawing/2014/main" id="{DCDCBD90-44DA-41D3-8B3E-321B2837B1E9}"/>
                  </a:ext>
                </a:extLst>
              </p:cNvPr>
              <p:cNvSpPr/>
              <p:nvPr/>
            </p:nvSpPr>
            <p:spPr>
              <a:xfrm>
                <a:off x="5384562" y="4592633"/>
                <a:ext cx="1020147" cy="307777"/>
              </a:xfrm>
              <a:prstGeom prst="rect">
                <a:avLst/>
              </a:prstGeom>
              <a:ln>
                <a:solidFill>
                  <a:schemeClr val="tx2">
                    <a:lumMod val="50000"/>
                  </a:schemeClr>
                </a:solidFill>
              </a:ln>
            </p:spPr>
            <p:txBody>
              <a:bodyPr rtlCol="0" anchor="ctr">
                <a:spAutoFit/>
              </a:bodyPr>
              <a:lstStyle/>
              <a:p>
                <a:pPr algn="ctr">
                  <a:tabLst>
                    <a:tab pos="174625" algn="l"/>
                  </a:tabLst>
                </a:pPr>
                <a:r>
                  <a:rPr lang="de-DE" sz="1400" dirty="0">
                    <a:solidFill>
                      <a:schemeClr val="tx2">
                        <a:lumMod val="50000"/>
                      </a:schemeClr>
                    </a:solidFill>
                    <a:latin typeface="Calibri" panose="020F0502020204030204" pitchFamily="34" charset="0"/>
                  </a:rPr>
                  <a:t>Umsetzung</a:t>
                </a:r>
              </a:p>
            </p:txBody>
          </p:sp>
          <p:sp>
            <p:nvSpPr>
              <p:cNvPr id="31" name="Textfeld 30">
                <a:extLst>
                  <a:ext uri="{FF2B5EF4-FFF2-40B4-BE49-F238E27FC236}">
                    <a16:creationId xmlns:a16="http://schemas.microsoft.com/office/drawing/2014/main" id="{0BED8C55-703B-4F0C-86CC-BE8D65DE3994}"/>
                  </a:ext>
                </a:extLst>
              </p:cNvPr>
              <p:cNvSpPr txBox="1"/>
              <p:nvPr/>
            </p:nvSpPr>
            <p:spPr>
              <a:xfrm>
                <a:off x="5591352" y="5884783"/>
                <a:ext cx="606567"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OK</a:t>
                </a:r>
              </a:p>
            </p:txBody>
          </p:sp>
          <p:sp>
            <p:nvSpPr>
              <p:cNvPr id="32" name="Textfeld 31">
                <a:extLst>
                  <a:ext uri="{FF2B5EF4-FFF2-40B4-BE49-F238E27FC236}">
                    <a16:creationId xmlns:a16="http://schemas.microsoft.com/office/drawing/2014/main" id="{46C0D997-7214-42CB-A57E-EFF7873B2929}"/>
                  </a:ext>
                </a:extLst>
              </p:cNvPr>
              <p:cNvSpPr txBox="1"/>
              <p:nvPr/>
            </p:nvSpPr>
            <p:spPr>
              <a:xfrm>
                <a:off x="6616965" y="5076427"/>
                <a:ext cx="606567"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NOK</a:t>
                </a:r>
              </a:p>
            </p:txBody>
          </p:sp>
          <p:cxnSp>
            <p:nvCxnSpPr>
              <p:cNvPr id="34" name="Verbinder: gewinkelt 33">
                <a:extLst>
                  <a:ext uri="{FF2B5EF4-FFF2-40B4-BE49-F238E27FC236}">
                    <a16:creationId xmlns:a16="http://schemas.microsoft.com/office/drawing/2014/main" id="{302EA49E-1F4C-4DAC-9E63-3619A33F6A63}"/>
                  </a:ext>
                </a:extLst>
              </p:cNvPr>
              <p:cNvCxnSpPr>
                <a:endCxn id="30" idx="3"/>
              </p:cNvCxnSpPr>
              <p:nvPr/>
            </p:nvCxnSpPr>
            <p:spPr bwMode="auto">
              <a:xfrm rot="5400000" flipH="1" flipV="1">
                <a:off x="5988646" y="4976533"/>
                <a:ext cx="646074" cy="186052"/>
              </a:xfrm>
              <a:prstGeom prst="bentConnector4">
                <a:avLst>
                  <a:gd name="adj1" fmla="val -350"/>
                  <a:gd name="adj2" fmla="val 222869"/>
                </a:avLst>
              </a:prstGeom>
              <a:solidFill>
                <a:schemeClr val="accent1"/>
              </a:solidFill>
              <a:ln w="12700" cap="sq" cmpd="sng" algn="ctr">
                <a:solidFill>
                  <a:schemeClr val="tx1"/>
                </a:solidFill>
                <a:prstDash val="solid"/>
                <a:round/>
                <a:headEnd type="none" w="sm" len="sm"/>
                <a:tailEnd type="triangle"/>
              </a:ln>
              <a:effectLst/>
            </p:spPr>
          </p:cxnSp>
          <p:cxnSp>
            <p:nvCxnSpPr>
              <p:cNvPr id="37" name="Gerade Verbindung mit Pfeil 36">
                <a:extLst>
                  <a:ext uri="{FF2B5EF4-FFF2-40B4-BE49-F238E27FC236}">
                    <a16:creationId xmlns:a16="http://schemas.microsoft.com/office/drawing/2014/main" id="{99C28DA6-4C12-40F0-9E9C-375C73E872A6}"/>
                  </a:ext>
                </a:extLst>
              </p:cNvPr>
              <p:cNvCxnSpPr>
                <a:stCxn id="30" idx="2"/>
              </p:cNvCxnSpPr>
              <p:nvPr/>
            </p:nvCxnSpPr>
            <p:spPr bwMode="auto">
              <a:xfrm flipH="1">
                <a:off x="5894635" y="4900410"/>
                <a:ext cx="1" cy="168165"/>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9" name="Gerade Verbindung mit Pfeil 38">
                <a:extLst>
                  <a:ext uri="{FF2B5EF4-FFF2-40B4-BE49-F238E27FC236}">
                    <a16:creationId xmlns:a16="http://schemas.microsoft.com/office/drawing/2014/main" id="{CD756797-8D14-4884-B037-39E171812D24}"/>
                  </a:ext>
                </a:extLst>
              </p:cNvPr>
              <p:cNvCxnSpPr>
                <a:endCxn id="31" idx="0"/>
              </p:cNvCxnSpPr>
              <p:nvPr/>
            </p:nvCxnSpPr>
            <p:spPr bwMode="auto">
              <a:xfrm>
                <a:off x="5894635" y="5716618"/>
                <a:ext cx="1" cy="168165"/>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grpSp>
      <p:pic>
        <p:nvPicPr>
          <p:cNvPr id="38" name="Grafik 37">
            <a:extLst>
              <a:ext uri="{FF2B5EF4-FFF2-40B4-BE49-F238E27FC236}">
                <a16:creationId xmlns:a16="http://schemas.microsoft.com/office/drawing/2014/main" id="{06285D5B-1A06-4A9A-A768-86B15F36D798}"/>
              </a:ext>
            </a:extLst>
          </p:cNvPr>
          <p:cNvPicPr>
            <a:picLocks noChangeAspect="1"/>
          </p:cNvPicPr>
          <p:nvPr/>
        </p:nvPicPr>
        <p:blipFill>
          <a:blip r:embed="rId6">
            <a:grayscl/>
          </a:blip>
          <a:stretch>
            <a:fillRect/>
          </a:stretch>
        </p:blipFill>
        <p:spPr>
          <a:xfrm>
            <a:off x="6161434" y="5414880"/>
            <a:ext cx="459025" cy="356440"/>
          </a:xfrm>
          <a:prstGeom prst="rect">
            <a:avLst/>
          </a:prstGeom>
        </p:spPr>
      </p:pic>
    </p:spTree>
    <p:extLst>
      <p:ext uri="{BB962C8B-B14F-4D97-AF65-F5344CB8AC3E}">
        <p14:creationId xmlns:p14="http://schemas.microsoft.com/office/powerpoint/2010/main" val="352731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F1887E8-50D2-4E1B-B4C4-B4976BFB61B1}"/>
              </a:ext>
            </a:extLst>
          </p:cNvPr>
          <p:cNvSpPr>
            <a:spLocks noGrp="1"/>
          </p:cNvSpPr>
          <p:nvPr>
            <p:ph type="ftr" sz="quarter" idx="3"/>
          </p:nvPr>
        </p:nvSpPr>
        <p:spPr/>
        <p:txBody>
          <a:bodyPr/>
          <a:lstStyle/>
          <a:p>
            <a:r>
              <a:rPr lang="fr-FR"/>
              <a:t>itedas Scrum Practitioner Open Base v syl3.x de01.00</a:t>
            </a:r>
            <a:endParaRPr lang="de-DE"/>
          </a:p>
        </p:txBody>
      </p:sp>
      <p:sp>
        <p:nvSpPr>
          <p:cNvPr id="3" name="Foliennummernplatzhalter 2">
            <a:extLst>
              <a:ext uri="{FF2B5EF4-FFF2-40B4-BE49-F238E27FC236}">
                <a16:creationId xmlns:a16="http://schemas.microsoft.com/office/drawing/2014/main" id="{36AE5858-07BD-4D08-B334-A7000E821B99}"/>
              </a:ext>
            </a:extLst>
          </p:cNvPr>
          <p:cNvSpPr>
            <a:spLocks noGrp="1"/>
          </p:cNvSpPr>
          <p:nvPr>
            <p:ph type="sldNum" sz="quarter" idx="4"/>
          </p:nvPr>
        </p:nvSpPr>
        <p:spPr/>
        <p:txBody>
          <a:bodyPr/>
          <a:lstStyle/>
          <a:p>
            <a:fld id="{BD587C3E-324D-4846-9F44-5C3ACF20A720}" type="slidenum">
              <a:rPr lang="de-DE" smtClean="0"/>
              <a:pPr/>
              <a:t>7</a:t>
            </a:fld>
            <a:endParaRPr lang="de-DE"/>
          </a:p>
        </p:txBody>
      </p:sp>
      <p:sp>
        <p:nvSpPr>
          <p:cNvPr id="8" name="Titel 7">
            <a:extLst>
              <a:ext uri="{FF2B5EF4-FFF2-40B4-BE49-F238E27FC236}">
                <a16:creationId xmlns:a16="http://schemas.microsoft.com/office/drawing/2014/main" id="{3CB67F4B-9847-44D2-920F-313F1B174EFC}"/>
              </a:ext>
            </a:extLst>
          </p:cNvPr>
          <p:cNvSpPr>
            <a:spLocks noGrp="1"/>
          </p:cNvSpPr>
          <p:nvPr>
            <p:ph type="title"/>
          </p:nvPr>
        </p:nvSpPr>
        <p:spPr/>
        <p:txBody>
          <a:bodyPr/>
          <a:lstStyle/>
          <a:p>
            <a:r>
              <a:rPr lang="de-DE"/>
              <a:t>Magisches Dreieck im Projektmanagement</a:t>
            </a:r>
          </a:p>
        </p:txBody>
      </p:sp>
      <p:sp>
        <p:nvSpPr>
          <p:cNvPr id="10" name="Textplatzhalter 9">
            <a:extLst>
              <a:ext uri="{FF2B5EF4-FFF2-40B4-BE49-F238E27FC236}">
                <a16:creationId xmlns:a16="http://schemas.microsoft.com/office/drawing/2014/main" id="{E3D4D283-60F3-45D8-84C8-14853C0F1AF7}"/>
              </a:ext>
            </a:extLst>
          </p:cNvPr>
          <p:cNvSpPr>
            <a:spLocks noGrp="1"/>
          </p:cNvSpPr>
          <p:nvPr>
            <p:ph type="body" sz="quarter" idx="11"/>
          </p:nvPr>
        </p:nvSpPr>
        <p:spPr/>
        <p:txBody>
          <a:bodyPr>
            <a:normAutofit fontScale="92500"/>
          </a:bodyPr>
          <a:lstStyle/>
          <a:p>
            <a:endParaRPr lang="de-DE"/>
          </a:p>
        </p:txBody>
      </p:sp>
      <p:sp>
        <p:nvSpPr>
          <p:cNvPr id="15" name="Textfeld 14">
            <a:extLst>
              <a:ext uri="{FF2B5EF4-FFF2-40B4-BE49-F238E27FC236}">
                <a16:creationId xmlns:a16="http://schemas.microsoft.com/office/drawing/2014/main" id="{272429C1-80F5-4B9C-9179-ACC82883BD94}"/>
              </a:ext>
            </a:extLst>
          </p:cNvPr>
          <p:cNvSpPr txBox="1"/>
          <p:nvPr/>
        </p:nvSpPr>
        <p:spPr>
          <a:xfrm>
            <a:off x="6068881" y="981771"/>
            <a:ext cx="2859219" cy="830997"/>
          </a:xfrm>
          <a:prstGeom prst="rect">
            <a:avLst/>
          </a:prstGeom>
          <a:noFill/>
        </p:spPr>
        <p:txBody>
          <a:bodyPr wrap="square" rtlCol="0">
            <a:spAutoFit/>
          </a:bodyPr>
          <a:lstStyle/>
          <a:p>
            <a:r>
              <a:rPr lang="de-DE" sz="1200" b="1" dirty="0">
                <a:solidFill>
                  <a:schemeClr val="accent1"/>
                </a:solidFill>
                <a:latin typeface="Calibri" panose="020F0502020204030204" pitchFamily="34" charset="0"/>
                <a:sym typeface="Wingdings" pitchFamily="2" charset="2"/>
              </a:rPr>
              <a:t>Qualität</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Erfüllungsgrad (Anzahl und Tiefe) der Anforderungen an eine Lösung</a:t>
            </a:r>
          </a:p>
          <a:p>
            <a:pPr marL="171450" indent="-171450">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Güte der umgesetzten Anforderungen</a:t>
            </a:r>
          </a:p>
        </p:txBody>
      </p:sp>
      <p:sp>
        <p:nvSpPr>
          <p:cNvPr id="16" name="Textfeld 15">
            <a:extLst>
              <a:ext uri="{FF2B5EF4-FFF2-40B4-BE49-F238E27FC236}">
                <a16:creationId xmlns:a16="http://schemas.microsoft.com/office/drawing/2014/main" id="{94E2924E-293E-4EF1-B0EA-3613006ADED5}"/>
              </a:ext>
            </a:extLst>
          </p:cNvPr>
          <p:cNvSpPr txBox="1"/>
          <p:nvPr/>
        </p:nvSpPr>
        <p:spPr>
          <a:xfrm>
            <a:off x="0" y="3801453"/>
            <a:ext cx="2125484" cy="1015663"/>
          </a:xfrm>
          <a:prstGeom prst="rect">
            <a:avLst/>
          </a:prstGeom>
          <a:noFill/>
        </p:spPr>
        <p:txBody>
          <a:bodyPr wrap="square" rtlCol="0">
            <a:spAutoFit/>
          </a:bodyPr>
          <a:lstStyle/>
          <a:p>
            <a:pPr algn="r"/>
            <a:r>
              <a:rPr lang="de-DE" sz="1200" b="1" dirty="0">
                <a:solidFill>
                  <a:schemeClr val="accent1"/>
                </a:solidFill>
                <a:latin typeface="Calibri" panose="020F0502020204030204" pitchFamily="34" charset="0"/>
                <a:sym typeface="Wingdings" pitchFamily="2" charset="2"/>
              </a:rPr>
              <a:t>Kundenzufriedenheit</a:t>
            </a:r>
          </a:p>
          <a:p>
            <a:pPr algn="r"/>
            <a:r>
              <a:rPr lang="de-DE" sz="1200" dirty="0">
                <a:solidFill>
                  <a:srgbClr val="4D4D4D"/>
                </a:solidFill>
                <a:latin typeface="Calibri" panose="020F0502020204030204" pitchFamily="34" charset="0"/>
                <a:sym typeface="Wingdings" pitchFamily="2" charset="2"/>
              </a:rPr>
              <a:t>Grad des vom Kunden wahrgenommenen Nutzens im Vergleich zum erwarteten Nutzen der gelieferten Lösung</a:t>
            </a:r>
          </a:p>
        </p:txBody>
      </p:sp>
      <p:sp>
        <p:nvSpPr>
          <p:cNvPr id="18" name="Rechteck 17">
            <a:extLst>
              <a:ext uri="{FF2B5EF4-FFF2-40B4-BE49-F238E27FC236}">
                <a16:creationId xmlns:a16="http://schemas.microsoft.com/office/drawing/2014/main" id="{7BDFA082-EA61-48C4-8DBC-FFFB03BBD12B}"/>
              </a:ext>
            </a:extLst>
          </p:cNvPr>
          <p:cNvSpPr/>
          <p:nvPr/>
        </p:nvSpPr>
        <p:spPr>
          <a:xfrm rot="16380000">
            <a:off x="2367091" y="1915793"/>
            <a:ext cx="3960000" cy="3960000"/>
          </a:xfrm>
          <a:prstGeom prst="rect">
            <a:avLst/>
          </a:prstGeom>
          <a:noFill/>
        </p:spPr>
        <p:txBody>
          <a:bodyPr wrap="none" lIns="91440" tIns="45720" rIns="91440" bIns="45720">
            <a:prstTxWarp prst="textCircle">
              <a:avLst>
                <a:gd name="adj" fmla="val 10835150"/>
              </a:avLst>
            </a:prstTxWarp>
            <a:spAutoFit/>
          </a:bodyPr>
          <a:lstStyle/>
          <a:p>
            <a:pPr algn="ctr"/>
            <a:r>
              <a:rPr lang="de-DE" sz="5400" b="1" dirty="0">
                <a:ln w="0"/>
                <a:solidFill>
                  <a:schemeClr val="accent1"/>
                </a:solidFill>
                <a:latin typeface="Calibri" panose="020F0502020204030204" pitchFamily="34" charset="0"/>
                <a:cs typeface="Calibri" panose="020F0502020204030204" pitchFamily="34" charset="0"/>
              </a:rPr>
              <a:t>Kundenzufriedenheit</a:t>
            </a:r>
            <a:endParaRPr lang="de-DE" sz="5400" b="1" cap="none" spc="0" dirty="0">
              <a:ln w="0"/>
              <a:solidFill>
                <a:schemeClr val="accent1"/>
              </a:solidFill>
              <a:latin typeface="Calibri" panose="020F0502020204030204" pitchFamily="34" charset="0"/>
              <a:cs typeface="Calibri" panose="020F0502020204030204" pitchFamily="34" charset="0"/>
            </a:endParaRPr>
          </a:p>
        </p:txBody>
      </p:sp>
      <p:grpSp>
        <p:nvGrpSpPr>
          <p:cNvPr id="25" name="Gruppieren 24">
            <a:extLst>
              <a:ext uri="{FF2B5EF4-FFF2-40B4-BE49-F238E27FC236}">
                <a16:creationId xmlns:a16="http://schemas.microsoft.com/office/drawing/2014/main" id="{81E39412-ABCC-4528-9560-0469F67730A4}"/>
              </a:ext>
            </a:extLst>
          </p:cNvPr>
          <p:cNvGrpSpPr/>
          <p:nvPr/>
        </p:nvGrpSpPr>
        <p:grpSpPr>
          <a:xfrm>
            <a:off x="2078202" y="2423431"/>
            <a:ext cx="4365759" cy="2269565"/>
            <a:chOff x="2078202" y="2423431"/>
            <a:chExt cx="4365759" cy="2269565"/>
          </a:xfrm>
        </p:grpSpPr>
        <p:sp>
          <p:nvSpPr>
            <p:cNvPr id="11" name="Textfeld 10">
              <a:extLst>
                <a:ext uri="{FF2B5EF4-FFF2-40B4-BE49-F238E27FC236}">
                  <a16:creationId xmlns:a16="http://schemas.microsoft.com/office/drawing/2014/main" id="{163EEA09-0A2F-40B7-8424-FC801CA8CD5B}"/>
                </a:ext>
              </a:extLst>
            </p:cNvPr>
            <p:cNvSpPr txBox="1"/>
            <p:nvPr/>
          </p:nvSpPr>
          <p:spPr>
            <a:xfrm>
              <a:off x="3389169" y="2423431"/>
              <a:ext cx="1962615" cy="584775"/>
            </a:xfrm>
            <a:prstGeom prst="rect">
              <a:avLst/>
            </a:prstGeom>
            <a:noFill/>
          </p:spPr>
          <p:txBody>
            <a:bodyPr wrap="square" rtlCol="0">
              <a:spAutoFit/>
            </a:bodyPr>
            <a:lstStyle/>
            <a:p>
              <a:pPr algn="ctr"/>
              <a:r>
                <a:rPr lang="de-DE" sz="3200" b="1" dirty="0">
                  <a:solidFill>
                    <a:schemeClr val="accent1"/>
                  </a:solidFill>
                  <a:latin typeface="Calibri" panose="020F0502020204030204" pitchFamily="34" charset="0"/>
                  <a:sym typeface="Wingdings" pitchFamily="2" charset="2"/>
                </a:rPr>
                <a:t>Qualität</a:t>
              </a:r>
            </a:p>
          </p:txBody>
        </p:sp>
        <p:sp>
          <p:nvSpPr>
            <p:cNvPr id="12" name="Textfeld 11">
              <a:extLst>
                <a:ext uri="{FF2B5EF4-FFF2-40B4-BE49-F238E27FC236}">
                  <a16:creationId xmlns:a16="http://schemas.microsoft.com/office/drawing/2014/main" id="{2B53DB31-2C77-43C5-A884-19B55D175744}"/>
                </a:ext>
              </a:extLst>
            </p:cNvPr>
            <p:cNvSpPr txBox="1"/>
            <p:nvPr/>
          </p:nvSpPr>
          <p:spPr>
            <a:xfrm>
              <a:off x="2078202" y="4108221"/>
              <a:ext cx="1962615" cy="584775"/>
            </a:xfrm>
            <a:prstGeom prst="rect">
              <a:avLst/>
            </a:prstGeom>
            <a:noFill/>
          </p:spPr>
          <p:txBody>
            <a:bodyPr wrap="square" rtlCol="0">
              <a:spAutoFit/>
            </a:bodyPr>
            <a:lstStyle/>
            <a:p>
              <a:pPr algn="ctr"/>
              <a:r>
                <a:rPr lang="de-DE" sz="3200" b="1" dirty="0">
                  <a:solidFill>
                    <a:schemeClr val="accent1"/>
                  </a:solidFill>
                  <a:latin typeface="Calibri" panose="020F0502020204030204" pitchFamily="34" charset="0"/>
                  <a:sym typeface="Wingdings" pitchFamily="2" charset="2"/>
                </a:rPr>
                <a:t>Kosten</a:t>
              </a:r>
            </a:p>
          </p:txBody>
        </p:sp>
        <p:sp>
          <p:nvSpPr>
            <p:cNvPr id="13" name="Textfeld 12">
              <a:extLst>
                <a:ext uri="{FF2B5EF4-FFF2-40B4-BE49-F238E27FC236}">
                  <a16:creationId xmlns:a16="http://schemas.microsoft.com/office/drawing/2014/main" id="{A8221DFF-ADD7-4643-8688-8FBA58F00A24}"/>
                </a:ext>
              </a:extLst>
            </p:cNvPr>
            <p:cNvSpPr txBox="1"/>
            <p:nvPr/>
          </p:nvSpPr>
          <p:spPr>
            <a:xfrm>
              <a:off x="4481346" y="4108221"/>
              <a:ext cx="1962615" cy="584775"/>
            </a:xfrm>
            <a:prstGeom prst="rect">
              <a:avLst/>
            </a:prstGeom>
            <a:noFill/>
          </p:spPr>
          <p:txBody>
            <a:bodyPr wrap="square" rtlCol="0">
              <a:spAutoFit/>
            </a:bodyPr>
            <a:lstStyle/>
            <a:p>
              <a:pPr algn="ctr"/>
              <a:r>
                <a:rPr lang="de-DE" sz="3200" b="1" dirty="0">
                  <a:solidFill>
                    <a:schemeClr val="accent1"/>
                  </a:solidFill>
                  <a:latin typeface="Calibri" panose="020F0502020204030204" pitchFamily="34" charset="0"/>
                  <a:sym typeface="Wingdings" pitchFamily="2" charset="2"/>
                </a:rPr>
                <a:t>Zeit</a:t>
              </a:r>
            </a:p>
          </p:txBody>
        </p:sp>
        <p:sp>
          <p:nvSpPr>
            <p:cNvPr id="19" name="Gleichschenkliges Dreieck 18">
              <a:extLst>
                <a:ext uri="{FF2B5EF4-FFF2-40B4-BE49-F238E27FC236}">
                  <a16:creationId xmlns:a16="http://schemas.microsoft.com/office/drawing/2014/main" id="{38B6B470-2108-43F1-9601-9E2A75171AA9}"/>
                </a:ext>
              </a:extLst>
            </p:cNvPr>
            <p:cNvSpPr/>
            <p:nvPr/>
          </p:nvSpPr>
          <p:spPr>
            <a:xfrm>
              <a:off x="3635894" y="3005356"/>
              <a:ext cx="1469164" cy="1266519"/>
            </a:xfrm>
            <a:prstGeom prst="triangle">
              <a:avLst/>
            </a:prstGeom>
            <a:noFill/>
            <a:ln>
              <a:solidFill>
                <a:schemeClr val="tx2">
                  <a:lumMod val="50000"/>
                </a:schemeClr>
              </a:solidFill>
            </a:ln>
          </p:spPr>
          <p:txBody>
            <a:bodyPr rtlCol="0" anchor="ctr">
              <a:spAutoFit/>
            </a:bodyPr>
            <a:lstStyle/>
            <a:p>
              <a:pPr algn="ctr">
                <a:tabLst>
                  <a:tab pos="174625" algn="l"/>
                </a:tabLst>
              </a:pPr>
              <a:endParaRPr lang="en-US" sz="1400" dirty="0">
                <a:solidFill>
                  <a:schemeClr val="tx2">
                    <a:lumMod val="50000"/>
                  </a:schemeClr>
                </a:solidFill>
                <a:latin typeface="Calibri" panose="020F0502020204030204" pitchFamily="34" charset="0"/>
              </a:endParaRPr>
            </a:p>
          </p:txBody>
        </p:sp>
      </p:grpSp>
      <p:cxnSp>
        <p:nvCxnSpPr>
          <p:cNvPr id="21" name="Gerade Verbindung mit Pfeil 20">
            <a:extLst>
              <a:ext uri="{FF2B5EF4-FFF2-40B4-BE49-F238E27FC236}">
                <a16:creationId xmlns:a16="http://schemas.microsoft.com/office/drawing/2014/main" id="{CE78E2D6-B264-453E-B14C-8FDC63B4F0EC}"/>
              </a:ext>
            </a:extLst>
          </p:cNvPr>
          <p:cNvCxnSpPr/>
          <p:nvPr/>
        </p:nvCxnSpPr>
        <p:spPr bwMode="auto">
          <a:xfrm>
            <a:off x="2675491" y="4681844"/>
            <a:ext cx="713678" cy="0"/>
          </a:xfrm>
          <a:prstGeom prst="straightConnector1">
            <a:avLst/>
          </a:prstGeom>
          <a:solidFill>
            <a:schemeClr val="accent1"/>
          </a:solidFill>
          <a:ln w="19050" cap="sq" cmpd="sng" algn="ctr">
            <a:solidFill>
              <a:srgbClr val="0070C0"/>
            </a:solidFill>
            <a:prstDash val="solid"/>
            <a:round/>
            <a:headEnd type="triangle" w="lg" len="lg"/>
            <a:tailEnd type="triangle" w="lg" len="lg"/>
          </a:ln>
          <a:effectLst/>
        </p:spPr>
      </p:cxnSp>
      <p:cxnSp>
        <p:nvCxnSpPr>
          <p:cNvPr id="22" name="Gerade Verbindung mit Pfeil 21">
            <a:extLst>
              <a:ext uri="{FF2B5EF4-FFF2-40B4-BE49-F238E27FC236}">
                <a16:creationId xmlns:a16="http://schemas.microsoft.com/office/drawing/2014/main" id="{DD443595-9A55-43BE-AAD1-D70F318D319D}"/>
              </a:ext>
            </a:extLst>
          </p:cNvPr>
          <p:cNvCxnSpPr/>
          <p:nvPr/>
        </p:nvCxnSpPr>
        <p:spPr bwMode="auto">
          <a:xfrm>
            <a:off x="4024788" y="2949601"/>
            <a:ext cx="713678" cy="0"/>
          </a:xfrm>
          <a:prstGeom prst="straightConnector1">
            <a:avLst/>
          </a:prstGeom>
          <a:solidFill>
            <a:schemeClr val="accent1"/>
          </a:solidFill>
          <a:ln w="19050" cap="sq" cmpd="sng" algn="ctr">
            <a:solidFill>
              <a:srgbClr val="0070C0"/>
            </a:solidFill>
            <a:prstDash val="solid"/>
            <a:round/>
            <a:headEnd type="triangle" w="lg" len="lg"/>
            <a:tailEnd type="triangle" w="lg" len="lg"/>
          </a:ln>
          <a:effectLst/>
        </p:spPr>
      </p:cxnSp>
      <p:cxnSp>
        <p:nvCxnSpPr>
          <p:cNvPr id="23" name="Gerade Verbindung mit Pfeil 22">
            <a:extLst>
              <a:ext uri="{FF2B5EF4-FFF2-40B4-BE49-F238E27FC236}">
                <a16:creationId xmlns:a16="http://schemas.microsoft.com/office/drawing/2014/main" id="{D074A1F1-B7D2-46D5-818F-E40BC5716F63}"/>
              </a:ext>
            </a:extLst>
          </p:cNvPr>
          <p:cNvCxnSpPr/>
          <p:nvPr/>
        </p:nvCxnSpPr>
        <p:spPr bwMode="auto">
          <a:xfrm>
            <a:off x="5105058" y="4681844"/>
            <a:ext cx="713678" cy="0"/>
          </a:xfrm>
          <a:prstGeom prst="straightConnector1">
            <a:avLst/>
          </a:prstGeom>
          <a:solidFill>
            <a:schemeClr val="accent1"/>
          </a:solidFill>
          <a:ln w="19050" cap="sq" cmpd="sng" algn="ctr">
            <a:solidFill>
              <a:srgbClr val="0070C0"/>
            </a:solidFill>
            <a:prstDash val="solid"/>
            <a:round/>
            <a:headEnd type="triangle" w="lg" len="lg"/>
            <a:tailEnd type="triangle" w="lg" len="lg"/>
          </a:ln>
          <a:effectLst/>
        </p:spPr>
      </p:cxnSp>
      <p:sp>
        <p:nvSpPr>
          <p:cNvPr id="24" name="Textfeld 23">
            <a:extLst>
              <a:ext uri="{FF2B5EF4-FFF2-40B4-BE49-F238E27FC236}">
                <a16:creationId xmlns:a16="http://schemas.microsoft.com/office/drawing/2014/main" id="{B92F1A2A-270C-466D-88DB-01BF15935E4E}"/>
              </a:ext>
            </a:extLst>
          </p:cNvPr>
          <p:cNvSpPr txBox="1"/>
          <p:nvPr/>
        </p:nvSpPr>
        <p:spPr>
          <a:xfrm>
            <a:off x="2598233" y="4918299"/>
            <a:ext cx="3423424" cy="861774"/>
          </a:xfrm>
          <a:prstGeom prst="rect">
            <a:avLst/>
          </a:prstGeom>
          <a:noFill/>
        </p:spPr>
        <p:txBody>
          <a:bodyPr wrap="square" rtlCol="0">
            <a:spAutoFit/>
          </a:bodyPr>
          <a:lstStyle/>
          <a:p>
            <a:pPr algn="ctr"/>
            <a:r>
              <a:rPr lang="de-DE" b="1" dirty="0">
                <a:solidFill>
                  <a:srgbClr val="0070C0"/>
                </a:solidFill>
                <a:latin typeface="Calibri" panose="020F0502020204030204" pitchFamily="34" charset="0"/>
                <a:sym typeface="Wingdings" pitchFamily="2" charset="2"/>
              </a:rPr>
              <a:t>Toleranzen / Puffer</a:t>
            </a:r>
          </a:p>
          <a:p>
            <a:pPr algn="ctr"/>
            <a:r>
              <a:rPr lang="de-DE" sz="1600" dirty="0">
                <a:solidFill>
                  <a:srgbClr val="0070C0"/>
                </a:solidFill>
                <a:latin typeface="Calibri" panose="020F0502020204030204" pitchFamily="34" charset="0"/>
                <a:sym typeface="Wingdings" pitchFamily="2" charset="2"/>
              </a:rPr>
              <a:t>sind notwendig, um die Projektrisiken in den Griff zu bekommen.</a:t>
            </a:r>
          </a:p>
        </p:txBody>
      </p:sp>
      <p:sp>
        <p:nvSpPr>
          <p:cNvPr id="26" name="Textfeld 25">
            <a:extLst>
              <a:ext uri="{FF2B5EF4-FFF2-40B4-BE49-F238E27FC236}">
                <a16:creationId xmlns:a16="http://schemas.microsoft.com/office/drawing/2014/main" id="{F063D301-98B6-465D-8F9E-ECB09D1D5D87}"/>
              </a:ext>
            </a:extLst>
          </p:cNvPr>
          <p:cNvSpPr txBox="1"/>
          <p:nvPr/>
        </p:nvSpPr>
        <p:spPr>
          <a:xfrm>
            <a:off x="1552071" y="5857379"/>
            <a:ext cx="5515748" cy="584775"/>
          </a:xfrm>
          <a:prstGeom prst="rect">
            <a:avLst/>
          </a:prstGeom>
          <a:noFill/>
        </p:spPr>
        <p:txBody>
          <a:bodyPr wrap="square" rtlCol="0">
            <a:spAutoFit/>
          </a:bodyPr>
          <a:lstStyle/>
          <a:p>
            <a:pPr algn="ctr"/>
            <a:r>
              <a:rPr lang="de-DE" sz="1600" dirty="0">
                <a:solidFill>
                  <a:srgbClr val="0070C0"/>
                </a:solidFill>
                <a:latin typeface="Calibri" panose="020F0502020204030204" pitchFamily="34" charset="0"/>
                <a:sym typeface="Wingdings" pitchFamily="2" charset="2"/>
              </a:rPr>
              <a:t>Maximal 2 Ecken des magischen Dreiecks können fest vereinbart werden, um die Projektrisiken managen zu können. </a:t>
            </a:r>
          </a:p>
        </p:txBody>
      </p:sp>
    </p:spTree>
    <p:extLst>
      <p:ext uri="{BB962C8B-B14F-4D97-AF65-F5344CB8AC3E}">
        <p14:creationId xmlns:p14="http://schemas.microsoft.com/office/powerpoint/2010/main" val="66743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62C2A7A-3E6C-4649-BB3C-B079732E3A7B}"/>
              </a:ext>
            </a:extLst>
          </p:cNvPr>
          <p:cNvSpPr>
            <a:spLocks noGrp="1"/>
          </p:cNvSpPr>
          <p:nvPr>
            <p:ph type="body" sz="quarter" idx="11"/>
          </p:nvPr>
        </p:nvSpPr>
        <p:spPr/>
        <p:txBody>
          <a:bodyPr>
            <a:normAutofit fontScale="92500"/>
          </a:bodyPr>
          <a:lstStyle/>
          <a:p>
            <a:endParaRPr lang="de-DE"/>
          </a:p>
        </p:txBody>
      </p:sp>
      <p:sp>
        <p:nvSpPr>
          <p:cNvPr id="3" name="Fußzeilenplatzhalter 2">
            <a:extLst>
              <a:ext uri="{FF2B5EF4-FFF2-40B4-BE49-F238E27FC236}">
                <a16:creationId xmlns:a16="http://schemas.microsoft.com/office/drawing/2014/main" id="{C660779F-4A30-4330-B50D-0C37ACAF797F}"/>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05BD2338-AA44-4498-BED8-26C6E2F0AE1D}"/>
              </a:ext>
            </a:extLst>
          </p:cNvPr>
          <p:cNvSpPr>
            <a:spLocks noGrp="1"/>
          </p:cNvSpPr>
          <p:nvPr>
            <p:ph type="sldNum" sz="quarter" idx="4"/>
          </p:nvPr>
        </p:nvSpPr>
        <p:spPr/>
        <p:txBody>
          <a:bodyPr/>
          <a:lstStyle/>
          <a:p>
            <a:fld id="{BD587C3E-324D-4846-9F44-5C3ACF20A720}" type="slidenum">
              <a:rPr lang="de-DE" smtClean="0"/>
              <a:pPr/>
              <a:t>70</a:t>
            </a:fld>
            <a:endParaRPr lang="de-DE" dirty="0"/>
          </a:p>
        </p:txBody>
      </p:sp>
      <p:sp>
        <p:nvSpPr>
          <p:cNvPr id="9" name="Textplatzhalter 8">
            <a:extLst>
              <a:ext uri="{FF2B5EF4-FFF2-40B4-BE49-F238E27FC236}">
                <a16:creationId xmlns:a16="http://schemas.microsoft.com/office/drawing/2014/main" id="{A613E894-1200-4B59-B247-649EA6F35073}"/>
              </a:ext>
            </a:extLst>
          </p:cNvPr>
          <p:cNvSpPr>
            <a:spLocks noGrp="1"/>
          </p:cNvSpPr>
          <p:nvPr>
            <p:ph type="body" sz="quarter" idx="13"/>
          </p:nvPr>
        </p:nvSpPr>
        <p:spPr/>
        <p:txBody>
          <a:bodyPr>
            <a:normAutofit lnSpcReduction="10000"/>
          </a:bodyPr>
          <a:lstStyle/>
          <a:p>
            <a:pPr>
              <a:lnSpc>
                <a:spcPct val="150000"/>
              </a:lnSpc>
            </a:pPr>
            <a:r>
              <a:rPr lang="en-US" sz="2400" b="1" u="sng" dirty="0">
                <a:solidFill>
                  <a:schemeClr val="accent1"/>
                </a:solidFill>
              </a:rPr>
              <a:t>I</a:t>
            </a:r>
            <a:r>
              <a:rPr lang="en-US" b="1" dirty="0"/>
              <a:t>ndependent</a:t>
            </a:r>
            <a:r>
              <a:rPr lang="de-DE" dirty="0"/>
              <a:t>: Eine Story ist unabhängig von anderen Stories.</a:t>
            </a:r>
          </a:p>
          <a:p>
            <a:pPr>
              <a:lnSpc>
                <a:spcPct val="150000"/>
              </a:lnSpc>
            </a:pPr>
            <a:r>
              <a:rPr lang="en-US" sz="2400" b="1" u="sng" dirty="0">
                <a:solidFill>
                  <a:schemeClr val="accent1"/>
                </a:solidFill>
              </a:rPr>
              <a:t>N</a:t>
            </a:r>
            <a:r>
              <a:rPr lang="en-US" b="1" dirty="0"/>
              <a:t>egotiable</a:t>
            </a:r>
            <a:r>
              <a:rPr lang="de-DE" dirty="0"/>
              <a:t>: User Stories sind kein geschriebenes Gesetz; wenn nötig, können diese im Konsens der Stakeholder geändert werden.</a:t>
            </a:r>
          </a:p>
          <a:p>
            <a:pPr>
              <a:lnSpc>
                <a:spcPct val="150000"/>
              </a:lnSpc>
            </a:pPr>
            <a:r>
              <a:rPr lang="en-US" sz="2400" b="1" u="sng" dirty="0">
                <a:solidFill>
                  <a:schemeClr val="accent1"/>
                </a:solidFill>
              </a:rPr>
              <a:t>V</a:t>
            </a:r>
            <a:r>
              <a:rPr lang="en-US" b="1" dirty="0"/>
              <a:t>aluable</a:t>
            </a:r>
            <a:r>
              <a:rPr lang="de-DE" dirty="0"/>
              <a:t>: Stories sollten einen erkennbaren Mehrwert liefern.</a:t>
            </a:r>
          </a:p>
          <a:p>
            <a:pPr>
              <a:lnSpc>
                <a:spcPct val="150000"/>
              </a:lnSpc>
            </a:pPr>
            <a:r>
              <a:rPr lang="en-US" sz="2400" b="1" u="sng" dirty="0">
                <a:solidFill>
                  <a:schemeClr val="accent1"/>
                </a:solidFill>
              </a:rPr>
              <a:t>E</a:t>
            </a:r>
            <a:r>
              <a:rPr lang="en-US" b="1" dirty="0"/>
              <a:t>stimable</a:t>
            </a:r>
            <a:r>
              <a:rPr lang="de-DE" dirty="0"/>
              <a:t>: Eine Story muss so überschaubar sein, dass die Entwickler den Aufwand der Umsetzung schätzen können.</a:t>
            </a:r>
          </a:p>
          <a:p>
            <a:pPr>
              <a:lnSpc>
                <a:spcPct val="150000"/>
              </a:lnSpc>
            </a:pPr>
            <a:r>
              <a:rPr lang="en-US" sz="2400" b="1" u="sng" dirty="0">
                <a:solidFill>
                  <a:schemeClr val="accent1"/>
                </a:solidFill>
              </a:rPr>
              <a:t>S</a:t>
            </a:r>
            <a:r>
              <a:rPr lang="en-US" b="1" dirty="0"/>
              <a:t>mall</a:t>
            </a:r>
            <a:r>
              <a:rPr lang="de-DE" dirty="0"/>
              <a:t>: Über den konkreten Umfang von Stories muss das Team entscheiden. Als Faustformel gilt: Die Umsetzung einer Story sollte zwischen 0,5 und 10 Personentagen liegen.</a:t>
            </a:r>
          </a:p>
          <a:p>
            <a:pPr>
              <a:lnSpc>
                <a:spcPct val="150000"/>
              </a:lnSpc>
            </a:pPr>
            <a:r>
              <a:rPr lang="en-US" sz="2400" b="1" u="sng" dirty="0">
                <a:solidFill>
                  <a:schemeClr val="accent1"/>
                </a:solidFill>
              </a:rPr>
              <a:t>T</a:t>
            </a:r>
            <a:r>
              <a:rPr lang="en-US" b="1" dirty="0"/>
              <a:t>estable</a:t>
            </a:r>
            <a:r>
              <a:rPr lang="de-DE" dirty="0"/>
              <a:t>: Stories müssen testbar sein.</a:t>
            </a:r>
          </a:p>
          <a:p>
            <a:pPr marL="0" indent="0">
              <a:lnSpc>
                <a:spcPct val="150000"/>
              </a:lnSpc>
              <a:buNone/>
            </a:pPr>
            <a:endParaRPr lang="de-DE" dirty="0"/>
          </a:p>
        </p:txBody>
      </p:sp>
      <p:sp>
        <p:nvSpPr>
          <p:cNvPr id="5" name="Titel 4">
            <a:extLst>
              <a:ext uri="{FF2B5EF4-FFF2-40B4-BE49-F238E27FC236}">
                <a16:creationId xmlns:a16="http://schemas.microsoft.com/office/drawing/2014/main" id="{67F8BE16-4194-4AF5-AF9F-9BCB74742E64}"/>
              </a:ext>
            </a:extLst>
          </p:cNvPr>
          <p:cNvSpPr>
            <a:spLocks noGrp="1"/>
          </p:cNvSpPr>
          <p:nvPr>
            <p:ph type="title"/>
          </p:nvPr>
        </p:nvSpPr>
        <p:spPr/>
        <p:txBody>
          <a:bodyPr/>
          <a:lstStyle/>
          <a:p>
            <a:r>
              <a:rPr lang="de-DE" dirty="0"/>
              <a:t>Gute User Stories sind „INVEST“</a:t>
            </a:r>
          </a:p>
        </p:txBody>
      </p:sp>
      <p:sp>
        <p:nvSpPr>
          <p:cNvPr id="10" name="Textfeld 9">
            <a:extLst>
              <a:ext uri="{FF2B5EF4-FFF2-40B4-BE49-F238E27FC236}">
                <a16:creationId xmlns:a16="http://schemas.microsoft.com/office/drawing/2014/main" id="{301FAF63-F35F-4DC0-BE17-0197854B4353}"/>
              </a:ext>
            </a:extLst>
          </p:cNvPr>
          <p:cNvSpPr txBox="1"/>
          <p:nvPr/>
        </p:nvSpPr>
        <p:spPr>
          <a:xfrm rot="20776146">
            <a:off x="4329900" y="5461788"/>
            <a:ext cx="4569651" cy="523220"/>
          </a:xfrm>
          <a:prstGeom prst="rect">
            <a:avLst/>
          </a:prstGeom>
          <a:noFill/>
        </p:spPr>
        <p:txBody>
          <a:bodyPr wrap="square" rtlCol="0">
            <a:spAutoFit/>
          </a:bodyPr>
          <a:lstStyle/>
          <a:p>
            <a:r>
              <a:rPr lang="de-DE" sz="2800" b="1" dirty="0">
                <a:solidFill>
                  <a:schemeClr val="accent1"/>
                </a:solidFill>
                <a:latin typeface="Calibri" panose="020F0502020204030204" pitchFamily="34" charset="0"/>
                <a:sym typeface="Wingdings" pitchFamily="2" charset="2"/>
              </a:rPr>
              <a:t>+ nicht technisch formuliert</a:t>
            </a:r>
          </a:p>
        </p:txBody>
      </p:sp>
    </p:spTree>
    <p:extLst>
      <p:ext uri="{BB962C8B-B14F-4D97-AF65-F5344CB8AC3E}">
        <p14:creationId xmlns:p14="http://schemas.microsoft.com/office/powerpoint/2010/main" val="2336290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2CD1DC2-79A6-4D8F-8C89-BC14E8FB690C}"/>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1B395C7-91E1-4E82-8E12-22E5F51273F9}"/>
              </a:ext>
            </a:extLst>
          </p:cNvPr>
          <p:cNvSpPr>
            <a:spLocks noGrp="1"/>
          </p:cNvSpPr>
          <p:nvPr>
            <p:ph type="sldNum" sz="quarter" idx="4"/>
          </p:nvPr>
        </p:nvSpPr>
        <p:spPr/>
        <p:txBody>
          <a:bodyPr/>
          <a:lstStyle/>
          <a:p>
            <a:fld id="{BD587C3E-324D-4846-9F44-5C3ACF20A720}" type="slidenum">
              <a:rPr lang="de-DE" smtClean="0"/>
              <a:pPr/>
              <a:t>71</a:t>
            </a:fld>
            <a:endParaRPr lang="de-DE" dirty="0"/>
          </a:p>
        </p:txBody>
      </p:sp>
      <p:sp>
        <p:nvSpPr>
          <p:cNvPr id="5" name="Titel 4">
            <a:extLst>
              <a:ext uri="{FF2B5EF4-FFF2-40B4-BE49-F238E27FC236}">
                <a16:creationId xmlns:a16="http://schemas.microsoft.com/office/drawing/2014/main" id="{3FE792A8-18A0-47F3-B971-E5769EB40891}"/>
              </a:ext>
            </a:extLst>
          </p:cNvPr>
          <p:cNvSpPr>
            <a:spLocks noGrp="1"/>
          </p:cNvSpPr>
          <p:nvPr>
            <p:ph type="title"/>
          </p:nvPr>
        </p:nvSpPr>
        <p:spPr/>
        <p:txBody>
          <a:bodyPr/>
          <a:lstStyle/>
          <a:p>
            <a:r>
              <a:rPr lang="de-DE" dirty="0" err="1"/>
              <a:t>Product</a:t>
            </a:r>
            <a:r>
              <a:rPr lang="de-DE" dirty="0"/>
              <a:t> Backlog-Elemente: User Stories</a:t>
            </a:r>
          </a:p>
        </p:txBody>
      </p:sp>
      <p:sp>
        <p:nvSpPr>
          <p:cNvPr id="2" name="Textplatzhalter 1">
            <a:extLst>
              <a:ext uri="{FF2B5EF4-FFF2-40B4-BE49-F238E27FC236}">
                <a16:creationId xmlns:a16="http://schemas.microsoft.com/office/drawing/2014/main" id="{E9F95B8E-E810-4594-8C54-E811E5BA63BB}"/>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99398AEC-E08F-4409-A54D-64F25DD8E8BA}"/>
              </a:ext>
            </a:extLst>
          </p:cNvPr>
          <p:cNvSpPr txBox="1"/>
          <p:nvPr/>
        </p:nvSpPr>
        <p:spPr>
          <a:xfrm rot="21105618">
            <a:off x="788399" y="1169706"/>
            <a:ext cx="5435009" cy="3046988"/>
          </a:xfrm>
          <a:prstGeom prst="rect">
            <a:avLst/>
          </a:prstGeom>
          <a:noFill/>
        </p:spPr>
        <p:txBody>
          <a:bodyPr wrap="square" rtlCol="0">
            <a:spAutoFit/>
          </a:bodyPr>
          <a:lstStyle/>
          <a:p>
            <a:pPr>
              <a:lnSpc>
                <a:spcPct val="150000"/>
              </a:lnSpc>
            </a:pPr>
            <a:r>
              <a:rPr lang="de-DE" sz="1600" b="1" dirty="0">
                <a:solidFill>
                  <a:srgbClr val="4D4D4D"/>
                </a:solidFill>
                <a:latin typeface="Calibri" panose="020F0502020204030204" pitchFamily="34" charset="0"/>
                <a:sym typeface="Wingdings" pitchFamily="2" charset="2"/>
              </a:rPr>
              <a:t>Der </a:t>
            </a:r>
            <a:r>
              <a:rPr lang="de-DE" sz="1600" b="1" dirty="0" err="1">
                <a:solidFill>
                  <a:srgbClr val="4D4D4D"/>
                </a:solidFill>
                <a:latin typeface="Calibri" panose="020F0502020204030204" pitchFamily="34" charset="0"/>
                <a:sym typeface="Wingdings" pitchFamily="2" charset="2"/>
              </a:rPr>
              <a:t>Product</a:t>
            </a:r>
            <a:r>
              <a:rPr lang="de-DE" sz="1600" b="1" dirty="0">
                <a:solidFill>
                  <a:srgbClr val="4D4D4D"/>
                </a:solidFill>
                <a:latin typeface="Calibri" panose="020F0502020204030204" pitchFamily="34" charset="0"/>
                <a:sym typeface="Wingdings" pitchFamily="2" charset="2"/>
              </a:rPr>
              <a:t> Backlog besteht aus User Stories …</a:t>
            </a:r>
          </a:p>
          <a:p>
            <a:pPr marL="176213" indent="-176213">
              <a:lnSpc>
                <a:spcPct val="150000"/>
              </a:lnSpc>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mit </a:t>
            </a:r>
            <a:r>
              <a:rPr lang="de-DE" sz="1600" b="1" dirty="0">
                <a:solidFill>
                  <a:srgbClr val="4D4D4D"/>
                </a:solidFill>
                <a:latin typeface="Calibri" panose="020F0502020204030204" pitchFamily="34" charset="0"/>
                <a:sym typeface="Wingdings" pitchFamily="2" charset="2"/>
              </a:rPr>
              <a:t>funktionalen</a:t>
            </a:r>
            <a:r>
              <a:rPr lang="de-DE" sz="1600" dirty="0">
                <a:solidFill>
                  <a:srgbClr val="4D4D4D"/>
                </a:solidFill>
                <a:latin typeface="Calibri" panose="020F0502020204030204" pitchFamily="34" charset="0"/>
                <a:sym typeface="Wingdings" pitchFamily="2" charset="2"/>
              </a:rPr>
              <a:t> Anforderungen</a:t>
            </a:r>
          </a:p>
          <a:p>
            <a:pPr marL="176213" indent="-176213">
              <a:lnSpc>
                <a:spcPct val="150000"/>
              </a:lnSpc>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mit </a:t>
            </a:r>
            <a:r>
              <a:rPr lang="de-DE" sz="1600" b="1" dirty="0">
                <a:solidFill>
                  <a:srgbClr val="4D4D4D"/>
                </a:solidFill>
                <a:latin typeface="Calibri" panose="020F0502020204030204" pitchFamily="34" charset="0"/>
                <a:sym typeface="Wingdings" pitchFamily="2" charset="2"/>
              </a:rPr>
              <a:t>Änderungen</a:t>
            </a:r>
            <a:r>
              <a:rPr lang="de-DE" sz="1600" dirty="0">
                <a:solidFill>
                  <a:srgbClr val="4D4D4D"/>
                </a:solidFill>
                <a:latin typeface="Calibri" panose="020F0502020204030204" pitchFamily="34" charset="0"/>
                <a:sym typeface="Wingdings" pitchFamily="2" charset="2"/>
              </a:rPr>
              <a:t> (Verbesserungen, Konkretisierungen etc.) an bereits umgesetzten funktionalen Anforderungen</a:t>
            </a:r>
          </a:p>
          <a:p>
            <a:pPr marL="176213" indent="-176213">
              <a:lnSpc>
                <a:spcPct val="150000"/>
              </a:lnSpc>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mit </a:t>
            </a:r>
            <a:r>
              <a:rPr lang="de-DE" sz="1600" b="1" dirty="0">
                <a:solidFill>
                  <a:srgbClr val="4D4D4D"/>
                </a:solidFill>
                <a:latin typeface="Calibri" panose="020F0502020204030204" pitchFamily="34" charset="0"/>
                <a:sym typeface="Wingdings" pitchFamily="2" charset="2"/>
              </a:rPr>
              <a:t>technischen</a:t>
            </a:r>
            <a:r>
              <a:rPr lang="de-DE" sz="1600" dirty="0">
                <a:solidFill>
                  <a:srgbClr val="4D4D4D"/>
                </a:solidFill>
                <a:latin typeface="Calibri" panose="020F0502020204030204" pitchFamily="34" charset="0"/>
                <a:sym typeface="Wingdings" pitchFamily="2" charset="2"/>
              </a:rPr>
              <a:t> Verbesserungen/Anpassungen (notwendigen Updates)</a:t>
            </a:r>
          </a:p>
          <a:p>
            <a:pPr marL="176213" indent="-176213">
              <a:lnSpc>
                <a:spcPct val="150000"/>
              </a:lnSpc>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zur </a:t>
            </a:r>
            <a:r>
              <a:rPr lang="de-DE" sz="1600" b="1" dirty="0">
                <a:solidFill>
                  <a:srgbClr val="4D4D4D"/>
                </a:solidFill>
                <a:latin typeface="Calibri" panose="020F0502020204030204" pitchFamily="34" charset="0"/>
                <a:sym typeface="Wingdings" pitchFamily="2" charset="2"/>
              </a:rPr>
              <a:t>Fehlerbehebung</a:t>
            </a:r>
            <a:r>
              <a:rPr lang="de-DE" sz="1600" dirty="0">
                <a:solidFill>
                  <a:srgbClr val="4D4D4D"/>
                </a:solidFill>
                <a:latin typeface="Calibri" panose="020F0502020204030204" pitchFamily="34" charset="0"/>
                <a:sym typeface="Wingdings" pitchFamily="2" charset="2"/>
              </a:rPr>
              <a:t> (Tickets)</a:t>
            </a:r>
          </a:p>
          <a:p>
            <a:pPr marL="176213" indent="-176213">
              <a:lnSpc>
                <a:spcPct val="150000"/>
              </a:lnSpc>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zum </a:t>
            </a:r>
            <a:r>
              <a:rPr lang="de-DE" sz="1600" b="1" dirty="0">
                <a:solidFill>
                  <a:srgbClr val="4D4D4D"/>
                </a:solidFill>
                <a:latin typeface="Calibri" panose="020F0502020204030204" pitchFamily="34" charset="0"/>
                <a:sym typeface="Wingdings" pitchFamily="2" charset="2"/>
              </a:rPr>
              <a:t>Wissenserwerb</a:t>
            </a:r>
          </a:p>
        </p:txBody>
      </p:sp>
      <p:grpSp>
        <p:nvGrpSpPr>
          <p:cNvPr id="8" name="Gruppieren 7">
            <a:extLst>
              <a:ext uri="{FF2B5EF4-FFF2-40B4-BE49-F238E27FC236}">
                <a16:creationId xmlns:a16="http://schemas.microsoft.com/office/drawing/2014/main" id="{FE5189DE-7F2A-4DA1-9955-FED56B6A297A}"/>
              </a:ext>
            </a:extLst>
          </p:cNvPr>
          <p:cNvGrpSpPr/>
          <p:nvPr/>
        </p:nvGrpSpPr>
        <p:grpSpPr>
          <a:xfrm>
            <a:off x="2409825" y="4590426"/>
            <a:ext cx="6269038" cy="1723549"/>
            <a:chOff x="1762125" y="3216634"/>
            <a:chExt cx="6269038" cy="1723549"/>
          </a:xfrm>
        </p:grpSpPr>
        <p:pic>
          <p:nvPicPr>
            <p:cNvPr id="17" name="Grafik 16">
              <a:extLst>
                <a:ext uri="{FF2B5EF4-FFF2-40B4-BE49-F238E27FC236}">
                  <a16:creationId xmlns:a16="http://schemas.microsoft.com/office/drawing/2014/main" id="{C9CF6C8B-35C4-47E1-A2D0-B586DA74E2F3}"/>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40658"/>
            <a:stretch/>
          </p:blipFill>
          <p:spPr>
            <a:xfrm>
              <a:off x="1762125" y="3276600"/>
              <a:ext cx="6269038" cy="1663583"/>
            </a:xfrm>
            <a:prstGeom prst="rect">
              <a:avLst/>
            </a:prstGeom>
          </p:spPr>
        </p:pic>
        <p:sp>
          <p:nvSpPr>
            <p:cNvPr id="18" name="Textfeld 17">
              <a:extLst>
                <a:ext uri="{FF2B5EF4-FFF2-40B4-BE49-F238E27FC236}">
                  <a16:creationId xmlns:a16="http://schemas.microsoft.com/office/drawing/2014/main" id="{B790F8F7-D8A0-45DB-9EE7-6CD19431F012}"/>
                </a:ext>
              </a:extLst>
            </p:cNvPr>
            <p:cNvSpPr txBox="1"/>
            <p:nvPr/>
          </p:nvSpPr>
          <p:spPr>
            <a:xfrm>
              <a:off x="1841850" y="3216634"/>
              <a:ext cx="5888302" cy="1723549"/>
            </a:xfrm>
            <a:prstGeom prst="rect">
              <a:avLst/>
            </a:prstGeom>
            <a:noFill/>
          </p:spPr>
          <p:txBody>
            <a:bodyPr wrap="square" rtlCol="0">
              <a:spAutoFit/>
            </a:bodyPr>
            <a:lstStyle/>
            <a:p>
              <a:pPr>
                <a:lnSpc>
                  <a:spcPct val="150000"/>
                </a:lnSpc>
                <a:spcAft>
                  <a:spcPts val="1200"/>
                </a:spcAft>
              </a:pPr>
              <a:r>
                <a:rPr lang="de-DE" sz="1600" b="1" dirty="0">
                  <a:solidFill>
                    <a:srgbClr val="4D4D4D"/>
                  </a:solidFill>
                  <a:latin typeface="Lucida Handwriting" panose="03010101010101010101" pitchFamily="66" charset="0"/>
                  <a:sym typeface="Wingdings" pitchFamily="2" charset="2"/>
                </a:rPr>
                <a:t>PW-</a:t>
              </a:r>
              <a:r>
                <a:rPr lang="en-US" sz="1600" b="1" dirty="0">
                  <a:solidFill>
                    <a:srgbClr val="4D4D4D"/>
                  </a:solidFill>
                  <a:latin typeface="Lucida Handwriting" panose="03010101010101010101" pitchFamily="66" charset="0"/>
                  <a:sym typeface="Wingdings" pitchFamily="2" charset="2"/>
                </a:rPr>
                <a:t>Reset</a:t>
              </a:r>
            </a:p>
            <a:p>
              <a:pPr>
                <a:lnSpc>
                  <a:spcPct val="150000"/>
                </a:lnSpc>
              </a:pPr>
              <a:r>
                <a:rPr lang="de-DE" sz="1600" dirty="0">
                  <a:solidFill>
                    <a:srgbClr val="4D4D4D"/>
                  </a:solidFill>
                  <a:latin typeface="Lucida Handwriting" panose="03010101010101010101" pitchFamily="66" charset="0"/>
                  <a:sym typeface="Wingdings" pitchFamily="2" charset="2"/>
                </a:rPr>
                <a:t>Als </a:t>
              </a:r>
              <a:r>
                <a:rPr lang="de-DE" sz="1600" b="1" dirty="0">
                  <a:solidFill>
                    <a:srgbClr val="4D4D4D"/>
                  </a:solidFill>
                  <a:latin typeface="Lucida Handwriting" panose="03010101010101010101" pitchFamily="66" charset="0"/>
                  <a:sym typeface="Wingdings" pitchFamily="2" charset="2"/>
                </a:rPr>
                <a:t>Anwender </a:t>
              </a:r>
              <a:r>
                <a:rPr lang="de-DE" sz="1600" dirty="0">
                  <a:solidFill>
                    <a:srgbClr val="4D4D4D"/>
                  </a:solidFill>
                  <a:latin typeface="Lucida Handwriting" panose="03010101010101010101" pitchFamily="66" charset="0"/>
                  <a:sym typeface="Wingdings" pitchFamily="2" charset="2"/>
                </a:rPr>
                <a:t>möchte ich </a:t>
              </a:r>
              <a:r>
                <a:rPr lang="de-DE" sz="1600" b="1" i="1" spc="-300" dirty="0">
                  <a:solidFill>
                    <a:srgbClr val="4D4D4D"/>
                  </a:solidFill>
                  <a:latin typeface="Lucida Handwriting" panose="03010101010101010101" pitchFamily="66" charset="0"/>
                  <a:sym typeface="Wingdings" pitchFamily="2" charset="2"/>
                </a:rPr>
                <a:t>m </a:t>
              </a:r>
              <a:r>
                <a:rPr lang="de-DE" sz="1600" b="1" i="1" dirty="0">
                  <a:solidFill>
                    <a:srgbClr val="4D4D4D"/>
                  </a:solidFill>
                  <a:latin typeface="Lucida Handwriting" panose="03010101010101010101" pitchFamily="66" charset="0"/>
                  <a:sym typeface="Wingdings" pitchFamily="2" charset="2"/>
                </a:rPr>
                <a:t>ein PW zurücksetzen lassen , wenn  ich es vergessen habe</a:t>
              </a:r>
              <a:r>
                <a:rPr lang="de-DE" sz="1600" b="1" dirty="0">
                  <a:solidFill>
                    <a:srgbClr val="4D4D4D"/>
                  </a:solidFill>
                  <a:latin typeface="Lucida Handwriting" panose="03010101010101010101" pitchFamily="66" charset="0"/>
                  <a:sym typeface="Wingdings" pitchFamily="2" charset="2"/>
                </a:rPr>
                <a:t>, </a:t>
              </a:r>
              <a:r>
                <a:rPr lang="de-DE" sz="1600" dirty="0">
                  <a:solidFill>
                    <a:srgbClr val="4D4D4D"/>
                  </a:solidFill>
                  <a:latin typeface="Lucida Handwriting" panose="03010101010101010101" pitchFamily="66" charset="0"/>
                  <a:sym typeface="Wingdings" pitchFamily="2" charset="2"/>
                </a:rPr>
                <a:t>sodass ich </a:t>
              </a:r>
              <a:r>
                <a:rPr lang="de-DE" sz="1600" b="1" dirty="0">
                  <a:solidFill>
                    <a:srgbClr val="4D4D4D"/>
                  </a:solidFill>
                  <a:latin typeface="Lucida Handwriting" panose="03010101010101010101" pitchFamily="66" charset="0"/>
                  <a:sym typeface="Wingdings" pitchFamily="2" charset="2"/>
                </a:rPr>
                <a:t>weiterarbeiten kann.</a:t>
              </a:r>
            </a:p>
          </p:txBody>
        </p:sp>
      </p:grpSp>
    </p:spTree>
    <p:extLst>
      <p:ext uri="{BB962C8B-B14F-4D97-AF65-F5344CB8AC3E}">
        <p14:creationId xmlns:p14="http://schemas.microsoft.com/office/powerpoint/2010/main" val="101403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436B6FC-B8AC-49E6-830A-73B20F25AE75}"/>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F927DAF8-039E-4B35-8956-5BA732973F5D}"/>
              </a:ext>
            </a:extLst>
          </p:cNvPr>
          <p:cNvSpPr>
            <a:spLocks noGrp="1"/>
          </p:cNvSpPr>
          <p:nvPr>
            <p:ph type="sldNum" sz="quarter" idx="4"/>
          </p:nvPr>
        </p:nvSpPr>
        <p:spPr/>
        <p:txBody>
          <a:bodyPr/>
          <a:lstStyle/>
          <a:p>
            <a:fld id="{BD587C3E-324D-4846-9F44-5C3ACF20A720}" type="slidenum">
              <a:rPr lang="de-DE" smtClean="0"/>
              <a:pPr/>
              <a:t>72</a:t>
            </a:fld>
            <a:endParaRPr lang="de-DE" dirty="0"/>
          </a:p>
        </p:txBody>
      </p:sp>
      <p:sp>
        <p:nvSpPr>
          <p:cNvPr id="5" name="Titel 4">
            <a:extLst>
              <a:ext uri="{FF2B5EF4-FFF2-40B4-BE49-F238E27FC236}">
                <a16:creationId xmlns:a16="http://schemas.microsoft.com/office/drawing/2014/main" id="{83B42883-BEE9-4873-9063-308B1C5530E0}"/>
              </a:ext>
            </a:extLst>
          </p:cNvPr>
          <p:cNvSpPr>
            <a:spLocks noGrp="1"/>
          </p:cNvSpPr>
          <p:nvPr>
            <p:ph type="title"/>
          </p:nvPr>
        </p:nvSpPr>
        <p:spPr/>
        <p:txBody>
          <a:bodyPr/>
          <a:lstStyle/>
          <a:p>
            <a:r>
              <a:rPr lang="de-DE" dirty="0"/>
              <a:t>Stories zum Wissenserwerb („Spikes“)</a:t>
            </a:r>
          </a:p>
        </p:txBody>
      </p:sp>
      <p:sp>
        <p:nvSpPr>
          <p:cNvPr id="2" name="Textplatzhalter 1">
            <a:extLst>
              <a:ext uri="{FF2B5EF4-FFF2-40B4-BE49-F238E27FC236}">
                <a16:creationId xmlns:a16="http://schemas.microsoft.com/office/drawing/2014/main" id="{75E3843B-E6C1-4D04-81BC-0987EFE5C268}"/>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A28DE946-9E76-4A5C-A83E-BBBA2A8548CC}"/>
              </a:ext>
            </a:extLst>
          </p:cNvPr>
          <p:cNvSpPr txBox="1"/>
          <p:nvPr/>
        </p:nvSpPr>
        <p:spPr>
          <a:xfrm rot="478223">
            <a:off x="1411111" y="1507617"/>
            <a:ext cx="5825067" cy="584775"/>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Was wir nicht wissen, müssen wir durch Prototypen, Konzepte, Experimente oder Studien o. Ä. in Erfahrung bringen.</a:t>
            </a:r>
          </a:p>
        </p:txBody>
      </p:sp>
      <p:sp>
        <p:nvSpPr>
          <p:cNvPr id="8" name="Textfeld 7">
            <a:extLst>
              <a:ext uri="{FF2B5EF4-FFF2-40B4-BE49-F238E27FC236}">
                <a16:creationId xmlns:a16="http://schemas.microsoft.com/office/drawing/2014/main" id="{0A4E60CB-10C0-4EB7-A958-454E8E16D8BD}"/>
              </a:ext>
            </a:extLst>
          </p:cNvPr>
          <p:cNvSpPr txBox="1"/>
          <p:nvPr/>
        </p:nvSpPr>
        <p:spPr>
          <a:xfrm rot="21206637">
            <a:off x="462568" y="2714334"/>
            <a:ext cx="4510894" cy="2062103"/>
          </a:xfrm>
          <a:prstGeom prst="rect">
            <a:avLst/>
          </a:prstGeom>
          <a:noFill/>
          <a:ln>
            <a:solidFill>
              <a:schemeClr val="tx2">
                <a:lumMod val="50000"/>
              </a:schemeClr>
            </a:solidFill>
          </a:ln>
        </p:spPr>
        <p:txBody>
          <a:bodyPr wrap="square" rtlCol="0">
            <a:spAutoFit/>
          </a:bodyPr>
          <a:lstStyle/>
          <a:p>
            <a:r>
              <a:rPr lang="de-DE" sz="1600" b="1" dirty="0">
                <a:solidFill>
                  <a:srgbClr val="4D4D4D"/>
                </a:solidFill>
                <a:latin typeface="Calibri" panose="020F0502020204030204" pitchFamily="34" charset="0"/>
                <a:sym typeface="Wingdings" pitchFamily="2" charset="2"/>
              </a:rPr>
              <a:t>User Story</a:t>
            </a:r>
          </a:p>
          <a:p>
            <a:endParaRPr lang="de-DE" sz="1600" b="1" dirty="0">
              <a:solidFill>
                <a:srgbClr val="4D4D4D"/>
              </a:solidFill>
              <a:latin typeface="Calibri" panose="020F0502020204030204" pitchFamily="34" charset="0"/>
              <a:sym typeface="Wingdings" pitchFamily="2" charset="2"/>
            </a:endParaRPr>
          </a:p>
          <a:p>
            <a:pPr>
              <a:lnSpc>
                <a:spcPct val="150000"/>
              </a:lnSpc>
            </a:pPr>
            <a:r>
              <a:rPr lang="de-DE" sz="1600" dirty="0">
                <a:solidFill>
                  <a:srgbClr val="4D4D4D"/>
                </a:solidFill>
                <a:latin typeface="Lucida Handwriting" panose="03010101010101010101" pitchFamily="66" charset="0"/>
                <a:sym typeface="Wingdings" pitchFamily="2" charset="2"/>
              </a:rPr>
              <a:t>Als Entwickler möchte ich alternative Lösungen für den Service-Chat-Bot kennen, um zu wissen, welche Lösung langfristig die bessere Wahl ist.</a:t>
            </a:r>
          </a:p>
        </p:txBody>
      </p:sp>
      <p:sp>
        <p:nvSpPr>
          <p:cNvPr id="9" name="Textfeld 8">
            <a:extLst>
              <a:ext uri="{FF2B5EF4-FFF2-40B4-BE49-F238E27FC236}">
                <a16:creationId xmlns:a16="http://schemas.microsoft.com/office/drawing/2014/main" id="{774672C7-D7CC-4A40-B100-CECE3E77831E}"/>
              </a:ext>
            </a:extLst>
          </p:cNvPr>
          <p:cNvSpPr txBox="1"/>
          <p:nvPr/>
        </p:nvSpPr>
        <p:spPr>
          <a:xfrm rot="220432">
            <a:off x="3536933" y="4889948"/>
            <a:ext cx="5310639" cy="1692771"/>
          </a:xfrm>
          <a:prstGeom prst="rect">
            <a:avLst/>
          </a:prstGeom>
          <a:noFill/>
          <a:ln>
            <a:solidFill>
              <a:schemeClr val="tx2">
                <a:lumMod val="50000"/>
              </a:schemeClr>
            </a:solidFill>
          </a:ln>
        </p:spPr>
        <p:txBody>
          <a:bodyPr wrap="square" rtlCol="0">
            <a:spAutoFit/>
          </a:bodyPr>
          <a:lstStyle/>
          <a:p>
            <a:r>
              <a:rPr lang="de-DE" sz="1600" b="1" dirty="0" err="1">
                <a:solidFill>
                  <a:srgbClr val="4D4D4D"/>
                </a:solidFill>
                <a:latin typeface="Calibri" panose="020F0502020204030204" pitchFamily="34" charset="0"/>
                <a:sym typeface="Wingdings" pitchFamily="2" charset="2"/>
              </a:rPr>
              <a:t>Confirmation</a:t>
            </a:r>
            <a:r>
              <a:rPr lang="de-DE" sz="1600" b="1" dirty="0">
                <a:solidFill>
                  <a:srgbClr val="4D4D4D"/>
                </a:solidFill>
                <a:latin typeface="Calibri" panose="020F0502020204030204" pitchFamily="34" charset="0"/>
                <a:sym typeface="Wingdings" pitchFamily="2" charset="2"/>
              </a:rPr>
              <a:t> (Bestätigung) </a:t>
            </a:r>
            <a:r>
              <a:rPr lang="de-DE" sz="1600" dirty="0">
                <a:solidFill>
                  <a:srgbClr val="4D4D4D"/>
                </a:solidFill>
                <a:latin typeface="Calibri" panose="020F0502020204030204" pitchFamily="34" charset="0"/>
                <a:sym typeface="Wingdings" pitchFamily="2" charset="2"/>
              </a:rPr>
              <a:t>Zufriedenheitsbedingungen</a:t>
            </a:r>
          </a:p>
          <a:p>
            <a:endParaRPr lang="de-DE" sz="1600" b="1" dirty="0">
              <a:solidFill>
                <a:srgbClr val="4D4D4D"/>
              </a:solidFill>
              <a:latin typeface="Calibri" panose="020F0502020204030204" pitchFamily="34" charset="0"/>
              <a:sym typeface="Wingdings" pitchFamily="2" charset="2"/>
            </a:endParaRPr>
          </a:p>
          <a:p>
            <a:pPr>
              <a:lnSpc>
                <a:spcPct val="150000"/>
              </a:lnSpc>
            </a:pPr>
            <a:r>
              <a:rPr lang="de-DE" sz="1600" dirty="0">
                <a:solidFill>
                  <a:srgbClr val="4D4D4D"/>
                </a:solidFill>
                <a:latin typeface="Lucida Handwriting" panose="03010101010101010101" pitchFamily="66" charset="0"/>
                <a:sym typeface="Wingdings" pitchFamily="2" charset="2"/>
              </a:rPr>
              <a:t>Es soll Klarheit erreicht werden, welche Lösungen für unsere Anforderungen ein gutes Preis-Leistungs-Verhältnis aufweisen.</a:t>
            </a:r>
          </a:p>
        </p:txBody>
      </p:sp>
    </p:spTree>
    <p:extLst>
      <p:ext uri="{BB962C8B-B14F-4D97-AF65-F5344CB8AC3E}">
        <p14:creationId xmlns:p14="http://schemas.microsoft.com/office/powerpoint/2010/main" val="27955166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6C1CC3ED-35B5-49B0-BBFD-215B8AA894F5}"/>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75FF906F-F8CD-4EA4-83F4-0116C4D782C0}"/>
              </a:ext>
            </a:extLst>
          </p:cNvPr>
          <p:cNvSpPr>
            <a:spLocks noGrp="1"/>
          </p:cNvSpPr>
          <p:nvPr>
            <p:ph type="sldNum" sz="quarter" idx="4"/>
          </p:nvPr>
        </p:nvSpPr>
        <p:spPr/>
        <p:txBody>
          <a:bodyPr/>
          <a:lstStyle/>
          <a:p>
            <a:fld id="{BD587C3E-324D-4846-9F44-5C3ACF20A720}" type="slidenum">
              <a:rPr lang="de-DE" smtClean="0"/>
              <a:pPr/>
              <a:t>73</a:t>
            </a:fld>
            <a:endParaRPr lang="de-DE" dirty="0"/>
          </a:p>
        </p:txBody>
      </p:sp>
      <p:sp>
        <p:nvSpPr>
          <p:cNvPr id="7" name="Titel 6">
            <a:extLst>
              <a:ext uri="{FF2B5EF4-FFF2-40B4-BE49-F238E27FC236}">
                <a16:creationId xmlns:a16="http://schemas.microsoft.com/office/drawing/2014/main" id="{EDF19C60-6A7C-482E-9359-5F94B91E5494}"/>
              </a:ext>
            </a:extLst>
          </p:cNvPr>
          <p:cNvSpPr>
            <a:spLocks noGrp="1"/>
          </p:cNvSpPr>
          <p:nvPr>
            <p:ph type="title"/>
          </p:nvPr>
        </p:nvSpPr>
        <p:spPr/>
        <p:txBody>
          <a:bodyPr/>
          <a:lstStyle/>
          <a:p>
            <a:r>
              <a:rPr lang="de-DE" dirty="0"/>
              <a:t>Nichtfunktionale Anforderungen und Randbedingungen</a:t>
            </a:r>
          </a:p>
        </p:txBody>
      </p:sp>
      <p:sp>
        <p:nvSpPr>
          <p:cNvPr id="9" name="Textplatzhalter 8">
            <a:extLst>
              <a:ext uri="{FF2B5EF4-FFF2-40B4-BE49-F238E27FC236}">
                <a16:creationId xmlns:a16="http://schemas.microsoft.com/office/drawing/2014/main" id="{0482A6F8-8BE9-4F31-828F-DD9A1531F2EE}"/>
              </a:ext>
            </a:extLst>
          </p:cNvPr>
          <p:cNvSpPr>
            <a:spLocks noGrp="1"/>
          </p:cNvSpPr>
          <p:nvPr>
            <p:ph type="body" sz="quarter" idx="11"/>
          </p:nvPr>
        </p:nvSpPr>
        <p:spPr/>
        <p:txBody>
          <a:bodyPr>
            <a:normAutofit fontScale="92500"/>
          </a:bodyPr>
          <a:lstStyle/>
          <a:p>
            <a:endParaRPr lang="de-DE"/>
          </a:p>
        </p:txBody>
      </p:sp>
      <p:sp>
        <p:nvSpPr>
          <p:cNvPr id="10" name="Textfeld 9">
            <a:extLst>
              <a:ext uri="{FF2B5EF4-FFF2-40B4-BE49-F238E27FC236}">
                <a16:creationId xmlns:a16="http://schemas.microsoft.com/office/drawing/2014/main" id="{82769270-D311-441D-88B4-7A5C4A817984}"/>
              </a:ext>
            </a:extLst>
          </p:cNvPr>
          <p:cNvSpPr txBox="1"/>
          <p:nvPr/>
        </p:nvSpPr>
        <p:spPr>
          <a:xfrm rot="21180475">
            <a:off x="279125" y="1315450"/>
            <a:ext cx="3151665" cy="830997"/>
          </a:xfrm>
          <a:prstGeom prst="rect">
            <a:avLst/>
          </a:prstGeom>
          <a:solidFill>
            <a:schemeClr val="tx2">
              <a:lumMod val="20000"/>
              <a:lumOff val="80000"/>
            </a:schemeClr>
          </a:solid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Nichtfunktionale</a:t>
            </a:r>
            <a:r>
              <a:rPr lang="de-DE" sz="1600" dirty="0">
                <a:solidFill>
                  <a:srgbClr val="4D4D4D"/>
                </a:solidFill>
                <a:latin typeface="Calibri" panose="020F0502020204030204" pitchFamily="34" charset="0"/>
                <a:sym typeface="Wingdings" pitchFamily="2" charset="2"/>
              </a:rPr>
              <a:t> Anforderungen repräsentieren </a:t>
            </a:r>
            <a:r>
              <a:rPr lang="de-DE" sz="1600" b="1" dirty="0">
                <a:solidFill>
                  <a:srgbClr val="4D4D4D"/>
                </a:solidFill>
                <a:latin typeface="Calibri" panose="020F0502020204030204" pitchFamily="34" charset="0"/>
                <a:sym typeface="Wingdings" pitchFamily="2" charset="2"/>
              </a:rPr>
              <a:t>qualitative Anforderungen auf Systemebene</a:t>
            </a:r>
            <a:r>
              <a:rPr lang="de-DE" sz="1600" dirty="0">
                <a:solidFill>
                  <a:srgbClr val="4D4D4D"/>
                </a:solidFill>
                <a:latin typeface="Calibri" panose="020F0502020204030204" pitchFamily="34" charset="0"/>
                <a:sym typeface="Wingdings" pitchFamily="2" charset="2"/>
              </a:rPr>
              <a:t>.</a:t>
            </a:r>
          </a:p>
        </p:txBody>
      </p:sp>
      <p:sp>
        <p:nvSpPr>
          <p:cNvPr id="11" name="Textfeld 10">
            <a:extLst>
              <a:ext uri="{FF2B5EF4-FFF2-40B4-BE49-F238E27FC236}">
                <a16:creationId xmlns:a16="http://schemas.microsoft.com/office/drawing/2014/main" id="{9885B6C5-5047-4DC1-A9B8-08A0FB3D9263}"/>
              </a:ext>
            </a:extLst>
          </p:cNvPr>
          <p:cNvSpPr txBox="1"/>
          <p:nvPr/>
        </p:nvSpPr>
        <p:spPr>
          <a:xfrm rot="314300">
            <a:off x="4020929" y="3678212"/>
            <a:ext cx="4492978" cy="830997"/>
          </a:xfrm>
          <a:prstGeom prst="rect">
            <a:avLst/>
          </a:prstGeom>
          <a:solidFill>
            <a:schemeClr val="tx2">
              <a:lumMod val="20000"/>
              <a:lumOff val="80000"/>
            </a:schemeClr>
          </a:solid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Nichtfunktionale Anforderungen und Randbedingungen sind</a:t>
            </a:r>
            <a:r>
              <a:rPr lang="de-DE" sz="1600" b="1" dirty="0">
                <a:solidFill>
                  <a:srgbClr val="4D4D4D"/>
                </a:solidFill>
                <a:latin typeface="Calibri" panose="020F0502020204030204" pitchFamily="34" charset="0"/>
                <a:sym typeface="Wingdings" pitchFamily="2" charset="2"/>
              </a:rPr>
              <a:t> Bestandteil der Definition </a:t>
            </a:r>
            <a:r>
              <a:rPr lang="de-DE" sz="1600" b="1" dirty="0" err="1">
                <a:solidFill>
                  <a:srgbClr val="4D4D4D"/>
                </a:solidFill>
                <a:latin typeface="Calibri" panose="020F0502020204030204" pitchFamily="34" charset="0"/>
                <a:sym typeface="Wingdings" pitchFamily="2" charset="2"/>
              </a:rPr>
              <a:t>of</a:t>
            </a:r>
            <a:r>
              <a:rPr lang="de-DE" sz="1600" b="1" dirty="0">
                <a:solidFill>
                  <a:srgbClr val="4D4D4D"/>
                </a:solidFill>
                <a:latin typeface="Calibri" panose="020F0502020204030204" pitchFamily="34" charset="0"/>
                <a:sym typeface="Wingdings" pitchFamily="2" charset="2"/>
              </a:rPr>
              <a:t> </a:t>
            </a:r>
            <a:r>
              <a:rPr lang="de-DE" sz="1600" b="1" dirty="0" err="1">
                <a:solidFill>
                  <a:srgbClr val="4D4D4D"/>
                </a:solidFill>
                <a:latin typeface="Calibri" panose="020F0502020204030204" pitchFamily="34" charset="0"/>
                <a:sym typeface="Wingdings" pitchFamily="2" charset="2"/>
              </a:rPr>
              <a:t>Done</a:t>
            </a:r>
            <a:r>
              <a:rPr lang="de-DE" sz="1600" b="1" dirty="0">
                <a:solidFill>
                  <a:srgbClr val="4D4D4D"/>
                </a:solidFill>
                <a:latin typeface="Calibri" panose="020F0502020204030204" pitchFamily="34" charset="0"/>
                <a:sym typeface="Wingdings" pitchFamily="2" charset="2"/>
              </a:rPr>
              <a:t> </a:t>
            </a:r>
            <a:r>
              <a:rPr lang="de-DE" sz="1600" dirty="0">
                <a:solidFill>
                  <a:srgbClr val="4D4D4D"/>
                </a:solidFill>
                <a:latin typeface="Calibri" panose="020F0502020204030204" pitchFamily="34" charset="0"/>
                <a:sym typeface="Wingdings" pitchFamily="2" charset="2"/>
              </a:rPr>
              <a:t>(DoD).</a:t>
            </a:r>
          </a:p>
        </p:txBody>
      </p:sp>
      <p:sp>
        <p:nvSpPr>
          <p:cNvPr id="12" name="Textfeld 11">
            <a:extLst>
              <a:ext uri="{FF2B5EF4-FFF2-40B4-BE49-F238E27FC236}">
                <a16:creationId xmlns:a16="http://schemas.microsoft.com/office/drawing/2014/main" id="{EB102F2B-14F5-431A-932F-7BE605D79DCA}"/>
              </a:ext>
            </a:extLst>
          </p:cNvPr>
          <p:cNvSpPr txBox="1"/>
          <p:nvPr/>
        </p:nvSpPr>
        <p:spPr>
          <a:xfrm rot="21334317">
            <a:off x="566302" y="2587811"/>
            <a:ext cx="4492978" cy="830997"/>
          </a:xfrm>
          <a:prstGeom prst="rect">
            <a:avLst/>
          </a:prstGeom>
          <a:solidFill>
            <a:schemeClr val="tx2">
              <a:lumMod val="20000"/>
              <a:lumOff val="80000"/>
            </a:schemeClr>
          </a:solid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Nichtfunktionale Anforderungen und Randbedingungen sind </a:t>
            </a:r>
            <a:r>
              <a:rPr lang="de-DE" sz="1600" b="1" dirty="0">
                <a:solidFill>
                  <a:srgbClr val="4D4D4D"/>
                </a:solidFill>
                <a:latin typeface="Calibri" panose="020F0502020204030204" pitchFamily="34" charset="0"/>
                <a:sym typeface="Wingdings" pitchFamily="2" charset="2"/>
              </a:rPr>
              <a:t>so früh wie möglich</a:t>
            </a:r>
            <a:r>
              <a:rPr lang="de-DE" sz="1600" dirty="0">
                <a:solidFill>
                  <a:srgbClr val="4D4D4D"/>
                </a:solidFill>
                <a:latin typeface="Calibri" panose="020F0502020204030204" pitchFamily="34" charset="0"/>
                <a:sym typeface="Wingdings" pitchFamily="2" charset="2"/>
              </a:rPr>
              <a:t> in Erfahrung zu bringen.</a:t>
            </a:r>
          </a:p>
        </p:txBody>
      </p:sp>
      <p:sp>
        <p:nvSpPr>
          <p:cNvPr id="13" name="Textfeld 12">
            <a:extLst>
              <a:ext uri="{FF2B5EF4-FFF2-40B4-BE49-F238E27FC236}">
                <a16:creationId xmlns:a16="http://schemas.microsoft.com/office/drawing/2014/main" id="{FAA447E2-3584-45D1-8FAE-B00573E4AAEC}"/>
              </a:ext>
            </a:extLst>
          </p:cNvPr>
          <p:cNvSpPr txBox="1"/>
          <p:nvPr/>
        </p:nvSpPr>
        <p:spPr>
          <a:xfrm rot="21258690">
            <a:off x="4204491" y="4839969"/>
            <a:ext cx="4125855" cy="1323439"/>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Beispiel für Website:</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bis zu 1.000.000 </a:t>
            </a:r>
            <a:r>
              <a:rPr lang="de-DE" sz="1600" dirty="0" err="1">
                <a:solidFill>
                  <a:srgbClr val="4D4D4D"/>
                </a:solidFill>
                <a:latin typeface="Calibri" panose="020F0502020204030204" pitchFamily="34" charset="0"/>
                <a:sym typeface="Wingdings" pitchFamily="2" charset="2"/>
              </a:rPr>
              <a:t>Pageviews</a:t>
            </a:r>
            <a:r>
              <a:rPr lang="de-DE" sz="1600" dirty="0">
                <a:solidFill>
                  <a:srgbClr val="4D4D4D"/>
                </a:solidFill>
                <a:latin typeface="Calibri" panose="020F0502020204030204" pitchFamily="34" charset="0"/>
                <a:sym typeface="Wingdings" pitchFamily="2" charset="2"/>
              </a:rPr>
              <a:t> pro Stunde</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bis zu 10.000 gleichzeitig aktive Benutzer</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Unterstützung der aktuellen und der letzten Browser-Versionen</a:t>
            </a:r>
          </a:p>
        </p:txBody>
      </p:sp>
      <p:sp>
        <p:nvSpPr>
          <p:cNvPr id="17" name="Textfeld 16">
            <a:extLst>
              <a:ext uri="{FF2B5EF4-FFF2-40B4-BE49-F238E27FC236}">
                <a16:creationId xmlns:a16="http://schemas.microsoft.com/office/drawing/2014/main" id="{0B7BFC03-135A-4A3E-96B3-0864551700A2}"/>
              </a:ext>
            </a:extLst>
          </p:cNvPr>
          <p:cNvSpPr txBox="1"/>
          <p:nvPr/>
        </p:nvSpPr>
        <p:spPr>
          <a:xfrm rot="567908">
            <a:off x="3959297" y="1367202"/>
            <a:ext cx="4990849" cy="1077218"/>
          </a:xfrm>
          <a:prstGeom prst="rect">
            <a:avLst/>
          </a:prstGeom>
          <a:solidFill>
            <a:schemeClr val="tx2">
              <a:lumMod val="20000"/>
              <a:lumOff val="80000"/>
            </a:schemeClr>
          </a:solidFill>
        </p:spPr>
        <p:txBody>
          <a:bodyPr wrap="square" rtlCol="0">
            <a:spAutoFit/>
          </a:bodyPr>
          <a:lstStyle/>
          <a:p>
            <a:pPr algn="ctr"/>
            <a:r>
              <a:rPr lang="de-DE" sz="1600" b="1" dirty="0">
                <a:solidFill>
                  <a:srgbClr val="4D4D4D"/>
                </a:solidFill>
                <a:latin typeface="Calibri" panose="020F0502020204030204" pitchFamily="34" charset="0"/>
                <a:sym typeface="Wingdings" pitchFamily="2" charset="2"/>
              </a:rPr>
              <a:t>Randbedingungen</a:t>
            </a:r>
            <a:r>
              <a:rPr lang="de-DE" sz="1600" dirty="0">
                <a:solidFill>
                  <a:srgbClr val="4D4D4D"/>
                </a:solidFill>
                <a:latin typeface="Calibri" panose="020F0502020204030204" pitchFamily="34" charset="0"/>
                <a:sym typeface="Wingdings" pitchFamily="2" charset="2"/>
              </a:rPr>
              <a:t> sind Anforderungen (z. B. gesetzliche), die die Lösung jenseits dessen einschränken, was notwendig ist, um die funktionalen und qualitativen Anforderungen zu erfüllen.</a:t>
            </a:r>
            <a:endParaRPr lang="de-DE" sz="1600" b="1" dirty="0">
              <a:solidFill>
                <a:srgbClr val="4D4D4D"/>
              </a:solidFill>
              <a:latin typeface="Calibri" panose="020F0502020204030204" pitchFamily="34" charset="0"/>
              <a:sym typeface="Wingdings" pitchFamily="2" charset="2"/>
            </a:endParaRPr>
          </a:p>
        </p:txBody>
      </p:sp>
      <p:sp>
        <p:nvSpPr>
          <p:cNvPr id="2" name="Textfeld 1">
            <a:extLst>
              <a:ext uri="{FF2B5EF4-FFF2-40B4-BE49-F238E27FC236}">
                <a16:creationId xmlns:a16="http://schemas.microsoft.com/office/drawing/2014/main" id="{D4A78649-E024-4E54-9D0D-B87EB0647E17}"/>
              </a:ext>
            </a:extLst>
          </p:cNvPr>
          <p:cNvSpPr txBox="1"/>
          <p:nvPr/>
        </p:nvSpPr>
        <p:spPr>
          <a:xfrm rot="21444939">
            <a:off x="570583" y="4545116"/>
            <a:ext cx="3086855" cy="1384995"/>
          </a:xfrm>
          <a:prstGeom prst="rect">
            <a:avLst/>
          </a:prstGeom>
          <a:noFill/>
          <a:ln>
            <a:solidFill>
              <a:schemeClr val="tx2">
                <a:lumMod val="50000"/>
              </a:schemeClr>
            </a:solidFill>
          </a:ln>
        </p:spPr>
        <p:txBody>
          <a:bodyPr wrap="square" rtlCol="0">
            <a:spAutoFit/>
          </a:bodyPr>
          <a:lstStyle/>
          <a:p>
            <a:r>
              <a:rPr lang="de-DE" sz="1200" b="1" dirty="0">
                <a:latin typeface="Calibri" panose="020F0502020204030204" pitchFamily="34" charset="0"/>
                <a:cs typeface="Calibri" panose="020F0502020204030204" pitchFamily="34" charset="0"/>
                <a:sym typeface="Wingdings" pitchFamily="2" charset="2"/>
              </a:rPr>
              <a:t>Qualitative Anforderungen (ISO/IEC 25000)</a:t>
            </a:r>
          </a:p>
          <a:p>
            <a:pPr marL="228600" indent="-228600">
              <a:buFont typeface="+mj-lt"/>
              <a:buAutoNum type="arabicPeriod"/>
            </a:pPr>
            <a:r>
              <a:rPr lang="de-DE" sz="1200" dirty="0">
                <a:latin typeface="Calibri" panose="020F0502020204030204" pitchFamily="34" charset="0"/>
                <a:cs typeface="Calibri" panose="020F0502020204030204" pitchFamily="34" charset="0"/>
                <a:sym typeface="Wingdings" pitchFamily="2" charset="2"/>
              </a:rPr>
              <a:t>Sicherheit, Genauigkeit</a:t>
            </a:r>
          </a:p>
          <a:p>
            <a:pPr marL="228600" indent="-228600">
              <a:buFont typeface="+mj-lt"/>
              <a:buAutoNum type="arabicPeriod"/>
            </a:pPr>
            <a:r>
              <a:rPr lang="de-DE" sz="1200" dirty="0">
                <a:latin typeface="Calibri" panose="020F0502020204030204" pitchFamily="34" charset="0"/>
                <a:cs typeface="Calibri" panose="020F0502020204030204" pitchFamily="34" charset="0"/>
                <a:sym typeface="Wingdings" pitchFamily="2" charset="2"/>
              </a:rPr>
              <a:t>Zuverlässigkeit (Robustheit)</a:t>
            </a:r>
          </a:p>
          <a:p>
            <a:pPr marL="228600" indent="-228600">
              <a:buFont typeface="+mj-lt"/>
              <a:buAutoNum type="arabicPeriod"/>
            </a:pPr>
            <a:r>
              <a:rPr lang="de-DE" sz="1200" dirty="0">
                <a:latin typeface="Calibri" panose="020F0502020204030204" pitchFamily="34" charset="0"/>
                <a:cs typeface="Calibri" panose="020F0502020204030204" pitchFamily="34" charset="0"/>
                <a:sym typeface="Wingdings" pitchFamily="2" charset="2"/>
              </a:rPr>
              <a:t>Benutzbarkeit (Erlernbarkeit)</a:t>
            </a:r>
          </a:p>
          <a:p>
            <a:pPr marL="228600" indent="-228600">
              <a:buFont typeface="+mj-lt"/>
              <a:buAutoNum type="arabicPeriod"/>
            </a:pPr>
            <a:r>
              <a:rPr lang="de-DE" sz="1200" dirty="0">
                <a:latin typeface="Calibri" panose="020F0502020204030204" pitchFamily="34" charset="0"/>
                <a:cs typeface="Calibri" panose="020F0502020204030204" pitchFamily="34" charset="0"/>
                <a:sym typeface="Wingdings" pitchFamily="2" charset="2"/>
              </a:rPr>
              <a:t>Performance (Effizienz)</a:t>
            </a:r>
          </a:p>
          <a:p>
            <a:pPr marL="228600" indent="-228600">
              <a:buFont typeface="+mj-lt"/>
              <a:buAutoNum type="arabicPeriod"/>
            </a:pPr>
            <a:r>
              <a:rPr lang="de-DE" sz="1200" dirty="0">
                <a:latin typeface="Calibri" panose="020F0502020204030204" pitchFamily="34" charset="0"/>
                <a:cs typeface="Calibri" panose="020F0502020204030204" pitchFamily="34" charset="0"/>
                <a:sym typeface="Wingdings" pitchFamily="2" charset="2"/>
              </a:rPr>
              <a:t>Änderbarkeit</a:t>
            </a:r>
          </a:p>
          <a:p>
            <a:pPr marL="228600" indent="-228600">
              <a:buFont typeface="+mj-lt"/>
              <a:buAutoNum type="arabicPeriod"/>
            </a:pPr>
            <a:r>
              <a:rPr lang="de-DE" sz="1200" dirty="0">
                <a:latin typeface="Calibri" panose="020F0502020204030204" pitchFamily="34" charset="0"/>
                <a:cs typeface="Calibri" panose="020F0502020204030204" pitchFamily="34" charset="0"/>
                <a:sym typeface="Wingdings" pitchFamily="2" charset="2"/>
              </a:rPr>
              <a:t>Übertragbarkeit</a:t>
            </a:r>
            <a:endParaRPr lang="en-US" sz="1200" dirty="0" err="1">
              <a:solidFill>
                <a:srgbClr val="4D4D4D"/>
              </a:solidFill>
              <a:latin typeface="Calibri" panose="020F0502020204030204" pitchFamily="34" charset="0"/>
              <a:cs typeface="Calibri" panose="020F0502020204030204" pitchFamily="34" charset="0"/>
              <a:sym typeface="Wingdings" pitchFamily="2" charset="2"/>
            </a:endParaRPr>
          </a:p>
        </p:txBody>
      </p:sp>
    </p:spTree>
    <p:extLst>
      <p:ext uri="{BB962C8B-B14F-4D97-AF65-F5344CB8AC3E}">
        <p14:creationId xmlns:p14="http://schemas.microsoft.com/office/powerpoint/2010/main" val="1955210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EAF9BAEF-F6E0-4AF9-A625-533E6B0A2F2E}"/>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3BD743B3-B09B-485B-A1C9-EAF16A1E8B23}"/>
              </a:ext>
            </a:extLst>
          </p:cNvPr>
          <p:cNvSpPr>
            <a:spLocks noGrp="1"/>
          </p:cNvSpPr>
          <p:nvPr>
            <p:ph type="sldNum" sz="quarter" idx="4"/>
          </p:nvPr>
        </p:nvSpPr>
        <p:spPr/>
        <p:txBody>
          <a:bodyPr/>
          <a:lstStyle/>
          <a:p>
            <a:fld id="{BD587C3E-324D-4846-9F44-5C3ACF20A720}" type="slidenum">
              <a:rPr lang="de-DE" smtClean="0"/>
              <a:pPr/>
              <a:t>74</a:t>
            </a:fld>
            <a:endParaRPr lang="de-DE" dirty="0"/>
          </a:p>
        </p:txBody>
      </p:sp>
      <p:sp>
        <p:nvSpPr>
          <p:cNvPr id="5" name="Titel 4">
            <a:extLst>
              <a:ext uri="{FF2B5EF4-FFF2-40B4-BE49-F238E27FC236}">
                <a16:creationId xmlns:a16="http://schemas.microsoft.com/office/drawing/2014/main" id="{C82128E3-E23E-406C-A6A8-B55CE8C1331D}"/>
              </a:ext>
            </a:extLst>
          </p:cNvPr>
          <p:cNvSpPr>
            <a:spLocks noGrp="1"/>
          </p:cNvSpPr>
          <p:nvPr>
            <p:ph type="title"/>
          </p:nvPr>
        </p:nvSpPr>
        <p:spPr/>
        <p:txBody>
          <a:bodyPr/>
          <a:lstStyle/>
          <a:p>
            <a:r>
              <a:rPr lang="de-DE" dirty="0"/>
              <a:t>Definition </a:t>
            </a:r>
            <a:r>
              <a:rPr lang="de-DE" dirty="0" err="1"/>
              <a:t>of</a:t>
            </a:r>
            <a:r>
              <a:rPr lang="de-DE" dirty="0"/>
              <a:t> </a:t>
            </a:r>
            <a:r>
              <a:rPr lang="de-DE" dirty="0" err="1"/>
              <a:t>Done</a:t>
            </a:r>
            <a:r>
              <a:rPr lang="de-DE" dirty="0"/>
              <a:t> (DoD)/Definition von „fertig“</a:t>
            </a:r>
          </a:p>
        </p:txBody>
      </p:sp>
      <p:sp>
        <p:nvSpPr>
          <p:cNvPr id="2" name="Textplatzhalter 1">
            <a:extLst>
              <a:ext uri="{FF2B5EF4-FFF2-40B4-BE49-F238E27FC236}">
                <a16:creationId xmlns:a16="http://schemas.microsoft.com/office/drawing/2014/main" id="{B008FE27-7A8B-43F0-9E38-67EBB26C757A}"/>
              </a:ext>
            </a:extLst>
          </p:cNvPr>
          <p:cNvSpPr>
            <a:spLocks noGrp="1"/>
          </p:cNvSpPr>
          <p:nvPr>
            <p:ph type="body" sz="quarter" idx="11"/>
          </p:nvPr>
        </p:nvSpPr>
        <p:spPr/>
        <p:txBody>
          <a:bodyPr>
            <a:normAutofit fontScale="92500"/>
          </a:bodyPr>
          <a:lstStyle/>
          <a:p>
            <a:r>
              <a:rPr lang="de-DE" dirty="0"/>
              <a:t>Syl_ID_3.6</a:t>
            </a:r>
          </a:p>
        </p:txBody>
      </p:sp>
      <p:sp>
        <p:nvSpPr>
          <p:cNvPr id="7" name="Textfeld 6">
            <a:extLst>
              <a:ext uri="{FF2B5EF4-FFF2-40B4-BE49-F238E27FC236}">
                <a16:creationId xmlns:a16="http://schemas.microsoft.com/office/drawing/2014/main" id="{6208EDB2-E6CB-4848-AA2D-6B008EDC7775}"/>
              </a:ext>
            </a:extLst>
          </p:cNvPr>
          <p:cNvSpPr txBox="1"/>
          <p:nvPr/>
        </p:nvSpPr>
        <p:spPr>
          <a:xfrm>
            <a:off x="162046" y="1061065"/>
            <a:ext cx="7986531" cy="792781"/>
          </a:xfrm>
          <a:prstGeom prst="rect">
            <a:avLst/>
          </a:prstGeom>
          <a:noFill/>
        </p:spPr>
        <p:txBody>
          <a:bodyPr wrap="square" rtlCol="0">
            <a:spAutoFit/>
          </a:bodyPr>
          <a:lstStyle/>
          <a:p>
            <a:pPr algn="ctr">
              <a:lnSpc>
                <a:spcPct val="150000"/>
              </a:lnSpc>
            </a:pPr>
            <a:r>
              <a:rPr lang="de-DE" sz="1600" dirty="0">
                <a:solidFill>
                  <a:srgbClr val="4D4D4D"/>
                </a:solidFill>
                <a:latin typeface="Calibri" panose="020F0502020204030204" pitchFamily="34" charset="0"/>
                <a:sym typeface="Wingdings" pitchFamily="2" charset="2"/>
              </a:rPr>
              <a:t>Die Definition </a:t>
            </a:r>
            <a:r>
              <a:rPr lang="de-DE" sz="1600" dirty="0" err="1">
                <a:solidFill>
                  <a:srgbClr val="4D4D4D"/>
                </a:solidFill>
                <a:latin typeface="Calibri" panose="020F0502020204030204" pitchFamily="34" charset="0"/>
                <a:sym typeface="Wingdings" pitchFamily="2" charset="2"/>
              </a:rPr>
              <a:t>of</a:t>
            </a:r>
            <a:r>
              <a:rPr lang="de-DE" sz="1600" dirty="0">
                <a:solidFill>
                  <a:srgbClr val="4D4D4D"/>
                </a:solidFill>
                <a:latin typeface="Calibri" panose="020F0502020204030204" pitchFamily="34" charset="0"/>
                <a:sym typeface="Wingdings" pitchFamily="2" charset="2"/>
              </a:rPr>
              <a:t> </a:t>
            </a:r>
            <a:r>
              <a:rPr lang="de-DE" sz="1600" dirty="0" err="1">
                <a:solidFill>
                  <a:srgbClr val="4D4D4D"/>
                </a:solidFill>
                <a:latin typeface="Calibri" panose="020F0502020204030204" pitchFamily="34" charset="0"/>
                <a:sym typeface="Wingdings" pitchFamily="2" charset="2"/>
              </a:rPr>
              <a:t>Done</a:t>
            </a:r>
            <a:r>
              <a:rPr lang="de-DE" sz="1600" dirty="0">
                <a:solidFill>
                  <a:srgbClr val="4D4D4D"/>
                </a:solidFill>
                <a:latin typeface="Calibri" panose="020F0502020204030204" pitchFamily="34" charset="0"/>
                <a:sym typeface="Wingdings" pitchFamily="2" charset="2"/>
              </a:rPr>
              <a:t> </a:t>
            </a:r>
            <a:r>
              <a:rPr lang="de-DE" sz="1600" b="1" dirty="0">
                <a:solidFill>
                  <a:srgbClr val="4D4D4D"/>
                </a:solidFill>
                <a:latin typeface="Calibri" panose="020F0502020204030204" pitchFamily="34" charset="0"/>
                <a:sym typeface="Wingdings" pitchFamily="2" charset="2"/>
              </a:rPr>
              <a:t>listet alle Arbeiten auf, die abgeschlossen sein müssen</a:t>
            </a:r>
            <a:r>
              <a:rPr lang="de-DE" sz="1600" dirty="0">
                <a:solidFill>
                  <a:srgbClr val="4D4D4D"/>
                </a:solidFill>
                <a:latin typeface="Calibri" panose="020F0502020204030204" pitchFamily="34" charset="0"/>
                <a:sym typeface="Wingdings" pitchFamily="2" charset="2"/>
              </a:rPr>
              <a:t>, bevor ein potenziell auslieferungsfähiges Produkt-Inkrement als fertig erklärt werden kann.</a:t>
            </a:r>
          </a:p>
        </p:txBody>
      </p:sp>
      <p:graphicFrame>
        <p:nvGraphicFramePr>
          <p:cNvPr id="8" name="Tabelle 7">
            <a:extLst>
              <a:ext uri="{FF2B5EF4-FFF2-40B4-BE49-F238E27FC236}">
                <a16:creationId xmlns:a16="http://schemas.microsoft.com/office/drawing/2014/main" id="{501885A9-A46C-43D2-A0F7-324C3832819D}"/>
              </a:ext>
            </a:extLst>
          </p:cNvPr>
          <p:cNvGraphicFramePr>
            <a:graphicFrameLocks noGrp="1"/>
          </p:cNvGraphicFramePr>
          <p:nvPr/>
        </p:nvGraphicFramePr>
        <p:xfrm>
          <a:off x="645529" y="2171985"/>
          <a:ext cx="4042218" cy="4023360"/>
        </p:xfrm>
        <a:graphic>
          <a:graphicData uri="http://schemas.openxmlformats.org/drawingml/2006/table">
            <a:tbl>
              <a:tblPr firstRow="1" bandRow="1">
                <a:tableStyleId>{21E4AEA4-8DFA-4A89-87EB-49C32662AFE0}</a:tableStyleId>
              </a:tblPr>
              <a:tblGrid>
                <a:gridCol w="623442">
                  <a:extLst>
                    <a:ext uri="{9D8B030D-6E8A-4147-A177-3AD203B41FA5}">
                      <a16:colId xmlns:a16="http://schemas.microsoft.com/office/drawing/2014/main" val="1360983739"/>
                    </a:ext>
                  </a:extLst>
                </a:gridCol>
                <a:gridCol w="3418776">
                  <a:extLst>
                    <a:ext uri="{9D8B030D-6E8A-4147-A177-3AD203B41FA5}">
                      <a16:colId xmlns:a16="http://schemas.microsoft.com/office/drawing/2014/main" val="2974008020"/>
                    </a:ext>
                  </a:extLst>
                </a:gridCol>
              </a:tblGrid>
              <a:tr h="151355">
                <a:tc gridSpan="2">
                  <a:txBody>
                    <a:bodyPr/>
                    <a:lstStyle/>
                    <a:p>
                      <a:r>
                        <a:rPr lang="de-DE" sz="1200" dirty="0">
                          <a:latin typeface="Calibri" panose="020F0502020204030204" pitchFamily="34" charset="0"/>
                          <a:cs typeface="Calibri" panose="020F0502020204030204" pitchFamily="34" charset="0"/>
                        </a:rPr>
                        <a:t>Beispiel: Definition </a:t>
                      </a:r>
                      <a:r>
                        <a:rPr lang="de-DE" sz="1200" dirty="0" err="1">
                          <a:latin typeface="Calibri" panose="020F0502020204030204" pitchFamily="34" charset="0"/>
                          <a:cs typeface="Calibri" panose="020F0502020204030204" pitchFamily="34" charset="0"/>
                        </a:rPr>
                        <a:t>of</a:t>
                      </a:r>
                      <a:r>
                        <a:rPr lang="de-DE" sz="1200" dirty="0">
                          <a:latin typeface="Calibri" panose="020F0502020204030204" pitchFamily="34" charset="0"/>
                          <a:cs typeface="Calibri" panose="020F0502020204030204" pitchFamily="34" charset="0"/>
                        </a:rPr>
                        <a:t> </a:t>
                      </a:r>
                      <a:r>
                        <a:rPr lang="de-DE" sz="1200" dirty="0" err="1">
                          <a:latin typeface="Calibri" panose="020F0502020204030204" pitchFamily="34" charset="0"/>
                          <a:cs typeface="Calibri" panose="020F0502020204030204" pitchFamily="34" charset="0"/>
                        </a:rPr>
                        <a:t>Done</a:t>
                      </a:r>
                      <a:endParaRPr lang="de-DE" sz="1200" dirty="0">
                        <a:latin typeface="Calibri" panose="020F0502020204030204" pitchFamily="34" charset="0"/>
                        <a:cs typeface="Calibri" panose="020F0502020204030204" pitchFamily="34" charset="0"/>
                      </a:endParaRPr>
                    </a:p>
                  </a:txBody>
                  <a:tcPr/>
                </a:tc>
                <a:tc hMerge="1">
                  <a:txBody>
                    <a:bodyPr/>
                    <a:lstStyle/>
                    <a:p>
                      <a:endParaRPr lang="de-DE"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49495439"/>
                  </a:ext>
                </a:extLst>
              </a:tr>
              <a:tr h="151355">
                <a:tc>
                  <a:txBody>
                    <a:bodyPr/>
                    <a:lstStyle/>
                    <a:p>
                      <a:pPr algn="ct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txBody>
                  <a:tcPr/>
                </a:tc>
                <a:tc>
                  <a:txBody>
                    <a:bodyPr/>
                    <a:lstStyle/>
                    <a:p>
                      <a:r>
                        <a:rPr lang="de-DE" sz="1200" dirty="0">
                          <a:latin typeface="Calibri" panose="020F0502020204030204" pitchFamily="34" charset="0"/>
                          <a:cs typeface="Calibri" panose="020F0502020204030204" pitchFamily="34" charset="0"/>
                        </a:rPr>
                        <a:t>Design überprüft</a:t>
                      </a:r>
                    </a:p>
                  </a:txBody>
                  <a:tcPr/>
                </a:tc>
                <a:extLst>
                  <a:ext uri="{0D108BD9-81ED-4DB2-BD59-A6C34878D82A}">
                    <a16:rowId xmlns:a16="http://schemas.microsoft.com/office/drawing/2014/main" val="2120764890"/>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p>
                      <a:pPr algn="ctr"/>
                      <a:endParaRPr lang="de-DE" sz="1200" dirty="0">
                        <a:latin typeface="Calibri" panose="020F0502020204030204" pitchFamily="34" charset="0"/>
                        <a:cs typeface="Calibri" panose="020F0502020204030204" pitchFamily="34" charset="0"/>
                      </a:endParaRPr>
                    </a:p>
                  </a:txBody>
                  <a:tcPr/>
                </a:tc>
                <a:tc>
                  <a:txBody>
                    <a:bodyPr/>
                    <a:lstStyle/>
                    <a:p>
                      <a:r>
                        <a:rPr lang="de-DE" sz="1200" dirty="0">
                          <a:latin typeface="Calibri" panose="020F0502020204030204" pitchFamily="34" charset="0"/>
                          <a:cs typeface="Calibri" panose="020F0502020204030204" pitchFamily="34" charset="0"/>
                        </a:rPr>
                        <a:t>Code abgeschlossen</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Code restrukturiert</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Code in Standardformat</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Code kommentiert</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Code eingecheckt</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Code ist überprüft</a:t>
                      </a:r>
                    </a:p>
                  </a:txBody>
                  <a:tcPr/>
                </a:tc>
                <a:extLst>
                  <a:ext uri="{0D108BD9-81ED-4DB2-BD59-A6C34878D82A}">
                    <a16:rowId xmlns:a16="http://schemas.microsoft.com/office/drawing/2014/main" val="1881885002"/>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p>
                      <a:pPr algn="ctr"/>
                      <a:endParaRPr lang="de-DE" sz="1200" dirty="0">
                        <a:latin typeface="Calibri" panose="020F0502020204030204" pitchFamily="34" charset="0"/>
                        <a:cs typeface="Calibri" panose="020F0502020204030204" pitchFamily="34" charset="0"/>
                      </a:endParaRPr>
                    </a:p>
                  </a:txBody>
                  <a:tcPr/>
                </a:tc>
                <a:tc>
                  <a:txBody>
                    <a:bodyPr/>
                    <a:lstStyle/>
                    <a:p>
                      <a:r>
                        <a:rPr lang="de-DE" sz="1200" dirty="0">
                          <a:latin typeface="Calibri" panose="020F0502020204030204" pitchFamily="34" charset="0"/>
                          <a:cs typeface="Calibri" panose="020F0502020204030204" pitchFamily="34" charset="0"/>
                        </a:rPr>
                        <a:t>Endanwenderdokumentation aktualisiert</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56065950"/>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p>
                      <a:pPr algn="ctr"/>
                      <a:endParaRPr lang="de-DE" sz="12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de-DE" sz="1200" dirty="0">
                          <a:latin typeface="Calibri" panose="020F0502020204030204" pitchFamily="34" charset="0"/>
                          <a:cs typeface="Calibri" panose="020F0502020204030204" pitchFamily="34" charset="0"/>
                        </a:rPr>
                        <a:t>Tests durchgeführt</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Unit Test</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Integration</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698761582"/>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p>
                      <a:pPr algn="ctr"/>
                      <a:endParaRPr lang="de-DE" sz="12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de-DE" sz="1200" dirty="0">
                          <a:latin typeface="Calibri" panose="020F0502020204030204" pitchFamily="34" charset="0"/>
                          <a:cs typeface="Calibri" panose="020F0502020204030204" pitchFamily="34" charset="0"/>
                        </a:rPr>
                        <a:t>keine Fehlfunktionen festgestellt</a:t>
                      </a:r>
                    </a:p>
                    <a:p>
                      <a:pPr marL="171450" indent="-171450">
                        <a:buFont typeface="Arial" panose="020B0604020202020204" pitchFamily="34" charset="0"/>
                        <a:buChar char="•"/>
                      </a:pPr>
                      <a:r>
                        <a:rPr lang="de-DE" sz="12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600561732"/>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de-DE" sz="1200" dirty="0">
                          <a:latin typeface="Calibri" panose="020F0502020204030204" pitchFamily="34" charset="0"/>
                          <a:cs typeface="Calibri" panose="020F0502020204030204" pitchFamily="34" charset="0"/>
                        </a:rPr>
                        <a:t>Akzeptanz erfolgreich getestet</a:t>
                      </a:r>
                    </a:p>
                  </a:txBody>
                  <a:tcPr/>
                </a:tc>
                <a:extLst>
                  <a:ext uri="{0D108BD9-81ED-4DB2-BD59-A6C34878D82A}">
                    <a16:rowId xmlns:a16="http://schemas.microsoft.com/office/drawing/2014/main" val="4013482278"/>
                  </a:ext>
                </a:extLst>
              </a:tr>
              <a:tr h="151355">
                <a:tc>
                  <a:txBody>
                    <a:bodyPr/>
                    <a:lstStyle/>
                    <a:p>
                      <a:pPr algn="ctr"/>
                      <a:endParaRPr lang="de-DE" sz="12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de-DE" sz="12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504997537"/>
                  </a:ext>
                </a:extLst>
              </a:tr>
            </a:tbl>
          </a:graphicData>
        </a:graphic>
      </p:graphicFrame>
      <p:sp>
        <p:nvSpPr>
          <p:cNvPr id="9" name="Textfeld 8">
            <a:extLst>
              <a:ext uri="{FF2B5EF4-FFF2-40B4-BE49-F238E27FC236}">
                <a16:creationId xmlns:a16="http://schemas.microsoft.com/office/drawing/2014/main" id="{8CF36139-E1E4-46F6-A58B-64F1C0A7BDE0}"/>
              </a:ext>
            </a:extLst>
          </p:cNvPr>
          <p:cNvSpPr txBox="1"/>
          <p:nvPr/>
        </p:nvSpPr>
        <p:spPr>
          <a:xfrm rot="356312">
            <a:off x="4945711" y="3700817"/>
            <a:ext cx="3379808" cy="1169551"/>
          </a:xfrm>
          <a:prstGeom prst="rect">
            <a:avLst/>
          </a:prstGeom>
          <a:noFill/>
          <a:ln>
            <a:solidFill>
              <a:schemeClr val="tx2">
                <a:lumMod val="50000"/>
              </a:schemeClr>
            </a:solidFill>
          </a:ln>
        </p:spPr>
        <p:txBody>
          <a:bodyPr wrap="square" rtlCol="0">
            <a:spAutoFit/>
          </a:bodyPr>
          <a:lstStyle/>
          <a:p>
            <a:pPr algn="ctr"/>
            <a:r>
              <a:rPr lang="de-DE" sz="1400" b="1" dirty="0">
                <a:solidFill>
                  <a:srgbClr val="4D4D4D"/>
                </a:solidFill>
                <a:latin typeface="Calibri" panose="020F0502020204030204" pitchFamily="34" charset="0"/>
                <a:sym typeface="Wingdings" pitchFamily="2" charset="2"/>
              </a:rPr>
              <a:t>Zufriedenheits-/Akzeptanzbedingungen</a:t>
            </a:r>
            <a:r>
              <a:rPr lang="de-DE" sz="1400" dirty="0">
                <a:solidFill>
                  <a:srgbClr val="4D4D4D"/>
                </a:solidFill>
                <a:latin typeface="Calibri" panose="020F0502020204030204" pitchFamily="34" charset="0"/>
                <a:sym typeface="Wingdings" pitchFamily="2" charset="2"/>
              </a:rPr>
              <a:t> (</a:t>
            </a:r>
            <a:r>
              <a:rPr lang="en-US" sz="1400" dirty="0">
                <a:solidFill>
                  <a:srgbClr val="4D4D4D"/>
                </a:solidFill>
                <a:latin typeface="Calibri" panose="020F0502020204030204" pitchFamily="34" charset="0"/>
                <a:sym typeface="Wingdings" pitchFamily="2" charset="2"/>
              </a:rPr>
              <a:t>Conditions of Satisfaction</a:t>
            </a:r>
            <a:r>
              <a:rPr lang="de-DE" sz="1400" dirty="0">
                <a:solidFill>
                  <a:srgbClr val="4D4D4D"/>
                </a:solidFill>
                <a:latin typeface="Calibri" panose="020F0502020204030204" pitchFamily="34" charset="0"/>
                <a:sym typeface="Wingdings" pitchFamily="2" charset="2"/>
              </a:rPr>
              <a:t>) sind vom </a:t>
            </a:r>
            <a:r>
              <a:rPr lang="de-DE" sz="1400" dirty="0" err="1">
                <a:solidFill>
                  <a:srgbClr val="4D4D4D"/>
                </a:solidFill>
                <a:latin typeface="Calibri" panose="020F0502020204030204" pitchFamily="34" charset="0"/>
                <a:sym typeface="Wingdings" pitchFamily="2" charset="2"/>
              </a:rPr>
              <a:t>Product</a:t>
            </a:r>
            <a:r>
              <a:rPr lang="de-DE" sz="1400" dirty="0">
                <a:solidFill>
                  <a:srgbClr val="4D4D4D"/>
                </a:solidFill>
                <a:latin typeface="Calibri" panose="020F0502020204030204" pitchFamily="34" charset="0"/>
                <a:sym typeface="Wingdings" pitchFamily="2" charset="2"/>
              </a:rPr>
              <a:t> </a:t>
            </a:r>
            <a:r>
              <a:rPr lang="de-DE" sz="1400" dirty="0" err="1">
                <a:solidFill>
                  <a:srgbClr val="4D4D4D"/>
                </a:solidFill>
                <a:latin typeface="Calibri" panose="020F0502020204030204" pitchFamily="34" charset="0"/>
                <a:sym typeface="Wingdings" pitchFamily="2" charset="2"/>
              </a:rPr>
              <a:t>Owner</a:t>
            </a:r>
            <a:r>
              <a:rPr lang="de-DE" sz="1400" dirty="0">
                <a:solidFill>
                  <a:srgbClr val="4D4D4D"/>
                </a:solidFill>
                <a:latin typeface="Calibri" panose="020F0502020204030204" pitchFamily="34" charset="0"/>
                <a:sym typeface="Wingdings" pitchFamily="2" charset="2"/>
              </a:rPr>
              <a:t> festgelegte Bedingungen, denen ein Inkrement genügen muss, um für den Anwender funktionieren zu können.</a:t>
            </a:r>
          </a:p>
        </p:txBody>
      </p:sp>
    </p:spTree>
    <p:extLst>
      <p:ext uri="{BB962C8B-B14F-4D97-AF65-F5344CB8AC3E}">
        <p14:creationId xmlns:p14="http://schemas.microsoft.com/office/powerpoint/2010/main" val="3593092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160223B-62A4-4F1A-A2E3-51F33D38FCB1}"/>
              </a:ext>
            </a:extLst>
          </p:cNvPr>
          <p:cNvSpPr>
            <a:spLocks noGrp="1"/>
          </p:cNvSpPr>
          <p:nvPr>
            <p:ph type="body" sz="quarter" idx="11"/>
          </p:nvPr>
        </p:nvSpPr>
        <p:spPr/>
        <p:txBody>
          <a:bodyPr>
            <a:normAutofit fontScale="92500"/>
          </a:bodyPr>
          <a:lstStyle/>
          <a:p>
            <a:endParaRPr lang="de-DE"/>
          </a:p>
        </p:txBody>
      </p:sp>
      <p:sp>
        <p:nvSpPr>
          <p:cNvPr id="3" name="Fußzeilenplatzhalter 2">
            <a:extLst>
              <a:ext uri="{FF2B5EF4-FFF2-40B4-BE49-F238E27FC236}">
                <a16:creationId xmlns:a16="http://schemas.microsoft.com/office/drawing/2014/main" id="{57227515-8B05-44C4-A6A0-9E8FC350F570}"/>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F7A517E7-E6D3-44C6-A075-274E259BA02A}"/>
              </a:ext>
            </a:extLst>
          </p:cNvPr>
          <p:cNvSpPr>
            <a:spLocks noGrp="1"/>
          </p:cNvSpPr>
          <p:nvPr>
            <p:ph type="sldNum" sz="quarter" idx="4"/>
          </p:nvPr>
        </p:nvSpPr>
        <p:spPr/>
        <p:txBody>
          <a:bodyPr/>
          <a:lstStyle/>
          <a:p>
            <a:fld id="{BD587C3E-324D-4846-9F44-5C3ACF20A720}" type="slidenum">
              <a:rPr lang="de-DE" smtClean="0"/>
              <a:pPr/>
              <a:t>75</a:t>
            </a:fld>
            <a:endParaRPr lang="de-DE" dirty="0"/>
          </a:p>
        </p:txBody>
      </p:sp>
      <p:sp>
        <p:nvSpPr>
          <p:cNvPr id="9" name="Textplatzhalter 8">
            <a:extLst>
              <a:ext uri="{FF2B5EF4-FFF2-40B4-BE49-F238E27FC236}">
                <a16:creationId xmlns:a16="http://schemas.microsoft.com/office/drawing/2014/main" id="{E7B6BFA8-54D6-4213-AFBB-3D200D27DEAA}"/>
              </a:ext>
            </a:extLst>
          </p:cNvPr>
          <p:cNvSpPr>
            <a:spLocks noGrp="1"/>
          </p:cNvSpPr>
          <p:nvPr>
            <p:ph type="body" sz="quarter" idx="13"/>
          </p:nvPr>
        </p:nvSpPr>
        <p:spPr>
          <a:xfrm>
            <a:off x="246065" y="1033463"/>
            <a:ext cx="6629298" cy="5486400"/>
          </a:xfrm>
        </p:spPr>
        <p:txBody>
          <a:bodyPr>
            <a:normAutofit lnSpcReduction="10000"/>
          </a:bodyPr>
          <a:lstStyle/>
          <a:p>
            <a:r>
              <a:rPr lang="de-DE" b="1" dirty="0"/>
              <a:t>Name/Titel</a:t>
            </a:r>
            <a:r>
              <a:rPr lang="de-DE" sz="1200" dirty="0"/>
              <a:t> (ggf. zzgl. eindeutige ID)</a:t>
            </a:r>
          </a:p>
          <a:p>
            <a:pPr>
              <a:lnSpc>
                <a:spcPct val="100000"/>
              </a:lnSpc>
            </a:pPr>
            <a:r>
              <a:rPr lang="de-DE" b="1" dirty="0"/>
              <a:t>User Story</a:t>
            </a:r>
            <a:br>
              <a:rPr lang="de-DE" dirty="0"/>
            </a:br>
            <a:r>
              <a:rPr lang="de-DE" sz="1200" dirty="0"/>
              <a:t>Als </a:t>
            </a:r>
            <a:r>
              <a:rPr lang="de-DE" sz="1200" dirty="0">
                <a:solidFill>
                  <a:srgbClr val="00B050"/>
                </a:solidFill>
              </a:rPr>
              <a:t>&lt;Rolle&gt; </a:t>
            </a:r>
            <a:r>
              <a:rPr lang="de-DE" sz="1200" dirty="0"/>
              <a:t>benötige ich eine </a:t>
            </a:r>
            <a:r>
              <a:rPr lang="de-DE" sz="1200" dirty="0">
                <a:solidFill>
                  <a:srgbClr val="00B050"/>
                </a:solidFill>
              </a:rPr>
              <a:t>&lt;Funktionalität&gt;</a:t>
            </a:r>
            <a:r>
              <a:rPr lang="de-DE" sz="1200" dirty="0">
                <a:solidFill>
                  <a:schemeClr val="tx1"/>
                </a:solidFill>
              </a:rPr>
              <a:t>, </a:t>
            </a:r>
            <a:r>
              <a:rPr lang="de-DE" sz="1200" dirty="0"/>
              <a:t>damit ich den </a:t>
            </a:r>
            <a:r>
              <a:rPr lang="de-DE" sz="1200" dirty="0">
                <a:solidFill>
                  <a:srgbClr val="00B050"/>
                </a:solidFill>
              </a:rPr>
              <a:t>&lt;Nutzen&gt; </a:t>
            </a:r>
            <a:r>
              <a:rPr lang="de-DE" sz="1200" dirty="0"/>
              <a:t>bekomme.</a:t>
            </a:r>
          </a:p>
          <a:p>
            <a:r>
              <a:rPr lang="de-DE" b="1" dirty="0"/>
              <a:t>Akzeptanzkriterien</a:t>
            </a:r>
            <a:endParaRPr lang="de-DE" dirty="0"/>
          </a:p>
          <a:p>
            <a:pPr marL="173038" lvl="1" indent="-173038">
              <a:buNone/>
            </a:pPr>
            <a:r>
              <a:rPr lang="de-DE" sz="1200" dirty="0">
                <a:ea typeface="+mn-ea"/>
              </a:rPr>
              <a:t>	Die Akzeptanzkriterien beantworten die Frage, was getestet werden soll, und stellen sicher, dass eine Story abgenommen werden kann.</a:t>
            </a:r>
          </a:p>
          <a:p>
            <a:r>
              <a:rPr lang="de-DE" b="1" dirty="0"/>
              <a:t>technische (nichtfunktionale) Anforderungen</a:t>
            </a:r>
          </a:p>
          <a:p>
            <a:pPr marL="173038" lvl="1" indent="0">
              <a:buNone/>
            </a:pPr>
            <a:r>
              <a:rPr lang="de-DE" sz="1200" dirty="0">
                <a:ea typeface="+mn-ea"/>
              </a:rPr>
              <a:t>Zwingend einzuhaltende Vorgaben bzgl. Architektur, Umsetzung, Anforderungen an Monitoring (</a:t>
            </a:r>
            <a:r>
              <a:rPr lang="en-US" sz="1200" dirty="0">
                <a:ea typeface="+mn-ea"/>
              </a:rPr>
              <a:t>Heartbeat</a:t>
            </a:r>
            <a:r>
              <a:rPr lang="de-DE" sz="1200" dirty="0">
                <a:ea typeface="+mn-ea"/>
              </a:rPr>
              <a:t>), Abhängigkeiten. Umgang mit Code-</a:t>
            </a:r>
            <a:r>
              <a:rPr lang="en-US" sz="1200" dirty="0">
                <a:ea typeface="+mn-ea"/>
              </a:rPr>
              <a:t>Refactoring</a:t>
            </a:r>
            <a:r>
              <a:rPr lang="de-DE" sz="1200" dirty="0">
                <a:ea typeface="+mn-ea"/>
              </a:rPr>
              <a:t>.</a:t>
            </a:r>
          </a:p>
          <a:p>
            <a:r>
              <a:rPr lang="de-DE" b="1" dirty="0"/>
              <a:t>Testumfang</a:t>
            </a:r>
            <a:r>
              <a:rPr lang="de-DE" dirty="0"/>
              <a:t> </a:t>
            </a:r>
            <a:r>
              <a:rPr lang="de-DE" sz="1200" dirty="0"/>
              <a:t>(Umgebung (Test, </a:t>
            </a:r>
            <a:r>
              <a:rPr lang="de-DE" sz="1200" dirty="0" err="1"/>
              <a:t>Dev</a:t>
            </a:r>
            <a:r>
              <a:rPr lang="de-DE" sz="1200" dirty="0"/>
              <a:t>, </a:t>
            </a:r>
            <a:r>
              <a:rPr lang="de-DE" sz="1200" dirty="0" err="1"/>
              <a:t>Prod</a:t>
            </a:r>
            <a:r>
              <a:rPr lang="de-DE" sz="1200" dirty="0"/>
              <a:t>), Testdaten, Testszenarien …)</a:t>
            </a:r>
          </a:p>
          <a:p>
            <a:r>
              <a:rPr lang="de-DE" b="1" dirty="0"/>
              <a:t>ergänzende Informationen </a:t>
            </a:r>
          </a:p>
          <a:p>
            <a:pPr marL="173038" lvl="1" indent="0">
              <a:lnSpc>
                <a:spcPct val="100000"/>
              </a:lnSpc>
              <a:spcBef>
                <a:spcPts val="0"/>
              </a:spcBef>
              <a:buNone/>
            </a:pPr>
            <a:r>
              <a:rPr lang="de-DE" sz="1200" dirty="0"/>
              <a:t>einzuhaltende Rahmenbedingungen, Annahmen und Ausschlüsse, Beschreibung der Ausgangssituation, Klickpfade, Prozess-/Flussdiagramm, URL …</a:t>
            </a:r>
          </a:p>
          <a:p>
            <a:r>
              <a:rPr lang="de-DE" b="1" dirty="0"/>
              <a:t>Risiken</a:t>
            </a:r>
            <a:r>
              <a:rPr lang="de-DE" sz="1200" dirty="0"/>
              <a:t>, die mit der (Nicht-)Umsetzung verbunden sind (=&gt; Testkonzept)</a:t>
            </a:r>
          </a:p>
          <a:p>
            <a:r>
              <a:rPr lang="de-DE" b="1" dirty="0"/>
              <a:t>Abhängigkeiten</a:t>
            </a:r>
            <a:r>
              <a:rPr lang="de-DE" dirty="0"/>
              <a:t> </a:t>
            </a:r>
            <a:r>
              <a:rPr lang="de-DE" sz="1200" dirty="0"/>
              <a:t>zu anderen Stories/Anforderungen/Ideen</a:t>
            </a:r>
          </a:p>
          <a:p>
            <a:r>
              <a:rPr lang="de-DE" b="1" dirty="0"/>
              <a:t>weitere Informationen</a:t>
            </a:r>
            <a:endParaRPr lang="de-DE" sz="1200" dirty="0"/>
          </a:p>
          <a:p>
            <a:pPr marL="173038" lvl="1" indent="0">
              <a:lnSpc>
                <a:spcPct val="100000"/>
              </a:lnSpc>
              <a:spcBef>
                <a:spcPts val="0"/>
              </a:spcBef>
              <a:buNone/>
            </a:pPr>
            <a:r>
              <a:rPr lang="de-DE" sz="1200" dirty="0"/>
              <a:t>Screenshots, </a:t>
            </a:r>
            <a:r>
              <a:rPr lang="en-US" sz="1200" dirty="0"/>
              <a:t>Mockups</a:t>
            </a:r>
            <a:r>
              <a:rPr lang="de-DE" sz="1200" dirty="0"/>
              <a:t>, Dokumentationen, Schnittstellen … sowie Arbeitsabläufe, wie beispielsweise folgende: </a:t>
            </a:r>
          </a:p>
          <a:p>
            <a:pPr marL="173038" lvl="1" indent="0">
              <a:lnSpc>
                <a:spcPct val="100000"/>
              </a:lnSpc>
              <a:spcBef>
                <a:spcPts val="0"/>
              </a:spcBef>
              <a:buNone/>
            </a:pPr>
            <a:r>
              <a:rPr lang="de-DE" sz="1200" i="1" dirty="0"/>
              <a:t>„Jede neue Story muss mindestens eine Runde zwischen Autor und Entwicklern durchlaufen, um ein einheitliches Verständnis zu ermöglichen. Dabei wird die User Story erweitert, d. h. Details werden beschrieben, Akzeptanzkriterien erweitert, fehlende Daten (wie Screens, Testdaten etc.) hinzugefügt, Antworten auf Fragen (im Beschreibungsteil) dokumentiert etc.“</a:t>
            </a:r>
          </a:p>
        </p:txBody>
      </p:sp>
      <p:sp>
        <p:nvSpPr>
          <p:cNvPr id="5" name="Titel 4">
            <a:extLst>
              <a:ext uri="{FF2B5EF4-FFF2-40B4-BE49-F238E27FC236}">
                <a16:creationId xmlns:a16="http://schemas.microsoft.com/office/drawing/2014/main" id="{12E45407-6893-4059-80CF-A95BA3FE0F7A}"/>
              </a:ext>
            </a:extLst>
          </p:cNvPr>
          <p:cNvSpPr>
            <a:spLocks noGrp="1"/>
          </p:cNvSpPr>
          <p:nvPr>
            <p:ph type="title"/>
          </p:nvPr>
        </p:nvSpPr>
        <p:spPr/>
        <p:txBody>
          <a:bodyPr/>
          <a:lstStyle/>
          <a:p>
            <a:r>
              <a:rPr lang="de-DE" dirty="0"/>
              <a:t>User Story und mögliche weitere Attribute</a:t>
            </a:r>
          </a:p>
        </p:txBody>
      </p:sp>
      <p:grpSp>
        <p:nvGrpSpPr>
          <p:cNvPr id="13" name="Gruppieren 12">
            <a:extLst>
              <a:ext uri="{FF2B5EF4-FFF2-40B4-BE49-F238E27FC236}">
                <a16:creationId xmlns:a16="http://schemas.microsoft.com/office/drawing/2014/main" id="{486058A1-F54B-4DB3-A1EF-1FF2C477A6DF}"/>
              </a:ext>
            </a:extLst>
          </p:cNvPr>
          <p:cNvGrpSpPr/>
          <p:nvPr/>
        </p:nvGrpSpPr>
        <p:grpSpPr>
          <a:xfrm>
            <a:off x="309012" y="1840375"/>
            <a:ext cx="8012519" cy="1642418"/>
            <a:chOff x="309012" y="1840375"/>
            <a:chExt cx="8012519" cy="1642418"/>
          </a:xfrm>
        </p:grpSpPr>
        <p:sp>
          <p:nvSpPr>
            <p:cNvPr id="2" name="Geschweifte Klammer rechts 1">
              <a:extLst>
                <a:ext uri="{FF2B5EF4-FFF2-40B4-BE49-F238E27FC236}">
                  <a16:creationId xmlns:a16="http://schemas.microsoft.com/office/drawing/2014/main" id="{F6DDC2C7-4E11-4CD8-A1D6-989842A5B7D1}"/>
                </a:ext>
              </a:extLst>
            </p:cNvPr>
            <p:cNvSpPr/>
            <p:nvPr/>
          </p:nvSpPr>
          <p:spPr bwMode="auto">
            <a:xfrm>
              <a:off x="6967958" y="1851950"/>
              <a:ext cx="115745" cy="1620000"/>
            </a:xfrm>
            <a:prstGeom prst="rightBrace">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cxnSp>
          <p:nvCxnSpPr>
            <p:cNvPr id="10" name="Gerader Verbinder 9">
              <a:extLst>
                <a:ext uri="{FF2B5EF4-FFF2-40B4-BE49-F238E27FC236}">
                  <a16:creationId xmlns:a16="http://schemas.microsoft.com/office/drawing/2014/main" id="{A88193BB-2A97-4A1A-A576-4EC88D73BD11}"/>
                </a:ext>
              </a:extLst>
            </p:cNvPr>
            <p:cNvCxnSpPr/>
            <p:nvPr/>
          </p:nvCxnSpPr>
          <p:spPr bwMode="auto">
            <a:xfrm flipH="1">
              <a:off x="309012" y="1840375"/>
              <a:ext cx="6516000" cy="0"/>
            </a:xfrm>
            <a:prstGeom prst="line">
              <a:avLst/>
            </a:prstGeom>
            <a:solidFill>
              <a:schemeClr val="accent1"/>
            </a:solidFill>
            <a:ln w="12700" cap="sq" cmpd="sng" algn="ctr">
              <a:solidFill>
                <a:schemeClr val="accent1"/>
              </a:solidFill>
              <a:prstDash val="solid"/>
              <a:round/>
              <a:headEnd type="none" w="sm" len="sm"/>
              <a:tailEnd type="none" w="sm" len="sm"/>
            </a:ln>
            <a:effectLst/>
          </p:spPr>
        </p:cxnSp>
        <p:cxnSp>
          <p:nvCxnSpPr>
            <p:cNvPr id="11" name="Gerader Verbinder 10">
              <a:extLst>
                <a:ext uri="{FF2B5EF4-FFF2-40B4-BE49-F238E27FC236}">
                  <a16:creationId xmlns:a16="http://schemas.microsoft.com/office/drawing/2014/main" id="{F751C385-6459-46FB-ADCB-96A117A6E19B}"/>
                </a:ext>
              </a:extLst>
            </p:cNvPr>
            <p:cNvCxnSpPr/>
            <p:nvPr/>
          </p:nvCxnSpPr>
          <p:spPr bwMode="auto">
            <a:xfrm flipH="1">
              <a:off x="309012" y="3482793"/>
              <a:ext cx="6516000" cy="0"/>
            </a:xfrm>
            <a:prstGeom prst="line">
              <a:avLst/>
            </a:prstGeom>
            <a:solidFill>
              <a:schemeClr val="accent1"/>
            </a:solidFill>
            <a:ln w="12700" cap="sq" cmpd="sng" algn="ctr">
              <a:solidFill>
                <a:schemeClr val="accent1"/>
              </a:solidFill>
              <a:prstDash val="solid"/>
              <a:round/>
              <a:headEnd type="none" w="sm" len="sm"/>
              <a:tailEnd type="none" w="sm" len="sm"/>
            </a:ln>
            <a:effectLst/>
          </p:spPr>
        </p:cxnSp>
        <p:sp>
          <p:nvSpPr>
            <p:cNvPr id="12" name="Textfeld 11">
              <a:extLst>
                <a:ext uri="{FF2B5EF4-FFF2-40B4-BE49-F238E27FC236}">
                  <a16:creationId xmlns:a16="http://schemas.microsoft.com/office/drawing/2014/main" id="{CCE63009-B0DC-4477-A0EA-46CAC3EE1546}"/>
                </a:ext>
              </a:extLst>
            </p:cNvPr>
            <p:cNvSpPr txBox="1"/>
            <p:nvPr/>
          </p:nvSpPr>
          <p:spPr>
            <a:xfrm>
              <a:off x="7037398" y="2001226"/>
              <a:ext cx="1284133" cy="1323439"/>
            </a:xfrm>
            <a:prstGeom prst="rect">
              <a:avLst/>
            </a:prstGeom>
            <a:noFill/>
          </p:spPr>
          <p:txBody>
            <a:bodyPr wrap="square" rtlCol="0">
              <a:spAutoFit/>
            </a:bodyPr>
            <a:lstStyle/>
            <a:p>
              <a:pPr algn="ctr"/>
              <a:r>
                <a:rPr lang="de-DE" sz="1600" dirty="0">
                  <a:solidFill>
                    <a:schemeClr val="accent1"/>
                  </a:solidFill>
                  <a:latin typeface="Calibri" panose="020F0502020204030204" pitchFamily="34" charset="0"/>
                  <a:sym typeface="Wingdings" pitchFamily="2" charset="2"/>
                </a:rPr>
                <a:t>Bestandteile der</a:t>
              </a:r>
            </a:p>
            <a:p>
              <a:pPr algn="ctr"/>
              <a:r>
                <a:rPr lang="de-DE" sz="1600" dirty="0">
                  <a:solidFill>
                    <a:schemeClr val="accent1"/>
                  </a:solidFill>
                  <a:latin typeface="Calibri" panose="020F0502020204030204" pitchFamily="34" charset="0"/>
                  <a:sym typeface="Wingdings" pitchFamily="2" charset="2"/>
                </a:rPr>
                <a:t>Definition</a:t>
              </a:r>
            </a:p>
            <a:p>
              <a:pPr algn="ctr"/>
              <a:r>
                <a:rPr lang="de-DE" sz="1600" dirty="0" err="1">
                  <a:solidFill>
                    <a:schemeClr val="accent1"/>
                  </a:solidFill>
                  <a:latin typeface="Calibri" panose="020F0502020204030204" pitchFamily="34" charset="0"/>
                  <a:sym typeface="Wingdings" pitchFamily="2" charset="2"/>
                </a:rPr>
                <a:t>of</a:t>
              </a:r>
              <a:endParaRPr lang="de-DE" sz="1600" dirty="0">
                <a:solidFill>
                  <a:schemeClr val="accent1"/>
                </a:solidFill>
                <a:latin typeface="Calibri" panose="020F0502020204030204" pitchFamily="34" charset="0"/>
                <a:sym typeface="Wingdings" pitchFamily="2" charset="2"/>
              </a:endParaRPr>
            </a:p>
            <a:p>
              <a:pPr algn="ctr"/>
              <a:r>
                <a:rPr lang="de-DE" sz="1600" dirty="0" err="1">
                  <a:solidFill>
                    <a:schemeClr val="accent1"/>
                  </a:solidFill>
                  <a:latin typeface="Calibri" panose="020F0502020204030204" pitchFamily="34" charset="0"/>
                  <a:sym typeface="Wingdings" pitchFamily="2" charset="2"/>
                </a:rPr>
                <a:t>Done</a:t>
              </a:r>
              <a:endParaRPr lang="de-DE" sz="1600" dirty="0">
                <a:solidFill>
                  <a:schemeClr val="accent1"/>
                </a:solidFill>
                <a:latin typeface="Calibri" panose="020F0502020204030204" pitchFamily="34" charset="0"/>
                <a:sym typeface="Wingdings" pitchFamily="2" charset="2"/>
              </a:endParaRPr>
            </a:p>
          </p:txBody>
        </p:sp>
      </p:grpSp>
    </p:spTree>
    <p:extLst>
      <p:ext uri="{BB962C8B-B14F-4D97-AF65-F5344CB8AC3E}">
        <p14:creationId xmlns:p14="http://schemas.microsoft.com/office/powerpoint/2010/main" val="34568462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24D84C65-1E36-489F-A8D7-C607E09CEECC}"/>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09CE978B-732C-4B07-B17F-115DEE02C2CB}"/>
              </a:ext>
            </a:extLst>
          </p:cNvPr>
          <p:cNvSpPr>
            <a:spLocks noGrp="1"/>
          </p:cNvSpPr>
          <p:nvPr>
            <p:ph type="sldNum" sz="quarter" idx="4"/>
          </p:nvPr>
        </p:nvSpPr>
        <p:spPr/>
        <p:txBody>
          <a:bodyPr/>
          <a:lstStyle/>
          <a:p>
            <a:fld id="{BD587C3E-324D-4846-9F44-5C3ACF20A720}" type="slidenum">
              <a:rPr lang="de-DE" smtClean="0"/>
              <a:pPr/>
              <a:t>76</a:t>
            </a:fld>
            <a:endParaRPr lang="de-DE" dirty="0"/>
          </a:p>
        </p:txBody>
      </p:sp>
      <p:sp>
        <p:nvSpPr>
          <p:cNvPr id="5" name="Titel 4">
            <a:extLst>
              <a:ext uri="{FF2B5EF4-FFF2-40B4-BE49-F238E27FC236}">
                <a16:creationId xmlns:a16="http://schemas.microsoft.com/office/drawing/2014/main" id="{6E5117C0-4B6D-4631-A1C5-F5F46ECF5453}"/>
              </a:ext>
            </a:extLst>
          </p:cNvPr>
          <p:cNvSpPr>
            <a:spLocks noGrp="1"/>
          </p:cNvSpPr>
          <p:nvPr>
            <p:ph type="title"/>
          </p:nvPr>
        </p:nvSpPr>
        <p:spPr/>
        <p:txBody>
          <a:bodyPr/>
          <a:lstStyle/>
          <a:p>
            <a:r>
              <a:rPr lang="de-DE" dirty="0" err="1"/>
              <a:t>Product</a:t>
            </a:r>
            <a:r>
              <a:rPr lang="de-DE" dirty="0"/>
              <a:t> Backlog-Struktur</a:t>
            </a:r>
          </a:p>
        </p:txBody>
      </p:sp>
      <p:sp>
        <p:nvSpPr>
          <p:cNvPr id="2" name="Textplatzhalter 1">
            <a:extLst>
              <a:ext uri="{FF2B5EF4-FFF2-40B4-BE49-F238E27FC236}">
                <a16:creationId xmlns:a16="http://schemas.microsoft.com/office/drawing/2014/main" id="{F273687D-8593-4496-B99D-E5EBBC076045}"/>
              </a:ext>
            </a:extLst>
          </p:cNvPr>
          <p:cNvSpPr>
            <a:spLocks noGrp="1"/>
          </p:cNvSpPr>
          <p:nvPr>
            <p:ph type="body" sz="quarter" idx="11"/>
          </p:nvPr>
        </p:nvSpPr>
        <p:spPr/>
        <p:txBody>
          <a:bodyPr>
            <a:normAutofit fontScale="92500"/>
          </a:bodyPr>
          <a:lstStyle/>
          <a:p>
            <a:r>
              <a:rPr lang="de-DE" dirty="0"/>
              <a:t>Syl_ID_3.1</a:t>
            </a:r>
          </a:p>
        </p:txBody>
      </p:sp>
      <p:grpSp>
        <p:nvGrpSpPr>
          <p:cNvPr id="57" name="Gruppieren 56">
            <a:extLst>
              <a:ext uri="{FF2B5EF4-FFF2-40B4-BE49-F238E27FC236}">
                <a16:creationId xmlns:a16="http://schemas.microsoft.com/office/drawing/2014/main" id="{C772C54F-3A36-4A04-9FC3-8D8BB81F1C38}"/>
              </a:ext>
            </a:extLst>
          </p:cNvPr>
          <p:cNvGrpSpPr/>
          <p:nvPr/>
        </p:nvGrpSpPr>
        <p:grpSpPr>
          <a:xfrm>
            <a:off x="279400" y="2796297"/>
            <a:ext cx="7416680" cy="1511239"/>
            <a:chOff x="697093" y="2796297"/>
            <a:chExt cx="7416680" cy="1511239"/>
          </a:xfrm>
        </p:grpSpPr>
        <p:grpSp>
          <p:nvGrpSpPr>
            <p:cNvPr id="10" name="Gruppieren 9">
              <a:extLst>
                <a:ext uri="{FF2B5EF4-FFF2-40B4-BE49-F238E27FC236}">
                  <a16:creationId xmlns:a16="http://schemas.microsoft.com/office/drawing/2014/main" id="{BCF53ABF-D09C-49C6-886F-DD247789E4CE}"/>
                </a:ext>
              </a:extLst>
            </p:cNvPr>
            <p:cNvGrpSpPr/>
            <p:nvPr/>
          </p:nvGrpSpPr>
          <p:grpSpPr>
            <a:xfrm>
              <a:off x="7213773" y="2796297"/>
              <a:ext cx="900000" cy="1511239"/>
              <a:chOff x="6822138" y="2180683"/>
              <a:chExt cx="900000" cy="1511239"/>
            </a:xfrm>
          </p:grpSpPr>
          <p:sp>
            <p:nvSpPr>
              <p:cNvPr id="11" name="Rechteck 10">
                <a:extLst>
                  <a:ext uri="{FF2B5EF4-FFF2-40B4-BE49-F238E27FC236}">
                    <a16:creationId xmlns:a16="http://schemas.microsoft.com/office/drawing/2014/main" id="{D9044DBE-687C-4CA3-83EC-EE222147E2F2}"/>
                  </a:ext>
                </a:extLst>
              </p:cNvPr>
              <p:cNvSpPr/>
              <p:nvPr/>
            </p:nvSpPr>
            <p:spPr>
              <a:xfrm>
                <a:off x="7290138" y="3295922"/>
                <a:ext cx="432000" cy="396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12" name="Gruppieren 11">
                <a:extLst>
                  <a:ext uri="{FF2B5EF4-FFF2-40B4-BE49-F238E27FC236}">
                    <a16:creationId xmlns:a16="http://schemas.microsoft.com/office/drawing/2014/main" id="{2A7D2F14-4269-4C48-811F-D30F5D26B29F}"/>
                  </a:ext>
                </a:extLst>
              </p:cNvPr>
              <p:cNvGrpSpPr/>
              <p:nvPr/>
            </p:nvGrpSpPr>
            <p:grpSpPr>
              <a:xfrm>
                <a:off x="6822138" y="2180683"/>
                <a:ext cx="900000" cy="1511239"/>
                <a:chOff x="6822138" y="2174073"/>
                <a:chExt cx="900000" cy="1511239"/>
              </a:xfrm>
            </p:grpSpPr>
            <p:sp>
              <p:nvSpPr>
                <p:cNvPr id="13" name="Rechteck 12">
                  <a:extLst>
                    <a:ext uri="{FF2B5EF4-FFF2-40B4-BE49-F238E27FC236}">
                      <a16:creationId xmlns:a16="http://schemas.microsoft.com/office/drawing/2014/main" id="{FD21A87B-0DD8-44D4-BD64-A66B328C2E85}"/>
                    </a:ext>
                  </a:extLst>
                </p:cNvPr>
                <p:cNvSpPr/>
                <p:nvPr/>
              </p:nvSpPr>
              <p:spPr>
                <a:xfrm>
                  <a:off x="7290138" y="2965312"/>
                  <a:ext cx="432000" cy="288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14" name="Gruppieren 13">
                  <a:extLst>
                    <a:ext uri="{FF2B5EF4-FFF2-40B4-BE49-F238E27FC236}">
                      <a16:creationId xmlns:a16="http://schemas.microsoft.com/office/drawing/2014/main" id="{D2EA6002-0FC2-4F4B-8F30-972F2EBCFE16}"/>
                    </a:ext>
                  </a:extLst>
                </p:cNvPr>
                <p:cNvGrpSpPr/>
                <p:nvPr/>
              </p:nvGrpSpPr>
              <p:grpSpPr>
                <a:xfrm>
                  <a:off x="6822138" y="2174073"/>
                  <a:ext cx="900000" cy="1511239"/>
                  <a:chOff x="6822138" y="2174073"/>
                  <a:chExt cx="900000" cy="1511239"/>
                </a:xfrm>
              </p:grpSpPr>
              <p:sp>
                <p:nvSpPr>
                  <p:cNvPr id="15" name="Rechteck 14">
                    <a:extLst>
                      <a:ext uri="{FF2B5EF4-FFF2-40B4-BE49-F238E27FC236}">
                        <a16:creationId xmlns:a16="http://schemas.microsoft.com/office/drawing/2014/main" id="{1E191255-91BE-4904-BDA1-1E0FA4CBDD22}"/>
                      </a:ext>
                    </a:extLst>
                  </p:cNvPr>
                  <p:cNvSpPr/>
                  <p:nvPr/>
                </p:nvSpPr>
                <p:spPr>
                  <a:xfrm>
                    <a:off x="6822138" y="2965312"/>
                    <a:ext cx="432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16" name="Gruppieren 15">
                    <a:extLst>
                      <a:ext uri="{FF2B5EF4-FFF2-40B4-BE49-F238E27FC236}">
                        <a16:creationId xmlns:a16="http://schemas.microsoft.com/office/drawing/2014/main" id="{165AA75C-CDC2-4A49-846B-B0B2E0D6A19E}"/>
                      </a:ext>
                    </a:extLst>
                  </p:cNvPr>
                  <p:cNvGrpSpPr/>
                  <p:nvPr/>
                </p:nvGrpSpPr>
                <p:grpSpPr>
                  <a:xfrm>
                    <a:off x="6822138" y="2174073"/>
                    <a:ext cx="900000" cy="756575"/>
                    <a:chOff x="6822138" y="2174073"/>
                    <a:chExt cx="900000" cy="756575"/>
                  </a:xfrm>
                </p:grpSpPr>
                <p:sp>
                  <p:nvSpPr>
                    <p:cNvPr id="17" name="Rechteck 16">
                      <a:extLst>
                        <a:ext uri="{FF2B5EF4-FFF2-40B4-BE49-F238E27FC236}">
                          <a16:creationId xmlns:a16="http://schemas.microsoft.com/office/drawing/2014/main" id="{1433044D-2FC0-433F-BD17-D08389C8A98F}"/>
                        </a:ext>
                      </a:extLst>
                    </p:cNvPr>
                    <p:cNvSpPr/>
                    <p:nvPr/>
                  </p:nvSpPr>
                  <p:spPr>
                    <a:xfrm>
                      <a:off x="6822138" y="2570648"/>
                      <a:ext cx="900000" cy="36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18" name="Rechteck 17">
                      <a:extLst>
                        <a:ext uri="{FF2B5EF4-FFF2-40B4-BE49-F238E27FC236}">
                          <a16:creationId xmlns:a16="http://schemas.microsoft.com/office/drawing/2014/main" id="{F22FBBCB-51FE-4753-8C50-5F4BF32F68A7}"/>
                        </a:ext>
                      </a:extLst>
                    </p:cNvPr>
                    <p:cNvSpPr/>
                    <p:nvPr/>
                  </p:nvSpPr>
                  <p:spPr>
                    <a:xfrm>
                      <a:off x="6822138" y="2174073"/>
                      <a:ext cx="900000" cy="36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grpSp>
        </p:grpSp>
        <p:grpSp>
          <p:nvGrpSpPr>
            <p:cNvPr id="31" name="Gruppieren 30">
              <a:extLst>
                <a:ext uri="{FF2B5EF4-FFF2-40B4-BE49-F238E27FC236}">
                  <a16:creationId xmlns:a16="http://schemas.microsoft.com/office/drawing/2014/main" id="{3C4A574E-EAB3-44BA-AC50-1FE0CCCCC690}"/>
                </a:ext>
              </a:extLst>
            </p:cNvPr>
            <p:cNvGrpSpPr/>
            <p:nvPr/>
          </p:nvGrpSpPr>
          <p:grpSpPr>
            <a:xfrm>
              <a:off x="697093" y="2883009"/>
              <a:ext cx="6143869" cy="1188000"/>
              <a:chOff x="515694" y="2440440"/>
              <a:chExt cx="6143869" cy="1188000"/>
            </a:xfrm>
          </p:grpSpPr>
          <p:grpSp>
            <p:nvGrpSpPr>
              <p:cNvPr id="32" name="Gruppieren 31">
                <a:extLst>
                  <a:ext uri="{FF2B5EF4-FFF2-40B4-BE49-F238E27FC236}">
                    <a16:creationId xmlns:a16="http://schemas.microsoft.com/office/drawing/2014/main" id="{DE912390-D925-402E-8F93-E7CEAF648AE3}"/>
                  </a:ext>
                </a:extLst>
              </p:cNvPr>
              <p:cNvGrpSpPr/>
              <p:nvPr/>
            </p:nvGrpSpPr>
            <p:grpSpPr>
              <a:xfrm>
                <a:off x="563076" y="2440440"/>
                <a:ext cx="6096487" cy="1188000"/>
                <a:chOff x="257713" y="1130317"/>
                <a:chExt cx="6096487" cy="1188000"/>
              </a:xfrm>
            </p:grpSpPr>
            <p:sp>
              <p:nvSpPr>
                <p:cNvPr id="34" name="Freihandform 11">
                  <a:extLst>
                    <a:ext uri="{FF2B5EF4-FFF2-40B4-BE49-F238E27FC236}">
                      <a16:creationId xmlns:a16="http://schemas.microsoft.com/office/drawing/2014/main" id="{A665B1A6-001F-4B9A-8A78-31F3393B2E22}"/>
                    </a:ext>
                  </a:extLst>
                </p:cNvPr>
                <p:cNvSpPr/>
                <p:nvPr/>
              </p:nvSpPr>
              <p:spPr>
                <a:xfrm>
                  <a:off x="1265714" y="1310317"/>
                  <a:ext cx="5088486" cy="1008000"/>
                </a:xfrm>
                <a:custGeom>
                  <a:avLst/>
                  <a:gdLst>
                    <a:gd name="connsiteX0" fmla="*/ 156010 w 936040"/>
                    <a:gd name="connsiteY0" fmla="*/ 0 h 5088485"/>
                    <a:gd name="connsiteX1" fmla="*/ 780030 w 936040"/>
                    <a:gd name="connsiteY1" fmla="*/ 0 h 5088485"/>
                    <a:gd name="connsiteX2" fmla="*/ 936040 w 936040"/>
                    <a:gd name="connsiteY2" fmla="*/ 156010 h 5088485"/>
                    <a:gd name="connsiteX3" fmla="*/ 936040 w 936040"/>
                    <a:gd name="connsiteY3" fmla="*/ 5088485 h 5088485"/>
                    <a:gd name="connsiteX4" fmla="*/ 936040 w 936040"/>
                    <a:gd name="connsiteY4" fmla="*/ 5088485 h 5088485"/>
                    <a:gd name="connsiteX5" fmla="*/ 0 w 936040"/>
                    <a:gd name="connsiteY5" fmla="*/ 5088485 h 5088485"/>
                    <a:gd name="connsiteX6" fmla="*/ 0 w 936040"/>
                    <a:gd name="connsiteY6" fmla="*/ 5088485 h 5088485"/>
                    <a:gd name="connsiteX7" fmla="*/ 0 w 936040"/>
                    <a:gd name="connsiteY7" fmla="*/ 156010 h 5088485"/>
                    <a:gd name="connsiteX8" fmla="*/ 156010 w 936040"/>
                    <a:gd name="connsiteY8" fmla="*/ 0 h 508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040" h="5088485">
                      <a:moveTo>
                        <a:pt x="936040" y="848101"/>
                      </a:moveTo>
                      <a:lnTo>
                        <a:pt x="936040" y="4240384"/>
                      </a:lnTo>
                      <a:cubicBezTo>
                        <a:pt x="936040" y="4708776"/>
                        <a:pt x="923191" y="5088482"/>
                        <a:pt x="907341" y="5088482"/>
                      </a:cubicBezTo>
                      <a:lnTo>
                        <a:pt x="0" y="5088482"/>
                      </a:lnTo>
                      <a:lnTo>
                        <a:pt x="0" y="5088482"/>
                      </a:lnTo>
                      <a:lnTo>
                        <a:pt x="0" y="3"/>
                      </a:lnTo>
                      <a:lnTo>
                        <a:pt x="0" y="3"/>
                      </a:lnTo>
                      <a:lnTo>
                        <a:pt x="907341" y="3"/>
                      </a:lnTo>
                      <a:cubicBezTo>
                        <a:pt x="923191" y="3"/>
                        <a:pt x="936040" y="379709"/>
                        <a:pt x="936040" y="848101"/>
                      </a:cubicBezTo>
                      <a:close/>
                    </a:path>
                  </a:pathLst>
                </a:custGeom>
                <a:ln>
                  <a:prstDash val="dash"/>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8017" tIns="57124" rIns="57124" bIns="57125" numCol="1" spcCol="1270" anchor="ctr" anchorCtr="0">
                  <a:noAutofit/>
                </a:bodyPr>
                <a:lstStyle/>
                <a:p>
                  <a:pPr marL="171450" lvl="1" indent="-171450" defTabSz="800100">
                    <a:lnSpc>
                      <a:spcPct val="90000"/>
                    </a:lnSpc>
                    <a:spcAft>
                      <a:spcPct val="15000"/>
                    </a:spcAft>
                    <a:buFontTx/>
                    <a:buChar char="••"/>
                  </a:pPr>
                  <a:r>
                    <a:rPr lang="de-DE" sz="1400" dirty="0">
                      <a:latin typeface="Calibri" panose="020F0502020204030204" pitchFamily="34" charset="0"/>
                      <a:cs typeface="Calibri" panose="020F0502020204030204" pitchFamily="34" charset="0"/>
                    </a:rPr>
                    <a:t>Als Redakteur benötige ich ein einfach zu bedienendes Redaktionssystem (Web-Content-Management-System), das mir das Maximum an Freiheit zur Platzierung von Inhalten gibt.</a:t>
                  </a:r>
                </a:p>
                <a:p>
                  <a:pPr marL="171450" lvl="1" indent="-171450" defTabSz="800100">
                    <a:lnSpc>
                      <a:spcPct val="90000"/>
                    </a:lnSpc>
                    <a:spcAft>
                      <a:spcPct val="15000"/>
                    </a:spcAft>
                    <a:buFontTx/>
                    <a:buChar char="••"/>
                  </a:pPr>
                  <a:r>
                    <a:rPr lang="de-DE" sz="1400" dirty="0">
                      <a:latin typeface="Calibri" panose="020F0502020204030204" pitchFamily="34" charset="0"/>
                      <a:cs typeface="Calibri" panose="020F0502020204030204" pitchFamily="34" charset="0"/>
                    </a:rPr>
                    <a:t>…</a:t>
                  </a:r>
                </a:p>
              </p:txBody>
            </p:sp>
            <p:sp>
              <p:nvSpPr>
                <p:cNvPr id="35" name="Eingekerbter Richtungspfeil 25">
                  <a:extLst>
                    <a:ext uri="{FF2B5EF4-FFF2-40B4-BE49-F238E27FC236}">
                      <a16:creationId xmlns:a16="http://schemas.microsoft.com/office/drawing/2014/main" id="{6262F34B-358E-4843-954E-41D722B89857}"/>
                    </a:ext>
                  </a:extLst>
                </p:cNvPr>
                <p:cNvSpPr/>
                <p:nvPr/>
              </p:nvSpPr>
              <p:spPr>
                <a:xfrm rot="16200000" flipV="1">
                  <a:off x="167713" y="1220317"/>
                  <a:ext cx="1188000" cy="1008000"/>
                </a:xfrm>
                <a:prstGeom prst="chevron">
                  <a:avLst>
                    <a:gd name="adj" fmla="val 17511"/>
                  </a:avLst>
                </a:prstGeom>
                <a:solidFill>
                  <a:schemeClr val="bg1">
                    <a:lumMod val="95000"/>
                  </a:schemeClr>
                </a:solidFill>
                <a:ln w="19050">
                  <a:solidFill>
                    <a:schemeClr val="accent1"/>
                  </a:solidFill>
                  <a:prstDash val="dash"/>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sp>
            <p:nvSpPr>
              <p:cNvPr id="33" name="Textfeld 32">
                <a:extLst>
                  <a:ext uri="{FF2B5EF4-FFF2-40B4-BE49-F238E27FC236}">
                    <a16:creationId xmlns:a16="http://schemas.microsoft.com/office/drawing/2014/main" id="{761AFE81-4AE7-433F-B66C-73CE7F5A8FC6}"/>
                  </a:ext>
                </a:extLst>
              </p:cNvPr>
              <p:cNvSpPr txBox="1"/>
              <p:nvPr/>
            </p:nvSpPr>
            <p:spPr>
              <a:xfrm>
                <a:off x="515694" y="2644688"/>
                <a:ext cx="1102761" cy="707886"/>
              </a:xfrm>
              <a:prstGeom prst="rect">
                <a:avLst/>
              </a:prstGeom>
              <a:noFill/>
              <a:ln>
                <a:noFill/>
                <a:prstDash val="dash"/>
              </a:ln>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(große User Stories)</a:t>
                </a:r>
              </a:p>
              <a:p>
                <a:pPr algn="ctr"/>
                <a:r>
                  <a:rPr lang="de-DE" sz="1600" b="1" dirty="0">
                    <a:solidFill>
                      <a:srgbClr val="4D4D4D"/>
                    </a:solidFill>
                    <a:latin typeface="Calibri" panose="020F0502020204030204" pitchFamily="34" charset="0"/>
                    <a:sym typeface="Wingdings" pitchFamily="2" charset="2"/>
                  </a:rPr>
                  <a:t>Epen</a:t>
                </a:r>
              </a:p>
            </p:txBody>
          </p:sp>
        </p:grpSp>
      </p:grpSp>
      <p:grpSp>
        <p:nvGrpSpPr>
          <p:cNvPr id="56" name="Gruppieren 55">
            <a:extLst>
              <a:ext uri="{FF2B5EF4-FFF2-40B4-BE49-F238E27FC236}">
                <a16:creationId xmlns:a16="http://schemas.microsoft.com/office/drawing/2014/main" id="{7E4AA8EC-D4BE-4E93-A834-1A89A27D94FB}"/>
              </a:ext>
            </a:extLst>
          </p:cNvPr>
          <p:cNvGrpSpPr/>
          <p:nvPr/>
        </p:nvGrpSpPr>
        <p:grpSpPr>
          <a:xfrm>
            <a:off x="326782" y="1228945"/>
            <a:ext cx="7369298" cy="1239959"/>
            <a:chOff x="744475" y="1228945"/>
            <a:chExt cx="7369298" cy="1239959"/>
          </a:xfrm>
        </p:grpSpPr>
        <p:grpSp>
          <p:nvGrpSpPr>
            <p:cNvPr id="19" name="Gruppieren 18">
              <a:extLst>
                <a:ext uri="{FF2B5EF4-FFF2-40B4-BE49-F238E27FC236}">
                  <a16:creationId xmlns:a16="http://schemas.microsoft.com/office/drawing/2014/main" id="{7A618695-3BBF-41ED-B6E8-83C94EE7F2E9}"/>
                </a:ext>
              </a:extLst>
            </p:cNvPr>
            <p:cNvGrpSpPr/>
            <p:nvPr/>
          </p:nvGrpSpPr>
          <p:grpSpPr>
            <a:xfrm>
              <a:off x="7213773" y="1244654"/>
              <a:ext cx="900000" cy="1224250"/>
              <a:chOff x="6795775" y="1255172"/>
              <a:chExt cx="900000" cy="1224250"/>
            </a:xfrm>
          </p:grpSpPr>
          <p:sp>
            <p:nvSpPr>
              <p:cNvPr id="20" name="Rechteck 19">
                <a:extLst>
                  <a:ext uri="{FF2B5EF4-FFF2-40B4-BE49-F238E27FC236}">
                    <a16:creationId xmlns:a16="http://schemas.microsoft.com/office/drawing/2014/main" id="{074EDEAD-D6EB-4F74-ACEC-95F55753A826}"/>
                  </a:ext>
                </a:extLst>
              </p:cNvPr>
              <p:cNvSpPr/>
              <p:nvPr/>
            </p:nvSpPr>
            <p:spPr>
              <a:xfrm>
                <a:off x="6795775" y="13703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1" name="Rechteck 20">
                <a:extLst>
                  <a:ext uri="{FF2B5EF4-FFF2-40B4-BE49-F238E27FC236}">
                    <a16:creationId xmlns:a16="http://schemas.microsoft.com/office/drawing/2014/main" id="{18456F78-D9F1-49CC-BDBA-937F5D0549AA}"/>
                  </a:ext>
                </a:extLst>
              </p:cNvPr>
              <p:cNvSpPr/>
              <p:nvPr/>
            </p:nvSpPr>
            <p:spPr>
              <a:xfrm>
                <a:off x="6795775" y="14856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2" name="Rechteck 21">
                <a:extLst>
                  <a:ext uri="{FF2B5EF4-FFF2-40B4-BE49-F238E27FC236}">
                    <a16:creationId xmlns:a16="http://schemas.microsoft.com/office/drawing/2014/main" id="{E68A7E06-0E24-4458-A13C-E08EE37E16EC}"/>
                  </a:ext>
                </a:extLst>
              </p:cNvPr>
              <p:cNvSpPr/>
              <p:nvPr/>
            </p:nvSpPr>
            <p:spPr>
              <a:xfrm>
                <a:off x="6795775" y="160084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3" name="Rechteck 22">
                <a:extLst>
                  <a:ext uri="{FF2B5EF4-FFF2-40B4-BE49-F238E27FC236}">
                    <a16:creationId xmlns:a16="http://schemas.microsoft.com/office/drawing/2014/main" id="{EBFA8CEF-6547-417A-B7F6-CDEF8FBE067A}"/>
                  </a:ext>
                </a:extLst>
              </p:cNvPr>
              <p:cNvSpPr/>
              <p:nvPr/>
            </p:nvSpPr>
            <p:spPr>
              <a:xfrm>
                <a:off x="6795775" y="17160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4" name="Rechteck 23">
                <a:extLst>
                  <a:ext uri="{FF2B5EF4-FFF2-40B4-BE49-F238E27FC236}">
                    <a16:creationId xmlns:a16="http://schemas.microsoft.com/office/drawing/2014/main" id="{FA065046-6342-4A3B-9749-F09DAC675309}"/>
                  </a:ext>
                </a:extLst>
              </p:cNvPr>
              <p:cNvSpPr/>
              <p:nvPr/>
            </p:nvSpPr>
            <p:spPr>
              <a:xfrm>
                <a:off x="6795775" y="18312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5" name="Rechteck 24">
                <a:extLst>
                  <a:ext uri="{FF2B5EF4-FFF2-40B4-BE49-F238E27FC236}">
                    <a16:creationId xmlns:a16="http://schemas.microsoft.com/office/drawing/2014/main" id="{740A8198-1551-4129-BF22-1310CA748795}"/>
                  </a:ext>
                </a:extLst>
              </p:cNvPr>
              <p:cNvSpPr/>
              <p:nvPr/>
            </p:nvSpPr>
            <p:spPr>
              <a:xfrm>
                <a:off x="6795775" y="19465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6" name="Rechteck 25">
                <a:extLst>
                  <a:ext uri="{FF2B5EF4-FFF2-40B4-BE49-F238E27FC236}">
                    <a16:creationId xmlns:a16="http://schemas.microsoft.com/office/drawing/2014/main" id="{D040D40C-CEF0-44AE-A172-EB1CD221DF39}"/>
                  </a:ext>
                </a:extLst>
              </p:cNvPr>
              <p:cNvSpPr/>
              <p:nvPr/>
            </p:nvSpPr>
            <p:spPr>
              <a:xfrm>
                <a:off x="6795775" y="206174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7" name="Rechteck 26">
                <a:extLst>
                  <a:ext uri="{FF2B5EF4-FFF2-40B4-BE49-F238E27FC236}">
                    <a16:creationId xmlns:a16="http://schemas.microsoft.com/office/drawing/2014/main" id="{9F1BD76B-204D-40D9-9DD4-2EC5F831760E}"/>
                  </a:ext>
                </a:extLst>
              </p:cNvPr>
              <p:cNvSpPr/>
              <p:nvPr/>
            </p:nvSpPr>
            <p:spPr>
              <a:xfrm>
                <a:off x="6795775" y="21769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8" name="Rechteck 27">
                <a:extLst>
                  <a:ext uri="{FF2B5EF4-FFF2-40B4-BE49-F238E27FC236}">
                    <a16:creationId xmlns:a16="http://schemas.microsoft.com/office/drawing/2014/main" id="{A7590E6E-9F0E-48A5-B72F-63D52BC9300E}"/>
                  </a:ext>
                </a:extLst>
              </p:cNvPr>
              <p:cNvSpPr/>
              <p:nvPr/>
            </p:nvSpPr>
            <p:spPr>
              <a:xfrm>
                <a:off x="6795775" y="22921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9" name="Rechteck 28">
                <a:extLst>
                  <a:ext uri="{FF2B5EF4-FFF2-40B4-BE49-F238E27FC236}">
                    <a16:creationId xmlns:a16="http://schemas.microsoft.com/office/drawing/2014/main" id="{5C91D834-BAE8-46E2-AFA7-D1C250E557E7}"/>
                  </a:ext>
                </a:extLst>
              </p:cNvPr>
              <p:cNvSpPr/>
              <p:nvPr/>
            </p:nvSpPr>
            <p:spPr>
              <a:xfrm>
                <a:off x="6795775" y="24074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0" name="Rechteck 29">
                <a:extLst>
                  <a:ext uri="{FF2B5EF4-FFF2-40B4-BE49-F238E27FC236}">
                    <a16:creationId xmlns:a16="http://schemas.microsoft.com/office/drawing/2014/main" id="{8A974B9E-3268-4F07-B1A9-17F8567A3724}"/>
                  </a:ext>
                </a:extLst>
              </p:cNvPr>
              <p:cNvSpPr/>
              <p:nvPr/>
            </p:nvSpPr>
            <p:spPr>
              <a:xfrm>
                <a:off x="6795775" y="12551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36" name="Gruppieren 35">
              <a:extLst>
                <a:ext uri="{FF2B5EF4-FFF2-40B4-BE49-F238E27FC236}">
                  <a16:creationId xmlns:a16="http://schemas.microsoft.com/office/drawing/2014/main" id="{E19DB964-ED6B-485B-96E3-D5B7AF275B53}"/>
                </a:ext>
              </a:extLst>
            </p:cNvPr>
            <p:cNvGrpSpPr/>
            <p:nvPr/>
          </p:nvGrpSpPr>
          <p:grpSpPr>
            <a:xfrm>
              <a:off x="744475" y="1228945"/>
              <a:ext cx="6096487" cy="1188000"/>
              <a:chOff x="257713" y="1130317"/>
              <a:chExt cx="6096487" cy="1188000"/>
            </a:xfrm>
          </p:grpSpPr>
          <p:grpSp>
            <p:nvGrpSpPr>
              <p:cNvPr id="37" name="Gruppieren 36">
                <a:extLst>
                  <a:ext uri="{FF2B5EF4-FFF2-40B4-BE49-F238E27FC236}">
                    <a16:creationId xmlns:a16="http://schemas.microsoft.com/office/drawing/2014/main" id="{374F4D54-4313-41D5-AB64-917863108A6B}"/>
                  </a:ext>
                </a:extLst>
              </p:cNvPr>
              <p:cNvGrpSpPr/>
              <p:nvPr/>
            </p:nvGrpSpPr>
            <p:grpSpPr>
              <a:xfrm>
                <a:off x="257713" y="1130317"/>
                <a:ext cx="6096487" cy="1188000"/>
                <a:chOff x="257713" y="1130317"/>
                <a:chExt cx="6096487" cy="1188000"/>
              </a:xfrm>
            </p:grpSpPr>
            <p:sp>
              <p:nvSpPr>
                <p:cNvPr id="39" name="Freihandform 11">
                  <a:extLst>
                    <a:ext uri="{FF2B5EF4-FFF2-40B4-BE49-F238E27FC236}">
                      <a16:creationId xmlns:a16="http://schemas.microsoft.com/office/drawing/2014/main" id="{4016EBB2-839D-4D46-B99E-E1F59AFB8E1C}"/>
                    </a:ext>
                  </a:extLst>
                </p:cNvPr>
                <p:cNvSpPr/>
                <p:nvPr/>
              </p:nvSpPr>
              <p:spPr>
                <a:xfrm>
                  <a:off x="1265714" y="1310317"/>
                  <a:ext cx="5088486" cy="1008000"/>
                </a:xfrm>
                <a:custGeom>
                  <a:avLst/>
                  <a:gdLst>
                    <a:gd name="connsiteX0" fmla="*/ 156010 w 936040"/>
                    <a:gd name="connsiteY0" fmla="*/ 0 h 5088485"/>
                    <a:gd name="connsiteX1" fmla="*/ 780030 w 936040"/>
                    <a:gd name="connsiteY1" fmla="*/ 0 h 5088485"/>
                    <a:gd name="connsiteX2" fmla="*/ 936040 w 936040"/>
                    <a:gd name="connsiteY2" fmla="*/ 156010 h 5088485"/>
                    <a:gd name="connsiteX3" fmla="*/ 936040 w 936040"/>
                    <a:gd name="connsiteY3" fmla="*/ 5088485 h 5088485"/>
                    <a:gd name="connsiteX4" fmla="*/ 936040 w 936040"/>
                    <a:gd name="connsiteY4" fmla="*/ 5088485 h 5088485"/>
                    <a:gd name="connsiteX5" fmla="*/ 0 w 936040"/>
                    <a:gd name="connsiteY5" fmla="*/ 5088485 h 5088485"/>
                    <a:gd name="connsiteX6" fmla="*/ 0 w 936040"/>
                    <a:gd name="connsiteY6" fmla="*/ 5088485 h 5088485"/>
                    <a:gd name="connsiteX7" fmla="*/ 0 w 936040"/>
                    <a:gd name="connsiteY7" fmla="*/ 156010 h 5088485"/>
                    <a:gd name="connsiteX8" fmla="*/ 156010 w 936040"/>
                    <a:gd name="connsiteY8" fmla="*/ 0 h 508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040" h="5088485">
                      <a:moveTo>
                        <a:pt x="936040" y="848101"/>
                      </a:moveTo>
                      <a:lnTo>
                        <a:pt x="936040" y="4240384"/>
                      </a:lnTo>
                      <a:cubicBezTo>
                        <a:pt x="936040" y="4708776"/>
                        <a:pt x="923191" y="5088482"/>
                        <a:pt x="907341" y="5088482"/>
                      </a:cubicBezTo>
                      <a:lnTo>
                        <a:pt x="0" y="5088482"/>
                      </a:lnTo>
                      <a:lnTo>
                        <a:pt x="0" y="5088482"/>
                      </a:lnTo>
                      <a:lnTo>
                        <a:pt x="0" y="3"/>
                      </a:lnTo>
                      <a:lnTo>
                        <a:pt x="0" y="3"/>
                      </a:lnTo>
                      <a:lnTo>
                        <a:pt x="907341" y="3"/>
                      </a:lnTo>
                      <a:cubicBezTo>
                        <a:pt x="923191" y="3"/>
                        <a:pt x="936040" y="379709"/>
                        <a:pt x="936040" y="84810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8017" tIns="57124" rIns="57124" bIns="57125" numCol="1" spcCol="1270" anchor="ctr" anchorCtr="0">
                  <a:noAutofit/>
                </a:bodyPr>
                <a:lstStyle/>
                <a:p>
                  <a:pPr marL="180975" indent="-180975">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Als Redakteur benötige ich einen Bereich auf der Homepage, um aktuelle Ankündigungen für den Besucher gut sichtbar platzieren zu können.</a:t>
                  </a:r>
                </a:p>
                <a:p>
                  <a:pPr marL="171450" lvl="1" indent="-171450" defTabSz="800100">
                    <a:lnSpc>
                      <a:spcPct val="90000"/>
                    </a:lnSpc>
                    <a:spcAft>
                      <a:spcPct val="15000"/>
                    </a:spcAft>
                    <a:buChar char="••"/>
                  </a:pPr>
                  <a:r>
                    <a:rPr lang="de-DE" sz="1400" dirty="0">
                      <a:latin typeface="Calibri" panose="020F0502020204030204" pitchFamily="34" charset="0"/>
                      <a:cs typeface="Calibri" panose="020F0502020204030204" pitchFamily="34" charset="0"/>
                    </a:rPr>
                    <a:t>…</a:t>
                  </a:r>
                </a:p>
              </p:txBody>
            </p:sp>
            <p:sp>
              <p:nvSpPr>
                <p:cNvPr id="40" name="Eingekerbter Richtungspfeil 25">
                  <a:extLst>
                    <a:ext uri="{FF2B5EF4-FFF2-40B4-BE49-F238E27FC236}">
                      <a16:creationId xmlns:a16="http://schemas.microsoft.com/office/drawing/2014/main" id="{E800BDFF-0010-45E9-B434-7079F6415DE5}"/>
                    </a:ext>
                  </a:extLst>
                </p:cNvPr>
                <p:cNvSpPr/>
                <p:nvPr/>
              </p:nvSpPr>
              <p:spPr>
                <a:xfrm rot="16200000" flipV="1">
                  <a:off x="167713" y="1220317"/>
                  <a:ext cx="1188000" cy="1008000"/>
                </a:xfrm>
                <a:prstGeom prst="chevron">
                  <a:avLst>
                    <a:gd name="adj" fmla="val 17511"/>
                  </a:avLst>
                </a:prstGeom>
                <a:solidFill>
                  <a:schemeClr val="bg1">
                    <a:lumMod val="95000"/>
                  </a:schemeClr>
                </a:solidFill>
                <a:ln w="19050">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sp>
            <p:nvSpPr>
              <p:cNvPr id="38" name="Textfeld 37">
                <a:extLst>
                  <a:ext uri="{FF2B5EF4-FFF2-40B4-BE49-F238E27FC236}">
                    <a16:creationId xmlns:a16="http://schemas.microsoft.com/office/drawing/2014/main" id="{24D468F1-DADA-47F3-B2B7-D86EE0393773}"/>
                  </a:ext>
                </a:extLst>
              </p:cNvPr>
              <p:cNvSpPr txBox="1"/>
              <p:nvPr/>
            </p:nvSpPr>
            <p:spPr>
              <a:xfrm>
                <a:off x="257713" y="1317630"/>
                <a:ext cx="997076" cy="830997"/>
              </a:xfrm>
              <a:prstGeom prst="rect">
                <a:avLst/>
              </a:prstGeom>
              <a:noFill/>
            </p:spPr>
            <p:txBody>
              <a:bodyPr wrap="square" rtlCol="0">
                <a:spAutoFit/>
              </a:bodyPr>
              <a:lstStyle/>
              <a:p>
                <a:pPr algn="ctr"/>
                <a:r>
                  <a:rPr lang="en-US" sz="1600" b="1" dirty="0" err="1">
                    <a:solidFill>
                      <a:srgbClr val="4D4D4D"/>
                    </a:solidFill>
                    <a:latin typeface="Calibri" panose="020F0502020204030204" pitchFamily="34" charset="0"/>
                    <a:sym typeface="Wingdings" pitchFamily="2" charset="2"/>
                  </a:rPr>
                  <a:t>kleine</a:t>
                </a:r>
                <a:endParaRPr lang="en-US" sz="1600" b="1" dirty="0">
                  <a:solidFill>
                    <a:srgbClr val="4D4D4D"/>
                  </a:solidFill>
                  <a:latin typeface="Calibri" panose="020F0502020204030204" pitchFamily="34" charset="0"/>
                  <a:sym typeface="Wingdings" pitchFamily="2" charset="2"/>
                </a:endParaRPr>
              </a:p>
              <a:p>
                <a:pPr algn="ctr"/>
                <a:r>
                  <a:rPr lang="en-US" sz="1600" b="1" dirty="0">
                    <a:solidFill>
                      <a:srgbClr val="4D4D4D"/>
                    </a:solidFill>
                    <a:latin typeface="Calibri" panose="020F0502020204030204" pitchFamily="34" charset="0"/>
                    <a:sym typeface="Wingdings" pitchFamily="2" charset="2"/>
                  </a:rPr>
                  <a:t>User Stories</a:t>
                </a:r>
              </a:p>
            </p:txBody>
          </p:sp>
        </p:grpSp>
      </p:grpSp>
      <p:grpSp>
        <p:nvGrpSpPr>
          <p:cNvPr id="58" name="Gruppieren 57">
            <a:extLst>
              <a:ext uri="{FF2B5EF4-FFF2-40B4-BE49-F238E27FC236}">
                <a16:creationId xmlns:a16="http://schemas.microsoft.com/office/drawing/2014/main" id="{A40879DF-C7BB-456B-94CB-A866188CB8C8}"/>
              </a:ext>
            </a:extLst>
          </p:cNvPr>
          <p:cNvGrpSpPr/>
          <p:nvPr/>
        </p:nvGrpSpPr>
        <p:grpSpPr>
          <a:xfrm>
            <a:off x="326781" y="4522039"/>
            <a:ext cx="7369770" cy="1484575"/>
            <a:chOff x="744474" y="4522039"/>
            <a:chExt cx="7369770" cy="1484575"/>
          </a:xfrm>
        </p:grpSpPr>
        <p:grpSp>
          <p:nvGrpSpPr>
            <p:cNvPr id="7" name="Gruppieren 6">
              <a:extLst>
                <a:ext uri="{FF2B5EF4-FFF2-40B4-BE49-F238E27FC236}">
                  <a16:creationId xmlns:a16="http://schemas.microsoft.com/office/drawing/2014/main" id="{C77CF182-4F7D-4B45-ACF7-A35DAC87A4EF}"/>
                </a:ext>
              </a:extLst>
            </p:cNvPr>
            <p:cNvGrpSpPr/>
            <p:nvPr/>
          </p:nvGrpSpPr>
          <p:grpSpPr>
            <a:xfrm>
              <a:off x="7213302" y="4522039"/>
              <a:ext cx="900942" cy="1484575"/>
              <a:chOff x="6804138" y="4343608"/>
              <a:chExt cx="900942" cy="1484575"/>
            </a:xfrm>
          </p:grpSpPr>
          <p:sp>
            <p:nvSpPr>
              <p:cNvPr id="8" name="Rechteck 7">
                <a:extLst>
                  <a:ext uri="{FF2B5EF4-FFF2-40B4-BE49-F238E27FC236}">
                    <a16:creationId xmlns:a16="http://schemas.microsoft.com/office/drawing/2014/main" id="{7A46E286-D235-4659-8AA4-B009C1A3AC2D}"/>
                  </a:ext>
                </a:extLst>
              </p:cNvPr>
              <p:cNvSpPr/>
              <p:nvPr/>
            </p:nvSpPr>
            <p:spPr>
              <a:xfrm>
                <a:off x="6804138" y="5108183"/>
                <a:ext cx="900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9" name="Rechteck 8">
                <a:extLst>
                  <a:ext uri="{FF2B5EF4-FFF2-40B4-BE49-F238E27FC236}">
                    <a16:creationId xmlns:a16="http://schemas.microsoft.com/office/drawing/2014/main" id="{138CF89A-E6F8-4C10-8EDC-DD976E79E0EF}"/>
                  </a:ext>
                </a:extLst>
              </p:cNvPr>
              <p:cNvSpPr/>
              <p:nvPr/>
            </p:nvSpPr>
            <p:spPr>
              <a:xfrm>
                <a:off x="6805080" y="4343608"/>
                <a:ext cx="900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41" name="Gruppieren 40">
              <a:extLst>
                <a:ext uri="{FF2B5EF4-FFF2-40B4-BE49-F238E27FC236}">
                  <a16:creationId xmlns:a16="http://schemas.microsoft.com/office/drawing/2014/main" id="{BB17BD85-4348-4B42-B1A8-1A94268048E3}"/>
                </a:ext>
              </a:extLst>
            </p:cNvPr>
            <p:cNvGrpSpPr/>
            <p:nvPr/>
          </p:nvGrpSpPr>
          <p:grpSpPr>
            <a:xfrm>
              <a:off x="744474" y="4537073"/>
              <a:ext cx="6096488" cy="1188000"/>
              <a:chOff x="563074" y="4282518"/>
              <a:chExt cx="6096488" cy="1188000"/>
            </a:xfrm>
          </p:grpSpPr>
          <p:grpSp>
            <p:nvGrpSpPr>
              <p:cNvPr id="42" name="Gruppieren 41">
                <a:extLst>
                  <a:ext uri="{FF2B5EF4-FFF2-40B4-BE49-F238E27FC236}">
                    <a16:creationId xmlns:a16="http://schemas.microsoft.com/office/drawing/2014/main" id="{62107711-0A62-41D2-B9BF-A2C14CF02478}"/>
                  </a:ext>
                </a:extLst>
              </p:cNvPr>
              <p:cNvGrpSpPr/>
              <p:nvPr/>
            </p:nvGrpSpPr>
            <p:grpSpPr>
              <a:xfrm>
                <a:off x="563075" y="4282518"/>
                <a:ext cx="6096487" cy="1188000"/>
                <a:chOff x="257713" y="1130317"/>
                <a:chExt cx="6096487" cy="1188000"/>
              </a:xfrm>
            </p:grpSpPr>
            <p:sp>
              <p:nvSpPr>
                <p:cNvPr id="44" name="Freihandform 11">
                  <a:extLst>
                    <a:ext uri="{FF2B5EF4-FFF2-40B4-BE49-F238E27FC236}">
                      <a16:creationId xmlns:a16="http://schemas.microsoft.com/office/drawing/2014/main" id="{5E3FEB2A-AA5D-4942-BCD2-43F12486F3C8}"/>
                    </a:ext>
                  </a:extLst>
                </p:cNvPr>
                <p:cNvSpPr/>
                <p:nvPr/>
              </p:nvSpPr>
              <p:spPr>
                <a:xfrm>
                  <a:off x="1265714" y="1310317"/>
                  <a:ext cx="5088486" cy="1008000"/>
                </a:xfrm>
                <a:custGeom>
                  <a:avLst/>
                  <a:gdLst>
                    <a:gd name="connsiteX0" fmla="*/ 156010 w 936040"/>
                    <a:gd name="connsiteY0" fmla="*/ 0 h 5088485"/>
                    <a:gd name="connsiteX1" fmla="*/ 780030 w 936040"/>
                    <a:gd name="connsiteY1" fmla="*/ 0 h 5088485"/>
                    <a:gd name="connsiteX2" fmla="*/ 936040 w 936040"/>
                    <a:gd name="connsiteY2" fmla="*/ 156010 h 5088485"/>
                    <a:gd name="connsiteX3" fmla="*/ 936040 w 936040"/>
                    <a:gd name="connsiteY3" fmla="*/ 5088485 h 5088485"/>
                    <a:gd name="connsiteX4" fmla="*/ 936040 w 936040"/>
                    <a:gd name="connsiteY4" fmla="*/ 5088485 h 5088485"/>
                    <a:gd name="connsiteX5" fmla="*/ 0 w 936040"/>
                    <a:gd name="connsiteY5" fmla="*/ 5088485 h 5088485"/>
                    <a:gd name="connsiteX6" fmla="*/ 0 w 936040"/>
                    <a:gd name="connsiteY6" fmla="*/ 5088485 h 5088485"/>
                    <a:gd name="connsiteX7" fmla="*/ 0 w 936040"/>
                    <a:gd name="connsiteY7" fmla="*/ 156010 h 5088485"/>
                    <a:gd name="connsiteX8" fmla="*/ 156010 w 936040"/>
                    <a:gd name="connsiteY8" fmla="*/ 0 h 508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040" h="5088485">
                      <a:moveTo>
                        <a:pt x="936040" y="848101"/>
                      </a:moveTo>
                      <a:lnTo>
                        <a:pt x="936040" y="4240384"/>
                      </a:lnTo>
                      <a:cubicBezTo>
                        <a:pt x="936040" y="4708776"/>
                        <a:pt x="923191" y="5088482"/>
                        <a:pt x="907341" y="5088482"/>
                      </a:cubicBezTo>
                      <a:lnTo>
                        <a:pt x="0" y="5088482"/>
                      </a:lnTo>
                      <a:lnTo>
                        <a:pt x="0" y="5088482"/>
                      </a:lnTo>
                      <a:lnTo>
                        <a:pt x="0" y="3"/>
                      </a:lnTo>
                      <a:lnTo>
                        <a:pt x="0" y="3"/>
                      </a:lnTo>
                      <a:lnTo>
                        <a:pt x="907341" y="3"/>
                      </a:lnTo>
                      <a:cubicBezTo>
                        <a:pt x="923191" y="3"/>
                        <a:pt x="936040" y="379709"/>
                        <a:pt x="936040" y="84810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8017" tIns="57124" rIns="57124" bIns="57125" numCol="1" spcCol="1270" anchor="ctr" anchorCtr="0">
                  <a:noAutofit/>
                </a:bodyPr>
                <a:lstStyle/>
                <a:p>
                  <a:pPr marL="171450" lvl="1" indent="-171450" defTabSz="800100">
                    <a:lnSpc>
                      <a:spcPct val="90000"/>
                    </a:lnSpc>
                    <a:spcAft>
                      <a:spcPct val="15000"/>
                    </a:spcAft>
                    <a:buChar char="••"/>
                  </a:pPr>
                  <a:r>
                    <a:rPr lang="de-DE" sz="1400" dirty="0">
                      <a:latin typeface="Calibri" panose="020F0502020204030204" pitchFamily="34" charset="0"/>
                      <a:cs typeface="Calibri" panose="020F0502020204030204" pitchFamily="34" charset="0"/>
                    </a:rPr>
                    <a:t>Als Unternehmen benötigen wir eine attraktive und moderne Homepage, die zu unserem neuen Image passt, damit wir nach außen glaubwürdig wirken.</a:t>
                  </a:r>
                </a:p>
                <a:p>
                  <a:pPr marL="171450" lvl="1" indent="-171450" defTabSz="800100">
                    <a:lnSpc>
                      <a:spcPct val="90000"/>
                    </a:lnSpc>
                    <a:spcAft>
                      <a:spcPct val="15000"/>
                    </a:spcAft>
                    <a:buChar char="••"/>
                  </a:pPr>
                  <a:r>
                    <a:rPr lang="de-DE" sz="1400" dirty="0">
                      <a:latin typeface="Calibri" panose="020F0502020204030204" pitchFamily="34" charset="0"/>
                      <a:cs typeface="Calibri" panose="020F0502020204030204" pitchFamily="34" charset="0"/>
                    </a:rPr>
                    <a:t>…</a:t>
                  </a:r>
                </a:p>
              </p:txBody>
            </p:sp>
            <p:sp>
              <p:nvSpPr>
                <p:cNvPr id="45" name="Eingekerbter Richtungspfeil 25">
                  <a:extLst>
                    <a:ext uri="{FF2B5EF4-FFF2-40B4-BE49-F238E27FC236}">
                      <a16:creationId xmlns:a16="http://schemas.microsoft.com/office/drawing/2014/main" id="{518A7D7D-9689-458C-82A3-0560505C05C7}"/>
                    </a:ext>
                  </a:extLst>
                </p:cNvPr>
                <p:cNvSpPr/>
                <p:nvPr/>
              </p:nvSpPr>
              <p:spPr>
                <a:xfrm rot="16200000" flipV="1">
                  <a:off x="167713" y="1220317"/>
                  <a:ext cx="1188000" cy="1008000"/>
                </a:xfrm>
                <a:prstGeom prst="chevron">
                  <a:avLst>
                    <a:gd name="adj" fmla="val 17511"/>
                  </a:avLst>
                </a:prstGeom>
                <a:solidFill>
                  <a:schemeClr val="bg1">
                    <a:lumMod val="95000"/>
                  </a:schemeClr>
                </a:solidFill>
                <a:ln w="19050">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sp>
            <p:nvSpPr>
              <p:cNvPr id="43" name="Textfeld 42">
                <a:extLst>
                  <a:ext uri="{FF2B5EF4-FFF2-40B4-BE49-F238E27FC236}">
                    <a16:creationId xmlns:a16="http://schemas.microsoft.com/office/drawing/2014/main" id="{23A6C8AF-ACAF-415A-A45C-AC7B18FCF237}"/>
                  </a:ext>
                </a:extLst>
              </p:cNvPr>
              <p:cNvSpPr txBox="1"/>
              <p:nvPr/>
            </p:nvSpPr>
            <p:spPr>
              <a:xfrm>
                <a:off x="563074" y="4382571"/>
                <a:ext cx="1008003" cy="954107"/>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(sehr große User Stories)</a:t>
                </a:r>
              </a:p>
              <a:p>
                <a:pPr algn="ctr"/>
                <a:r>
                  <a:rPr lang="de-DE" sz="1600" b="1" dirty="0">
                    <a:solidFill>
                      <a:srgbClr val="4D4D4D"/>
                    </a:solidFill>
                    <a:latin typeface="Calibri" panose="020F0502020204030204" pitchFamily="34" charset="0"/>
                    <a:sym typeface="Wingdings" pitchFamily="2" charset="2"/>
                  </a:rPr>
                  <a:t>Themen­blöcke</a:t>
                </a:r>
              </a:p>
            </p:txBody>
          </p:sp>
        </p:grpSp>
      </p:grpSp>
      <p:grpSp>
        <p:nvGrpSpPr>
          <p:cNvPr id="54" name="Gruppieren 53">
            <a:extLst>
              <a:ext uri="{FF2B5EF4-FFF2-40B4-BE49-F238E27FC236}">
                <a16:creationId xmlns:a16="http://schemas.microsoft.com/office/drawing/2014/main" id="{881886AF-3497-4A07-8AA3-DA35383EB4E8}"/>
              </a:ext>
            </a:extLst>
          </p:cNvPr>
          <p:cNvGrpSpPr/>
          <p:nvPr/>
        </p:nvGrpSpPr>
        <p:grpSpPr>
          <a:xfrm>
            <a:off x="565448" y="3891300"/>
            <a:ext cx="389419" cy="670657"/>
            <a:chOff x="983141" y="3891300"/>
            <a:chExt cx="389419" cy="670657"/>
          </a:xfrm>
        </p:grpSpPr>
        <p:cxnSp>
          <p:nvCxnSpPr>
            <p:cNvPr id="50" name="Gerade Verbindung mit Pfeil 49">
              <a:extLst>
                <a:ext uri="{FF2B5EF4-FFF2-40B4-BE49-F238E27FC236}">
                  <a16:creationId xmlns:a16="http://schemas.microsoft.com/office/drawing/2014/main" id="{07047DC5-E8FF-4DC6-BB3E-745EB94D8A5F}"/>
                </a:ext>
              </a:extLst>
            </p:cNvPr>
            <p:cNvCxnSpPr>
              <a:stCxn id="45" idx="3"/>
              <a:endCxn id="35" idx="1"/>
            </p:cNvCxnSpPr>
            <p:nvPr/>
          </p:nvCxnSpPr>
          <p:spPr bwMode="auto">
            <a:xfrm flipV="1">
              <a:off x="1237186" y="3894498"/>
              <a:ext cx="0" cy="642575"/>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51" name="Textfeld 50">
              <a:extLst>
                <a:ext uri="{FF2B5EF4-FFF2-40B4-BE49-F238E27FC236}">
                  <a16:creationId xmlns:a16="http://schemas.microsoft.com/office/drawing/2014/main" id="{BD56597F-6D80-415E-809D-F47620B31714}"/>
                </a:ext>
              </a:extLst>
            </p:cNvPr>
            <p:cNvSpPr txBox="1"/>
            <p:nvPr/>
          </p:nvSpPr>
          <p:spPr>
            <a:xfrm>
              <a:off x="983940" y="4284958"/>
              <a:ext cx="388620" cy="276999"/>
            </a:xfrm>
            <a:prstGeom prst="rect">
              <a:avLst/>
            </a:prstGeom>
            <a:noFill/>
          </p:spPr>
          <p:txBody>
            <a:bodyPr wrap="square" rtlCol="0">
              <a:spAutoFit/>
            </a:bodyPr>
            <a:lstStyle/>
            <a:p>
              <a:pPr algn="ctr"/>
              <a:r>
                <a:rPr lang="de-DE" sz="1200" b="1" dirty="0">
                  <a:solidFill>
                    <a:srgbClr val="4D4D4D"/>
                  </a:solidFill>
                  <a:latin typeface="Calibri" panose="020F0502020204030204" pitchFamily="34" charset="0"/>
                  <a:sym typeface="Wingdings" pitchFamily="2" charset="2"/>
                </a:rPr>
                <a:t>1</a:t>
              </a:r>
            </a:p>
          </p:txBody>
        </p:sp>
        <p:sp>
          <p:nvSpPr>
            <p:cNvPr id="52" name="Textfeld 51">
              <a:extLst>
                <a:ext uri="{FF2B5EF4-FFF2-40B4-BE49-F238E27FC236}">
                  <a16:creationId xmlns:a16="http://schemas.microsoft.com/office/drawing/2014/main" id="{BA86BB5C-493C-4A72-8FF7-82BA55B0A453}"/>
                </a:ext>
              </a:extLst>
            </p:cNvPr>
            <p:cNvSpPr txBox="1"/>
            <p:nvPr/>
          </p:nvSpPr>
          <p:spPr>
            <a:xfrm>
              <a:off x="983141" y="3891300"/>
              <a:ext cx="388620" cy="276999"/>
            </a:xfrm>
            <a:prstGeom prst="rect">
              <a:avLst/>
            </a:prstGeom>
            <a:noFill/>
          </p:spPr>
          <p:txBody>
            <a:bodyPr wrap="square" rtlCol="0">
              <a:spAutoFit/>
            </a:bodyPr>
            <a:lstStyle/>
            <a:p>
              <a:pPr algn="ctr"/>
              <a:r>
                <a:rPr lang="de-DE" sz="1200" b="1" dirty="0">
                  <a:solidFill>
                    <a:srgbClr val="4D4D4D"/>
                  </a:solidFill>
                  <a:latin typeface="Calibri" panose="020F0502020204030204" pitchFamily="34" charset="0"/>
                  <a:sym typeface="Wingdings" pitchFamily="2" charset="2"/>
                </a:rPr>
                <a:t>n</a:t>
              </a:r>
            </a:p>
          </p:txBody>
        </p:sp>
      </p:grpSp>
      <p:grpSp>
        <p:nvGrpSpPr>
          <p:cNvPr id="55" name="Gruppieren 54">
            <a:extLst>
              <a:ext uri="{FF2B5EF4-FFF2-40B4-BE49-F238E27FC236}">
                <a16:creationId xmlns:a16="http://schemas.microsoft.com/office/drawing/2014/main" id="{726A67E8-BED1-4CA7-8DA2-1EEDAB2D2C3D}"/>
              </a:ext>
            </a:extLst>
          </p:cNvPr>
          <p:cNvGrpSpPr/>
          <p:nvPr/>
        </p:nvGrpSpPr>
        <p:grpSpPr>
          <a:xfrm>
            <a:off x="565448" y="2240434"/>
            <a:ext cx="389419" cy="655945"/>
            <a:chOff x="983141" y="2240434"/>
            <a:chExt cx="389419" cy="655945"/>
          </a:xfrm>
        </p:grpSpPr>
        <p:cxnSp>
          <p:nvCxnSpPr>
            <p:cNvPr id="47" name="Gerade Verbindung mit Pfeil 46">
              <a:extLst>
                <a:ext uri="{FF2B5EF4-FFF2-40B4-BE49-F238E27FC236}">
                  <a16:creationId xmlns:a16="http://schemas.microsoft.com/office/drawing/2014/main" id="{FAC7866A-62DE-45BA-8885-F241DA3B5D73}"/>
                </a:ext>
              </a:extLst>
            </p:cNvPr>
            <p:cNvCxnSpPr>
              <a:stCxn id="35" idx="3"/>
              <a:endCxn id="40" idx="1"/>
            </p:cNvCxnSpPr>
            <p:nvPr/>
          </p:nvCxnSpPr>
          <p:spPr bwMode="auto">
            <a:xfrm flipV="1">
              <a:off x="1237186" y="2240434"/>
              <a:ext cx="0" cy="642575"/>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48" name="Textfeld 47">
              <a:extLst>
                <a:ext uri="{FF2B5EF4-FFF2-40B4-BE49-F238E27FC236}">
                  <a16:creationId xmlns:a16="http://schemas.microsoft.com/office/drawing/2014/main" id="{5AA04092-8E90-439D-8B43-2CA1B85E0FE3}"/>
                </a:ext>
              </a:extLst>
            </p:cNvPr>
            <p:cNvSpPr txBox="1"/>
            <p:nvPr/>
          </p:nvSpPr>
          <p:spPr>
            <a:xfrm>
              <a:off x="983141" y="2248483"/>
              <a:ext cx="388620" cy="276999"/>
            </a:xfrm>
            <a:prstGeom prst="rect">
              <a:avLst/>
            </a:prstGeom>
            <a:noFill/>
          </p:spPr>
          <p:txBody>
            <a:bodyPr wrap="square" rtlCol="0">
              <a:spAutoFit/>
            </a:bodyPr>
            <a:lstStyle/>
            <a:p>
              <a:pPr algn="ctr"/>
              <a:r>
                <a:rPr lang="de-DE" sz="1200" b="1" dirty="0">
                  <a:solidFill>
                    <a:srgbClr val="4D4D4D"/>
                  </a:solidFill>
                  <a:latin typeface="Calibri" panose="020F0502020204030204" pitchFamily="34" charset="0"/>
                  <a:sym typeface="Wingdings" pitchFamily="2" charset="2"/>
                </a:rPr>
                <a:t>n</a:t>
              </a:r>
            </a:p>
          </p:txBody>
        </p:sp>
        <p:sp>
          <p:nvSpPr>
            <p:cNvPr id="53" name="Textfeld 52">
              <a:extLst>
                <a:ext uri="{FF2B5EF4-FFF2-40B4-BE49-F238E27FC236}">
                  <a16:creationId xmlns:a16="http://schemas.microsoft.com/office/drawing/2014/main" id="{5A09FB8C-6AA0-45EE-BA40-2D6BAFECEDE6}"/>
                </a:ext>
              </a:extLst>
            </p:cNvPr>
            <p:cNvSpPr txBox="1"/>
            <p:nvPr/>
          </p:nvSpPr>
          <p:spPr>
            <a:xfrm>
              <a:off x="983940" y="2619380"/>
              <a:ext cx="388620" cy="276999"/>
            </a:xfrm>
            <a:prstGeom prst="rect">
              <a:avLst/>
            </a:prstGeom>
            <a:noFill/>
          </p:spPr>
          <p:txBody>
            <a:bodyPr wrap="square" rtlCol="0">
              <a:spAutoFit/>
            </a:bodyPr>
            <a:lstStyle/>
            <a:p>
              <a:pPr algn="ctr"/>
              <a:r>
                <a:rPr lang="de-DE" sz="1200" b="1" dirty="0">
                  <a:solidFill>
                    <a:srgbClr val="4D4D4D"/>
                  </a:solidFill>
                  <a:latin typeface="Calibri" panose="020F0502020204030204" pitchFamily="34" charset="0"/>
                  <a:sym typeface="Wingdings" pitchFamily="2" charset="2"/>
                </a:rPr>
                <a:t>1</a:t>
              </a:r>
            </a:p>
          </p:txBody>
        </p:sp>
      </p:grpSp>
      <p:grpSp>
        <p:nvGrpSpPr>
          <p:cNvPr id="63" name="Gruppieren 62">
            <a:extLst>
              <a:ext uri="{FF2B5EF4-FFF2-40B4-BE49-F238E27FC236}">
                <a16:creationId xmlns:a16="http://schemas.microsoft.com/office/drawing/2014/main" id="{0FDF3454-4B99-4B1F-8044-42E8AEAB95E4}"/>
              </a:ext>
            </a:extLst>
          </p:cNvPr>
          <p:cNvGrpSpPr/>
          <p:nvPr/>
        </p:nvGrpSpPr>
        <p:grpSpPr>
          <a:xfrm>
            <a:off x="7782951" y="1116429"/>
            <a:ext cx="1188000" cy="4890185"/>
            <a:chOff x="8145490" y="1174411"/>
            <a:chExt cx="1188000" cy="4890185"/>
          </a:xfrm>
        </p:grpSpPr>
        <p:sp>
          <p:nvSpPr>
            <p:cNvPr id="59" name="Textfeld 58">
              <a:extLst>
                <a:ext uri="{FF2B5EF4-FFF2-40B4-BE49-F238E27FC236}">
                  <a16:creationId xmlns:a16="http://schemas.microsoft.com/office/drawing/2014/main" id="{BFAAFABF-EB17-49D1-9C6D-DF0DF9DDA6C2}"/>
                </a:ext>
              </a:extLst>
            </p:cNvPr>
            <p:cNvSpPr txBox="1"/>
            <p:nvPr/>
          </p:nvSpPr>
          <p:spPr>
            <a:xfrm rot="16200000">
              <a:off x="7977490" y="3465778"/>
              <a:ext cx="1524000" cy="338554"/>
            </a:xfrm>
            <a:prstGeom prst="rect">
              <a:avLst/>
            </a:prstGeom>
            <a:noFill/>
          </p:spPr>
          <p:txBody>
            <a:bodyPr wrap="square" rtlCol="0">
              <a:spAutoFit/>
            </a:bodyPr>
            <a:lstStyle/>
            <a:p>
              <a:pPr algn="ctr"/>
              <a:r>
                <a:rPr lang="de-DE" sz="1600" b="1" dirty="0">
                  <a:solidFill>
                    <a:schemeClr val="accent1"/>
                  </a:solidFill>
                  <a:latin typeface="Calibri" panose="020F0502020204030204" pitchFamily="34" charset="0"/>
                  <a:sym typeface="Wingdings" pitchFamily="2" charset="2"/>
                </a:rPr>
                <a:t>Priorität</a:t>
              </a:r>
            </a:p>
          </p:txBody>
        </p:sp>
        <p:sp>
          <p:nvSpPr>
            <p:cNvPr id="60" name="Textfeld 59">
              <a:extLst>
                <a:ext uri="{FF2B5EF4-FFF2-40B4-BE49-F238E27FC236}">
                  <a16:creationId xmlns:a16="http://schemas.microsoft.com/office/drawing/2014/main" id="{657769B2-2D20-49D1-A77C-4D934618C473}"/>
                </a:ext>
              </a:extLst>
            </p:cNvPr>
            <p:cNvSpPr txBox="1"/>
            <p:nvPr/>
          </p:nvSpPr>
          <p:spPr>
            <a:xfrm>
              <a:off x="8331162" y="5111513"/>
              <a:ext cx="816656"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gering</a:t>
              </a:r>
            </a:p>
          </p:txBody>
        </p:sp>
        <p:sp>
          <p:nvSpPr>
            <p:cNvPr id="61" name="Textfeld 60">
              <a:extLst>
                <a:ext uri="{FF2B5EF4-FFF2-40B4-BE49-F238E27FC236}">
                  <a16:creationId xmlns:a16="http://schemas.microsoft.com/office/drawing/2014/main" id="{90A944FD-81DF-4F01-BF08-D0B2BBD2318E}"/>
                </a:ext>
              </a:extLst>
            </p:cNvPr>
            <p:cNvSpPr txBox="1"/>
            <p:nvPr/>
          </p:nvSpPr>
          <p:spPr>
            <a:xfrm>
              <a:off x="8331162" y="1730152"/>
              <a:ext cx="816656"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hoch</a:t>
              </a:r>
            </a:p>
          </p:txBody>
        </p:sp>
        <p:sp>
          <p:nvSpPr>
            <p:cNvPr id="62" name="Pfeil: nach oben 61">
              <a:extLst>
                <a:ext uri="{FF2B5EF4-FFF2-40B4-BE49-F238E27FC236}">
                  <a16:creationId xmlns:a16="http://schemas.microsoft.com/office/drawing/2014/main" id="{7AB72E9F-4625-4B02-B341-D237DB0C4F9C}"/>
                </a:ext>
              </a:extLst>
            </p:cNvPr>
            <p:cNvSpPr/>
            <p:nvPr/>
          </p:nvSpPr>
          <p:spPr>
            <a:xfrm>
              <a:off x="8145490" y="1174411"/>
              <a:ext cx="1188000" cy="4890185"/>
            </a:xfrm>
            <a:prstGeom prst="upArrow">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46" name="Textfeld 45">
            <a:extLst>
              <a:ext uri="{FF2B5EF4-FFF2-40B4-BE49-F238E27FC236}">
                <a16:creationId xmlns:a16="http://schemas.microsoft.com/office/drawing/2014/main" id="{B4D5F365-AB63-4A53-BD01-C3A6D534A62B}"/>
              </a:ext>
            </a:extLst>
          </p:cNvPr>
          <p:cNvSpPr txBox="1"/>
          <p:nvPr/>
        </p:nvSpPr>
        <p:spPr>
          <a:xfrm rot="20744985">
            <a:off x="4106475" y="5615255"/>
            <a:ext cx="1885244" cy="338554"/>
          </a:xfrm>
          <a:prstGeom prst="rect">
            <a:avLst/>
          </a:prstGeom>
          <a:solidFill>
            <a:schemeClr val="tx2">
              <a:lumMod val="20000"/>
              <a:lumOff val="80000"/>
            </a:schemeClr>
          </a:solid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Monate</a:t>
            </a:r>
          </a:p>
        </p:txBody>
      </p:sp>
      <p:sp>
        <p:nvSpPr>
          <p:cNvPr id="64" name="Textfeld 63">
            <a:extLst>
              <a:ext uri="{FF2B5EF4-FFF2-40B4-BE49-F238E27FC236}">
                <a16:creationId xmlns:a16="http://schemas.microsoft.com/office/drawing/2014/main" id="{466C6872-615C-4078-9982-AAC2B4805ACA}"/>
              </a:ext>
            </a:extLst>
          </p:cNvPr>
          <p:cNvSpPr txBox="1"/>
          <p:nvPr/>
        </p:nvSpPr>
        <p:spPr>
          <a:xfrm rot="20744985">
            <a:off x="4133451" y="4046508"/>
            <a:ext cx="1885244" cy="338554"/>
          </a:xfrm>
          <a:prstGeom prst="rect">
            <a:avLst/>
          </a:prstGeom>
          <a:solidFill>
            <a:schemeClr val="tx2">
              <a:lumMod val="20000"/>
              <a:lumOff val="80000"/>
            </a:schemeClr>
          </a:solid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Wochen</a:t>
            </a:r>
          </a:p>
        </p:txBody>
      </p:sp>
      <p:sp>
        <p:nvSpPr>
          <p:cNvPr id="65" name="Textfeld 64">
            <a:extLst>
              <a:ext uri="{FF2B5EF4-FFF2-40B4-BE49-F238E27FC236}">
                <a16:creationId xmlns:a16="http://schemas.microsoft.com/office/drawing/2014/main" id="{540345F5-F78F-483C-AE80-F98DCA328DAF}"/>
              </a:ext>
            </a:extLst>
          </p:cNvPr>
          <p:cNvSpPr txBox="1"/>
          <p:nvPr/>
        </p:nvSpPr>
        <p:spPr>
          <a:xfrm rot="20744985">
            <a:off x="4106478" y="2278053"/>
            <a:ext cx="1885244" cy="338554"/>
          </a:xfrm>
          <a:prstGeom prst="rect">
            <a:avLst/>
          </a:prstGeom>
          <a:solidFill>
            <a:schemeClr val="tx2">
              <a:lumMod val="20000"/>
              <a:lumOff val="80000"/>
            </a:schemeClr>
          </a:solid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Tage</a:t>
            </a:r>
          </a:p>
        </p:txBody>
      </p:sp>
    </p:spTree>
    <p:extLst>
      <p:ext uri="{BB962C8B-B14F-4D97-AF65-F5344CB8AC3E}">
        <p14:creationId xmlns:p14="http://schemas.microsoft.com/office/powerpoint/2010/main" val="326483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8B0687F-53E0-419E-9378-974350B1949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2E87862B-E36B-4FAD-BB6D-67C81ED94AF6}"/>
              </a:ext>
            </a:extLst>
          </p:cNvPr>
          <p:cNvSpPr>
            <a:spLocks noGrp="1"/>
          </p:cNvSpPr>
          <p:nvPr>
            <p:ph type="sldNum" sz="quarter" idx="4"/>
          </p:nvPr>
        </p:nvSpPr>
        <p:spPr/>
        <p:txBody>
          <a:bodyPr/>
          <a:lstStyle/>
          <a:p>
            <a:fld id="{BD587C3E-324D-4846-9F44-5C3ACF20A720}" type="slidenum">
              <a:rPr lang="de-DE" smtClean="0"/>
              <a:pPr/>
              <a:t>77</a:t>
            </a:fld>
            <a:endParaRPr lang="de-DE" dirty="0"/>
          </a:p>
        </p:txBody>
      </p:sp>
      <p:sp>
        <p:nvSpPr>
          <p:cNvPr id="5" name="Titel 4">
            <a:extLst>
              <a:ext uri="{FF2B5EF4-FFF2-40B4-BE49-F238E27FC236}">
                <a16:creationId xmlns:a16="http://schemas.microsoft.com/office/drawing/2014/main" id="{01651589-F363-4AC0-997A-822335BB2A3E}"/>
              </a:ext>
            </a:extLst>
          </p:cNvPr>
          <p:cNvSpPr>
            <a:spLocks noGrp="1"/>
          </p:cNvSpPr>
          <p:nvPr>
            <p:ph type="title"/>
          </p:nvPr>
        </p:nvSpPr>
        <p:spPr/>
        <p:txBody>
          <a:bodyPr/>
          <a:lstStyle/>
          <a:p>
            <a:r>
              <a:rPr lang="de-DE" dirty="0"/>
              <a:t>Ein guter </a:t>
            </a:r>
            <a:r>
              <a:rPr lang="de-DE" dirty="0" err="1"/>
              <a:t>Product</a:t>
            </a:r>
            <a:r>
              <a:rPr lang="de-DE" dirty="0"/>
              <a:t> Backlog ist „DEEP“</a:t>
            </a:r>
          </a:p>
        </p:txBody>
      </p:sp>
      <p:sp>
        <p:nvSpPr>
          <p:cNvPr id="2" name="Textplatzhalter 1">
            <a:extLst>
              <a:ext uri="{FF2B5EF4-FFF2-40B4-BE49-F238E27FC236}">
                <a16:creationId xmlns:a16="http://schemas.microsoft.com/office/drawing/2014/main" id="{D11537E3-EB1B-4C01-811C-66D978D2EC2D}"/>
              </a:ext>
            </a:extLst>
          </p:cNvPr>
          <p:cNvSpPr>
            <a:spLocks noGrp="1"/>
          </p:cNvSpPr>
          <p:nvPr>
            <p:ph type="body" sz="quarter" idx="11"/>
          </p:nvPr>
        </p:nvSpPr>
        <p:spPr/>
        <p:txBody>
          <a:bodyPr>
            <a:normAutofit fontScale="92500"/>
          </a:bodyPr>
          <a:lstStyle/>
          <a:p>
            <a:endParaRPr lang="de-DE"/>
          </a:p>
        </p:txBody>
      </p:sp>
      <p:sp>
        <p:nvSpPr>
          <p:cNvPr id="7" name="Rechteck 6">
            <a:extLst>
              <a:ext uri="{FF2B5EF4-FFF2-40B4-BE49-F238E27FC236}">
                <a16:creationId xmlns:a16="http://schemas.microsoft.com/office/drawing/2014/main" id="{2B1E7BAB-8FB7-448C-AA40-9E65CD572D5F}"/>
              </a:ext>
            </a:extLst>
          </p:cNvPr>
          <p:cNvSpPr/>
          <p:nvPr/>
        </p:nvSpPr>
        <p:spPr>
          <a:xfrm>
            <a:off x="1087261" y="1757581"/>
            <a:ext cx="5559778" cy="3139321"/>
          </a:xfrm>
          <a:prstGeom prst="rect">
            <a:avLst/>
          </a:prstGeom>
        </p:spPr>
        <p:txBody>
          <a:bodyPr wrap="square">
            <a:spAutoFit/>
          </a:bodyPr>
          <a:lstStyle/>
          <a:p>
            <a:pPr marL="285750" indent="-285750">
              <a:buFont typeface="Arial" panose="020B0604020202020204" pitchFamily="34" charset="0"/>
              <a:buChar char="•"/>
            </a:pPr>
            <a:r>
              <a:rPr lang="en-US" sz="3600" b="1" u="sng" dirty="0">
                <a:solidFill>
                  <a:schemeClr val="accent1"/>
                </a:solidFill>
                <a:latin typeface="Calibri" panose="020F0502020204030204" pitchFamily="34" charset="0"/>
                <a:cs typeface="Calibri" panose="020F0502020204030204" pitchFamily="34" charset="0"/>
              </a:rPr>
              <a:t>D</a:t>
            </a:r>
            <a:r>
              <a:rPr lang="en-US" dirty="0">
                <a:latin typeface="Calibri" panose="020F0502020204030204" pitchFamily="34" charset="0"/>
                <a:cs typeface="Calibri" panose="020F0502020204030204" pitchFamily="34" charset="0"/>
              </a:rPr>
              <a:t>etailed</a:t>
            </a:r>
            <a:r>
              <a:rPr lang="de-DE"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appropriately</a:t>
            </a:r>
            <a:r>
              <a:rPr lang="de-DE" dirty="0">
                <a:latin typeface="Calibri" panose="020F0502020204030204" pitchFamily="34" charset="0"/>
                <a:cs typeface="Calibri" panose="020F0502020204030204" pitchFamily="34" charset="0"/>
              </a:rPr>
              <a:t> (angemessen detailliert)</a:t>
            </a:r>
          </a:p>
          <a:p>
            <a:pPr marL="285750" indent="-285750">
              <a:buFont typeface="Arial" panose="020B0604020202020204" pitchFamily="34" charset="0"/>
              <a:buChar char="•"/>
            </a:pP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600" b="1" u="sng" dirty="0">
                <a:solidFill>
                  <a:schemeClr val="accent1"/>
                </a:solidFill>
                <a:latin typeface="Calibri" panose="020F0502020204030204" pitchFamily="34" charset="0"/>
                <a:cs typeface="Calibri" panose="020F0502020204030204" pitchFamily="34" charset="0"/>
              </a:rPr>
              <a:t>E</a:t>
            </a:r>
            <a:r>
              <a:rPr lang="en-US" dirty="0">
                <a:latin typeface="Calibri" panose="020F0502020204030204" pitchFamily="34" charset="0"/>
                <a:cs typeface="Calibri" panose="020F0502020204030204" pitchFamily="34" charset="0"/>
              </a:rPr>
              <a:t>mergent</a:t>
            </a:r>
            <a:r>
              <a:rPr lang="de-DE" dirty="0">
                <a:latin typeface="Calibri" panose="020F0502020204030204" pitchFamily="34" charset="0"/>
                <a:cs typeface="Calibri" panose="020F0502020204030204" pitchFamily="34" charset="0"/>
              </a:rPr>
              <a:t> (sich entwickelnd)</a:t>
            </a:r>
          </a:p>
          <a:p>
            <a:pPr marL="285750" indent="-285750">
              <a:buFont typeface="Arial" panose="020B0604020202020204" pitchFamily="34" charset="0"/>
              <a:buChar char="•"/>
            </a:pP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600" b="1" u="sng" dirty="0">
                <a:solidFill>
                  <a:schemeClr val="accent1"/>
                </a:solidFill>
                <a:latin typeface="Calibri" panose="020F0502020204030204" pitchFamily="34" charset="0"/>
                <a:cs typeface="Calibri" panose="020F0502020204030204" pitchFamily="34" charset="0"/>
              </a:rPr>
              <a:t>E</a:t>
            </a:r>
            <a:r>
              <a:rPr lang="en-US" dirty="0">
                <a:latin typeface="Calibri" panose="020F0502020204030204" pitchFamily="34" charset="0"/>
                <a:cs typeface="Calibri" panose="020F0502020204030204" pitchFamily="34" charset="0"/>
              </a:rPr>
              <a:t>stimated</a:t>
            </a:r>
            <a:r>
              <a:rPr lang="de-DE" dirty="0">
                <a:latin typeface="Calibri" panose="020F0502020204030204" pitchFamily="34" charset="0"/>
                <a:cs typeface="Calibri" panose="020F0502020204030204" pitchFamily="34" charset="0"/>
              </a:rPr>
              <a:t> (Aufwand geschätzt)</a:t>
            </a:r>
          </a:p>
          <a:p>
            <a:pPr marL="285750" indent="-285750">
              <a:buFont typeface="Arial" panose="020B0604020202020204" pitchFamily="34" charset="0"/>
              <a:buChar char="•"/>
            </a:pPr>
            <a:endParaRPr lang="de-DE"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600" b="1" u="sng" dirty="0">
                <a:solidFill>
                  <a:schemeClr val="accent1"/>
                </a:solidFill>
                <a:latin typeface="Calibri" panose="020F0502020204030204" pitchFamily="34" charset="0"/>
                <a:cs typeface="Calibri" panose="020F0502020204030204" pitchFamily="34" charset="0"/>
              </a:rPr>
              <a:t>P</a:t>
            </a:r>
            <a:r>
              <a:rPr lang="en-US" dirty="0">
                <a:latin typeface="Calibri" panose="020F0502020204030204" pitchFamily="34" charset="0"/>
                <a:cs typeface="Calibri" panose="020F0502020204030204" pitchFamily="34" charset="0"/>
              </a:rPr>
              <a:t>rioritized</a:t>
            </a:r>
            <a:r>
              <a:rPr lang="de-DE" dirty="0">
                <a:latin typeface="Calibri" panose="020F0502020204030204" pitchFamily="34" charset="0"/>
                <a:cs typeface="Calibri" panose="020F0502020204030204" pitchFamily="34" charset="0"/>
              </a:rPr>
              <a:t> (priorisiert/sortiert)</a:t>
            </a:r>
          </a:p>
        </p:txBody>
      </p:sp>
    </p:spTree>
    <p:extLst>
      <p:ext uri="{BB962C8B-B14F-4D97-AF65-F5344CB8AC3E}">
        <p14:creationId xmlns:p14="http://schemas.microsoft.com/office/powerpoint/2010/main" val="30090015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77C5D4E5-4CC2-467E-8C0F-09F72D3A9F89}"/>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88FEDDD-8DA6-4589-BCE7-8237FFFCD5CA}"/>
              </a:ext>
            </a:extLst>
          </p:cNvPr>
          <p:cNvSpPr>
            <a:spLocks noGrp="1"/>
          </p:cNvSpPr>
          <p:nvPr>
            <p:ph type="sldNum" sz="quarter" idx="4"/>
          </p:nvPr>
        </p:nvSpPr>
        <p:spPr/>
        <p:txBody>
          <a:bodyPr/>
          <a:lstStyle/>
          <a:p>
            <a:fld id="{BD587C3E-324D-4846-9F44-5C3ACF20A720}" type="slidenum">
              <a:rPr lang="de-DE" smtClean="0"/>
              <a:pPr/>
              <a:t>78</a:t>
            </a:fld>
            <a:endParaRPr lang="de-DE" dirty="0"/>
          </a:p>
        </p:txBody>
      </p:sp>
      <p:sp>
        <p:nvSpPr>
          <p:cNvPr id="5" name="Titel 4">
            <a:extLst>
              <a:ext uri="{FF2B5EF4-FFF2-40B4-BE49-F238E27FC236}">
                <a16:creationId xmlns:a16="http://schemas.microsoft.com/office/drawing/2014/main" id="{35E8E869-A20C-433C-964C-D0C6F2376CBB}"/>
              </a:ext>
            </a:extLst>
          </p:cNvPr>
          <p:cNvSpPr>
            <a:spLocks noGrp="1"/>
          </p:cNvSpPr>
          <p:nvPr>
            <p:ph type="title"/>
          </p:nvPr>
        </p:nvSpPr>
        <p:spPr/>
        <p:txBody>
          <a:bodyPr/>
          <a:lstStyle/>
          <a:p>
            <a:r>
              <a:rPr lang="de-DE" dirty="0"/>
              <a:t>Management des </a:t>
            </a:r>
            <a:r>
              <a:rPr lang="de-DE" dirty="0" err="1"/>
              <a:t>Product</a:t>
            </a:r>
            <a:r>
              <a:rPr lang="de-DE" dirty="0"/>
              <a:t> Backlog </a:t>
            </a:r>
          </a:p>
        </p:txBody>
      </p:sp>
      <p:sp>
        <p:nvSpPr>
          <p:cNvPr id="2" name="Textplatzhalter 1">
            <a:extLst>
              <a:ext uri="{FF2B5EF4-FFF2-40B4-BE49-F238E27FC236}">
                <a16:creationId xmlns:a16="http://schemas.microsoft.com/office/drawing/2014/main" id="{ADBAC27E-49D4-4F33-BCAE-183F006122D8}"/>
              </a:ext>
            </a:extLst>
          </p:cNvPr>
          <p:cNvSpPr>
            <a:spLocks noGrp="1"/>
          </p:cNvSpPr>
          <p:nvPr>
            <p:ph type="body" sz="quarter" idx="11"/>
          </p:nvPr>
        </p:nvSpPr>
        <p:spPr/>
        <p:txBody>
          <a:bodyPr>
            <a:normAutofit fontScale="92500"/>
          </a:bodyPr>
          <a:lstStyle/>
          <a:p>
            <a:r>
              <a:rPr lang="de-DE" dirty="0"/>
              <a:t>Syl_ID_3.1</a:t>
            </a:r>
          </a:p>
        </p:txBody>
      </p:sp>
      <p:sp>
        <p:nvSpPr>
          <p:cNvPr id="10" name="Textfeld 9">
            <a:extLst>
              <a:ext uri="{FF2B5EF4-FFF2-40B4-BE49-F238E27FC236}">
                <a16:creationId xmlns:a16="http://schemas.microsoft.com/office/drawing/2014/main" id="{2093784A-DFE7-4C04-9BAC-E2645B640F1D}"/>
              </a:ext>
            </a:extLst>
          </p:cNvPr>
          <p:cNvSpPr txBox="1"/>
          <p:nvPr/>
        </p:nvSpPr>
        <p:spPr>
          <a:xfrm rot="21278979">
            <a:off x="622656" y="1035577"/>
            <a:ext cx="6861050" cy="923330"/>
          </a:xfrm>
          <a:prstGeom prst="rect">
            <a:avLst/>
          </a:prstGeom>
          <a:noFill/>
        </p:spPr>
        <p:txBody>
          <a:bodyPr wrap="square" rtlCol="0">
            <a:spAutoFit/>
          </a:bodyPr>
          <a:lstStyle/>
          <a:p>
            <a:pPr algn="ctr"/>
            <a:r>
              <a:rPr lang="de-DE" dirty="0">
                <a:solidFill>
                  <a:srgbClr val="4D4D4D"/>
                </a:solidFill>
                <a:latin typeface="Calibri" panose="020F0502020204030204" pitchFamily="34" charset="0"/>
                <a:cs typeface="Calibri" panose="020F0502020204030204" pitchFamily="34" charset="0"/>
                <a:sym typeface="Wingdings" pitchFamily="2" charset="2"/>
              </a:rPr>
              <a:t>Auch wenn die </a:t>
            </a:r>
            <a:r>
              <a:rPr lang="de-DE" b="1" dirty="0">
                <a:solidFill>
                  <a:srgbClr val="4D4D4D"/>
                </a:solidFill>
                <a:latin typeface="Calibri" panose="020F0502020204030204" pitchFamily="34" charset="0"/>
                <a:cs typeface="Calibri" panose="020F0502020204030204" pitchFamily="34" charset="0"/>
                <a:sym typeface="Wingdings" pitchFamily="2" charset="2"/>
              </a:rPr>
              <a:t>Pflege des </a:t>
            </a:r>
            <a:r>
              <a:rPr lang="de-DE" b="1" dirty="0" err="1">
                <a:solidFill>
                  <a:srgbClr val="4D4D4D"/>
                </a:solidFill>
                <a:latin typeface="Calibri" panose="020F0502020204030204" pitchFamily="34" charset="0"/>
                <a:cs typeface="Calibri" panose="020F0502020204030204" pitchFamily="34" charset="0"/>
                <a:sym typeface="Wingdings" pitchFamily="2" charset="2"/>
              </a:rPr>
              <a:t>Product</a:t>
            </a:r>
            <a:r>
              <a:rPr lang="de-DE" b="1" dirty="0">
                <a:solidFill>
                  <a:srgbClr val="4D4D4D"/>
                </a:solidFill>
                <a:latin typeface="Calibri" panose="020F0502020204030204" pitchFamily="34" charset="0"/>
                <a:cs typeface="Calibri" panose="020F0502020204030204" pitchFamily="34" charset="0"/>
                <a:sym typeface="Wingdings" pitchFamily="2" charset="2"/>
              </a:rPr>
              <a:t> Backlog  Gemeinschaftsarbeit </a:t>
            </a:r>
            <a:r>
              <a:rPr lang="de-DE" dirty="0">
                <a:solidFill>
                  <a:srgbClr val="4D4D4D"/>
                </a:solidFill>
                <a:latin typeface="Calibri" panose="020F0502020204030204" pitchFamily="34" charset="0"/>
                <a:cs typeface="Calibri" panose="020F0502020204030204" pitchFamily="34" charset="0"/>
                <a:sym typeface="Wingdings" pitchFamily="2" charset="2"/>
              </a:rPr>
              <a:t>ist, ist der </a:t>
            </a:r>
            <a:r>
              <a:rPr lang="de-DE" b="1" dirty="0" err="1">
                <a:solidFill>
                  <a:srgbClr val="4D4D4D"/>
                </a:solidFill>
                <a:latin typeface="Calibri" panose="020F0502020204030204" pitchFamily="34" charset="0"/>
                <a:cs typeface="Calibri" panose="020F0502020204030204" pitchFamily="34" charset="0"/>
                <a:sym typeface="Wingdings" pitchFamily="2" charset="2"/>
              </a:rPr>
              <a:t>Product</a:t>
            </a:r>
            <a:r>
              <a:rPr lang="de-DE" b="1" dirty="0">
                <a:solidFill>
                  <a:srgbClr val="4D4D4D"/>
                </a:solidFill>
                <a:latin typeface="Calibri" panose="020F0502020204030204" pitchFamily="34" charset="0"/>
                <a:cs typeface="Calibri" panose="020F0502020204030204" pitchFamily="34" charset="0"/>
                <a:sym typeface="Wingdings" pitchFamily="2" charset="2"/>
              </a:rPr>
              <a:t> </a:t>
            </a:r>
            <a:r>
              <a:rPr lang="de-DE" b="1" dirty="0" err="1">
                <a:solidFill>
                  <a:srgbClr val="4D4D4D"/>
                </a:solidFill>
                <a:latin typeface="Calibri" panose="020F0502020204030204" pitchFamily="34" charset="0"/>
                <a:cs typeface="Calibri" panose="020F0502020204030204" pitchFamily="34" charset="0"/>
                <a:sym typeface="Wingdings" pitchFamily="2" charset="2"/>
              </a:rPr>
              <a:t>Owner</a:t>
            </a:r>
            <a:r>
              <a:rPr lang="de-DE" b="1" dirty="0">
                <a:solidFill>
                  <a:srgbClr val="4D4D4D"/>
                </a:solidFill>
                <a:latin typeface="Calibri" panose="020F0502020204030204" pitchFamily="34" charset="0"/>
                <a:cs typeface="Calibri" panose="020F0502020204030204" pitchFamily="34" charset="0"/>
                <a:sym typeface="Wingdings" pitchFamily="2" charset="2"/>
              </a:rPr>
              <a:t> </a:t>
            </a:r>
            <a:r>
              <a:rPr lang="de-DE" dirty="0">
                <a:solidFill>
                  <a:srgbClr val="4D4D4D"/>
                </a:solidFill>
                <a:latin typeface="Calibri" panose="020F0502020204030204" pitchFamily="34" charset="0"/>
                <a:cs typeface="Calibri" panose="020F0502020204030204" pitchFamily="34" charset="0"/>
                <a:sym typeface="Wingdings" pitchFamily="2" charset="2"/>
              </a:rPr>
              <a:t>die </a:t>
            </a:r>
            <a:r>
              <a:rPr lang="de-DE" b="1" dirty="0">
                <a:solidFill>
                  <a:srgbClr val="4D4D4D"/>
                </a:solidFill>
                <a:latin typeface="Calibri" panose="020F0502020204030204" pitchFamily="34" charset="0"/>
                <a:cs typeface="Calibri" panose="020F0502020204030204" pitchFamily="34" charset="0"/>
                <a:sym typeface="Wingdings" pitchFamily="2" charset="2"/>
              </a:rPr>
              <a:t>einzige</a:t>
            </a:r>
            <a:r>
              <a:rPr lang="de-DE" dirty="0">
                <a:solidFill>
                  <a:srgbClr val="4D4D4D"/>
                </a:solidFill>
                <a:latin typeface="Calibri" panose="020F0502020204030204" pitchFamily="34" charset="0"/>
                <a:cs typeface="Calibri" panose="020F0502020204030204" pitchFamily="34" charset="0"/>
                <a:sym typeface="Wingdings" pitchFamily="2" charset="2"/>
              </a:rPr>
              <a:t> Person, die für das Management des </a:t>
            </a:r>
            <a:r>
              <a:rPr lang="de-DE" dirty="0" err="1">
                <a:solidFill>
                  <a:srgbClr val="4D4D4D"/>
                </a:solidFill>
                <a:latin typeface="Calibri" panose="020F0502020204030204" pitchFamily="34" charset="0"/>
                <a:cs typeface="Calibri" panose="020F0502020204030204" pitchFamily="34" charset="0"/>
                <a:sym typeface="Wingdings" pitchFamily="2" charset="2"/>
              </a:rPr>
              <a:t>Product</a:t>
            </a:r>
            <a:r>
              <a:rPr lang="de-DE" dirty="0">
                <a:solidFill>
                  <a:srgbClr val="4D4D4D"/>
                </a:solidFill>
                <a:latin typeface="Calibri" panose="020F0502020204030204" pitchFamily="34" charset="0"/>
                <a:cs typeface="Calibri" panose="020F0502020204030204" pitchFamily="34" charset="0"/>
                <a:sym typeface="Wingdings" pitchFamily="2" charset="2"/>
              </a:rPr>
              <a:t> Backlog  </a:t>
            </a:r>
            <a:r>
              <a:rPr lang="de-DE" b="1" dirty="0">
                <a:solidFill>
                  <a:srgbClr val="4D4D4D"/>
                </a:solidFill>
                <a:latin typeface="Calibri" panose="020F0502020204030204" pitchFamily="34" charset="0"/>
                <a:cs typeface="Calibri" panose="020F0502020204030204" pitchFamily="34" charset="0"/>
                <a:sym typeface="Wingdings" pitchFamily="2" charset="2"/>
              </a:rPr>
              <a:t>(ergebnis-)verantwortlich </a:t>
            </a:r>
            <a:r>
              <a:rPr lang="de-DE" dirty="0">
                <a:solidFill>
                  <a:srgbClr val="4D4D4D"/>
                </a:solidFill>
                <a:latin typeface="Calibri" panose="020F0502020204030204" pitchFamily="34" charset="0"/>
                <a:cs typeface="Calibri" panose="020F0502020204030204" pitchFamily="34" charset="0"/>
                <a:sym typeface="Wingdings" pitchFamily="2" charset="2"/>
              </a:rPr>
              <a:t>(</a:t>
            </a:r>
            <a:r>
              <a:rPr lang="de-DE" dirty="0" err="1">
                <a:solidFill>
                  <a:srgbClr val="4D4D4D"/>
                </a:solidFill>
                <a:latin typeface="Calibri" panose="020F0502020204030204" pitchFamily="34" charset="0"/>
                <a:cs typeface="Calibri" panose="020F0502020204030204" pitchFamily="34" charset="0"/>
                <a:sym typeface="Wingdings" pitchFamily="2" charset="2"/>
              </a:rPr>
              <a:t>accountable</a:t>
            </a:r>
            <a:r>
              <a:rPr lang="de-DE" dirty="0">
                <a:solidFill>
                  <a:srgbClr val="4D4D4D"/>
                </a:solidFill>
                <a:latin typeface="Calibri" panose="020F0502020204030204" pitchFamily="34" charset="0"/>
                <a:cs typeface="Calibri" panose="020F0502020204030204" pitchFamily="34" charset="0"/>
                <a:sym typeface="Wingdings" pitchFamily="2" charset="2"/>
              </a:rPr>
              <a:t>) ist.</a:t>
            </a:r>
          </a:p>
        </p:txBody>
      </p:sp>
      <p:sp>
        <p:nvSpPr>
          <p:cNvPr id="12" name="Textfeld 11">
            <a:extLst>
              <a:ext uri="{FF2B5EF4-FFF2-40B4-BE49-F238E27FC236}">
                <a16:creationId xmlns:a16="http://schemas.microsoft.com/office/drawing/2014/main" id="{C385C289-A9D9-448F-849C-F51859A27389}"/>
              </a:ext>
            </a:extLst>
          </p:cNvPr>
          <p:cNvSpPr txBox="1"/>
          <p:nvPr/>
        </p:nvSpPr>
        <p:spPr>
          <a:xfrm>
            <a:off x="246194" y="2759938"/>
            <a:ext cx="6538249" cy="3785652"/>
          </a:xfrm>
          <a:prstGeom prst="rect">
            <a:avLst/>
          </a:prstGeom>
          <a:noFill/>
          <a:ln>
            <a:solidFill>
              <a:schemeClr val="tx2">
                <a:lumMod val="50000"/>
              </a:schemeClr>
            </a:solidFill>
          </a:ln>
        </p:spPr>
        <p:txBody>
          <a:bodyPr wrap="square" rtlCol="0">
            <a:spAutoFit/>
          </a:bodyPr>
          <a:lstStyle/>
          <a:p>
            <a:pPr>
              <a:lnSpc>
                <a:spcPct val="150000"/>
              </a:lnSpc>
            </a:pPr>
            <a:r>
              <a:rPr lang="de-DE" sz="1600" b="1" dirty="0">
                <a:solidFill>
                  <a:srgbClr val="4D4D4D"/>
                </a:solidFill>
                <a:latin typeface="Calibri" panose="020F0502020204030204" pitchFamily="34" charset="0"/>
                <a:sym typeface="Wingdings" pitchFamily="2" charset="2"/>
              </a:rPr>
              <a:t>Pflege (Grooming) des Backlog-Management</a:t>
            </a:r>
          </a:p>
          <a:p>
            <a:pPr marL="285750" indent="-285750">
              <a:lnSpc>
                <a:spcPct val="150000"/>
              </a:lnSpc>
              <a:buFont typeface="Arial" panose="020B0604020202020204" pitchFamily="34" charset="0"/>
              <a:buChar char="•"/>
            </a:pP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Backlog-Einträge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Backlog Items – PBI) </a:t>
            </a:r>
            <a:r>
              <a:rPr lang="de-DE" sz="1600" b="1" dirty="0">
                <a:solidFill>
                  <a:srgbClr val="4D4D4D"/>
                </a:solidFill>
                <a:latin typeface="Calibri" panose="020F0502020204030204" pitchFamily="34" charset="0"/>
                <a:sym typeface="Wingdings" pitchFamily="2" charset="2"/>
              </a:rPr>
              <a:t>klar formulieren</a:t>
            </a:r>
          </a:p>
          <a:p>
            <a:pPr marL="285750" indent="-285750">
              <a:lnSpc>
                <a:spcPct val="150000"/>
              </a:lnSpc>
              <a:buFont typeface="Arial" panose="020B0604020202020204" pitchFamily="34" charset="0"/>
              <a:buChar char="•"/>
            </a:pP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Backlog </a:t>
            </a:r>
            <a:r>
              <a:rPr lang="de-DE" sz="1600" b="1" dirty="0">
                <a:solidFill>
                  <a:srgbClr val="4D4D4D"/>
                </a:solidFill>
                <a:latin typeface="Calibri" panose="020F0502020204030204" pitchFamily="34" charset="0"/>
                <a:sym typeface="Wingdings" pitchFamily="2" charset="2"/>
              </a:rPr>
              <a:t>verfeinern</a:t>
            </a:r>
          </a:p>
          <a:p>
            <a:pPr marL="285750" indent="-285750">
              <a:lnSpc>
                <a:spcPct val="150000"/>
              </a:lnSpc>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Einträge so sortieren (priorisieren)</a:t>
            </a:r>
            <a:r>
              <a:rPr lang="de-DE" sz="1600" dirty="0">
                <a:solidFill>
                  <a:srgbClr val="4D4D4D"/>
                </a:solidFill>
                <a:latin typeface="Calibri" panose="020F0502020204030204" pitchFamily="34" charset="0"/>
                <a:sym typeface="Wingdings" pitchFamily="2" charset="2"/>
              </a:rPr>
              <a:t>, dass Ziele und Mission optimal erreicht werden</a:t>
            </a:r>
          </a:p>
          <a:p>
            <a:pPr marL="285750" indent="-285750">
              <a:lnSpc>
                <a:spcPct val="150000"/>
              </a:lnSpc>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den </a:t>
            </a:r>
            <a:r>
              <a:rPr lang="de-DE" sz="1600" b="1" dirty="0">
                <a:solidFill>
                  <a:srgbClr val="4D4D4D"/>
                </a:solidFill>
                <a:latin typeface="Calibri" panose="020F0502020204030204" pitchFamily="34" charset="0"/>
                <a:sym typeface="Wingdings" pitchFamily="2" charset="2"/>
              </a:rPr>
              <a:t>Wert der Arbeit optimieren</a:t>
            </a:r>
            <a:r>
              <a:rPr lang="de-DE" sz="1600" dirty="0">
                <a:solidFill>
                  <a:srgbClr val="4D4D4D"/>
                </a:solidFill>
                <a:latin typeface="Calibri" panose="020F0502020204030204" pitchFamily="34" charset="0"/>
                <a:sym typeface="Wingdings" pitchFamily="2" charset="2"/>
              </a:rPr>
              <a:t>, die das Entwicklungsteam erledigt</a:t>
            </a:r>
          </a:p>
          <a:p>
            <a:pPr marL="285750" indent="-285750">
              <a:lnSpc>
                <a:spcPct val="150000"/>
              </a:lnSpc>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sicherstellen</a:t>
            </a:r>
            <a:r>
              <a:rPr lang="de-DE" sz="1600" dirty="0">
                <a:solidFill>
                  <a:srgbClr val="4D4D4D"/>
                </a:solidFill>
                <a:latin typeface="Calibri" panose="020F0502020204030204" pitchFamily="34" charset="0"/>
                <a:sym typeface="Wingdings" pitchFamily="2" charset="2"/>
              </a:rPr>
              <a:t>, dass der </a:t>
            </a:r>
            <a:r>
              <a:rPr lang="de-DE" sz="1600" b="1" dirty="0" err="1">
                <a:solidFill>
                  <a:srgbClr val="4D4D4D"/>
                </a:solidFill>
                <a:latin typeface="Calibri" panose="020F0502020204030204" pitchFamily="34" charset="0"/>
                <a:sym typeface="Wingdings" pitchFamily="2" charset="2"/>
              </a:rPr>
              <a:t>Product</a:t>
            </a:r>
            <a:r>
              <a:rPr lang="de-DE" sz="1600" b="1" dirty="0">
                <a:solidFill>
                  <a:srgbClr val="4D4D4D"/>
                </a:solidFill>
                <a:latin typeface="Calibri" panose="020F0502020204030204" pitchFamily="34" charset="0"/>
                <a:sym typeface="Wingdings" pitchFamily="2" charset="2"/>
              </a:rPr>
              <a:t> Backlog sichtbar, transparent</a:t>
            </a:r>
            <a:r>
              <a:rPr lang="de-DE" sz="1600" dirty="0">
                <a:solidFill>
                  <a:srgbClr val="4D4D4D"/>
                </a:solidFill>
                <a:latin typeface="Calibri" panose="020F0502020204030204" pitchFamily="34" charset="0"/>
                <a:sym typeface="Wingdings" pitchFamily="2" charset="2"/>
              </a:rPr>
              <a:t> und für alle  klar ist sowie zeigt, woran das Scrum-Team als nächstes arbeiten wird</a:t>
            </a:r>
          </a:p>
          <a:p>
            <a:pPr marL="285750" indent="-285750">
              <a:lnSpc>
                <a:spcPct val="150000"/>
              </a:lnSpc>
              <a:buFont typeface="Arial" panose="020B0604020202020204" pitchFamily="34" charset="0"/>
              <a:buChar char="•"/>
            </a:pPr>
            <a:r>
              <a:rPr lang="de-DE" sz="1600" b="1" dirty="0">
                <a:solidFill>
                  <a:srgbClr val="4D4D4D"/>
                </a:solidFill>
                <a:latin typeface="Calibri" panose="020F0502020204030204" pitchFamily="34" charset="0"/>
                <a:sym typeface="Wingdings" pitchFamily="2" charset="2"/>
              </a:rPr>
              <a:t>sicherstellen</a:t>
            </a:r>
            <a:r>
              <a:rPr lang="de-DE" sz="1600" dirty="0">
                <a:solidFill>
                  <a:srgbClr val="4D4D4D"/>
                </a:solidFill>
                <a:latin typeface="Calibri" panose="020F0502020204030204" pitchFamily="34" charset="0"/>
                <a:sym typeface="Wingdings" pitchFamily="2" charset="2"/>
              </a:rPr>
              <a:t>, dass das Entwicklungsteam die </a:t>
            </a:r>
            <a:r>
              <a:rPr lang="de-DE" sz="1600" b="1" dirty="0" err="1">
                <a:solidFill>
                  <a:srgbClr val="4D4D4D"/>
                </a:solidFill>
                <a:latin typeface="Calibri" panose="020F0502020204030204" pitchFamily="34" charset="0"/>
                <a:sym typeface="Wingdings" pitchFamily="2" charset="2"/>
              </a:rPr>
              <a:t>Product</a:t>
            </a:r>
            <a:r>
              <a:rPr lang="de-DE" sz="1600" b="1" dirty="0">
                <a:solidFill>
                  <a:srgbClr val="4D4D4D"/>
                </a:solidFill>
                <a:latin typeface="Calibri" panose="020F0502020204030204" pitchFamily="34" charset="0"/>
                <a:sym typeface="Wingdings" pitchFamily="2" charset="2"/>
              </a:rPr>
              <a:t> Backlog-Einträge im erforderlichen Maße versteht</a:t>
            </a:r>
          </a:p>
        </p:txBody>
      </p:sp>
      <p:grpSp>
        <p:nvGrpSpPr>
          <p:cNvPr id="27" name="Gruppieren 26">
            <a:extLst>
              <a:ext uri="{FF2B5EF4-FFF2-40B4-BE49-F238E27FC236}">
                <a16:creationId xmlns:a16="http://schemas.microsoft.com/office/drawing/2014/main" id="{8D27EB55-22D2-4D78-BD36-9142B9CEC238}"/>
              </a:ext>
            </a:extLst>
          </p:cNvPr>
          <p:cNvGrpSpPr/>
          <p:nvPr/>
        </p:nvGrpSpPr>
        <p:grpSpPr>
          <a:xfrm>
            <a:off x="6784444" y="954616"/>
            <a:ext cx="2513185" cy="2291383"/>
            <a:chOff x="6784444" y="954616"/>
            <a:chExt cx="2513185" cy="2291383"/>
          </a:xfrm>
        </p:grpSpPr>
        <p:grpSp>
          <p:nvGrpSpPr>
            <p:cNvPr id="15" name="Gruppieren 14">
              <a:extLst>
                <a:ext uri="{FF2B5EF4-FFF2-40B4-BE49-F238E27FC236}">
                  <a16:creationId xmlns:a16="http://schemas.microsoft.com/office/drawing/2014/main" id="{261FEA33-6700-4623-A20D-26F7F63B0D4C}"/>
                </a:ext>
              </a:extLst>
            </p:cNvPr>
            <p:cNvGrpSpPr/>
            <p:nvPr/>
          </p:nvGrpSpPr>
          <p:grpSpPr>
            <a:xfrm>
              <a:off x="8082175" y="2327938"/>
              <a:ext cx="1215454" cy="918061"/>
              <a:chOff x="6904674" y="5561038"/>
              <a:chExt cx="1215454" cy="918061"/>
            </a:xfrm>
          </p:grpSpPr>
          <p:sp>
            <p:nvSpPr>
              <p:cNvPr id="24" name="Textfeld 23">
                <a:extLst>
                  <a:ext uri="{FF2B5EF4-FFF2-40B4-BE49-F238E27FC236}">
                    <a16:creationId xmlns:a16="http://schemas.microsoft.com/office/drawing/2014/main" id="{75A06045-EEE4-4485-86E5-A48C6681F3BD}"/>
                  </a:ext>
                </a:extLst>
              </p:cNvPr>
              <p:cNvSpPr txBox="1"/>
              <p:nvPr/>
            </p:nvSpPr>
            <p:spPr>
              <a:xfrm>
                <a:off x="6904674" y="5955879"/>
                <a:ext cx="1215454"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25" name="Grafik 24">
                <a:extLst>
                  <a:ext uri="{FF2B5EF4-FFF2-40B4-BE49-F238E27FC236}">
                    <a16:creationId xmlns:a16="http://schemas.microsoft.com/office/drawing/2014/main" id="{D8FA82B3-2860-4B85-AB04-E620A2A44C1A}"/>
                  </a:ext>
                </a:extLst>
              </p:cNvPr>
              <p:cNvPicPr>
                <a:picLocks noChangeAspect="1"/>
              </p:cNvPicPr>
              <p:nvPr/>
            </p:nvPicPr>
            <p:blipFill>
              <a:blip r:embed="rId3"/>
              <a:stretch>
                <a:fillRect/>
              </a:stretch>
            </p:blipFill>
            <p:spPr>
              <a:xfrm>
                <a:off x="7295081" y="5561038"/>
                <a:ext cx="434640" cy="432000"/>
              </a:xfrm>
              <a:prstGeom prst="rect">
                <a:avLst/>
              </a:prstGeom>
            </p:spPr>
          </p:pic>
        </p:grpSp>
        <p:grpSp>
          <p:nvGrpSpPr>
            <p:cNvPr id="16" name="Gruppieren 15">
              <a:extLst>
                <a:ext uri="{FF2B5EF4-FFF2-40B4-BE49-F238E27FC236}">
                  <a16:creationId xmlns:a16="http://schemas.microsoft.com/office/drawing/2014/main" id="{95DAB2BD-ADE7-469E-BFEB-AB9E2FE793ED}"/>
                </a:ext>
              </a:extLst>
            </p:cNvPr>
            <p:cNvGrpSpPr/>
            <p:nvPr/>
          </p:nvGrpSpPr>
          <p:grpSpPr>
            <a:xfrm>
              <a:off x="7514048" y="954616"/>
              <a:ext cx="953128" cy="904192"/>
              <a:chOff x="5485832" y="5576269"/>
              <a:chExt cx="953128" cy="904192"/>
            </a:xfrm>
          </p:grpSpPr>
          <p:sp>
            <p:nvSpPr>
              <p:cNvPr id="22" name="Textfeld 21">
                <a:extLst>
                  <a:ext uri="{FF2B5EF4-FFF2-40B4-BE49-F238E27FC236}">
                    <a16:creationId xmlns:a16="http://schemas.microsoft.com/office/drawing/2014/main" id="{E42C63C1-77DA-40E9-A454-DFFC3604A582}"/>
                  </a:ext>
                </a:extLst>
              </p:cNvPr>
              <p:cNvSpPr txBox="1"/>
              <p:nvPr/>
            </p:nvSpPr>
            <p:spPr>
              <a:xfrm>
                <a:off x="5485832" y="5957241"/>
                <a:ext cx="953128"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23" name="Grafik 22">
                <a:extLst>
                  <a:ext uri="{FF2B5EF4-FFF2-40B4-BE49-F238E27FC236}">
                    <a16:creationId xmlns:a16="http://schemas.microsoft.com/office/drawing/2014/main" id="{AB808128-5416-4CBD-995B-9EBA9F4E937D}"/>
                  </a:ext>
                </a:extLst>
              </p:cNvPr>
              <p:cNvPicPr>
                <a:picLocks noChangeAspect="1"/>
              </p:cNvPicPr>
              <p:nvPr/>
            </p:nvPicPr>
            <p:blipFill>
              <a:blip r:embed="rId4"/>
              <a:stretch>
                <a:fillRect/>
              </a:stretch>
            </p:blipFill>
            <p:spPr>
              <a:xfrm>
                <a:off x="5761612" y="5576269"/>
                <a:ext cx="401568" cy="432000"/>
              </a:xfrm>
              <a:prstGeom prst="rect">
                <a:avLst/>
              </a:prstGeom>
            </p:spPr>
          </p:pic>
        </p:grpSp>
        <p:grpSp>
          <p:nvGrpSpPr>
            <p:cNvPr id="17" name="Gruppieren 16">
              <a:extLst>
                <a:ext uri="{FF2B5EF4-FFF2-40B4-BE49-F238E27FC236}">
                  <a16:creationId xmlns:a16="http://schemas.microsoft.com/office/drawing/2014/main" id="{6E7CB361-2ED7-4B95-B37B-44E50A5A27DD}"/>
                </a:ext>
              </a:extLst>
            </p:cNvPr>
            <p:cNvGrpSpPr/>
            <p:nvPr/>
          </p:nvGrpSpPr>
          <p:grpSpPr>
            <a:xfrm>
              <a:off x="6784444" y="2383151"/>
              <a:ext cx="1100539" cy="714439"/>
              <a:chOff x="2558005" y="5432487"/>
              <a:chExt cx="1100539" cy="714439"/>
            </a:xfrm>
          </p:grpSpPr>
          <p:pic>
            <p:nvPicPr>
              <p:cNvPr id="20" name="Grafik 19">
                <a:extLst>
                  <a:ext uri="{FF2B5EF4-FFF2-40B4-BE49-F238E27FC236}">
                    <a16:creationId xmlns:a16="http://schemas.microsoft.com/office/drawing/2014/main" id="{3AF84D6B-1200-4F8D-9C66-75B8D1D78B42}"/>
                  </a:ext>
                </a:extLst>
              </p:cNvPr>
              <p:cNvPicPr>
                <a:picLocks noChangeAspect="1"/>
              </p:cNvPicPr>
              <p:nvPr/>
            </p:nvPicPr>
            <p:blipFill>
              <a:blip r:embed="rId5">
                <a:grayscl/>
              </a:blip>
              <a:stretch>
                <a:fillRect/>
              </a:stretch>
            </p:blipFill>
            <p:spPr>
              <a:xfrm>
                <a:off x="2823447" y="5432487"/>
                <a:ext cx="556332" cy="432000"/>
              </a:xfrm>
              <a:prstGeom prst="rect">
                <a:avLst/>
              </a:prstGeom>
            </p:spPr>
          </p:pic>
          <p:sp>
            <p:nvSpPr>
              <p:cNvPr id="21" name="Textfeld 20">
                <a:extLst>
                  <a:ext uri="{FF2B5EF4-FFF2-40B4-BE49-F238E27FC236}">
                    <a16:creationId xmlns:a16="http://schemas.microsoft.com/office/drawing/2014/main" id="{F3D71A04-A498-4208-B121-CA3866306086}"/>
                  </a:ext>
                </a:extLst>
              </p:cNvPr>
              <p:cNvSpPr txBox="1"/>
              <p:nvPr/>
            </p:nvSpPr>
            <p:spPr>
              <a:xfrm>
                <a:off x="2558005" y="5839149"/>
                <a:ext cx="1100539" cy="307777"/>
              </a:xfrm>
              <a:prstGeom prst="rect">
                <a:avLst/>
              </a:prstGeom>
              <a:noFill/>
            </p:spPr>
            <p:txBody>
              <a:bodyPr wrap="square" rtlCol="0">
                <a:spAutoFit/>
              </a:bodyPr>
              <a:lstStyle/>
              <a:p>
                <a:pPr algn="ctr"/>
                <a:r>
                  <a:rPr lang="de-DE" sz="1400" dirty="0">
                    <a:latin typeface="Calibri" pitchFamily="34" charset="0"/>
                    <a:cs typeface="Calibri" pitchFamily="34" charset="0"/>
                  </a:rPr>
                  <a:t>Stakeholder</a:t>
                </a:r>
              </a:p>
            </p:txBody>
          </p:sp>
        </p:grpSp>
        <p:cxnSp>
          <p:nvCxnSpPr>
            <p:cNvPr id="18" name="Gerade Verbindung mit Pfeil 17">
              <a:extLst>
                <a:ext uri="{FF2B5EF4-FFF2-40B4-BE49-F238E27FC236}">
                  <a16:creationId xmlns:a16="http://schemas.microsoft.com/office/drawing/2014/main" id="{E6F01E9D-570A-4F10-962D-536DFA4BC3CB}"/>
                </a:ext>
              </a:extLst>
            </p:cNvPr>
            <p:cNvCxnSpPr>
              <a:cxnSpLocks/>
            </p:cNvCxnSpPr>
            <p:nvPr/>
          </p:nvCxnSpPr>
          <p:spPr bwMode="auto">
            <a:xfrm rot="17220000">
              <a:off x="7213837" y="2003127"/>
              <a:ext cx="612000" cy="0"/>
            </a:xfrm>
            <a:prstGeom prst="straightConnector1">
              <a:avLst/>
            </a:prstGeom>
            <a:solidFill>
              <a:schemeClr val="accent1"/>
            </a:solidFill>
            <a:ln w="12700" cap="sq" cmpd="sng" algn="ctr">
              <a:solidFill>
                <a:schemeClr val="tx1"/>
              </a:solidFill>
              <a:prstDash val="solid"/>
              <a:round/>
              <a:headEnd type="triangle" w="med" len="med"/>
              <a:tailEnd type="triangle" w="med" len="med"/>
            </a:ln>
            <a:effectLst/>
          </p:spPr>
        </p:cxnSp>
        <p:cxnSp>
          <p:nvCxnSpPr>
            <p:cNvPr id="19" name="Gerade Verbindung mit Pfeil 18">
              <a:extLst>
                <a:ext uri="{FF2B5EF4-FFF2-40B4-BE49-F238E27FC236}">
                  <a16:creationId xmlns:a16="http://schemas.microsoft.com/office/drawing/2014/main" id="{6E9B3229-9728-4F79-95E7-4D0459132B1D}"/>
                </a:ext>
              </a:extLst>
            </p:cNvPr>
            <p:cNvCxnSpPr>
              <a:cxnSpLocks/>
            </p:cNvCxnSpPr>
            <p:nvPr/>
          </p:nvCxnSpPr>
          <p:spPr bwMode="auto">
            <a:xfrm rot="4380000">
              <a:off x="8207476" y="2003127"/>
              <a:ext cx="612000" cy="0"/>
            </a:xfrm>
            <a:prstGeom prst="straightConnector1">
              <a:avLst/>
            </a:prstGeom>
            <a:solidFill>
              <a:schemeClr val="accent1"/>
            </a:solidFill>
            <a:ln w="12700" cap="sq" cmpd="sng" algn="ctr">
              <a:solidFill>
                <a:schemeClr val="tx1"/>
              </a:solidFill>
              <a:prstDash val="solid"/>
              <a:round/>
              <a:headEnd type="triangle" w="med" len="med"/>
              <a:tailEnd type="triangle" w="med" len="med"/>
            </a:ln>
            <a:effectLst/>
          </p:spPr>
        </p:cxnSp>
      </p:grpSp>
      <p:sp>
        <p:nvSpPr>
          <p:cNvPr id="28" name="Textfeld 27">
            <a:extLst>
              <a:ext uri="{FF2B5EF4-FFF2-40B4-BE49-F238E27FC236}">
                <a16:creationId xmlns:a16="http://schemas.microsoft.com/office/drawing/2014/main" id="{4AC76A2D-6390-4CA9-80FF-8B8D3F1FD3A9}"/>
              </a:ext>
            </a:extLst>
          </p:cNvPr>
          <p:cNvSpPr txBox="1"/>
          <p:nvPr/>
        </p:nvSpPr>
        <p:spPr>
          <a:xfrm rot="1030004">
            <a:off x="6663444" y="3683718"/>
            <a:ext cx="2053328" cy="1600438"/>
          </a:xfrm>
          <a:prstGeom prst="rect">
            <a:avLst/>
          </a:prstGeom>
          <a:solidFill>
            <a:schemeClr val="tx2">
              <a:lumMod val="20000"/>
              <a:lumOff val="80000"/>
            </a:schemeClr>
          </a:solidFill>
          <a:effectLst>
            <a:outerShdw blurRad="50800" dist="38100" dir="5400000" algn="t" rotWithShape="0">
              <a:prstClr val="black">
                <a:alpha val="40000"/>
              </a:prstClr>
            </a:outerShdw>
          </a:effectLst>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Das Backlog Grooming kann zu </a:t>
            </a:r>
            <a:r>
              <a:rPr lang="de-DE" sz="1400" b="1" dirty="0">
                <a:solidFill>
                  <a:srgbClr val="4D4D4D"/>
                </a:solidFill>
                <a:latin typeface="Calibri" panose="020F0502020204030204" pitchFamily="34" charset="0"/>
                <a:sym typeface="Wingdings" pitchFamily="2" charset="2"/>
              </a:rPr>
              <a:t>fast jedem Zeitpunkt stattfinden</a:t>
            </a:r>
            <a:r>
              <a:rPr lang="de-DE" sz="1400" dirty="0">
                <a:solidFill>
                  <a:srgbClr val="4D4D4D"/>
                </a:solidFill>
                <a:latin typeface="Calibri" panose="020F0502020204030204" pitchFamily="34" charset="0"/>
                <a:sym typeface="Wingdings" pitchFamily="2" charset="2"/>
              </a:rPr>
              <a:t>. Wichtig ist lediglich, dass es sich </a:t>
            </a:r>
            <a:r>
              <a:rPr lang="de-DE" sz="1400" b="1" dirty="0">
                <a:solidFill>
                  <a:srgbClr val="4D4D4D"/>
                </a:solidFill>
                <a:latin typeface="Calibri" panose="020F0502020204030204" pitchFamily="34" charset="0"/>
                <a:sym typeface="Wingdings" pitchFamily="2" charset="2"/>
              </a:rPr>
              <a:t>gut in den Arbeitsablau</a:t>
            </a:r>
            <a:r>
              <a:rPr lang="de-DE" sz="1400" dirty="0">
                <a:solidFill>
                  <a:srgbClr val="4D4D4D"/>
                </a:solidFill>
                <a:latin typeface="Calibri" panose="020F0502020204030204" pitchFamily="34" charset="0"/>
                <a:sym typeface="Wingdings" pitchFamily="2" charset="2"/>
              </a:rPr>
              <a:t>f aller Beteiligten </a:t>
            </a:r>
            <a:r>
              <a:rPr lang="de-DE" sz="1400" b="1" dirty="0">
                <a:solidFill>
                  <a:srgbClr val="4D4D4D"/>
                </a:solidFill>
                <a:latin typeface="Calibri" panose="020F0502020204030204" pitchFamily="34" charset="0"/>
                <a:sym typeface="Wingdings" pitchFamily="2" charset="2"/>
              </a:rPr>
              <a:t>einfügt</a:t>
            </a:r>
            <a:r>
              <a:rPr lang="de-DE" sz="1400" dirty="0">
                <a:solidFill>
                  <a:srgbClr val="4D4D4D"/>
                </a:solidFill>
                <a:latin typeface="Calibri" panose="020F0502020204030204" pitchFamily="34" charset="0"/>
                <a:sym typeface="Wingdings" pitchFamily="2" charset="2"/>
              </a:rPr>
              <a:t>.</a:t>
            </a:r>
          </a:p>
        </p:txBody>
      </p:sp>
    </p:spTree>
    <p:extLst>
      <p:ext uri="{BB962C8B-B14F-4D97-AF65-F5344CB8AC3E}">
        <p14:creationId xmlns:p14="http://schemas.microsoft.com/office/powerpoint/2010/main" val="3110818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4195CBE-05E1-40F0-A8CF-9380E570BA9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1BB47A7E-35B6-48AB-8F99-6F9A46ECD485}"/>
              </a:ext>
            </a:extLst>
          </p:cNvPr>
          <p:cNvSpPr>
            <a:spLocks noGrp="1"/>
          </p:cNvSpPr>
          <p:nvPr>
            <p:ph type="sldNum" sz="quarter" idx="4"/>
          </p:nvPr>
        </p:nvSpPr>
        <p:spPr/>
        <p:txBody>
          <a:bodyPr/>
          <a:lstStyle/>
          <a:p>
            <a:fld id="{BD587C3E-324D-4846-9F44-5C3ACF20A720}" type="slidenum">
              <a:rPr lang="de-DE" smtClean="0"/>
              <a:pPr/>
              <a:t>79</a:t>
            </a:fld>
            <a:endParaRPr lang="de-DE" dirty="0"/>
          </a:p>
        </p:txBody>
      </p:sp>
      <p:sp>
        <p:nvSpPr>
          <p:cNvPr id="5" name="Titel 4">
            <a:extLst>
              <a:ext uri="{FF2B5EF4-FFF2-40B4-BE49-F238E27FC236}">
                <a16:creationId xmlns:a16="http://schemas.microsoft.com/office/drawing/2014/main" id="{1A1C933D-0075-4953-9442-90188C6466E6}"/>
              </a:ext>
            </a:extLst>
          </p:cNvPr>
          <p:cNvSpPr>
            <a:spLocks noGrp="1"/>
          </p:cNvSpPr>
          <p:nvPr>
            <p:ph type="title"/>
          </p:nvPr>
        </p:nvSpPr>
        <p:spPr/>
        <p:txBody>
          <a:bodyPr/>
          <a:lstStyle/>
          <a:p>
            <a:r>
              <a:rPr lang="de-DE" dirty="0" err="1"/>
              <a:t>Product</a:t>
            </a:r>
            <a:r>
              <a:rPr lang="de-DE" dirty="0"/>
              <a:t> Backlog: Priorisierung/Sortierung</a:t>
            </a:r>
          </a:p>
        </p:txBody>
      </p:sp>
      <p:sp>
        <p:nvSpPr>
          <p:cNvPr id="2" name="Textplatzhalter 1">
            <a:extLst>
              <a:ext uri="{FF2B5EF4-FFF2-40B4-BE49-F238E27FC236}">
                <a16:creationId xmlns:a16="http://schemas.microsoft.com/office/drawing/2014/main" id="{589DCC18-4B47-436D-802B-8E1FB7960571}"/>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73021FAF-5409-4EAD-AB16-5E3ADDABCBEE}"/>
              </a:ext>
            </a:extLst>
          </p:cNvPr>
          <p:cNvSpPr txBox="1"/>
          <p:nvPr/>
        </p:nvSpPr>
        <p:spPr>
          <a:xfrm rot="20595672">
            <a:off x="370389" y="1666754"/>
            <a:ext cx="4514127" cy="923330"/>
          </a:xfrm>
          <a:prstGeom prst="rect">
            <a:avLst/>
          </a:prstGeom>
          <a:noFill/>
        </p:spPr>
        <p:txBody>
          <a:bodyPr wrap="square" rtlCol="0">
            <a:spAutoFit/>
          </a:bodyPr>
          <a:lstStyle/>
          <a:p>
            <a:pPr algn="ctr"/>
            <a:r>
              <a:rPr lang="de-DE" sz="5400" b="1" i="1" dirty="0">
                <a:solidFill>
                  <a:srgbClr val="4D4D4D"/>
                </a:solidFill>
                <a:latin typeface="Calibri" panose="020F0502020204030204" pitchFamily="34" charset="0"/>
                <a:sym typeface="Wingdings" pitchFamily="2" charset="2"/>
              </a:rPr>
              <a:t>Kano-Modell</a:t>
            </a:r>
          </a:p>
        </p:txBody>
      </p:sp>
      <p:sp>
        <p:nvSpPr>
          <p:cNvPr id="8" name="Textfeld 7">
            <a:extLst>
              <a:ext uri="{FF2B5EF4-FFF2-40B4-BE49-F238E27FC236}">
                <a16:creationId xmlns:a16="http://schemas.microsoft.com/office/drawing/2014/main" id="{6C1A41BE-6648-40C4-8BE0-E9BAA8CFF81C}"/>
              </a:ext>
            </a:extLst>
          </p:cNvPr>
          <p:cNvSpPr txBox="1"/>
          <p:nvPr/>
        </p:nvSpPr>
        <p:spPr>
          <a:xfrm rot="508744">
            <a:off x="2293716" y="3573463"/>
            <a:ext cx="5878011" cy="1754326"/>
          </a:xfrm>
          <a:prstGeom prst="rect">
            <a:avLst/>
          </a:prstGeom>
          <a:noFill/>
        </p:spPr>
        <p:txBody>
          <a:bodyPr wrap="square" rtlCol="0">
            <a:spAutoFit/>
          </a:bodyPr>
          <a:lstStyle/>
          <a:p>
            <a:pPr algn="ctr"/>
            <a:r>
              <a:rPr lang="de-DE" sz="5400" b="1" i="1" dirty="0">
                <a:solidFill>
                  <a:srgbClr val="4D4D4D"/>
                </a:solidFill>
                <a:latin typeface="Calibri" panose="020F0502020204030204" pitchFamily="34" charset="0"/>
                <a:sym typeface="Wingdings" pitchFamily="2" charset="2"/>
              </a:rPr>
              <a:t>Return on </a:t>
            </a:r>
            <a:r>
              <a:rPr lang="de-DE" sz="5400" b="1" i="1" dirty="0" err="1">
                <a:solidFill>
                  <a:srgbClr val="4D4D4D"/>
                </a:solidFill>
                <a:latin typeface="Calibri" panose="020F0502020204030204" pitchFamily="34" charset="0"/>
                <a:sym typeface="Wingdings" pitchFamily="2" charset="2"/>
              </a:rPr>
              <a:t>Invest</a:t>
            </a:r>
            <a:r>
              <a:rPr lang="de-DE" sz="5400" b="1" i="1" dirty="0">
                <a:solidFill>
                  <a:srgbClr val="4D4D4D"/>
                </a:solidFill>
                <a:latin typeface="Calibri" panose="020F0502020204030204" pitchFamily="34" charset="0"/>
                <a:sym typeface="Wingdings" pitchFamily="2" charset="2"/>
              </a:rPr>
              <a:t> (ROI)</a:t>
            </a:r>
          </a:p>
        </p:txBody>
      </p:sp>
    </p:spTree>
    <p:extLst>
      <p:ext uri="{BB962C8B-B14F-4D97-AF65-F5344CB8AC3E}">
        <p14:creationId xmlns:p14="http://schemas.microsoft.com/office/powerpoint/2010/main" val="877250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752EA640-371E-4F79-A10A-59C862D64EAC}"/>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18AA9AB4-082E-4796-9E93-AA0182FD261E}"/>
              </a:ext>
            </a:extLst>
          </p:cNvPr>
          <p:cNvSpPr>
            <a:spLocks noGrp="1"/>
          </p:cNvSpPr>
          <p:nvPr>
            <p:ph type="sldNum" sz="quarter" idx="4"/>
          </p:nvPr>
        </p:nvSpPr>
        <p:spPr/>
        <p:txBody>
          <a:bodyPr/>
          <a:lstStyle/>
          <a:p>
            <a:fld id="{BD587C3E-324D-4846-9F44-5C3ACF20A720}" type="slidenum">
              <a:rPr lang="de-DE" smtClean="0"/>
              <a:pPr/>
              <a:t>8</a:t>
            </a:fld>
            <a:endParaRPr lang="de-DE" dirty="0"/>
          </a:p>
        </p:txBody>
      </p:sp>
      <p:sp>
        <p:nvSpPr>
          <p:cNvPr id="6" name="Titel 5">
            <a:extLst>
              <a:ext uri="{FF2B5EF4-FFF2-40B4-BE49-F238E27FC236}">
                <a16:creationId xmlns:a16="http://schemas.microsoft.com/office/drawing/2014/main" id="{531F5751-4C80-4A60-9BBF-5B830349238F}"/>
              </a:ext>
            </a:extLst>
          </p:cNvPr>
          <p:cNvSpPr>
            <a:spLocks noGrp="1"/>
          </p:cNvSpPr>
          <p:nvPr>
            <p:ph type="title"/>
          </p:nvPr>
        </p:nvSpPr>
        <p:spPr/>
        <p:txBody>
          <a:bodyPr/>
          <a:lstStyle/>
          <a:p>
            <a:r>
              <a:rPr lang="en-US" dirty="0"/>
              <a:t>One method fits all?</a:t>
            </a:r>
          </a:p>
        </p:txBody>
      </p:sp>
      <p:sp>
        <p:nvSpPr>
          <p:cNvPr id="39" name="Textplatzhalter 38">
            <a:extLst>
              <a:ext uri="{FF2B5EF4-FFF2-40B4-BE49-F238E27FC236}">
                <a16:creationId xmlns:a16="http://schemas.microsoft.com/office/drawing/2014/main" id="{1BBB5BB9-7C31-4241-BDFB-C716E73DFD11}"/>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6874949B-039A-4CC5-8A3F-F170E2A522D7}"/>
              </a:ext>
            </a:extLst>
          </p:cNvPr>
          <p:cNvSpPr txBox="1"/>
          <p:nvPr/>
        </p:nvSpPr>
        <p:spPr>
          <a:xfrm rot="20967988">
            <a:off x="113867" y="1091671"/>
            <a:ext cx="1961249"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Autobahnen</a:t>
            </a:r>
          </a:p>
        </p:txBody>
      </p:sp>
      <p:sp>
        <p:nvSpPr>
          <p:cNvPr id="8" name="Textfeld 7">
            <a:extLst>
              <a:ext uri="{FF2B5EF4-FFF2-40B4-BE49-F238E27FC236}">
                <a16:creationId xmlns:a16="http://schemas.microsoft.com/office/drawing/2014/main" id="{13D57179-19E4-4F7A-9D55-D6A759CCF2F8}"/>
              </a:ext>
            </a:extLst>
          </p:cNvPr>
          <p:cNvSpPr txBox="1"/>
          <p:nvPr/>
        </p:nvSpPr>
        <p:spPr>
          <a:xfrm rot="244954">
            <a:off x="5045906" y="2088523"/>
            <a:ext cx="3415636"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Flugzeuge</a:t>
            </a:r>
          </a:p>
        </p:txBody>
      </p:sp>
      <p:sp>
        <p:nvSpPr>
          <p:cNvPr id="9" name="Textfeld 8">
            <a:extLst>
              <a:ext uri="{FF2B5EF4-FFF2-40B4-BE49-F238E27FC236}">
                <a16:creationId xmlns:a16="http://schemas.microsoft.com/office/drawing/2014/main" id="{723B8621-31FD-461E-86C1-DC1261402438}"/>
              </a:ext>
            </a:extLst>
          </p:cNvPr>
          <p:cNvSpPr txBox="1"/>
          <p:nvPr/>
        </p:nvSpPr>
        <p:spPr>
          <a:xfrm rot="21038604">
            <a:off x="3404922" y="2120931"/>
            <a:ext cx="2104862"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Maschinenbau</a:t>
            </a:r>
          </a:p>
        </p:txBody>
      </p:sp>
      <p:sp>
        <p:nvSpPr>
          <p:cNvPr id="10" name="Textfeld 9">
            <a:extLst>
              <a:ext uri="{FF2B5EF4-FFF2-40B4-BE49-F238E27FC236}">
                <a16:creationId xmlns:a16="http://schemas.microsoft.com/office/drawing/2014/main" id="{E1A3229E-34D1-4AD3-85D9-3643097BC808}"/>
              </a:ext>
            </a:extLst>
          </p:cNvPr>
          <p:cNvSpPr txBox="1"/>
          <p:nvPr/>
        </p:nvSpPr>
        <p:spPr>
          <a:xfrm rot="616925">
            <a:off x="208802" y="1722068"/>
            <a:ext cx="2155801"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U-Bahnen</a:t>
            </a:r>
          </a:p>
        </p:txBody>
      </p:sp>
      <p:sp>
        <p:nvSpPr>
          <p:cNvPr id="11" name="Textfeld 10">
            <a:extLst>
              <a:ext uri="{FF2B5EF4-FFF2-40B4-BE49-F238E27FC236}">
                <a16:creationId xmlns:a16="http://schemas.microsoft.com/office/drawing/2014/main" id="{29C83C1E-5E1C-4112-B64B-855DA8F515F3}"/>
              </a:ext>
            </a:extLst>
          </p:cNvPr>
          <p:cNvSpPr txBox="1"/>
          <p:nvPr/>
        </p:nvSpPr>
        <p:spPr>
          <a:xfrm rot="604957">
            <a:off x="1945848" y="1823930"/>
            <a:ext cx="2871095"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Häuser</a:t>
            </a:r>
          </a:p>
        </p:txBody>
      </p:sp>
      <p:sp>
        <p:nvSpPr>
          <p:cNvPr id="12" name="Textfeld 11">
            <a:extLst>
              <a:ext uri="{FF2B5EF4-FFF2-40B4-BE49-F238E27FC236}">
                <a16:creationId xmlns:a16="http://schemas.microsoft.com/office/drawing/2014/main" id="{B480A5AC-341C-4656-AE09-5AF7DAE05EDD}"/>
              </a:ext>
            </a:extLst>
          </p:cNvPr>
          <p:cNvSpPr txBox="1"/>
          <p:nvPr/>
        </p:nvSpPr>
        <p:spPr>
          <a:xfrm rot="768426">
            <a:off x="6496046" y="1598608"/>
            <a:ext cx="1746796"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Speisen</a:t>
            </a:r>
          </a:p>
        </p:txBody>
      </p:sp>
      <p:sp>
        <p:nvSpPr>
          <p:cNvPr id="13" name="Textfeld 12">
            <a:extLst>
              <a:ext uri="{FF2B5EF4-FFF2-40B4-BE49-F238E27FC236}">
                <a16:creationId xmlns:a16="http://schemas.microsoft.com/office/drawing/2014/main" id="{118AB79F-FA3E-4C6E-BB72-016E58DA8581}"/>
              </a:ext>
            </a:extLst>
          </p:cNvPr>
          <p:cNvSpPr txBox="1"/>
          <p:nvPr/>
        </p:nvSpPr>
        <p:spPr>
          <a:xfrm rot="21012624">
            <a:off x="3495057" y="1405125"/>
            <a:ext cx="2080598"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Fahrzeuge</a:t>
            </a:r>
          </a:p>
        </p:txBody>
      </p:sp>
      <p:sp>
        <p:nvSpPr>
          <p:cNvPr id="14" name="Textfeld 13">
            <a:extLst>
              <a:ext uri="{FF2B5EF4-FFF2-40B4-BE49-F238E27FC236}">
                <a16:creationId xmlns:a16="http://schemas.microsoft.com/office/drawing/2014/main" id="{90FB0D33-E418-4C2E-90E6-D5B9FB6CD839}"/>
              </a:ext>
            </a:extLst>
          </p:cNvPr>
          <p:cNvSpPr txBox="1"/>
          <p:nvPr/>
        </p:nvSpPr>
        <p:spPr>
          <a:xfrm rot="174677">
            <a:off x="1635077" y="751267"/>
            <a:ext cx="3415636"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Geschäftsprozesse</a:t>
            </a:r>
          </a:p>
        </p:txBody>
      </p:sp>
      <p:sp>
        <p:nvSpPr>
          <p:cNvPr id="15" name="Textfeld 14">
            <a:extLst>
              <a:ext uri="{FF2B5EF4-FFF2-40B4-BE49-F238E27FC236}">
                <a16:creationId xmlns:a16="http://schemas.microsoft.com/office/drawing/2014/main" id="{B86E4926-8C98-4CA5-8153-EB3F567D6641}"/>
              </a:ext>
            </a:extLst>
          </p:cNvPr>
          <p:cNvSpPr txBox="1"/>
          <p:nvPr/>
        </p:nvSpPr>
        <p:spPr>
          <a:xfrm rot="20845144">
            <a:off x="101369" y="2188018"/>
            <a:ext cx="3415636"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Software</a:t>
            </a:r>
          </a:p>
        </p:txBody>
      </p:sp>
      <p:sp>
        <p:nvSpPr>
          <p:cNvPr id="16" name="Textfeld 15">
            <a:extLst>
              <a:ext uri="{FF2B5EF4-FFF2-40B4-BE49-F238E27FC236}">
                <a16:creationId xmlns:a16="http://schemas.microsoft.com/office/drawing/2014/main" id="{07D26156-7F2E-4065-92CC-6E6AEC216E0F}"/>
              </a:ext>
            </a:extLst>
          </p:cNvPr>
          <p:cNvSpPr txBox="1"/>
          <p:nvPr/>
        </p:nvSpPr>
        <p:spPr>
          <a:xfrm rot="20634658">
            <a:off x="1129655" y="1293414"/>
            <a:ext cx="3415636"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Smartphones</a:t>
            </a:r>
          </a:p>
        </p:txBody>
      </p:sp>
      <p:sp>
        <p:nvSpPr>
          <p:cNvPr id="17" name="Textfeld 16">
            <a:extLst>
              <a:ext uri="{FF2B5EF4-FFF2-40B4-BE49-F238E27FC236}">
                <a16:creationId xmlns:a16="http://schemas.microsoft.com/office/drawing/2014/main" id="{06CE14E9-B3EA-458E-B50D-928F058C6311}"/>
              </a:ext>
            </a:extLst>
          </p:cNvPr>
          <p:cNvSpPr txBox="1"/>
          <p:nvPr/>
        </p:nvSpPr>
        <p:spPr>
          <a:xfrm rot="1327679">
            <a:off x="4092921" y="901726"/>
            <a:ext cx="2155801"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Tunnel</a:t>
            </a:r>
          </a:p>
        </p:txBody>
      </p:sp>
      <p:sp>
        <p:nvSpPr>
          <p:cNvPr id="18" name="Textfeld 17">
            <a:extLst>
              <a:ext uri="{FF2B5EF4-FFF2-40B4-BE49-F238E27FC236}">
                <a16:creationId xmlns:a16="http://schemas.microsoft.com/office/drawing/2014/main" id="{9BB0B07B-16AC-4941-874F-93B07E96DCA9}"/>
              </a:ext>
            </a:extLst>
          </p:cNvPr>
          <p:cNvSpPr txBox="1"/>
          <p:nvPr/>
        </p:nvSpPr>
        <p:spPr>
          <a:xfrm rot="1130277">
            <a:off x="5930528" y="935234"/>
            <a:ext cx="2874220"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Spezialmaschinenbau</a:t>
            </a:r>
          </a:p>
        </p:txBody>
      </p:sp>
      <p:sp>
        <p:nvSpPr>
          <p:cNvPr id="19" name="Textfeld 18">
            <a:extLst>
              <a:ext uri="{FF2B5EF4-FFF2-40B4-BE49-F238E27FC236}">
                <a16:creationId xmlns:a16="http://schemas.microsoft.com/office/drawing/2014/main" id="{C6276517-8AA0-444A-BDBB-D302588B7C7B}"/>
              </a:ext>
            </a:extLst>
          </p:cNvPr>
          <p:cNvSpPr txBox="1"/>
          <p:nvPr/>
        </p:nvSpPr>
        <p:spPr>
          <a:xfrm rot="20210192">
            <a:off x="4674843" y="1338913"/>
            <a:ext cx="2650235" cy="461665"/>
          </a:xfrm>
          <a:prstGeom prst="rect">
            <a:avLst/>
          </a:prstGeom>
          <a:noFill/>
        </p:spPr>
        <p:txBody>
          <a:bodyPr wrap="square" rtlCol="0">
            <a:spAutoFit/>
          </a:bodyPr>
          <a:lstStyle/>
          <a:p>
            <a:pPr algn="ctr"/>
            <a:r>
              <a:rPr lang="de-DE" sz="2400" dirty="0">
                <a:solidFill>
                  <a:srgbClr val="4D4D4D"/>
                </a:solidFill>
                <a:latin typeface="Calibri" panose="020F0502020204030204" pitchFamily="34" charset="0"/>
                <a:cs typeface="Calibri" panose="020F0502020204030204" pitchFamily="34" charset="0"/>
                <a:sym typeface="Wingdings" pitchFamily="2" charset="2"/>
              </a:rPr>
              <a:t>Operationen</a:t>
            </a:r>
          </a:p>
        </p:txBody>
      </p:sp>
      <p:sp>
        <p:nvSpPr>
          <p:cNvPr id="20" name="Textfeld 19">
            <a:extLst>
              <a:ext uri="{FF2B5EF4-FFF2-40B4-BE49-F238E27FC236}">
                <a16:creationId xmlns:a16="http://schemas.microsoft.com/office/drawing/2014/main" id="{ED4B4758-90B5-486C-AAED-437FDD33E75D}"/>
              </a:ext>
            </a:extLst>
          </p:cNvPr>
          <p:cNvSpPr txBox="1"/>
          <p:nvPr/>
        </p:nvSpPr>
        <p:spPr>
          <a:xfrm>
            <a:off x="825431" y="3438731"/>
            <a:ext cx="2010115" cy="707886"/>
          </a:xfrm>
          <a:prstGeom prst="rect">
            <a:avLst/>
          </a:prstGeom>
          <a:noFill/>
          <a:ln>
            <a:noFill/>
          </a:ln>
        </p:spPr>
        <p:txBody>
          <a:bodyPr wrap="square" rtlCol="0">
            <a:spAutoFit/>
          </a:bodyPr>
          <a:lstStyle/>
          <a:p>
            <a:pPr algn="r"/>
            <a:r>
              <a:rPr lang="de-DE" sz="2000" b="1" dirty="0">
                <a:solidFill>
                  <a:schemeClr val="tx2">
                    <a:lumMod val="50000"/>
                  </a:schemeClr>
                </a:solidFill>
                <a:latin typeface="Calibri" panose="020F0502020204030204" pitchFamily="34" charset="0"/>
                <a:sym typeface="Wingdings" pitchFamily="2" charset="2"/>
              </a:rPr>
              <a:t>Anforderungen</a:t>
            </a:r>
          </a:p>
          <a:p>
            <a:pPr algn="r"/>
            <a:r>
              <a:rPr lang="de-DE" sz="2000" b="1" dirty="0">
                <a:solidFill>
                  <a:schemeClr val="tx2">
                    <a:lumMod val="50000"/>
                  </a:schemeClr>
                </a:solidFill>
                <a:latin typeface="Calibri" panose="020F0502020204030204" pitchFamily="34" charset="0"/>
                <a:sym typeface="Wingdings" pitchFamily="2" charset="2"/>
              </a:rPr>
              <a:t>formuliert</a:t>
            </a:r>
          </a:p>
        </p:txBody>
      </p:sp>
      <p:sp>
        <p:nvSpPr>
          <p:cNvPr id="21" name="Pfeil: Chevron 20">
            <a:extLst>
              <a:ext uri="{FF2B5EF4-FFF2-40B4-BE49-F238E27FC236}">
                <a16:creationId xmlns:a16="http://schemas.microsoft.com/office/drawing/2014/main" id="{0BD777CA-39C8-460F-8E2F-82EAD681CFA3}"/>
              </a:ext>
            </a:extLst>
          </p:cNvPr>
          <p:cNvSpPr/>
          <p:nvPr/>
        </p:nvSpPr>
        <p:spPr>
          <a:xfrm>
            <a:off x="3013914" y="3592619"/>
            <a:ext cx="3830871" cy="400110"/>
          </a:xfrm>
          <a:prstGeom prst="chevron">
            <a:avLst/>
          </a:prstGeom>
          <a:solidFill>
            <a:schemeClr val="tx2">
              <a:lumMod val="20000"/>
              <a:lumOff val="80000"/>
            </a:schemeClr>
          </a:solidFill>
          <a:ln>
            <a:solidFill>
              <a:schemeClr val="accent1"/>
            </a:solidFill>
          </a:ln>
        </p:spPr>
        <p:txBody>
          <a:bodyPr rtlCol="0" anchor="ctr">
            <a:spAutoFit/>
          </a:bodyPr>
          <a:lstStyle/>
          <a:p>
            <a:pPr algn="ctr">
              <a:tabLst>
                <a:tab pos="174625" algn="l"/>
              </a:tabLst>
            </a:pPr>
            <a:r>
              <a:rPr lang="de-DE" sz="2000" b="1" dirty="0">
                <a:solidFill>
                  <a:schemeClr val="tx2">
                    <a:lumMod val="50000"/>
                  </a:schemeClr>
                </a:solidFill>
                <a:latin typeface="Calibri" panose="020F0502020204030204" pitchFamily="34" charset="0"/>
              </a:rPr>
              <a:t>Projekt</a:t>
            </a:r>
          </a:p>
        </p:txBody>
      </p:sp>
      <p:sp>
        <p:nvSpPr>
          <p:cNvPr id="22" name="Textfeld 21">
            <a:extLst>
              <a:ext uri="{FF2B5EF4-FFF2-40B4-BE49-F238E27FC236}">
                <a16:creationId xmlns:a16="http://schemas.microsoft.com/office/drawing/2014/main" id="{4AE6664B-D2D8-469A-BB32-55CA478211B6}"/>
              </a:ext>
            </a:extLst>
          </p:cNvPr>
          <p:cNvSpPr txBox="1"/>
          <p:nvPr/>
        </p:nvSpPr>
        <p:spPr>
          <a:xfrm>
            <a:off x="7023154" y="3592619"/>
            <a:ext cx="1458015" cy="400110"/>
          </a:xfrm>
          <a:prstGeom prst="rect">
            <a:avLst/>
          </a:prstGeom>
          <a:noFill/>
          <a:ln>
            <a:noFill/>
          </a:ln>
        </p:spPr>
        <p:txBody>
          <a:bodyPr wrap="square" rtlCol="0">
            <a:spAutoFit/>
          </a:bodyPr>
          <a:lstStyle/>
          <a:p>
            <a:r>
              <a:rPr lang="de-DE" sz="2000" b="1" dirty="0">
                <a:solidFill>
                  <a:schemeClr val="tx2">
                    <a:lumMod val="50000"/>
                  </a:schemeClr>
                </a:solidFill>
                <a:latin typeface="Calibri" panose="020F0502020204030204" pitchFamily="34" charset="0"/>
                <a:sym typeface="Wingdings" pitchFamily="2" charset="2"/>
              </a:rPr>
              <a:t>Nutzung</a:t>
            </a:r>
          </a:p>
        </p:txBody>
      </p:sp>
      <p:sp>
        <p:nvSpPr>
          <p:cNvPr id="24" name="Geschweifte Klammer links 23">
            <a:extLst>
              <a:ext uri="{FF2B5EF4-FFF2-40B4-BE49-F238E27FC236}">
                <a16:creationId xmlns:a16="http://schemas.microsoft.com/office/drawing/2014/main" id="{937C9599-BCB5-422F-9D8F-37B64AD04EEC}"/>
              </a:ext>
            </a:extLst>
          </p:cNvPr>
          <p:cNvSpPr/>
          <p:nvPr/>
        </p:nvSpPr>
        <p:spPr bwMode="auto">
          <a:xfrm rot="5400000">
            <a:off x="4460386" y="-311856"/>
            <a:ext cx="221460" cy="7258808"/>
          </a:xfrm>
          <a:prstGeom prst="leftBrace">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5" name="Geschweifte Klammer links 24">
            <a:extLst>
              <a:ext uri="{FF2B5EF4-FFF2-40B4-BE49-F238E27FC236}">
                <a16:creationId xmlns:a16="http://schemas.microsoft.com/office/drawing/2014/main" id="{D6AAAF62-2430-4178-AA00-6A883F6861F1}"/>
              </a:ext>
            </a:extLst>
          </p:cNvPr>
          <p:cNvSpPr/>
          <p:nvPr/>
        </p:nvSpPr>
        <p:spPr bwMode="auto">
          <a:xfrm rot="16200000" flipV="1">
            <a:off x="4462664" y="-1347798"/>
            <a:ext cx="221460" cy="8460000"/>
          </a:xfrm>
          <a:prstGeom prst="leftBrace">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2" name="Textfeld 1">
            <a:extLst>
              <a:ext uri="{FF2B5EF4-FFF2-40B4-BE49-F238E27FC236}">
                <a16:creationId xmlns:a16="http://schemas.microsoft.com/office/drawing/2014/main" id="{0BE20CAC-7F03-45F2-A094-A976B32B0722}"/>
              </a:ext>
            </a:extLst>
          </p:cNvPr>
          <p:cNvSpPr txBox="1"/>
          <p:nvPr/>
        </p:nvSpPr>
        <p:spPr>
          <a:xfrm>
            <a:off x="1270067" y="4449029"/>
            <a:ext cx="6599868" cy="1569660"/>
          </a:xfrm>
          <a:prstGeom prst="rect">
            <a:avLst/>
          </a:prstGeom>
          <a:noFill/>
        </p:spPr>
        <p:txBody>
          <a:bodyPr wrap="square" rtlCol="0">
            <a:spAutoFit/>
          </a:bodyPr>
          <a:lstStyle/>
          <a:p>
            <a:pPr algn="ctr"/>
            <a:r>
              <a:rPr lang="de-DE" sz="2400" b="1" dirty="0">
                <a:solidFill>
                  <a:schemeClr val="accent1"/>
                </a:solidFill>
                <a:latin typeface="Calibri" panose="020F0502020204030204" pitchFamily="34" charset="0"/>
                <a:sym typeface="Wingdings" pitchFamily="2" charset="2"/>
              </a:rPr>
              <a:t>Projektrisiko:</a:t>
            </a:r>
          </a:p>
          <a:p>
            <a:pPr algn="ctr"/>
            <a:r>
              <a:rPr lang="de-DE" sz="2400" b="1" dirty="0">
                <a:solidFill>
                  <a:schemeClr val="accent1"/>
                </a:solidFill>
                <a:latin typeface="Calibri" panose="020F0502020204030204" pitchFamily="34" charset="0"/>
                <a:sym typeface="Wingdings" pitchFamily="2" charset="2"/>
              </a:rPr>
              <a:t>Wie hoch ist die Sicherheit, dass die einmal formulierten Anforderungen am Ende des Projekts noch unverändert gültig sind?</a:t>
            </a:r>
          </a:p>
        </p:txBody>
      </p:sp>
    </p:spTree>
    <p:extLst>
      <p:ext uri="{BB962C8B-B14F-4D97-AF65-F5344CB8AC3E}">
        <p14:creationId xmlns:p14="http://schemas.microsoft.com/office/powerpoint/2010/main" val="1852094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2EEE32-0986-41F5-9ADC-0D7CE9AC3C48}"/>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D2078C5C-EF57-42A3-B450-10722C473031}"/>
              </a:ext>
            </a:extLst>
          </p:cNvPr>
          <p:cNvSpPr>
            <a:spLocks noGrp="1"/>
          </p:cNvSpPr>
          <p:nvPr>
            <p:ph type="sldNum" sz="quarter" idx="4"/>
          </p:nvPr>
        </p:nvSpPr>
        <p:spPr/>
        <p:txBody>
          <a:bodyPr/>
          <a:lstStyle/>
          <a:p>
            <a:fld id="{BD587C3E-324D-4846-9F44-5C3ACF20A720}" type="slidenum">
              <a:rPr lang="de-DE" smtClean="0"/>
              <a:pPr/>
              <a:t>80</a:t>
            </a:fld>
            <a:endParaRPr lang="de-DE" dirty="0"/>
          </a:p>
        </p:txBody>
      </p:sp>
      <p:sp>
        <p:nvSpPr>
          <p:cNvPr id="5" name="Titel 4">
            <a:extLst>
              <a:ext uri="{FF2B5EF4-FFF2-40B4-BE49-F238E27FC236}">
                <a16:creationId xmlns:a16="http://schemas.microsoft.com/office/drawing/2014/main" id="{E5D128E7-AF88-403B-9791-4B931A6FAD30}"/>
              </a:ext>
            </a:extLst>
          </p:cNvPr>
          <p:cNvSpPr>
            <a:spLocks noGrp="1"/>
          </p:cNvSpPr>
          <p:nvPr>
            <p:ph type="title"/>
          </p:nvPr>
        </p:nvSpPr>
        <p:spPr/>
        <p:txBody>
          <a:bodyPr/>
          <a:lstStyle/>
          <a:p>
            <a:r>
              <a:rPr lang="de-DE" dirty="0" err="1"/>
              <a:t>Product</a:t>
            </a:r>
            <a:r>
              <a:rPr lang="de-DE" dirty="0"/>
              <a:t> Backlog-Priorisierung: Kano-Modell</a:t>
            </a:r>
          </a:p>
        </p:txBody>
      </p:sp>
      <p:sp>
        <p:nvSpPr>
          <p:cNvPr id="2" name="Textplatzhalter 1">
            <a:extLst>
              <a:ext uri="{FF2B5EF4-FFF2-40B4-BE49-F238E27FC236}">
                <a16:creationId xmlns:a16="http://schemas.microsoft.com/office/drawing/2014/main" id="{57222E6E-8BAC-441B-BFBB-B94CAA58643C}"/>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93A0CFE5-048B-4903-96D5-FA7A24A2602E}"/>
              </a:ext>
            </a:extLst>
          </p:cNvPr>
          <p:cNvSpPr txBox="1"/>
          <p:nvPr/>
        </p:nvSpPr>
        <p:spPr>
          <a:xfrm rot="21233632">
            <a:off x="336142" y="1264357"/>
            <a:ext cx="4356806" cy="1923604"/>
          </a:xfrm>
          <a:prstGeom prst="rect">
            <a:avLst/>
          </a:prstGeom>
          <a:solidFill>
            <a:schemeClr val="accent4">
              <a:lumMod val="20000"/>
              <a:lumOff val="80000"/>
            </a:schemeClr>
          </a:solidFill>
          <a:ln>
            <a:solidFill>
              <a:schemeClr val="accent1"/>
            </a:solidFill>
          </a:ln>
        </p:spPr>
        <p:txBody>
          <a:bodyPr wrap="square" rtlCol="0">
            <a:spAutoFit/>
          </a:bodyPr>
          <a:lstStyle/>
          <a:p>
            <a:pPr marL="0" indent="0">
              <a:buFontTx/>
              <a:buNone/>
            </a:pPr>
            <a:r>
              <a:rPr lang="de-DE" b="1" kern="0" dirty="0">
                <a:solidFill>
                  <a:schemeClr val="accent1"/>
                </a:solidFill>
                <a:latin typeface="Calibri" panose="020F0502020204030204" pitchFamily="34" charset="0"/>
                <a:cs typeface="Calibri" panose="020F0502020204030204" pitchFamily="34" charset="0"/>
              </a:rPr>
              <a:t>Basismerkmale</a:t>
            </a:r>
            <a:r>
              <a:rPr lang="de-DE" b="1" kern="0" dirty="0">
                <a:latin typeface="Calibri" panose="020F0502020204030204" pitchFamily="34" charset="0"/>
                <a:cs typeface="Calibri" panose="020F0502020204030204" pitchFamily="34" charset="0"/>
              </a:rPr>
              <a:t> </a:t>
            </a:r>
          </a:p>
          <a:p>
            <a:pPr marL="180975" indent="-180975">
              <a:buFont typeface="Symbol" panose="05050102010706020507" pitchFamily="18" charset="2"/>
              <a:buChar char="-"/>
              <a:defRPr/>
            </a:pPr>
            <a:r>
              <a:rPr lang="de-DE" sz="1600" b="1" kern="0" dirty="0">
                <a:latin typeface="Calibri" panose="020F0502020204030204" pitchFamily="34" charset="0"/>
                <a:cs typeface="Calibri" panose="020F0502020204030204" pitchFamily="34" charset="0"/>
              </a:rPr>
              <a:t>vorausgesetzt oder unbewusst erwartet</a:t>
            </a:r>
          </a:p>
          <a:p>
            <a:pPr marL="180975" indent="-180975">
              <a:buFont typeface="Symbol" panose="05050102010706020507" pitchFamily="18" charset="2"/>
              <a:buChar char="-"/>
              <a:defRPr/>
            </a:pPr>
            <a:r>
              <a:rPr lang="de-DE" sz="1600" b="1" kern="0" dirty="0">
                <a:latin typeface="Calibri" panose="020F0502020204030204" pitchFamily="34" charset="0"/>
                <a:cs typeface="Calibri" panose="020F0502020204030204" pitchFamily="34" charset="0"/>
              </a:rPr>
              <a:t>Erfüllung unbemerkt/neutrale Haltung</a:t>
            </a:r>
          </a:p>
          <a:p>
            <a:pPr marL="180975" indent="-180975">
              <a:buFont typeface="Symbol" panose="05050102010706020507" pitchFamily="18" charset="2"/>
              <a:buChar char="-"/>
              <a:defRPr/>
            </a:pPr>
            <a:r>
              <a:rPr lang="de-DE" sz="1600" b="1" kern="0" dirty="0">
                <a:latin typeface="Calibri" panose="020F0502020204030204" pitchFamily="34" charset="0"/>
                <a:cs typeface="Calibri" panose="020F0502020204030204" pitchFamily="34" charset="0"/>
              </a:rPr>
              <a:t>Nichterfüllung erzeugt Unzufriedenheit</a:t>
            </a:r>
          </a:p>
          <a:p>
            <a:pPr marL="0" indent="0">
              <a:spcBef>
                <a:spcPts val="600"/>
              </a:spcBef>
              <a:buFontTx/>
              <a:buNone/>
              <a:defRPr/>
            </a:pPr>
            <a:r>
              <a:rPr lang="de-DE" sz="1600" kern="0" dirty="0">
                <a:latin typeface="Calibri" panose="020F0502020204030204" pitchFamily="34" charset="0"/>
                <a:cs typeface="Calibri" panose="020F0502020204030204" pitchFamily="34" charset="0"/>
              </a:rPr>
              <a:t>Beispiele:</a:t>
            </a:r>
          </a:p>
          <a:p>
            <a:pPr marL="180975" indent="-180975">
              <a:defRPr/>
            </a:pPr>
            <a:r>
              <a:rPr lang="de-DE" sz="1600" kern="0" dirty="0">
                <a:latin typeface="Calibri" panose="020F0502020204030204" pitchFamily="34" charset="0"/>
                <a:cs typeface="Calibri" panose="020F0502020204030204" pitchFamily="34" charset="0"/>
              </a:rPr>
              <a:t>Hotel: Heizung auf Zimmer</a:t>
            </a:r>
          </a:p>
          <a:p>
            <a:pPr marL="180975" indent="-180975">
              <a:defRPr/>
            </a:pPr>
            <a:r>
              <a:rPr lang="de-DE" sz="1600" kern="0" dirty="0">
                <a:latin typeface="Calibri" panose="020F0502020204030204" pitchFamily="34" charset="0"/>
                <a:cs typeface="Calibri" panose="020F0502020204030204" pitchFamily="34" charset="0"/>
              </a:rPr>
              <a:t>Auto: Türen öffnen/schließen angenehm</a:t>
            </a:r>
          </a:p>
        </p:txBody>
      </p:sp>
      <p:sp>
        <p:nvSpPr>
          <p:cNvPr id="8" name="Textfeld 7">
            <a:extLst>
              <a:ext uri="{FF2B5EF4-FFF2-40B4-BE49-F238E27FC236}">
                <a16:creationId xmlns:a16="http://schemas.microsoft.com/office/drawing/2014/main" id="{AC067DF2-2368-4BCC-9B1A-BCD1F837173F}"/>
              </a:ext>
            </a:extLst>
          </p:cNvPr>
          <p:cNvSpPr txBox="1"/>
          <p:nvPr/>
        </p:nvSpPr>
        <p:spPr>
          <a:xfrm rot="366981">
            <a:off x="4199469" y="2001478"/>
            <a:ext cx="4684888" cy="2012859"/>
          </a:xfrm>
          <a:prstGeom prst="rect">
            <a:avLst/>
          </a:prstGeom>
          <a:solidFill>
            <a:schemeClr val="accent5">
              <a:lumMod val="20000"/>
              <a:lumOff val="80000"/>
            </a:schemeClr>
          </a:solidFill>
          <a:ln>
            <a:solidFill>
              <a:schemeClr val="accent5">
                <a:lumMod val="50000"/>
              </a:schemeClr>
            </a:solidFill>
          </a:ln>
        </p:spPr>
        <p:txBody>
          <a:bodyPr wrap="square" rtlCol="0">
            <a:spAutoFit/>
          </a:bodyPr>
          <a:lstStyle/>
          <a:p>
            <a:pPr lvl="0">
              <a:lnSpc>
                <a:spcPct val="150000"/>
              </a:lnSpc>
              <a:spcBef>
                <a:spcPct val="20000"/>
              </a:spcBef>
              <a:defRPr/>
            </a:pPr>
            <a:r>
              <a:rPr lang="de-DE" b="1" kern="0" dirty="0">
                <a:solidFill>
                  <a:srgbClr val="0070C0"/>
                </a:solidFill>
                <a:latin typeface="Calibri" panose="020F0502020204030204" pitchFamily="34" charset="0"/>
                <a:cs typeface="Calibri" pitchFamily="34" charset="0"/>
              </a:rPr>
              <a:t>Leistungsmerkmale</a:t>
            </a:r>
            <a:r>
              <a:rPr lang="de-DE" b="1" kern="0" dirty="0">
                <a:solidFill>
                  <a:srgbClr val="4D4D4D"/>
                </a:solidFill>
                <a:latin typeface="Calibri" pitchFamily="34" charset="0"/>
                <a:cs typeface="Calibri" pitchFamily="34" charset="0"/>
              </a:rPr>
              <a:t> </a:t>
            </a:r>
          </a:p>
          <a:p>
            <a:pPr marL="180975" indent="-180975">
              <a:spcBef>
                <a:spcPct val="20000"/>
              </a:spcBef>
              <a:buFont typeface="Symbol" panose="05050102010706020507" pitchFamily="18" charset="2"/>
              <a:buChar char="-"/>
              <a:defRPr/>
            </a:pPr>
            <a:r>
              <a:rPr lang="de-DE" sz="1600" b="1" kern="0" dirty="0">
                <a:solidFill>
                  <a:srgbClr val="4D4D4D"/>
                </a:solidFill>
                <a:latin typeface="Calibri" pitchFamily="34" charset="0"/>
                <a:cs typeface="Calibri" pitchFamily="34" charset="0"/>
              </a:rPr>
              <a:t>bewusst nachgefragt/gefordert</a:t>
            </a:r>
          </a:p>
          <a:p>
            <a:pPr marL="180975" indent="-180975">
              <a:spcBef>
                <a:spcPct val="20000"/>
              </a:spcBef>
              <a:buFont typeface="Symbol" panose="05050102010706020507" pitchFamily="18" charset="2"/>
              <a:buChar char="-"/>
              <a:defRPr/>
            </a:pPr>
            <a:r>
              <a:rPr lang="de-DE" sz="1600" b="1" kern="0" dirty="0">
                <a:solidFill>
                  <a:srgbClr val="4D4D4D"/>
                </a:solidFill>
                <a:latin typeface="Calibri" pitchFamily="34" charset="0"/>
                <a:cs typeface="Calibri" pitchFamily="34" charset="0"/>
              </a:rPr>
              <a:t>Grad der Erfüllung ≈ Grad der Zufriedenheit</a:t>
            </a:r>
            <a:endParaRPr lang="de-DE" sz="1600" kern="0" dirty="0">
              <a:solidFill>
                <a:srgbClr val="4D4D4D"/>
              </a:solidFill>
              <a:latin typeface="Calibri" panose="020F0502020204030204" pitchFamily="34" charset="0"/>
              <a:cs typeface="Calibri" pitchFamily="34" charset="0"/>
            </a:endParaRPr>
          </a:p>
          <a:p>
            <a:pPr marL="0" indent="0">
              <a:lnSpc>
                <a:spcPct val="100000"/>
              </a:lnSpc>
              <a:spcBef>
                <a:spcPts val="600"/>
              </a:spcBef>
              <a:buNone/>
              <a:defRPr/>
            </a:pPr>
            <a:r>
              <a:rPr lang="de-DE" sz="1600" dirty="0">
                <a:latin typeface="Calibri" panose="020F0502020204030204" pitchFamily="34" charset="0"/>
                <a:cs typeface="Calibri" panose="020F0502020204030204" pitchFamily="34" charset="0"/>
              </a:rPr>
              <a:t>Beispiele:</a:t>
            </a:r>
          </a:p>
          <a:p>
            <a:pPr marL="180975" lvl="0" indent="-180975">
              <a:spcBef>
                <a:spcPct val="20000"/>
              </a:spcBef>
              <a:buFont typeface="Arial" panose="020B0604020202020204" pitchFamily="34" charset="0"/>
              <a:buChar char="•"/>
              <a:defRPr/>
            </a:pPr>
            <a:r>
              <a:rPr lang="de-DE" sz="1600" dirty="0">
                <a:latin typeface="Calibri" panose="020F0502020204030204" pitchFamily="34" charset="0"/>
                <a:cs typeface="Calibri" panose="020F0502020204030204" pitchFamily="34" charset="0"/>
              </a:rPr>
              <a:t>Hotel: </a:t>
            </a:r>
            <a:r>
              <a:rPr lang="de-DE" sz="1600" kern="0" dirty="0">
                <a:solidFill>
                  <a:srgbClr val="4D4D4D"/>
                </a:solidFill>
                <a:latin typeface="Calibri" pitchFamily="34" charset="0"/>
                <a:cs typeface="Calibri" pitchFamily="34" charset="0"/>
              </a:rPr>
              <a:t>Wartezeiten bei Empfang, Zimmergröße</a:t>
            </a:r>
          </a:p>
          <a:p>
            <a:pPr marL="180975" lvl="0" indent="-180975">
              <a:spcBef>
                <a:spcPct val="20000"/>
              </a:spcBef>
              <a:buFont typeface="Arial" panose="020B0604020202020204" pitchFamily="34" charset="0"/>
              <a:buChar char="•"/>
              <a:defRPr/>
            </a:pPr>
            <a:r>
              <a:rPr lang="de-DE" sz="1600" kern="0" dirty="0">
                <a:solidFill>
                  <a:srgbClr val="4D4D4D"/>
                </a:solidFill>
                <a:latin typeface="Calibri" pitchFamily="34" charset="0"/>
                <a:cs typeface="Calibri" pitchFamily="34" charset="0"/>
              </a:rPr>
              <a:t>Auto: Kraftstoffverbrauch, Motorleistung</a:t>
            </a:r>
          </a:p>
        </p:txBody>
      </p:sp>
      <p:sp>
        <p:nvSpPr>
          <p:cNvPr id="9" name="Rechteck 8">
            <a:extLst>
              <a:ext uri="{FF2B5EF4-FFF2-40B4-BE49-F238E27FC236}">
                <a16:creationId xmlns:a16="http://schemas.microsoft.com/office/drawing/2014/main" id="{6EA4BDAE-9F36-455A-8191-0E19C111E93F}"/>
              </a:ext>
            </a:extLst>
          </p:cNvPr>
          <p:cNvSpPr/>
          <p:nvPr/>
        </p:nvSpPr>
        <p:spPr>
          <a:xfrm rot="21234656">
            <a:off x="1186578" y="3957312"/>
            <a:ext cx="3589866" cy="2209836"/>
          </a:xfrm>
          <a:prstGeom prst="rect">
            <a:avLst/>
          </a:prstGeom>
          <a:solidFill>
            <a:schemeClr val="accent3">
              <a:lumMod val="20000"/>
              <a:lumOff val="80000"/>
            </a:schemeClr>
          </a:solidFill>
          <a:ln>
            <a:solidFill>
              <a:schemeClr val="accent3">
                <a:lumMod val="50000"/>
              </a:schemeClr>
            </a:solidFill>
          </a:ln>
        </p:spPr>
        <p:txBody>
          <a:bodyPr wrap="square">
            <a:spAutoFit/>
          </a:bodyPr>
          <a:lstStyle/>
          <a:p>
            <a:pPr lvl="0">
              <a:lnSpc>
                <a:spcPct val="150000"/>
              </a:lnSpc>
              <a:spcBef>
                <a:spcPct val="20000"/>
              </a:spcBef>
              <a:defRPr/>
            </a:pPr>
            <a:r>
              <a:rPr lang="de-DE" b="1" kern="0" dirty="0">
                <a:solidFill>
                  <a:schemeClr val="accent3">
                    <a:lumMod val="50000"/>
                  </a:schemeClr>
                </a:solidFill>
                <a:latin typeface="Calibri" panose="020F0502020204030204" pitchFamily="34" charset="0"/>
                <a:cs typeface="Calibri" pitchFamily="34" charset="0"/>
              </a:rPr>
              <a:t>Begeisterungsmerkmale </a:t>
            </a:r>
          </a:p>
          <a:p>
            <a:pPr marL="180975" lvl="0" indent="-180975">
              <a:spcBef>
                <a:spcPct val="20000"/>
              </a:spcBef>
              <a:buFont typeface="Symbol" panose="05050102010706020507" pitchFamily="18" charset="2"/>
              <a:buChar char="-"/>
              <a:defRPr/>
            </a:pPr>
            <a:r>
              <a:rPr lang="de-DE" sz="1600" b="1" kern="0" dirty="0">
                <a:solidFill>
                  <a:srgbClr val="4D4D4D"/>
                </a:solidFill>
                <a:latin typeface="Calibri" pitchFamily="34" charset="0"/>
                <a:cs typeface="Calibri" pitchFamily="34" charset="0"/>
              </a:rPr>
              <a:t>unerwartet oder sogar unbekannt</a:t>
            </a:r>
          </a:p>
          <a:p>
            <a:pPr marL="180975" lvl="0" indent="-180975">
              <a:spcBef>
                <a:spcPct val="20000"/>
              </a:spcBef>
              <a:buFont typeface="Symbol" panose="05050102010706020507" pitchFamily="18" charset="2"/>
              <a:buChar char="-"/>
              <a:defRPr/>
            </a:pPr>
            <a:r>
              <a:rPr lang="de-DE" sz="1600" b="1" kern="0" dirty="0">
                <a:solidFill>
                  <a:srgbClr val="4D4D4D"/>
                </a:solidFill>
                <a:latin typeface="Calibri" pitchFamily="34" charset="0"/>
                <a:cs typeface="Calibri" pitchFamily="34" charset="0"/>
              </a:rPr>
              <a:t>Fehlen schadet nicht</a:t>
            </a:r>
          </a:p>
          <a:p>
            <a:pPr marL="180975" lvl="0" indent="-180975">
              <a:spcBef>
                <a:spcPct val="20000"/>
              </a:spcBef>
              <a:buFont typeface="Symbol" panose="05050102010706020507" pitchFamily="18" charset="2"/>
              <a:buChar char="-"/>
              <a:defRPr/>
            </a:pPr>
            <a:r>
              <a:rPr lang="de-DE" sz="1600" b="1" kern="0" dirty="0">
                <a:solidFill>
                  <a:srgbClr val="4D4D4D"/>
                </a:solidFill>
                <a:latin typeface="Calibri" pitchFamily="34" charset="0"/>
                <a:cs typeface="Calibri" pitchFamily="34" charset="0"/>
              </a:rPr>
              <a:t>Erfüllung begeistert</a:t>
            </a:r>
          </a:p>
          <a:p>
            <a:pPr marL="0" indent="0">
              <a:lnSpc>
                <a:spcPct val="100000"/>
              </a:lnSpc>
              <a:spcBef>
                <a:spcPts val="600"/>
              </a:spcBef>
              <a:buNone/>
              <a:defRPr/>
            </a:pPr>
            <a:r>
              <a:rPr lang="de-DE" sz="1600" dirty="0">
                <a:latin typeface="Calibri" panose="020F0502020204030204" pitchFamily="34" charset="0"/>
                <a:cs typeface="Calibri" panose="020F0502020204030204" pitchFamily="34" charset="0"/>
              </a:rPr>
              <a:t>Beispiele:</a:t>
            </a:r>
          </a:p>
          <a:p>
            <a:pPr marL="180975" indent="-180975">
              <a:lnSpc>
                <a:spcPct val="100000"/>
              </a:lnSpc>
              <a:buFont typeface="Arial" panose="020B0604020202020204" pitchFamily="34" charset="0"/>
              <a:buChar char="•"/>
              <a:defRPr/>
            </a:pPr>
            <a:r>
              <a:rPr lang="de-DE" sz="1600" dirty="0">
                <a:latin typeface="Calibri" panose="020F0502020204030204" pitchFamily="34" charset="0"/>
                <a:cs typeface="Calibri" panose="020F0502020204030204" pitchFamily="34" charset="0"/>
              </a:rPr>
              <a:t>Hotel: Whirlpool im Zimmer</a:t>
            </a:r>
          </a:p>
          <a:p>
            <a:pPr marL="180975" indent="-180975">
              <a:lnSpc>
                <a:spcPct val="100000"/>
              </a:lnSpc>
              <a:buFont typeface="Arial" panose="020B0604020202020204" pitchFamily="34" charset="0"/>
              <a:buChar char="•"/>
              <a:defRPr/>
            </a:pPr>
            <a:r>
              <a:rPr lang="de-DE" sz="1600" dirty="0">
                <a:latin typeface="Calibri" panose="020F0502020204030204" pitchFamily="34" charset="0"/>
                <a:cs typeface="Calibri" panose="020F0502020204030204" pitchFamily="34" charset="0"/>
              </a:rPr>
              <a:t>Auto: selbstreinigender Lack</a:t>
            </a:r>
            <a:endParaRPr lang="de-D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5369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4FDE8CA-46EF-4863-9662-452F603E4ED4}"/>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A15EC234-88F4-4580-87FF-4F796D07DD7A}"/>
              </a:ext>
            </a:extLst>
          </p:cNvPr>
          <p:cNvSpPr>
            <a:spLocks noGrp="1"/>
          </p:cNvSpPr>
          <p:nvPr>
            <p:ph type="sldNum" sz="quarter" idx="4"/>
          </p:nvPr>
        </p:nvSpPr>
        <p:spPr/>
        <p:txBody>
          <a:bodyPr/>
          <a:lstStyle/>
          <a:p>
            <a:fld id="{BD587C3E-324D-4846-9F44-5C3ACF20A720}" type="slidenum">
              <a:rPr lang="de-DE" smtClean="0"/>
              <a:pPr/>
              <a:t>81</a:t>
            </a:fld>
            <a:endParaRPr lang="de-DE" dirty="0"/>
          </a:p>
        </p:txBody>
      </p:sp>
      <p:sp>
        <p:nvSpPr>
          <p:cNvPr id="5" name="Titel 4">
            <a:extLst>
              <a:ext uri="{FF2B5EF4-FFF2-40B4-BE49-F238E27FC236}">
                <a16:creationId xmlns:a16="http://schemas.microsoft.com/office/drawing/2014/main" id="{0282858E-2B0B-4BAA-B1E2-A9494F894572}"/>
              </a:ext>
            </a:extLst>
          </p:cNvPr>
          <p:cNvSpPr>
            <a:spLocks noGrp="1"/>
          </p:cNvSpPr>
          <p:nvPr>
            <p:ph type="title"/>
          </p:nvPr>
        </p:nvSpPr>
        <p:spPr/>
        <p:txBody>
          <a:bodyPr/>
          <a:lstStyle/>
          <a:p>
            <a:r>
              <a:rPr lang="de-DE" dirty="0"/>
              <a:t>Das Kano-Modell</a:t>
            </a:r>
          </a:p>
        </p:txBody>
      </p:sp>
      <p:sp>
        <p:nvSpPr>
          <p:cNvPr id="2" name="Textplatzhalter 1">
            <a:extLst>
              <a:ext uri="{FF2B5EF4-FFF2-40B4-BE49-F238E27FC236}">
                <a16:creationId xmlns:a16="http://schemas.microsoft.com/office/drawing/2014/main" id="{4B9955C6-BBB1-4162-9239-2B290C5CCAA1}"/>
              </a:ext>
            </a:extLst>
          </p:cNvPr>
          <p:cNvSpPr>
            <a:spLocks noGrp="1"/>
          </p:cNvSpPr>
          <p:nvPr>
            <p:ph type="body" sz="quarter" idx="11"/>
          </p:nvPr>
        </p:nvSpPr>
        <p:spPr/>
        <p:txBody>
          <a:bodyPr>
            <a:normAutofit fontScale="92500"/>
          </a:bodyPr>
          <a:lstStyle/>
          <a:p>
            <a:r>
              <a:rPr lang="de-DE" dirty="0"/>
              <a:t>Syl_ID_5.3.1</a:t>
            </a:r>
          </a:p>
        </p:txBody>
      </p:sp>
      <p:grpSp>
        <p:nvGrpSpPr>
          <p:cNvPr id="7" name="Gruppieren 15">
            <a:extLst>
              <a:ext uri="{FF2B5EF4-FFF2-40B4-BE49-F238E27FC236}">
                <a16:creationId xmlns:a16="http://schemas.microsoft.com/office/drawing/2014/main" id="{87FB6B15-CB98-4AC9-8399-D936981AE349}"/>
              </a:ext>
            </a:extLst>
          </p:cNvPr>
          <p:cNvGrpSpPr/>
          <p:nvPr/>
        </p:nvGrpSpPr>
        <p:grpSpPr>
          <a:xfrm>
            <a:off x="639059" y="1301178"/>
            <a:ext cx="7236000" cy="4248472"/>
            <a:chOff x="1959764" y="1304764"/>
            <a:chExt cx="5072634" cy="4248472"/>
          </a:xfrm>
        </p:grpSpPr>
        <p:cxnSp>
          <p:nvCxnSpPr>
            <p:cNvPr id="8" name="Gerade Verbindung mit Pfeil 7">
              <a:extLst>
                <a:ext uri="{FF2B5EF4-FFF2-40B4-BE49-F238E27FC236}">
                  <a16:creationId xmlns:a16="http://schemas.microsoft.com/office/drawing/2014/main" id="{814984E4-9051-4AD2-864A-4DC7F145358F}"/>
                </a:ext>
              </a:extLst>
            </p:cNvPr>
            <p:cNvCxnSpPr/>
            <p:nvPr/>
          </p:nvCxnSpPr>
          <p:spPr bwMode="auto">
            <a:xfrm flipV="1">
              <a:off x="4572000" y="1304764"/>
              <a:ext cx="0" cy="4248472"/>
            </a:xfrm>
            <a:prstGeom prst="straightConnector1">
              <a:avLst/>
            </a:prstGeom>
            <a:solidFill>
              <a:schemeClr val="accent1"/>
            </a:solidFill>
            <a:ln w="6350" cap="sq" cmpd="sng" algn="ctr">
              <a:solidFill>
                <a:schemeClr val="tx1"/>
              </a:solidFill>
              <a:prstDash val="solid"/>
              <a:round/>
              <a:headEnd type="none" w="sm" len="sm"/>
              <a:tailEnd type="triangle"/>
            </a:ln>
            <a:effectLst/>
          </p:spPr>
        </p:cxnSp>
        <p:cxnSp>
          <p:nvCxnSpPr>
            <p:cNvPr id="9" name="Gerade Verbindung mit Pfeil 8">
              <a:extLst>
                <a:ext uri="{FF2B5EF4-FFF2-40B4-BE49-F238E27FC236}">
                  <a16:creationId xmlns:a16="http://schemas.microsoft.com/office/drawing/2014/main" id="{5D27F6E5-336A-4484-8045-6001F609DEFD}"/>
                </a:ext>
              </a:extLst>
            </p:cNvPr>
            <p:cNvCxnSpPr/>
            <p:nvPr/>
          </p:nvCxnSpPr>
          <p:spPr bwMode="auto">
            <a:xfrm rot="5400000" flipV="1">
              <a:off x="4496081" y="892694"/>
              <a:ext cx="0" cy="5072634"/>
            </a:xfrm>
            <a:prstGeom prst="straightConnector1">
              <a:avLst/>
            </a:prstGeom>
            <a:solidFill>
              <a:schemeClr val="accent1"/>
            </a:solidFill>
            <a:ln w="6350" cap="sq" cmpd="sng" algn="ctr">
              <a:solidFill>
                <a:schemeClr val="tx1"/>
              </a:solidFill>
              <a:prstDash val="solid"/>
              <a:round/>
              <a:headEnd type="none" w="sm" len="sm"/>
              <a:tailEnd type="triangle"/>
            </a:ln>
            <a:effectLst/>
          </p:spPr>
        </p:cxnSp>
      </p:grpSp>
      <p:sp>
        <p:nvSpPr>
          <p:cNvPr id="10" name="Textfeld 9">
            <a:extLst>
              <a:ext uri="{FF2B5EF4-FFF2-40B4-BE49-F238E27FC236}">
                <a16:creationId xmlns:a16="http://schemas.microsoft.com/office/drawing/2014/main" id="{7FE4DCA5-77D4-402B-875D-3EC5628C4511}"/>
              </a:ext>
            </a:extLst>
          </p:cNvPr>
          <p:cNvSpPr txBox="1"/>
          <p:nvPr/>
        </p:nvSpPr>
        <p:spPr>
          <a:xfrm>
            <a:off x="7931525" y="3190395"/>
            <a:ext cx="1409245" cy="461665"/>
          </a:xfrm>
          <a:prstGeom prst="rect">
            <a:avLst/>
          </a:prstGeom>
          <a:noFill/>
        </p:spPr>
        <p:txBody>
          <a:bodyPr wrap="square" rtlCol="0">
            <a:spAutoFit/>
          </a:bodyPr>
          <a:lstStyle/>
          <a:p>
            <a:r>
              <a:rPr lang="de-DE" sz="1200" b="1" dirty="0">
                <a:solidFill>
                  <a:schemeClr val="tx2">
                    <a:lumMod val="50000"/>
                  </a:schemeClr>
                </a:solidFill>
                <a:latin typeface="Calibri" pitchFamily="34" charset="0"/>
                <a:cs typeface="Calibri" pitchFamily="34" charset="0"/>
              </a:rPr>
              <a:t>Umsetzungsgrad eines Merkmals</a:t>
            </a:r>
          </a:p>
        </p:txBody>
      </p:sp>
      <p:sp>
        <p:nvSpPr>
          <p:cNvPr id="11" name="Textfeld 10">
            <a:extLst>
              <a:ext uri="{FF2B5EF4-FFF2-40B4-BE49-F238E27FC236}">
                <a16:creationId xmlns:a16="http://schemas.microsoft.com/office/drawing/2014/main" id="{4BD61313-9B66-4722-95D7-6C3F2DD32189}"/>
              </a:ext>
            </a:extLst>
          </p:cNvPr>
          <p:cNvSpPr txBox="1"/>
          <p:nvPr/>
        </p:nvSpPr>
        <p:spPr>
          <a:xfrm>
            <a:off x="3751309" y="1024400"/>
            <a:ext cx="1224102" cy="276999"/>
          </a:xfrm>
          <a:prstGeom prst="rect">
            <a:avLst/>
          </a:prstGeom>
          <a:noFill/>
        </p:spPr>
        <p:txBody>
          <a:bodyPr wrap="square" rtlCol="0">
            <a:spAutoFit/>
          </a:bodyPr>
          <a:lstStyle/>
          <a:p>
            <a:pPr algn="ctr"/>
            <a:r>
              <a:rPr lang="de-DE" sz="1200" b="1" dirty="0">
                <a:solidFill>
                  <a:schemeClr val="tx2">
                    <a:lumMod val="50000"/>
                  </a:schemeClr>
                </a:solidFill>
                <a:latin typeface="Calibri" pitchFamily="34" charset="0"/>
                <a:cs typeface="Calibri" pitchFamily="34" charset="0"/>
              </a:rPr>
              <a:t>Zufriedenheit</a:t>
            </a:r>
          </a:p>
        </p:txBody>
      </p:sp>
      <p:sp>
        <p:nvSpPr>
          <p:cNvPr id="12" name="Textfeld 11">
            <a:extLst>
              <a:ext uri="{FF2B5EF4-FFF2-40B4-BE49-F238E27FC236}">
                <a16:creationId xmlns:a16="http://schemas.microsoft.com/office/drawing/2014/main" id="{47ECCF7A-7B6B-40E5-9896-BE7E033D0E0E}"/>
              </a:ext>
            </a:extLst>
          </p:cNvPr>
          <p:cNvSpPr txBox="1"/>
          <p:nvPr/>
        </p:nvSpPr>
        <p:spPr>
          <a:xfrm rot="16200000">
            <a:off x="3746379" y="1691741"/>
            <a:ext cx="1224102" cy="461665"/>
          </a:xfrm>
          <a:prstGeom prst="rect">
            <a:avLst/>
          </a:prstGeom>
          <a:noFill/>
        </p:spPr>
        <p:txBody>
          <a:bodyPr wrap="square" rtlCol="0">
            <a:spAutoFit/>
          </a:bodyPr>
          <a:lstStyle/>
          <a:p>
            <a:pPr algn="r"/>
            <a:r>
              <a:rPr lang="de-DE" sz="1200" dirty="0">
                <a:solidFill>
                  <a:schemeClr val="tx2">
                    <a:lumMod val="50000"/>
                  </a:schemeClr>
                </a:solidFill>
                <a:latin typeface="Calibri" pitchFamily="34" charset="0"/>
                <a:cs typeface="Calibri" pitchFamily="34" charset="0"/>
              </a:rPr>
              <a:t>sehr</a:t>
            </a:r>
          </a:p>
          <a:p>
            <a:pPr algn="r"/>
            <a:r>
              <a:rPr lang="de-DE" sz="1200" dirty="0">
                <a:solidFill>
                  <a:schemeClr val="tx2">
                    <a:lumMod val="50000"/>
                  </a:schemeClr>
                </a:solidFill>
                <a:latin typeface="Calibri" pitchFamily="34" charset="0"/>
                <a:cs typeface="Calibri" pitchFamily="34" charset="0"/>
              </a:rPr>
              <a:t>zufrieden</a:t>
            </a:r>
          </a:p>
        </p:txBody>
      </p:sp>
      <p:sp>
        <p:nvSpPr>
          <p:cNvPr id="13" name="Textfeld 12">
            <a:extLst>
              <a:ext uri="{FF2B5EF4-FFF2-40B4-BE49-F238E27FC236}">
                <a16:creationId xmlns:a16="http://schemas.microsoft.com/office/drawing/2014/main" id="{3D5DA59C-5CB6-468D-B106-0C13B647BED7}"/>
              </a:ext>
            </a:extLst>
          </p:cNvPr>
          <p:cNvSpPr txBox="1"/>
          <p:nvPr/>
        </p:nvSpPr>
        <p:spPr>
          <a:xfrm rot="16200000">
            <a:off x="3747440" y="4936235"/>
            <a:ext cx="1224102" cy="461665"/>
          </a:xfrm>
          <a:prstGeom prst="rect">
            <a:avLst/>
          </a:prstGeom>
          <a:noFill/>
        </p:spPr>
        <p:txBody>
          <a:bodyPr wrap="square" rtlCol="0">
            <a:spAutoFit/>
          </a:bodyPr>
          <a:lstStyle/>
          <a:p>
            <a:r>
              <a:rPr lang="de-DE" sz="1200" dirty="0">
                <a:solidFill>
                  <a:schemeClr val="tx2">
                    <a:lumMod val="50000"/>
                  </a:schemeClr>
                </a:solidFill>
                <a:latin typeface="Calibri" pitchFamily="34" charset="0"/>
                <a:cs typeface="Calibri" pitchFamily="34" charset="0"/>
              </a:rPr>
              <a:t>völlig</a:t>
            </a:r>
            <a:br>
              <a:rPr lang="de-DE" sz="1200" dirty="0">
                <a:solidFill>
                  <a:schemeClr val="tx2">
                    <a:lumMod val="50000"/>
                  </a:schemeClr>
                </a:solidFill>
                <a:latin typeface="Calibri" pitchFamily="34" charset="0"/>
                <a:cs typeface="Calibri" pitchFamily="34" charset="0"/>
              </a:rPr>
            </a:br>
            <a:r>
              <a:rPr lang="de-DE" sz="1200" dirty="0">
                <a:solidFill>
                  <a:schemeClr val="tx2">
                    <a:lumMod val="50000"/>
                  </a:schemeClr>
                </a:solidFill>
                <a:latin typeface="Calibri" pitchFamily="34" charset="0"/>
                <a:cs typeface="Calibri" pitchFamily="34" charset="0"/>
              </a:rPr>
              <a:t>unzufrieden</a:t>
            </a:r>
          </a:p>
        </p:txBody>
      </p:sp>
      <p:sp>
        <p:nvSpPr>
          <p:cNvPr id="14" name="Textfeld 13">
            <a:extLst>
              <a:ext uri="{FF2B5EF4-FFF2-40B4-BE49-F238E27FC236}">
                <a16:creationId xmlns:a16="http://schemas.microsoft.com/office/drawing/2014/main" id="{B0605C5B-3DD5-4B13-90C9-16997C0A5768}"/>
              </a:ext>
            </a:extLst>
          </p:cNvPr>
          <p:cNvSpPr txBox="1"/>
          <p:nvPr/>
        </p:nvSpPr>
        <p:spPr>
          <a:xfrm>
            <a:off x="604337" y="3193345"/>
            <a:ext cx="1093017" cy="461665"/>
          </a:xfrm>
          <a:prstGeom prst="rect">
            <a:avLst/>
          </a:prstGeom>
          <a:noFill/>
        </p:spPr>
        <p:txBody>
          <a:bodyPr wrap="square" rtlCol="0">
            <a:spAutoFit/>
          </a:bodyPr>
          <a:lstStyle/>
          <a:p>
            <a:r>
              <a:rPr lang="de-DE" sz="1200" dirty="0">
                <a:solidFill>
                  <a:schemeClr val="tx2">
                    <a:lumMod val="50000"/>
                  </a:schemeClr>
                </a:solidFill>
                <a:latin typeface="Calibri" pitchFamily="34" charset="0"/>
                <a:cs typeface="Calibri" pitchFamily="34" charset="0"/>
              </a:rPr>
              <a:t>abwesend/ ganz schlecht</a:t>
            </a:r>
          </a:p>
        </p:txBody>
      </p:sp>
      <p:sp>
        <p:nvSpPr>
          <p:cNvPr id="15" name="Textfeld 14">
            <a:extLst>
              <a:ext uri="{FF2B5EF4-FFF2-40B4-BE49-F238E27FC236}">
                <a16:creationId xmlns:a16="http://schemas.microsoft.com/office/drawing/2014/main" id="{5DCE7C08-8BD8-4AF9-AB9E-F30FBCD10F45}"/>
              </a:ext>
            </a:extLst>
          </p:cNvPr>
          <p:cNvSpPr txBox="1"/>
          <p:nvPr/>
        </p:nvSpPr>
        <p:spPr>
          <a:xfrm>
            <a:off x="6725100" y="3193345"/>
            <a:ext cx="1130255" cy="461665"/>
          </a:xfrm>
          <a:prstGeom prst="rect">
            <a:avLst/>
          </a:prstGeom>
          <a:noFill/>
        </p:spPr>
        <p:txBody>
          <a:bodyPr wrap="square" rtlCol="0">
            <a:spAutoFit/>
          </a:bodyPr>
          <a:lstStyle/>
          <a:p>
            <a:pPr algn="r"/>
            <a:r>
              <a:rPr lang="de-DE" sz="1200" dirty="0">
                <a:solidFill>
                  <a:schemeClr val="tx2">
                    <a:lumMod val="50000"/>
                  </a:schemeClr>
                </a:solidFill>
                <a:latin typeface="Calibri" pitchFamily="34" charset="0"/>
                <a:cs typeface="Calibri" pitchFamily="34" charset="0"/>
              </a:rPr>
              <a:t>vollständig/ sehr gut</a:t>
            </a:r>
          </a:p>
        </p:txBody>
      </p:sp>
      <p:grpSp>
        <p:nvGrpSpPr>
          <p:cNvPr id="16" name="Gruppieren 42">
            <a:extLst>
              <a:ext uri="{FF2B5EF4-FFF2-40B4-BE49-F238E27FC236}">
                <a16:creationId xmlns:a16="http://schemas.microsoft.com/office/drawing/2014/main" id="{853FF15A-68AC-4A10-8109-32368162150D}"/>
              </a:ext>
            </a:extLst>
          </p:cNvPr>
          <p:cNvGrpSpPr/>
          <p:nvPr/>
        </p:nvGrpSpPr>
        <p:grpSpPr>
          <a:xfrm>
            <a:off x="2447954" y="1486111"/>
            <a:ext cx="6012477" cy="3846154"/>
            <a:chOff x="3565239" y="1489697"/>
            <a:chExt cx="6012477" cy="3846154"/>
          </a:xfrm>
        </p:grpSpPr>
        <p:cxnSp>
          <p:nvCxnSpPr>
            <p:cNvPr id="17" name="Gerader Verbinder 16">
              <a:extLst>
                <a:ext uri="{FF2B5EF4-FFF2-40B4-BE49-F238E27FC236}">
                  <a16:creationId xmlns:a16="http://schemas.microsoft.com/office/drawing/2014/main" id="{E5F25233-1B68-4ADB-BDE8-064599A3492E}"/>
                </a:ext>
              </a:extLst>
            </p:cNvPr>
            <p:cNvCxnSpPr/>
            <p:nvPr/>
          </p:nvCxnSpPr>
          <p:spPr bwMode="auto">
            <a:xfrm flipH="1">
              <a:off x="3565239" y="1586919"/>
              <a:ext cx="3769261" cy="3748932"/>
            </a:xfrm>
            <a:prstGeom prst="line">
              <a:avLst/>
            </a:prstGeom>
            <a:solidFill>
              <a:schemeClr val="accent1"/>
            </a:solidFill>
            <a:ln w="6350" cap="sq" cmpd="sng" algn="ctr">
              <a:solidFill>
                <a:srgbClr val="0066CC"/>
              </a:solidFill>
              <a:prstDash val="solid"/>
              <a:round/>
              <a:headEnd type="none" w="sm" len="sm"/>
              <a:tailEnd type="none"/>
            </a:ln>
            <a:effectLst/>
          </p:spPr>
        </p:cxnSp>
        <p:sp>
          <p:nvSpPr>
            <p:cNvPr id="18" name="Textfeld 17">
              <a:extLst>
                <a:ext uri="{FF2B5EF4-FFF2-40B4-BE49-F238E27FC236}">
                  <a16:creationId xmlns:a16="http://schemas.microsoft.com/office/drawing/2014/main" id="{4D543DB0-17D7-4010-8814-E1CB39E8BEB0}"/>
                </a:ext>
              </a:extLst>
            </p:cNvPr>
            <p:cNvSpPr txBox="1"/>
            <p:nvPr/>
          </p:nvSpPr>
          <p:spPr>
            <a:xfrm>
              <a:off x="7304743" y="1489697"/>
              <a:ext cx="2272973" cy="892552"/>
            </a:xfrm>
            <a:prstGeom prst="rect">
              <a:avLst/>
            </a:prstGeom>
            <a:noFill/>
          </p:spPr>
          <p:txBody>
            <a:bodyPr wrap="square" rtlCol="0">
              <a:spAutoFit/>
            </a:bodyPr>
            <a:lstStyle/>
            <a:p>
              <a:r>
                <a:rPr lang="de-DE" sz="1400" dirty="0">
                  <a:solidFill>
                    <a:srgbClr val="0070C0"/>
                  </a:solidFill>
                  <a:latin typeface="Calibri" pitchFamily="34" charset="0"/>
                  <a:cs typeface="Calibri" pitchFamily="34" charset="0"/>
                </a:rPr>
                <a:t>Leistungsmerkmale</a:t>
              </a: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werden diskutiert</a:t>
              </a: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kostendeckend</a:t>
              </a: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für Kaufentscheidung neutral </a:t>
              </a:r>
            </a:p>
          </p:txBody>
        </p:sp>
      </p:grpSp>
      <p:sp>
        <p:nvSpPr>
          <p:cNvPr id="19" name="TextBox 43">
            <a:extLst>
              <a:ext uri="{FF2B5EF4-FFF2-40B4-BE49-F238E27FC236}">
                <a16:creationId xmlns:a16="http://schemas.microsoft.com/office/drawing/2014/main" id="{D8253A34-D281-4579-A53D-3C426FAB5049}"/>
              </a:ext>
            </a:extLst>
          </p:cNvPr>
          <p:cNvSpPr txBox="1"/>
          <p:nvPr/>
        </p:nvSpPr>
        <p:spPr>
          <a:xfrm>
            <a:off x="284423" y="4242977"/>
            <a:ext cx="2300630" cy="1015663"/>
          </a:xfrm>
          <a:prstGeom prst="rect">
            <a:avLst/>
          </a:prstGeom>
          <a:noFill/>
        </p:spPr>
        <p:txBody>
          <a:bodyPr wrap="none" rtlCol="0">
            <a:spAutoFit/>
          </a:bodyPr>
          <a:lstStyle/>
          <a:p>
            <a:r>
              <a:rPr lang="de-DE" sz="1200" b="1" dirty="0">
                <a:solidFill>
                  <a:srgbClr val="4D4D4D"/>
                </a:solidFill>
                <a:latin typeface="Calibri" panose="020F0502020204030204" pitchFamily="34" charset="0"/>
                <a:sym typeface="Wingdings" pitchFamily="2" charset="2"/>
              </a:rPr>
              <a:t>zeitliche Entwicklung:</a:t>
            </a:r>
          </a:p>
          <a:p>
            <a:r>
              <a:rPr lang="de-DE" sz="1200" dirty="0">
                <a:solidFill>
                  <a:srgbClr val="4D4D4D"/>
                </a:solidFill>
                <a:latin typeface="Calibri" panose="020F0502020204030204" pitchFamily="34" charset="0"/>
                <a:sym typeface="Wingdings" pitchFamily="2" charset="2"/>
              </a:rPr>
              <a:t>Begeisterung  Leistung  Basis</a:t>
            </a:r>
          </a:p>
          <a:p>
            <a:endParaRPr lang="de-DE" sz="1200" dirty="0">
              <a:solidFill>
                <a:srgbClr val="4D4D4D"/>
              </a:solidFill>
              <a:latin typeface="Calibri" panose="020F0502020204030204" pitchFamily="34" charset="0"/>
              <a:sym typeface="Wingdings" pitchFamily="2" charset="2"/>
            </a:endParaRPr>
          </a:p>
          <a:p>
            <a:r>
              <a:rPr lang="de-DE" sz="1200" dirty="0">
                <a:solidFill>
                  <a:srgbClr val="4D4D4D"/>
                </a:solidFill>
                <a:latin typeface="Calibri" panose="020F0502020204030204" pitchFamily="34" charset="0"/>
                <a:sym typeface="Wingdings" pitchFamily="2" charset="2"/>
              </a:rPr>
              <a:t>Hotel: Bad/WC im Zimmer</a:t>
            </a:r>
          </a:p>
          <a:p>
            <a:r>
              <a:rPr lang="de-DE" sz="1200" dirty="0">
                <a:solidFill>
                  <a:srgbClr val="4D4D4D"/>
                </a:solidFill>
                <a:latin typeface="Calibri" panose="020F0502020204030204" pitchFamily="34" charset="0"/>
                <a:sym typeface="Wingdings" pitchFamily="2" charset="2"/>
              </a:rPr>
              <a:t>Auto: Zentralverriegelung, ABS</a:t>
            </a:r>
          </a:p>
        </p:txBody>
      </p:sp>
      <p:grpSp>
        <p:nvGrpSpPr>
          <p:cNvPr id="20" name="Group 59">
            <a:extLst>
              <a:ext uri="{FF2B5EF4-FFF2-40B4-BE49-F238E27FC236}">
                <a16:creationId xmlns:a16="http://schemas.microsoft.com/office/drawing/2014/main" id="{B5385A8D-9E95-42AB-9825-73AF5414EF1F}"/>
              </a:ext>
            </a:extLst>
          </p:cNvPr>
          <p:cNvGrpSpPr/>
          <p:nvPr/>
        </p:nvGrpSpPr>
        <p:grpSpPr>
          <a:xfrm>
            <a:off x="1852923" y="1458633"/>
            <a:ext cx="3680223" cy="1900221"/>
            <a:chOff x="1852923" y="1458633"/>
            <a:chExt cx="3680223" cy="1900221"/>
          </a:xfrm>
        </p:grpSpPr>
        <p:sp>
          <p:nvSpPr>
            <p:cNvPr id="21" name="Freihandform 30">
              <a:extLst>
                <a:ext uri="{FF2B5EF4-FFF2-40B4-BE49-F238E27FC236}">
                  <a16:creationId xmlns:a16="http://schemas.microsoft.com/office/drawing/2014/main" id="{BC263CDA-D0C4-4DDF-B2B6-A20FDD32EF9B}"/>
                </a:ext>
              </a:extLst>
            </p:cNvPr>
            <p:cNvSpPr/>
            <p:nvPr/>
          </p:nvSpPr>
          <p:spPr bwMode="auto">
            <a:xfrm flipH="1" flipV="1">
              <a:off x="2497257" y="1458633"/>
              <a:ext cx="3035889" cy="1900221"/>
            </a:xfrm>
            <a:custGeom>
              <a:avLst/>
              <a:gdLst>
                <a:gd name="connsiteX0" fmla="*/ 0 w 3342011"/>
                <a:gd name="connsiteY0" fmla="*/ 1666960 h 1666960"/>
                <a:gd name="connsiteX1" fmla="*/ 525982 w 3342011"/>
                <a:gd name="connsiteY1" fmla="*/ 1157161 h 1666960"/>
                <a:gd name="connsiteX2" fmla="*/ 1302818 w 3342011"/>
                <a:gd name="connsiteY2" fmla="*/ 509799 h 1666960"/>
                <a:gd name="connsiteX3" fmla="*/ 2273862 w 3342011"/>
                <a:gd name="connsiteY3" fmla="*/ 169933 h 1666960"/>
                <a:gd name="connsiteX4" fmla="*/ 3342011 w 3342011"/>
                <a:gd name="connsiteY4" fmla="*/ 0 h 1666960"/>
                <a:gd name="connsiteX5" fmla="*/ 3342011 w 3342011"/>
                <a:gd name="connsiteY5" fmla="*/ 0 h 1666960"/>
                <a:gd name="connsiteX0" fmla="*/ 0 w 3342011"/>
                <a:gd name="connsiteY0" fmla="*/ 1666960 h 1666960"/>
                <a:gd name="connsiteX1" fmla="*/ 525982 w 3342011"/>
                <a:gd name="connsiteY1" fmla="*/ 1157161 h 1666960"/>
                <a:gd name="connsiteX2" fmla="*/ 1383738 w 3342011"/>
                <a:gd name="connsiteY2" fmla="*/ 477431 h 1666960"/>
                <a:gd name="connsiteX3" fmla="*/ 2273862 w 3342011"/>
                <a:gd name="connsiteY3" fmla="*/ 169933 h 1666960"/>
                <a:gd name="connsiteX4" fmla="*/ 3342011 w 3342011"/>
                <a:gd name="connsiteY4" fmla="*/ 0 h 1666960"/>
                <a:gd name="connsiteX5" fmla="*/ 3342011 w 3342011"/>
                <a:gd name="connsiteY5" fmla="*/ 0 h 1666960"/>
                <a:gd name="connsiteX0" fmla="*/ 0 w 3419065"/>
                <a:gd name="connsiteY0" fmla="*/ 1679547 h 1679547"/>
                <a:gd name="connsiteX1" fmla="*/ 525982 w 3419065"/>
                <a:gd name="connsiteY1" fmla="*/ 1169748 h 1679547"/>
                <a:gd name="connsiteX2" fmla="*/ 1383738 w 3419065"/>
                <a:gd name="connsiteY2" fmla="*/ 490018 h 1679547"/>
                <a:gd name="connsiteX3" fmla="*/ 2273862 w 3419065"/>
                <a:gd name="connsiteY3" fmla="*/ 182520 h 1679547"/>
                <a:gd name="connsiteX4" fmla="*/ 3342011 w 3419065"/>
                <a:gd name="connsiteY4" fmla="*/ 12587 h 1679547"/>
                <a:gd name="connsiteX5" fmla="*/ 3333919 w 3419065"/>
                <a:gd name="connsiteY5" fmla="*/ 12587 h 1679547"/>
                <a:gd name="connsiteX0" fmla="*/ 0 w 3484580"/>
                <a:gd name="connsiteY0" fmla="*/ 1667109 h 1667109"/>
                <a:gd name="connsiteX1" fmla="*/ 525982 w 3484580"/>
                <a:gd name="connsiteY1" fmla="*/ 1157310 h 1667109"/>
                <a:gd name="connsiteX2" fmla="*/ 1383738 w 3484580"/>
                <a:gd name="connsiteY2" fmla="*/ 477580 h 1667109"/>
                <a:gd name="connsiteX3" fmla="*/ 2273862 w 3484580"/>
                <a:gd name="connsiteY3" fmla="*/ 170082 h 1667109"/>
                <a:gd name="connsiteX4" fmla="*/ 3342011 w 3484580"/>
                <a:gd name="connsiteY4" fmla="*/ 149 h 1667109"/>
                <a:gd name="connsiteX5" fmla="*/ 3471483 w 3484580"/>
                <a:gd name="connsiteY5" fmla="*/ 137714 h 1667109"/>
                <a:gd name="connsiteX0" fmla="*/ 0 w 3342011"/>
                <a:gd name="connsiteY0" fmla="*/ 1666960 h 1666960"/>
                <a:gd name="connsiteX1" fmla="*/ 525982 w 3342011"/>
                <a:gd name="connsiteY1" fmla="*/ 1157161 h 1666960"/>
                <a:gd name="connsiteX2" fmla="*/ 1383738 w 3342011"/>
                <a:gd name="connsiteY2" fmla="*/ 477431 h 1666960"/>
                <a:gd name="connsiteX3" fmla="*/ 2273862 w 3342011"/>
                <a:gd name="connsiteY3" fmla="*/ 169933 h 1666960"/>
                <a:gd name="connsiteX4" fmla="*/ 3342011 w 3342011"/>
                <a:gd name="connsiteY4" fmla="*/ 0 h 1666960"/>
                <a:gd name="connsiteX0" fmla="*/ 0 w 3366287"/>
                <a:gd name="connsiteY0" fmla="*/ 1675052 h 1675052"/>
                <a:gd name="connsiteX1" fmla="*/ 525982 w 3366287"/>
                <a:gd name="connsiteY1" fmla="*/ 1165253 h 1675052"/>
                <a:gd name="connsiteX2" fmla="*/ 1383738 w 3366287"/>
                <a:gd name="connsiteY2" fmla="*/ 485523 h 1675052"/>
                <a:gd name="connsiteX3" fmla="*/ 2273862 w 3366287"/>
                <a:gd name="connsiteY3" fmla="*/ 178025 h 1675052"/>
                <a:gd name="connsiteX4" fmla="*/ 3366287 w 3366287"/>
                <a:gd name="connsiteY4" fmla="*/ 0 h 1675052"/>
                <a:gd name="connsiteX0" fmla="*/ 0 w 3366287"/>
                <a:gd name="connsiteY0" fmla="*/ 1675052 h 1675052"/>
                <a:gd name="connsiteX1" fmla="*/ 525982 w 3366287"/>
                <a:gd name="connsiteY1" fmla="*/ 1165253 h 1675052"/>
                <a:gd name="connsiteX2" fmla="*/ 1383738 w 3366287"/>
                <a:gd name="connsiteY2" fmla="*/ 485523 h 1675052"/>
                <a:gd name="connsiteX3" fmla="*/ 2273862 w 3366287"/>
                <a:gd name="connsiteY3" fmla="*/ 178025 h 1675052"/>
                <a:gd name="connsiteX4" fmla="*/ 3366287 w 3366287"/>
                <a:gd name="connsiteY4" fmla="*/ 0 h 1675052"/>
                <a:gd name="connsiteX0" fmla="*/ 0 w 3366287"/>
                <a:gd name="connsiteY0" fmla="*/ 1675052 h 1675052"/>
                <a:gd name="connsiteX1" fmla="*/ 525982 w 3366287"/>
                <a:gd name="connsiteY1" fmla="*/ 1165253 h 1675052"/>
                <a:gd name="connsiteX2" fmla="*/ 1383738 w 3366287"/>
                <a:gd name="connsiteY2" fmla="*/ 485523 h 1675052"/>
                <a:gd name="connsiteX3" fmla="*/ 2257678 w 3366287"/>
                <a:gd name="connsiteY3" fmla="*/ 153749 h 1675052"/>
                <a:gd name="connsiteX4" fmla="*/ 3366287 w 3366287"/>
                <a:gd name="connsiteY4" fmla="*/ 0 h 1675052"/>
                <a:gd name="connsiteX0" fmla="*/ 0 w 3281446"/>
                <a:gd name="connsiteY0" fmla="*/ 1854161 h 1854161"/>
                <a:gd name="connsiteX1" fmla="*/ 441141 w 3281446"/>
                <a:gd name="connsiteY1" fmla="*/ 1165253 h 1854161"/>
                <a:gd name="connsiteX2" fmla="*/ 1298897 w 3281446"/>
                <a:gd name="connsiteY2" fmla="*/ 485523 h 1854161"/>
                <a:gd name="connsiteX3" fmla="*/ 2172837 w 3281446"/>
                <a:gd name="connsiteY3" fmla="*/ 153749 h 1854161"/>
                <a:gd name="connsiteX4" fmla="*/ 3281446 w 3281446"/>
                <a:gd name="connsiteY4" fmla="*/ 0 h 1854161"/>
                <a:gd name="connsiteX0" fmla="*/ 0 w 3281446"/>
                <a:gd name="connsiteY0" fmla="*/ 1854161 h 1854161"/>
                <a:gd name="connsiteX1" fmla="*/ 441141 w 3281446"/>
                <a:gd name="connsiteY1" fmla="*/ 1165253 h 1854161"/>
                <a:gd name="connsiteX2" fmla="*/ 1298897 w 3281446"/>
                <a:gd name="connsiteY2" fmla="*/ 485523 h 1854161"/>
                <a:gd name="connsiteX3" fmla="*/ 2172837 w 3281446"/>
                <a:gd name="connsiteY3" fmla="*/ 153749 h 1854161"/>
                <a:gd name="connsiteX4" fmla="*/ 3281446 w 3281446"/>
                <a:gd name="connsiteY4" fmla="*/ 0 h 1854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1446" h="1854161">
                  <a:moveTo>
                    <a:pt x="0" y="1854161"/>
                  </a:moveTo>
                  <a:cubicBezTo>
                    <a:pt x="97862" y="1667411"/>
                    <a:pt x="224658" y="1393359"/>
                    <a:pt x="441141" y="1165253"/>
                  </a:cubicBezTo>
                  <a:cubicBezTo>
                    <a:pt x="657624" y="937147"/>
                    <a:pt x="1010281" y="654107"/>
                    <a:pt x="1298897" y="485523"/>
                  </a:cubicBezTo>
                  <a:cubicBezTo>
                    <a:pt x="1587513" y="316939"/>
                    <a:pt x="1842412" y="234669"/>
                    <a:pt x="2172837" y="153749"/>
                  </a:cubicBezTo>
                  <a:cubicBezTo>
                    <a:pt x="2503262" y="72829"/>
                    <a:pt x="2717701" y="29671"/>
                    <a:pt x="3281446" y="0"/>
                  </a:cubicBezTo>
                </a:path>
              </a:pathLst>
            </a:custGeom>
            <a:noFill/>
            <a:ln w="12700" cap="sq" cmpd="sng" algn="ctr">
              <a:solidFill>
                <a:srgbClr val="00CC00"/>
              </a:solidFill>
              <a:prstDash val="solid"/>
              <a:round/>
              <a:headEnd type="none" w="sm" len="sm"/>
              <a:tailEnd type="none" w="sm" len="sm"/>
            </a:ln>
            <a:effectLst/>
          </p:spPr>
          <p:txBody>
            <a:bodyPr rtlCol="0" anchor="ctr"/>
            <a:lstStyle/>
            <a:p>
              <a:pPr algn="ctr"/>
              <a:endParaRPr lang="de-DE" dirty="0"/>
            </a:p>
          </p:txBody>
        </p:sp>
        <p:sp>
          <p:nvSpPr>
            <p:cNvPr id="22" name="TextBox 33">
              <a:extLst>
                <a:ext uri="{FF2B5EF4-FFF2-40B4-BE49-F238E27FC236}">
                  <a16:creationId xmlns:a16="http://schemas.microsoft.com/office/drawing/2014/main" id="{F7378007-4C72-4A64-BA35-FFA2AAD37296}"/>
                </a:ext>
              </a:extLst>
            </p:cNvPr>
            <p:cNvSpPr txBox="1"/>
            <p:nvPr/>
          </p:nvSpPr>
          <p:spPr>
            <a:xfrm>
              <a:off x="1852923" y="2012038"/>
              <a:ext cx="2260693" cy="1231106"/>
            </a:xfrm>
            <a:prstGeom prst="rect">
              <a:avLst/>
            </a:prstGeom>
            <a:noFill/>
          </p:spPr>
          <p:txBody>
            <a:bodyPr wrap="square" rtlCol="0">
              <a:spAutoFit/>
            </a:bodyPr>
            <a:lstStyle/>
            <a:p>
              <a:r>
                <a:rPr lang="de-DE" sz="1400" dirty="0">
                  <a:solidFill>
                    <a:srgbClr val="00B050"/>
                  </a:solidFill>
                  <a:latin typeface="Calibri" pitchFamily="34" charset="0"/>
                  <a:cs typeface="Calibri" pitchFamily="34" charset="0"/>
                  <a:sym typeface="Wingdings" pitchFamily="2" charset="2"/>
                </a:rPr>
                <a:t>Begeisterungsmerkmale</a:t>
              </a:r>
              <a:endParaRPr lang="de-DE" sz="1200" b="1" dirty="0">
                <a:solidFill>
                  <a:srgbClr val="4D4D4D"/>
                </a:solidFill>
                <a:latin typeface="Calibri" panose="020F0502020204030204" pitchFamily="34" charset="0"/>
                <a:sym typeface="Wingdings" pitchFamily="2" charset="2"/>
              </a:endParaRP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gewinnbringend</a:t>
              </a: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wecken Begehrlichkeiten</a:t>
              </a: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haben ggf. Erklärungsbedarf</a:t>
              </a: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Akzeptanzrisiko (Beispiel: alkoholfreier Wein)</a:t>
              </a:r>
            </a:p>
          </p:txBody>
        </p:sp>
      </p:grpSp>
      <p:grpSp>
        <p:nvGrpSpPr>
          <p:cNvPr id="23" name="Group 58">
            <a:extLst>
              <a:ext uri="{FF2B5EF4-FFF2-40B4-BE49-F238E27FC236}">
                <a16:creationId xmlns:a16="http://schemas.microsoft.com/office/drawing/2014/main" id="{4A00A192-736B-4966-8BDB-B5BAB4639D00}"/>
              </a:ext>
            </a:extLst>
          </p:cNvPr>
          <p:cNvGrpSpPr/>
          <p:nvPr/>
        </p:nvGrpSpPr>
        <p:grpSpPr>
          <a:xfrm>
            <a:off x="2730361" y="3516449"/>
            <a:ext cx="5172931" cy="1675052"/>
            <a:chOff x="2730361" y="3516449"/>
            <a:chExt cx="5172931" cy="1675052"/>
          </a:xfrm>
        </p:grpSpPr>
        <p:sp>
          <p:nvSpPr>
            <p:cNvPr id="24" name="Freihandform 29">
              <a:extLst>
                <a:ext uri="{FF2B5EF4-FFF2-40B4-BE49-F238E27FC236}">
                  <a16:creationId xmlns:a16="http://schemas.microsoft.com/office/drawing/2014/main" id="{C6EA22DF-89A3-4C11-AA50-4B222CFF671B}"/>
                </a:ext>
              </a:extLst>
            </p:cNvPr>
            <p:cNvSpPr/>
            <p:nvPr/>
          </p:nvSpPr>
          <p:spPr bwMode="auto">
            <a:xfrm>
              <a:off x="2730361" y="3516449"/>
              <a:ext cx="3872741" cy="1675052"/>
            </a:xfrm>
            <a:custGeom>
              <a:avLst/>
              <a:gdLst>
                <a:gd name="connsiteX0" fmla="*/ 0 w 3342011"/>
                <a:gd name="connsiteY0" fmla="*/ 1666960 h 1666960"/>
                <a:gd name="connsiteX1" fmla="*/ 525982 w 3342011"/>
                <a:gd name="connsiteY1" fmla="*/ 1157161 h 1666960"/>
                <a:gd name="connsiteX2" fmla="*/ 1302818 w 3342011"/>
                <a:gd name="connsiteY2" fmla="*/ 509799 h 1666960"/>
                <a:gd name="connsiteX3" fmla="*/ 2273862 w 3342011"/>
                <a:gd name="connsiteY3" fmla="*/ 169933 h 1666960"/>
                <a:gd name="connsiteX4" fmla="*/ 3342011 w 3342011"/>
                <a:gd name="connsiteY4" fmla="*/ 0 h 1666960"/>
                <a:gd name="connsiteX5" fmla="*/ 3342011 w 3342011"/>
                <a:gd name="connsiteY5" fmla="*/ 0 h 1666960"/>
                <a:gd name="connsiteX0" fmla="*/ 0 w 3342011"/>
                <a:gd name="connsiteY0" fmla="*/ 1666960 h 1666960"/>
                <a:gd name="connsiteX1" fmla="*/ 525982 w 3342011"/>
                <a:gd name="connsiteY1" fmla="*/ 1157161 h 1666960"/>
                <a:gd name="connsiteX2" fmla="*/ 1383738 w 3342011"/>
                <a:gd name="connsiteY2" fmla="*/ 477431 h 1666960"/>
                <a:gd name="connsiteX3" fmla="*/ 2273862 w 3342011"/>
                <a:gd name="connsiteY3" fmla="*/ 169933 h 1666960"/>
                <a:gd name="connsiteX4" fmla="*/ 3342011 w 3342011"/>
                <a:gd name="connsiteY4" fmla="*/ 0 h 1666960"/>
                <a:gd name="connsiteX5" fmla="*/ 3342011 w 3342011"/>
                <a:gd name="connsiteY5" fmla="*/ 0 h 1666960"/>
                <a:gd name="connsiteX0" fmla="*/ 0 w 3419065"/>
                <a:gd name="connsiteY0" fmla="*/ 1679547 h 1679547"/>
                <a:gd name="connsiteX1" fmla="*/ 525982 w 3419065"/>
                <a:gd name="connsiteY1" fmla="*/ 1169748 h 1679547"/>
                <a:gd name="connsiteX2" fmla="*/ 1383738 w 3419065"/>
                <a:gd name="connsiteY2" fmla="*/ 490018 h 1679547"/>
                <a:gd name="connsiteX3" fmla="*/ 2273862 w 3419065"/>
                <a:gd name="connsiteY3" fmla="*/ 182520 h 1679547"/>
                <a:gd name="connsiteX4" fmla="*/ 3342011 w 3419065"/>
                <a:gd name="connsiteY4" fmla="*/ 12587 h 1679547"/>
                <a:gd name="connsiteX5" fmla="*/ 3333919 w 3419065"/>
                <a:gd name="connsiteY5" fmla="*/ 12587 h 1679547"/>
                <a:gd name="connsiteX0" fmla="*/ 0 w 3484580"/>
                <a:gd name="connsiteY0" fmla="*/ 1667109 h 1667109"/>
                <a:gd name="connsiteX1" fmla="*/ 525982 w 3484580"/>
                <a:gd name="connsiteY1" fmla="*/ 1157310 h 1667109"/>
                <a:gd name="connsiteX2" fmla="*/ 1383738 w 3484580"/>
                <a:gd name="connsiteY2" fmla="*/ 477580 h 1667109"/>
                <a:gd name="connsiteX3" fmla="*/ 2273862 w 3484580"/>
                <a:gd name="connsiteY3" fmla="*/ 170082 h 1667109"/>
                <a:gd name="connsiteX4" fmla="*/ 3342011 w 3484580"/>
                <a:gd name="connsiteY4" fmla="*/ 149 h 1667109"/>
                <a:gd name="connsiteX5" fmla="*/ 3471483 w 3484580"/>
                <a:gd name="connsiteY5" fmla="*/ 137714 h 1667109"/>
                <a:gd name="connsiteX0" fmla="*/ 0 w 3342011"/>
                <a:gd name="connsiteY0" fmla="*/ 1666960 h 1666960"/>
                <a:gd name="connsiteX1" fmla="*/ 525982 w 3342011"/>
                <a:gd name="connsiteY1" fmla="*/ 1157161 h 1666960"/>
                <a:gd name="connsiteX2" fmla="*/ 1383738 w 3342011"/>
                <a:gd name="connsiteY2" fmla="*/ 477431 h 1666960"/>
                <a:gd name="connsiteX3" fmla="*/ 2273862 w 3342011"/>
                <a:gd name="connsiteY3" fmla="*/ 169933 h 1666960"/>
                <a:gd name="connsiteX4" fmla="*/ 3342011 w 3342011"/>
                <a:gd name="connsiteY4" fmla="*/ 0 h 1666960"/>
                <a:gd name="connsiteX0" fmla="*/ 0 w 3366287"/>
                <a:gd name="connsiteY0" fmla="*/ 1675052 h 1675052"/>
                <a:gd name="connsiteX1" fmla="*/ 525982 w 3366287"/>
                <a:gd name="connsiteY1" fmla="*/ 1165253 h 1675052"/>
                <a:gd name="connsiteX2" fmla="*/ 1383738 w 3366287"/>
                <a:gd name="connsiteY2" fmla="*/ 485523 h 1675052"/>
                <a:gd name="connsiteX3" fmla="*/ 2273862 w 3366287"/>
                <a:gd name="connsiteY3" fmla="*/ 178025 h 1675052"/>
                <a:gd name="connsiteX4" fmla="*/ 3366287 w 3366287"/>
                <a:gd name="connsiteY4" fmla="*/ 0 h 1675052"/>
                <a:gd name="connsiteX0" fmla="*/ 0 w 3366287"/>
                <a:gd name="connsiteY0" fmla="*/ 1675052 h 1675052"/>
                <a:gd name="connsiteX1" fmla="*/ 525982 w 3366287"/>
                <a:gd name="connsiteY1" fmla="*/ 1165253 h 1675052"/>
                <a:gd name="connsiteX2" fmla="*/ 1383738 w 3366287"/>
                <a:gd name="connsiteY2" fmla="*/ 485523 h 1675052"/>
                <a:gd name="connsiteX3" fmla="*/ 2273862 w 3366287"/>
                <a:gd name="connsiteY3" fmla="*/ 178025 h 1675052"/>
                <a:gd name="connsiteX4" fmla="*/ 3366287 w 3366287"/>
                <a:gd name="connsiteY4" fmla="*/ 0 h 1675052"/>
                <a:gd name="connsiteX0" fmla="*/ 0 w 3366287"/>
                <a:gd name="connsiteY0" fmla="*/ 1675052 h 1675052"/>
                <a:gd name="connsiteX1" fmla="*/ 525982 w 3366287"/>
                <a:gd name="connsiteY1" fmla="*/ 1165253 h 1675052"/>
                <a:gd name="connsiteX2" fmla="*/ 1383738 w 3366287"/>
                <a:gd name="connsiteY2" fmla="*/ 485523 h 1675052"/>
                <a:gd name="connsiteX3" fmla="*/ 2257678 w 3366287"/>
                <a:gd name="connsiteY3" fmla="*/ 153749 h 1675052"/>
                <a:gd name="connsiteX4" fmla="*/ 3366287 w 3366287"/>
                <a:gd name="connsiteY4" fmla="*/ 0 h 1675052"/>
                <a:gd name="connsiteX0" fmla="*/ 0 w 3366287"/>
                <a:gd name="connsiteY0" fmla="*/ 1675285 h 1675285"/>
                <a:gd name="connsiteX1" fmla="*/ 525982 w 3366287"/>
                <a:gd name="connsiteY1" fmla="*/ 1165486 h 1675285"/>
                <a:gd name="connsiteX2" fmla="*/ 1383738 w 3366287"/>
                <a:gd name="connsiteY2" fmla="*/ 485756 h 1675285"/>
                <a:gd name="connsiteX3" fmla="*/ 2257678 w 3366287"/>
                <a:gd name="connsiteY3" fmla="*/ 153982 h 1675285"/>
                <a:gd name="connsiteX4" fmla="*/ 3366287 w 3366287"/>
                <a:gd name="connsiteY4" fmla="*/ 233 h 1675285"/>
                <a:gd name="connsiteX0" fmla="*/ 0 w 3366287"/>
                <a:gd name="connsiteY0" fmla="*/ 1675052 h 1675052"/>
                <a:gd name="connsiteX1" fmla="*/ 525982 w 3366287"/>
                <a:gd name="connsiteY1" fmla="*/ 1165253 h 1675052"/>
                <a:gd name="connsiteX2" fmla="*/ 1383738 w 3366287"/>
                <a:gd name="connsiteY2" fmla="*/ 485523 h 1675052"/>
                <a:gd name="connsiteX3" fmla="*/ 3366287 w 3366287"/>
                <a:gd name="connsiteY3" fmla="*/ 0 h 1675052"/>
                <a:gd name="connsiteX0" fmla="*/ 0 w 3366287"/>
                <a:gd name="connsiteY0" fmla="*/ 1675052 h 1675052"/>
                <a:gd name="connsiteX1" fmla="*/ 525982 w 3366287"/>
                <a:gd name="connsiteY1" fmla="*/ 1165253 h 1675052"/>
                <a:gd name="connsiteX2" fmla="*/ 3366287 w 3366287"/>
                <a:gd name="connsiteY2" fmla="*/ 0 h 1675052"/>
                <a:gd name="connsiteX0" fmla="*/ 0 w 3366287"/>
                <a:gd name="connsiteY0" fmla="*/ 1675052 h 1675052"/>
                <a:gd name="connsiteX1" fmla="*/ 3366287 w 3366287"/>
                <a:gd name="connsiteY1" fmla="*/ 0 h 1675052"/>
                <a:gd name="connsiteX0" fmla="*/ 0 w 3366287"/>
                <a:gd name="connsiteY0" fmla="*/ 1675052 h 1675052"/>
                <a:gd name="connsiteX1" fmla="*/ 3366287 w 3366287"/>
                <a:gd name="connsiteY1" fmla="*/ 0 h 1675052"/>
                <a:gd name="connsiteX0" fmla="*/ 0 w 3366287"/>
                <a:gd name="connsiteY0" fmla="*/ 1675052 h 1675052"/>
                <a:gd name="connsiteX1" fmla="*/ 3366287 w 3366287"/>
                <a:gd name="connsiteY1" fmla="*/ 0 h 1675052"/>
              </a:gdLst>
              <a:ahLst/>
              <a:cxnLst>
                <a:cxn ang="0">
                  <a:pos x="connsiteX0" y="connsiteY0"/>
                </a:cxn>
                <a:cxn ang="0">
                  <a:pos x="connsiteX1" y="connsiteY1"/>
                </a:cxn>
              </a:cxnLst>
              <a:rect l="l" t="t" r="r" b="b"/>
              <a:pathLst>
                <a:path w="3366287" h="1675052">
                  <a:moveTo>
                    <a:pt x="0" y="1675052"/>
                  </a:moveTo>
                  <a:cubicBezTo>
                    <a:pt x="769961" y="838909"/>
                    <a:pt x="1207907" y="37490"/>
                    <a:pt x="3366287" y="0"/>
                  </a:cubicBezTo>
                </a:path>
              </a:pathLst>
            </a:custGeom>
            <a:noFill/>
            <a:ln w="12700" cap="sq" cmpd="sng" algn="ctr">
              <a:solidFill>
                <a:schemeClr val="accent1"/>
              </a:solidFill>
              <a:prstDash val="solid"/>
              <a:round/>
              <a:headEnd type="none" w="sm" len="sm"/>
              <a:tailEnd type="none" w="sm" len="sm"/>
            </a:ln>
            <a:effectLst/>
          </p:spPr>
          <p:txBody>
            <a:bodyPr rtlCol="0" anchor="ctr"/>
            <a:lstStyle/>
            <a:p>
              <a:pPr algn="ctr"/>
              <a:endParaRPr lang="de-DE" dirty="0"/>
            </a:p>
          </p:txBody>
        </p:sp>
        <p:sp>
          <p:nvSpPr>
            <p:cNvPr id="25" name="TextBox 36">
              <a:extLst>
                <a:ext uri="{FF2B5EF4-FFF2-40B4-BE49-F238E27FC236}">
                  <a16:creationId xmlns:a16="http://schemas.microsoft.com/office/drawing/2014/main" id="{834CD09E-A93D-421D-9A43-CE04F127E668}"/>
                </a:ext>
              </a:extLst>
            </p:cNvPr>
            <p:cNvSpPr txBox="1"/>
            <p:nvPr/>
          </p:nvSpPr>
          <p:spPr>
            <a:xfrm>
              <a:off x="5859976" y="3545005"/>
              <a:ext cx="2043316" cy="1046440"/>
            </a:xfrm>
            <a:prstGeom prst="rect">
              <a:avLst/>
            </a:prstGeom>
            <a:noFill/>
          </p:spPr>
          <p:txBody>
            <a:bodyPr wrap="none" rtlCol="0">
              <a:spAutoFit/>
            </a:bodyPr>
            <a:lstStyle/>
            <a:p>
              <a:r>
                <a:rPr lang="de-DE" sz="1400" dirty="0">
                  <a:solidFill>
                    <a:schemeClr val="accent1"/>
                  </a:solidFill>
                  <a:latin typeface="Calibri" pitchFamily="34" charset="0"/>
                  <a:cs typeface="Calibri" pitchFamily="34" charset="0"/>
                  <a:sym typeface="Wingdings" pitchFamily="2" charset="2"/>
                </a:rPr>
                <a:t>Basismerkmale</a:t>
              </a:r>
              <a:endParaRPr lang="de-DE" sz="1200" b="1" dirty="0">
                <a:solidFill>
                  <a:srgbClr val="4D4D4D"/>
                </a:solidFill>
                <a:latin typeface="Calibri" panose="020F0502020204030204" pitchFamily="34" charset="0"/>
                <a:sym typeface="Wingdings" pitchFamily="2" charset="2"/>
              </a:endParaRP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erfüllen auch Wettbewerber</a:t>
              </a: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ggf. nicht kostendeckend</a:t>
              </a:r>
            </a:p>
            <a:p>
              <a:pPr marL="90488" indent="-90488">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bilden </a:t>
              </a:r>
              <a:r>
                <a:rPr lang="de-DE" sz="1200" b="1" dirty="0">
                  <a:solidFill>
                    <a:srgbClr val="4D4D4D"/>
                  </a:solidFill>
                  <a:latin typeface="Calibri" panose="020F0502020204030204" pitchFamily="34" charset="0"/>
                  <a:sym typeface="Wingdings" pitchFamily="2" charset="2"/>
                </a:rPr>
                <a:t>K.o.-Kriterien</a:t>
              </a:r>
            </a:p>
            <a:p>
              <a:endParaRPr lang="de-DE" sz="1200" dirty="0">
                <a:solidFill>
                  <a:srgbClr val="4D4D4D"/>
                </a:solidFill>
                <a:latin typeface="Calibri" panose="020F0502020204030204" pitchFamily="34" charset="0"/>
                <a:sym typeface="Wingdings" pitchFamily="2" charset="2"/>
              </a:endParaRPr>
            </a:p>
          </p:txBody>
        </p:sp>
      </p:grpSp>
      <p:sp>
        <p:nvSpPr>
          <p:cNvPr id="28" name="Pfeil: nach unten 27">
            <a:extLst>
              <a:ext uri="{FF2B5EF4-FFF2-40B4-BE49-F238E27FC236}">
                <a16:creationId xmlns:a16="http://schemas.microsoft.com/office/drawing/2014/main" id="{4A1B22C3-8EF2-4A81-B635-6F59983B86ED}"/>
              </a:ext>
            </a:extLst>
          </p:cNvPr>
          <p:cNvSpPr/>
          <p:nvPr/>
        </p:nvSpPr>
        <p:spPr>
          <a:xfrm>
            <a:off x="4965538" y="2339770"/>
            <a:ext cx="150419" cy="349970"/>
          </a:xfrm>
          <a:prstGeom prst="downArrow">
            <a:avLst/>
          </a:prstGeom>
          <a:gradFill>
            <a:gsLst>
              <a:gs pos="0">
                <a:schemeClr val="accent3">
                  <a:lumMod val="40000"/>
                  <a:lumOff val="60000"/>
                </a:schemeClr>
              </a:gs>
              <a:gs pos="100000">
                <a:srgbClr val="00B0F0"/>
              </a:gs>
            </a:gsLst>
            <a:lin ang="5400000" scaled="0"/>
          </a:gra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29" name="Pfeil: nach unten 28">
            <a:extLst>
              <a:ext uri="{FF2B5EF4-FFF2-40B4-BE49-F238E27FC236}">
                <a16:creationId xmlns:a16="http://schemas.microsoft.com/office/drawing/2014/main" id="{6D94BBB8-2528-4C25-B3EC-9190739BBAEA}"/>
              </a:ext>
            </a:extLst>
          </p:cNvPr>
          <p:cNvSpPr/>
          <p:nvPr/>
        </p:nvSpPr>
        <p:spPr>
          <a:xfrm>
            <a:off x="4967520" y="2850836"/>
            <a:ext cx="148438" cy="801224"/>
          </a:xfrm>
          <a:prstGeom prst="downArrow">
            <a:avLst/>
          </a:prstGeom>
          <a:gradFill>
            <a:gsLst>
              <a:gs pos="3000">
                <a:schemeClr val="accent5">
                  <a:lumMod val="60000"/>
                  <a:lumOff val="40000"/>
                </a:schemeClr>
              </a:gs>
              <a:gs pos="100000">
                <a:schemeClr val="accent1"/>
              </a:gs>
            </a:gsLst>
            <a:lin ang="5400000" scaled="0"/>
          </a:gra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Tree>
    <p:extLst>
      <p:ext uri="{BB962C8B-B14F-4D97-AF65-F5344CB8AC3E}">
        <p14:creationId xmlns:p14="http://schemas.microsoft.com/office/powerpoint/2010/main" val="9614631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B1F752A-ED2E-42E3-9688-CDA266A8F2E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381DD630-25D6-40C5-9F54-9D343AA1BD47}"/>
              </a:ext>
            </a:extLst>
          </p:cNvPr>
          <p:cNvSpPr>
            <a:spLocks noGrp="1"/>
          </p:cNvSpPr>
          <p:nvPr>
            <p:ph type="sldNum" sz="quarter" idx="4"/>
          </p:nvPr>
        </p:nvSpPr>
        <p:spPr/>
        <p:txBody>
          <a:bodyPr/>
          <a:lstStyle/>
          <a:p>
            <a:fld id="{BD587C3E-324D-4846-9F44-5C3ACF20A720}" type="slidenum">
              <a:rPr lang="de-DE" smtClean="0"/>
              <a:pPr/>
              <a:t>82</a:t>
            </a:fld>
            <a:endParaRPr lang="de-DE" dirty="0"/>
          </a:p>
        </p:txBody>
      </p:sp>
      <p:sp>
        <p:nvSpPr>
          <p:cNvPr id="5" name="Titel 4">
            <a:extLst>
              <a:ext uri="{FF2B5EF4-FFF2-40B4-BE49-F238E27FC236}">
                <a16:creationId xmlns:a16="http://schemas.microsoft.com/office/drawing/2014/main" id="{DB5A3828-8FC7-4429-8828-12EDA30BC97E}"/>
              </a:ext>
            </a:extLst>
          </p:cNvPr>
          <p:cNvSpPr>
            <a:spLocks noGrp="1"/>
          </p:cNvSpPr>
          <p:nvPr>
            <p:ph type="title"/>
          </p:nvPr>
        </p:nvSpPr>
        <p:spPr/>
        <p:txBody>
          <a:bodyPr/>
          <a:lstStyle/>
          <a:p>
            <a:r>
              <a:rPr lang="de-DE" dirty="0"/>
              <a:t>Die Größe von Backlog-Einträgen bestimmen</a:t>
            </a:r>
          </a:p>
        </p:txBody>
      </p:sp>
      <p:sp>
        <p:nvSpPr>
          <p:cNvPr id="2" name="Textplatzhalter 1">
            <a:extLst>
              <a:ext uri="{FF2B5EF4-FFF2-40B4-BE49-F238E27FC236}">
                <a16:creationId xmlns:a16="http://schemas.microsoft.com/office/drawing/2014/main" id="{A32258FF-728D-4CC6-A141-FD9BDDCED5EF}"/>
              </a:ext>
            </a:extLst>
          </p:cNvPr>
          <p:cNvSpPr>
            <a:spLocks noGrp="1"/>
          </p:cNvSpPr>
          <p:nvPr>
            <p:ph type="body" sz="quarter" idx="11"/>
          </p:nvPr>
        </p:nvSpPr>
        <p:spPr/>
        <p:txBody>
          <a:bodyPr>
            <a:normAutofit fontScale="92500"/>
          </a:bodyPr>
          <a:lstStyle/>
          <a:p>
            <a:r>
              <a:rPr lang="de-DE" dirty="0"/>
              <a:t>Syl_ID_5.3.1</a:t>
            </a:r>
          </a:p>
        </p:txBody>
      </p:sp>
      <p:sp>
        <p:nvSpPr>
          <p:cNvPr id="7" name="Textfeld 6">
            <a:extLst>
              <a:ext uri="{FF2B5EF4-FFF2-40B4-BE49-F238E27FC236}">
                <a16:creationId xmlns:a16="http://schemas.microsoft.com/office/drawing/2014/main" id="{55A7343D-0F88-434D-9812-B84B0716D7CD}"/>
              </a:ext>
            </a:extLst>
          </p:cNvPr>
          <p:cNvSpPr txBox="1"/>
          <p:nvPr/>
        </p:nvSpPr>
        <p:spPr>
          <a:xfrm>
            <a:off x="5327650" y="4958182"/>
            <a:ext cx="3652190" cy="830997"/>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Die Größe eines Eintrags ist auch ein </a:t>
            </a:r>
            <a:r>
              <a:rPr lang="de-DE" sz="1600" b="1" dirty="0">
                <a:solidFill>
                  <a:srgbClr val="4D4D4D"/>
                </a:solidFill>
                <a:latin typeface="Calibri" panose="020F0502020204030204" pitchFamily="34" charset="0"/>
                <a:sym typeface="Wingdings" pitchFamily="2" charset="2"/>
              </a:rPr>
              <a:t>Maß</a:t>
            </a:r>
            <a:r>
              <a:rPr lang="de-DE" sz="1600" dirty="0">
                <a:solidFill>
                  <a:srgbClr val="4D4D4D"/>
                </a:solidFill>
                <a:latin typeface="Calibri" panose="020F0502020204030204" pitchFamily="34" charset="0"/>
                <a:sym typeface="Wingdings" pitchFamily="2" charset="2"/>
              </a:rPr>
              <a:t> für den </a:t>
            </a:r>
            <a:r>
              <a:rPr lang="de-DE" sz="1600" b="1" dirty="0">
                <a:solidFill>
                  <a:srgbClr val="4D4D4D"/>
                </a:solidFill>
                <a:latin typeface="Calibri" panose="020F0502020204030204" pitchFamily="34" charset="0"/>
                <a:sym typeface="Wingdings" pitchFamily="2" charset="2"/>
              </a:rPr>
              <a:t>benötigten Arbeitsaufwand</a:t>
            </a:r>
            <a:r>
              <a:rPr lang="de-DE" sz="1600" dirty="0">
                <a:solidFill>
                  <a:srgbClr val="4D4D4D"/>
                </a:solidFill>
                <a:latin typeface="Calibri" panose="020F0502020204030204" pitchFamily="34" charset="0"/>
                <a:sym typeface="Wingdings" pitchFamily="2" charset="2"/>
              </a:rPr>
              <a:t>, um diese Funktion zu erstellen.</a:t>
            </a:r>
          </a:p>
        </p:txBody>
      </p:sp>
      <p:sp>
        <p:nvSpPr>
          <p:cNvPr id="8" name="Textfeld 7">
            <a:extLst>
              <a:ext uri="{FF2B5EF4-FFF2-40B4-BE49-F238E27FC236}">
                <a16:creationId xmlns:a16="http://schemas.microsoft.com/office/drawing/2014/main" id="{2F72B7C5-9367-48D4-8302-0B6282BB5418}"/>
              </a:ext>
            </a:extLst>
          </p:cNvPr>
          <p:cNvSpPr txBox="1"/>
          <p:nvPr/>
        </p:nvSpPr>
        <p:spPr>
          <a:xfrm>
            <a:off x="123765" y="1118798"/>
            <a:ext cx="4346222"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In Scrum werden Größen </a:t>
            </a:r>
            <a:r>
              <a:rPr lang="de-DE" sz="1600" b="1" dirty="0">
                <a:solidFill>
                  <a:srgbClr val="4D4D4D"/>
                </a:solidFill>
                <a:latin typeface="Calibri" panose="020F0502020204030204" pitchFamily="34" charset="0"/>
                <a:sym typeface="Wingdings" pitchFamily="2" charset="2"/>
              </a:rPr>
              <a:t>geschätzt</a:t>
            </a:r>
            <a:r>
              <a:rPr lang="de-DE" sz="1600" dirty="0">
                <a:solidFill>
                  <a:srgbClr val="4D4D4D"/>
                </a:solidFill>
                <a:latin typeface="Calibri" panose="020F0502020204030204" pitchFamily="34" charset="0"/>
                <a:sym typeface="Wingdings" pitchFamily="2" charset="2"/>
              </a:rPr>
              <a:t>.</a:t>
            </a:r>
          </a:p>
        </p:txBody>
      </p:sp>
      <p:sp>
        <p:nvSpPr>
          <p:cNvPr id="9" name="Textfeld 8">
            <a:extLst>
              <a:ext uri="{FF2B5EF4-FFF2-40B4-BE49-F238E27FC236}">
                <a16:creationId xmlns:a16="http://schemas.microsoft.com/office/drawing/2014/main" id="{694999DC-CF0F-40C1-BF26-30C397DEED6E}"/>
              </a:ext>
            </a:extLst>
          </p:cNvPr>
          <p:cNvSpPr txBox="1"/>
          <p:nvPr/>
        </p:nvSpPr>
        <p:spPr>
          <a:xfrm>
            <a:off x="1343029" y="1832423"/>
            <a:ext cx="4514842" cy="584775"/>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Durch dauerndes </a:t>
            </a:r>
            <a:r>
              <a:rPr lang="de-DE" sz="1600" b="1" dirty="0">
                <a:solidFill>
                  <a:srgbClr val="4D4D4D"/>
                </a:solidFill>
                <a:latin typeface="Calibri" panose="020F0502020204030204" pitchFamily="34" charset="0"/>
                <a:sym typeface="Wingdings" pitchFamily="2" charset="2"/>
              </a:rPr>
              <a:t>Wiederholen</a:t>
            </a:r>
            <a:r>
              <a:rPr lang="de-DE" sz="1600" dirty="0">
                <a:solidFill>
                  <a:srgbClr val="4D4D4D"/>
                </a:solidFill>
                <a:latin typeface="Calibri" panose="020F0502020204030204" pitchFamily="34" charset="0"/>
                <a:sym typeface="Wingdings" pitchFamily="2" charset="2"/>
              </a:rPr>
              <a:t> der Schätzungen gelangt man zu immer </a:t>
            </a:r>
            <a:r>
              <a:rPr lang="de-DE" sz="1600" b="1" dirty="0">
                <a:solidFill>
                  <a:srgbClr val="4D4D4D"/>
                </a:solidFill>
                <a:latin typeface="Calibri" panose="020F0502020204030204" pitchFamily="34" charset="0"/>
                <a:sym typeface="Wingdings" pitchFamily="2" charset="2"/>
              </a:rPr>
              <a:t>besseren Schätzergebnissen</a:t>
            </a:r>
            <a:r>
              <a:rPr lang="de-DE" sz="1600" dirty="0">
                <a:solidFill>
                  <a:srgbClr val="4D4D4D"/>
                </a:solidFill>
                <a:latin typeface="Calibri" panose="020F0502020204030204" pitchFamily="34" charset="0"/>
                <a:sym typeface="Wingdings" pitchFamily="2" charset="2"/>
              </a:rPr>
              <a:t>.</a:t>
            </a:r>
          </a:p>
        </p:txBody>
      </p:sp>
      <p:sp>
        <p:nvSpPr>
          <p:cNvPr id="10" name="Textfeld 9">
            <a:extLst>
              <a:ext uri="{FF2B5EF4-FFF2-40B4-BE49-F238E27FC236}">
                <a16:creationId xmlns:a16="http://schemas.microsoft.com/office/drawing/2014/main" id="{C16A8E41-2378-40DE-BA85-973928974DBE}"/>
              </a:ext>
            </a:extLst>
          </p:cNvPr>
          <p:cNvSpPr txBox="1"/>
          <p:nvPr/>
        </p:nvSpPr>
        <p:spPr>
          <a:xfrm>
            <a:off x="2443219" y="2792269"/>
            <a:ext cx="4053536" cy="584775"/>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Geschätzt wird in </a:t>
            </a:r>
            <a:r>
              <a:rPr lang="de-DE" sz="1600" b="1" dirty="0">
                <a:solidFill>
                  <a:srgbClr val="4D4D4D"/>
                </a:solidFill>
                <a:latin typeface="Calibri" panose="020F0502020204030204" pitchFamily="34" charset="0"/>
                <a:sym typeface="Wingdings" pitchFamily="2" charset="2"/>
              </a:rPr>
              <a:t>relativen Größen</a:t>
            </a:r>
            <a:r>
              <a:rPr lang="de-DE" sz="1600" dirty="0">
                <a:solidFill>
                  <a:srgbClr val="4D4D4D"/>
                </a:solidFill>
                <a:latin typeface="Calibri" panose="020F0502020204030204" pitchFamily="34" charset="0"/>
                <a:sym typeface="Wingdings" pitchFamily="2" charset="2"/>
              </a:rPr>
              <a:t>, also in Bezug auf eine oder mehrere Referenzgrößen.</a:t>
            </a:r>
          </a:p>
        </p:txBody>
      </p:sp>
      <p:sp>
        <p:nvSpPr>
          <p:cNvPr id="11" name="Textfeld 10">
            <a:extLst>
              <a:ext uri="{FF2B5EF4-FFF2-40B4-BE49-F238E27FC236}">
                <a16:creationId xmlns:a16="http://schemas.microsoft.com/office/drawing/2014/main" id="{E56D5732-B4CD-4503-90CF-0DCFA21F6D16}"/>
              </a:ext>
            </a:extLst>
          </p:cNvPr>
          <p:cNvSpPr txBox="1"/>
          <p:nvPr/>
        </p:nvSpPr>
        <p:spPr>
          <a:xfrm>
            <a:off x="4346174" y="3752115"/>
            <a:ext cx="3023394" cy="830997"/>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In der Regel schätzen Teams dazu in </a:t>
            </a:r>
            <a:r>
              <a:rPr lang="de-DE" sz="1600" b="1" dirty="0">
                <a:solidFill>
                  <a:srgbClr val="4D4D4D"/>
                </a:solidFill>
                <a:latin typeface="Calibri" panose="020F0502020204030204" pitchFamily="34" charset="0"/>
                <a:sym typeface="Wingdings" pitchFamily="2" charset="2"/>
              </a:rPr>
              <a:t>Story Points </a:t>
            </a:r>
            <a:r>
              <a:rPr lang="de-DE" sz="1600" dirty="0">
                <a:solidFill>
                  <a:srgbClr val="4D4D4D"/>
                </a:solidFill>
                <a:latin typeface="Calibri" panose="020F0502020204030204" pitchFamily="34" charset="0"/>
                <a:sym typeface="Wingdings" pitchFamily="2" charset="2"/>
              </a:rPr>
              <a:t>oder Idealtagen bzw. Idealstunden.</a:t>
            </a:r>
          </a:p>
        </p:txBody>
      </p:sp>
      <p:sp>
        <p:nvSpPr>
          <p:cNvPr id="12" name="Textfeld 11">
            <a:extLst>
              <a:ext uri="{FF2B5EF4-FFF2-40B4-BE49-F238E27FC236}">
                <a16:creationId xmlns:a16="http://schemas.microsoft.com/office/drawing/2014/main" id="{FD27DC50-FBE7-47AD-BD64-782299136836}"/>
              </a:ext>
            </a:extLst>
          </p:cNvPr>
          <p:cNvSpPr txBox="1"/>
          <p:nvPr/>
        </p:nvSpPr>
        <p:spPr>
          <a:xfrm rot="21138521">
            <a:off x="603932" y="4009552"/>
            <a:ext cx="3138311" cy="1077218"/>
          </a:xfrm>
          <a:prstGeom prst="rect">
            <a:avLst/>
          </a:prstGeom>
          <a:solidFill>
            <a:schemeClr val="tx2">
              <a:lumMod val="20000"/>
              <a:lumOff val="80000"/>
            </a:schemeClr>
          </a:solidFill>
        </p:spPr>
        <p:txBody>
          <a:bodyPr wrap="square" rtlCol="0">
            <a:spAutoFit/>
          </a:bodyPr>
          <a:lstStyle/>
          <a:p>
            <a:r>
              <a:rPr lang="de-DE" sz="1600" b="1" dirty="0">
                <a:solidFill>
                  <a:srgbClr val="4D4D4D"/>
                </a:solidFill>
                <a:latin typeface="Calibri" panose="020F0502020204030204" pitchFamily="34" charset="0"/>
                <a:sym typeface="Wingdings" pitchFamily="2" charset="2"/>
              </a:rPr>
              <a:t>Geeignete Maßskalen:</a:t>
            </a:r>
          </a:p>
          <a:p>
            <a:r>
              <a:rPr lang="de-DE" sz="1600" dirty="0">
                <a:solidFill>
                  <a:srgbClr val="4D4D4D"/>
                </a:solidFill>
                <a:latin typeface="Calibri" panose="020F0502020204030204" pitchFamily="34" charset="0"/>
                <a:sym typeface="Wingdings" pitchFamily="2" charset="2"/>
              </a:rPr>
              <a:t>1, 2, 4, 8, 16, 32, 64, 128 …</a:t>
            </a:r>
          </a:p>
          <a:p>
            <a:r>
              <a:rPr lang="de-DE" sz="1600" dirty="0">
                <a:solidFill>
                  <a:srgbClr val="4D4D4D"/>
                </a:solidFill>
                <a:latin typeface="Calibri" panose="020F0502020204030204" pitchFamily="34" charset="0"/>
                <a:sym typeface="Wingdings" pitchFamily="2" charset="2"/>
              </a:rPr>
              <a:t>1, 2, 3, 5, 8, 13, 20, 40, 60, 100 …</a:t>
            </a:r>
          </a:p>
          <a:p>
            <a:r>
              <a:rPr lang="de-DE" sz="1600" dirty="0">
                <a:solidFill>
                  <a:srgbClr val="4D4D4D"/>
                </a:solidFill>
                <a:latin typeface="Calibri" panose="020F0502020204030204" pitchFamily="34" charset="0"/>
                <a:sym typeface="Wingdings" pitchFamily="2" charset="2"/>
              </a:rPr>
              <a:t>XXS, XS, S, M, L, XL, XXL</a:t>
            </a:r>
          </a:p>
        </p:txBody>
      </p:sp>
    </p:spTree>
    <p:extLst>
      <p:ext uri="{BB962C8B-B14F-4D97-AF65-F5344CB8AC3E}">
        <p14:creationId xmlns:p14="http://schemas.microsoft.com/office/powerpoint/2010/main" val="1880667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0EF1D3C8-B2A4-450B-9FB5-F0814CBAE367}"/>
              </a:ext>
            </a:extLst>
          </p:cNvPr>
          <p:cNvPicPr>
            <a:picLocks noChangeAspect="1"/>
          </p:cNvPicPr>
          <p:nvPr/>
        </p:nvPicPr>
        <p:blipFill>
          <a:blip r:embed="rId2"/>
          <a:stretch>
            <a:fillRect/>
          </a:stretch>
        </p:blipFill>
        <p:spPr>
          <a:xfrm>
            <a:off x="246194" y="870228"/>
            <a:ext cx="4099915" cy="2850127"/>
          </a:xfrm>
          <a:prstGeom prst="rect">
            <a:avLst/>
          </a:prstGeom>
          <a:effectLst>
            <a:outerShdw blurRad="63500" sx="102000" sy="102000" algn="ctr" rotWithShape="0">
              <a:prstClr val="black">
                <a:alpha val="40000"/>
              </a:prstClr>
            </a:outerShdw>
          </a:effectLst>
        </p:spPr>
      </p:pic>
      <p:grpSp>
        <p:nvGrpSpPr>
          <p:cNvPr id="34" name="Gruppieren 33">
            <a:extLst>
              <a:ext uri="{FF2B5EF4-FFF2-40B4-BE49-F238E27FC236}">
                <a16:creationId xmlns:a16="http://schemas.microsoft.com/office/drawing/2014/main" id="{F73FAF6D-99A7-47C3-82FF-29A8F2D7BD89}"/>
              </a:ext>
            </a:extLst>
          </p:cNvPr>
          <p:cNvGrpSpPr/>
          <p:nvPr/>
        </p:nvGrpSpPr>
        <p:grpSpPr>
          <a:xfrm>
            <a:off x="246063" y="1404361"/>
            <a:ext cx="5380414" cy="2025122"/>
            <a:chOff x="246063" y="1404361"/>
            <a:chExt cx="5380414" cy="2025122"/>
          </a:xfrm>
        </p:grpSpPr>
        <p:sp>
          <p:nvSpPr>
            <p:cNvPr id="18" name="Textfeld 17">
              <a:extLst>
                <a:ext uri="{FF2B5EF4-FFF2-40B4-BE49-F238E27FC236}">
                  <a16:creationId xmlns:a16="http://schemas.microsoft.com/office/drawing/2014/main" id="{58CC11BF-8AEE-4F48-A2C1-FDE2E23CB5B8}"/>
                </a:ext>
              </a:extLst>
            </p:cNvPr>
            <p:cNvSpPr txBox="1"/>
            <p:nvPr/>
          </p:nvSpPr>
          <p:spPr>
            <a:xfrm>
              <a:off x="2674933" y="1546175"/>
              <a:ext cx="2951544" cy="830997"/>
            </a:xfrm>
            <a:prstGeom prst="rect">
              <a:avLst/>
            </a:prstGeom>
            <a:solidFill>
              <a:schemeClr val="bg1"/>
            </a:solidFill>
            <a:ln>
              <a:solidFill>
                <a:schemeClr val="accent1"/>
              </a:solidFill>
            </a:ln>
          </p:spPr>
          <p:txBody>
            <a:bodyPr wrap="square" rtlCol="0">
              <a:spAutoFit/>
            </a:bodyPr>
            <a:lstStyle/>
            <a:p>
              <a:r>
                <a:rPr lang="de-DE" sz="1600" dirty="0">
                  <a:solidFill>
                    <a:srgbClr val="4D4D4D"/>
                  </a:solidFill>
                  <a:latin typeface="Calibri" panose="020F0502020204030204" pitchFamily="34" charset="0"/>
                  <a:sym typeface="Wingdings" pitchFamily="2" charset="2"/>
                </a:rPr>
                <a:t>Nichtfunktionale Anforderungen gelten (i. d. R.) für alle Themen, die umgesetzt werden sollen.</a:t>
              </a:r>
            </a:p>
          </p:txBody>
        </p:sp>
        <p:cxnSp>
          <p:nvCxnSpPr>
            <p:cNvPr id="22" name="Gerader Verbinder 21">
              <a:extLst>
                <a:ext uri="{FF2B5EF4-FFF2-40B4-BE49-F238E27FC236}">
                  <a16:creationId xmlns:a16="http://schemas.microsoft.com/office/drawing/2014/main" id="{A2F64930-3006-466E-91CC-04F19E765F90}"/>
                </a:ext>
              </a:extLst>
            </p:cNvPr>
            <p:cNvCxnSpPr/>
            <p:nvPr/>
          </p:nvCxnSpPr>
          <p:spPr bwMode="auto">
            <a:xfrm>
              <a:off x="246063" y="3429483"/>
              <a:ext cx="1508146" cy="0"/>
            </a:xfrm>
            <a:prstGeom prst="line">
              <a:avLst/>
            </a:prstGeom>
            <a:solidFill>
              <a:schemeClr val="accent1"/>
            </a:solidFill>
            <a:ln w="12700" cap="sq" cmpd="sng" algn="ctr">
              <a:solidFill>
                <a:schemeClr val="accent1"/>
              </a:solidFill>
              <a:prstDash val="solid"/>
              <a:round/>
              <a:headEnd type="none" w="sm" len="sm"/>
              <a:tailEnd type="none" w="sm" len="sm"/>
            </a:ln>
            <a:effectLst/>
          </p:spPr>
        </p:cxnSp>
        <p:cxnSp>
          <p:nvCxnSpPr>
            <p:cNvPr id="20" name="Gerader Verbinder 19">
              <a:extLst>
                <a:ext uri="{FF2B5EF4-FFF2-40B4-BE49-F238E27FC236}">
                  <a16:creationId xmlns:a16="http://schemas.microsoft.com/office/drawing/2014/main" id="{F6B97AB1-753F-4BF3-81B7-CD2D75F48FE8}"/>
                </a:ext>
              </a:extLst>
            </p:cNvPr>
            <p:cNvCxnSpPr/>
            <p:nvPr/>
          </p:nvCxnSpPr>
          <p:spPr bwMode="auto">
            <a:xfrm>
              <a:off x="246063" y="1404361"/>
              <a:ext cx="1508146" cy="0"/>
            </a:xfrm>
            <a:prstGeom prst="line">
              <a:avLst/>
            </a:prstGeom>
            <a:solidFill>
              <a:schemeClr val="accent1"/>
            </a:solidFill>
            <a:ln w="12700" cap="sq" cmpd="sng" algn="ctr">
              <a:solidFill>
                <a:schemeClr val="accent1"/>
              </a:solidFill>
              <a:prstDash val="solid"/>
              <a:round/>
              <a:headEnd type="none" w="sm" len="sm"/>
              <a:tailEnd type="none" w="sm" len="sm"/>
            </a:ln>
            <a:effectLst/>
          </p:spPr>
        </p:cxnSp>
        <p:cxnSp>
          <p:nvCxnSpPr>
            <p:cNvPr id="21" name="Gerader Verbinder 20">
              <a:extLst>
                <a:ext uri="{FF2B5EF4-FFF2-40B4-BE49-F238E27FC236}">
                  <a16:creationId xmlns:a16="http://schemas.microsoft.com/office/drawing/2014/main" id="{42BF62AD-0F5C-4CCD-A817-96E85B7086A3}"/>
                </a:ext>
              </a:extLst>
            </p:cNvPr>
            <p:cNvCxnSpPr>
              <a:cxnSpLocks/>
            </p:cNvCxnSpPr>
            <p:nvPr/>
          </p:nvCxnSpPr>
          <p:spPr bwMode="auto">
            <a:xfrm>
              <a:off x="246063" y="1961869"/>
              <a:ext cx="2311942" cy="0"/>
            </a:xfrm>
            <a:prstGeom prst="line">
              <a:avLst/>
            </a:prstGeom>
            <a:solidFill>
              <a:schemeClr val="accent1"/>
            </a:solidFill>
            <a:ln w="12700" cap="sq" cmpd="sng" algn="ctr">
              <a:solidFill>
                <a:schemeClr val="accent1"/>
              </a:solidFill>
              <a:prstDash val="solid"/>
              <a:round/>
              <a:headEnd type="none" w="sm" len="sm"/>
              <a:tailEnd type="none" w="sm" len="sm"/>
            </a:ln>
            <a:effectLst/>
          </p:spPr>
        </p:cxnSp>
        <p:cxnSp>
          <p:nvCxnSpPr>
            <p:cNvPr id="26" name="Gerader Verbinder 25">
              <a:extLst>
                <a:ext uri="{FF2B5EF4-FFF2-40B4-BE49-F238E27FC236}">
                  <a16:creationId xmlns:a16="http://schemas.microsoft.com/office/drawing/2014/main" id="{F75467A8-5C94-4244-BA18-0F1FED0BCC9D}"/>
                </a:ext>
              </a:extLst>
            </p:cNvPr>
            <p:cNvCxnSpPr>
              <a:cxnSpLocks/>
            </p:cNvCxnSpPr>
            <p:nvPr/>
          </p:nvCxnSpPr>
          <p:spPr bwMode="auto">
            <a:xfrm>
              <a:off x="1754209" y="1404361"/>
              <a:ext cx="816921" cy="404471"/>
            </a:xfrm>
            <a:prstGeom prst="line">
              <a:avLst/>
            </a:prstGeom>
            <a:solidFill>
              <a:schemeClr val="accent1"/>
            </a:solidFill>
            <a:ln w="12700" cap="sq" cmpd="sng" algn="ctr">
              <a:solidFill>
                <a:schemeClr val="accent1"/>
              </a:solidFill>
              <a:prstDash val="solid"/>
              <a:round/>
              <a:headEnd type="none" w="sm" len="sm"/>
              <a:tailEnd type="none" w="sm" len="sm"/>
            </a:ln>
            <a:effectLst/>
          </p:spPr>
        </p:cxnSp>
        <p:cxnSp>
          <p:nvCxnSpPr>
            <p:cNvPr id="29" name="Gerader Verbinder 28">
              <a:extLst>
                <a:ext uri="{FF2B5EF4-FFF2-40B4-BE49-F238E27FC236}">
                  <a16:creationId xmlns:a16="http://schemas.microsoft.com/office/drawing/2014/main" id="{268798F5-7CAF-4768-B169-46DFBDB0EAB2}"/>
                </a:ext>
              </a:extLst>
            </p:cNvPr>
            <p:cNvCxnSpPr>
              <a:cxnSpLocks/>
            </p:cNvCxnSpPr>
            <p:nvPr/>
          </p:nvCxnSpPr>
          <p:spPr bwMode="auto">
            <a:xfrm flipH="1">
              <a:off x="1754210" y="2087661"/>
              <a:ext cx="803795" cy="1341822"/>
            </a:xfrm>
            <a:prstGeom prst="line">
              <a:avLst/>
            </a:prstGeom>
            <a:solidFill>
              <a:schemeClr val="accent1"/>
            </a:solidFill>
            <a:ln w="12700" cap="sq" cmpd="sng" algn="ctr">
              <a:solidFill>
                <a:schemeClr val="accent1"/>
              </a:solidFill>
              <a:prstDash val="solid"/>
              <a:round/>
              <a:headEnd type="none" w="sm" len="sm"/>
              <a:tailEnd type="none" w="sm" len="sm"/>
            </a:ln>
            <a:effectLst/>
          </p:spPr>
        </p:cxnSp>
      </p:grpSp>
      <p:sp>
        <p:nvSpPr>
          <p:cNvPr id="3" name="Fußzeilenplatzhalter 2">
            <a:extLst>
              <a:ext uri="{FF2B5EF4-FFF2-40B4-BE49-F238E27FC236}">
                <a16:creationId xmlns:a16="http://schemas.microsoft.com/office/drawing/2014/main" id="{2EC8BAE1-7D22-4994-90C5-1621AD1BF7E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B71823E0-41CF-4757-BC1F-9389D87710A3}"/>
              </a:ext>
            </a:extLst>
          </p:cNvPr>
          <p:cNvSpPr>
            <a:spLocks noGrp="1"/>
          </p:cNvSpPr>
          <p:nvPr>
            <p:ph type="sldNum" sz="quarter" idx="4"/>
          </p:nvPr>
        </p:nvSpPr>
        <p:spPr/>
        <p:txBody>
          <a:bodyPr/>
          <a:lstStyle/>
          <a:p>
            <a:fld id="{BD587C3E-324D-4846-9F44-5C3ACF20A720}" type="slidenum">
              <a:rPr lang="de-DE" smtClean="0"/>
              <a:pPr/>
              <a:t>83</a:t>
            </a:fld>
            <a:endParaRPr lang="de-DE" dirty="0"/>
          </a:p>
        </p:txBody>
      </p:sp>
      <p:sp>
        <p:nvSpPr>
          <p:cNvPr id="5" name="Titel 4">
            <a:extLst>
              <a:ext uri="{FF2B5EF4-FFF2-40B4-BE49-F238E27FC236}">
                <a16:creationId xmlns:a16="http://schemas.microsoft.com/office/drawing/2014/main" id="{B07EAB01-6053-4963-B389-1712B21A6FDA}"/>
              </a:ext>
            </a:extLst>
          </p:cNvPr>
          <p:cNvSpPr>
            <a:spLocks noGrp="1"/>
          </p:cNvSpPr>
          <p:nvPr>
            <p:ph type="title"/>
          </p:nvPr>
        </p:nvSpPr>
        <p:spPr/>
        <p:txBody>
          <a:bodyPr/>
          <a:lstStyle/>
          <a:p>
            <a:r>
              <a:rPr lang="de-DE" dirty="0" err="1"/>
              <a:t>Product</a:t>
            </a:r>
            <a:r>
              <a:rPr lang="de-DE" dirty="0"/>
              <a:t> Backlog-Priorisierung nach „relativem ROI“</a:t>
            </a:r>
          </a:p>
        </p:txBody>
      </p:sp>
      <p:sp>
        <p:nvSpPr>
          <p:cNvPr id="2" name="Textplatzhalter 1">
            <a:extLst>
              <a:ext uri="{FF2B5EF4-FFF2-40B4-BE49-F238E27FC236}">
                <a16:creationId xmlns:a16="http://schemas.microsoft.com/office/drawing/2014/main" id="{899A0596-AC1B-4ABE-89FD-2413F07F38AC}"/>
              </a:ext>
            </a:extLst>
          </p:cNvPr>
          <p:cNvSpPr>
            <a:spLocks noGrp="1"/>
          </p:cNvSpPr>
          <p:nvPr>
            <p:ph type="body" sz="quarter" idx="11"/>
          </p:nvPr>
        </p:nvSpPr>
        <p:spPr/>
        <p:txBody>
          <a:bodyPr>
            <a:normAutofit fontScale="92500"/>
          </a:bodyPr>
          <a:lstStyle/>
          <a:p>
            <a:r>
              <a:rPr lang="de-DE" dirty="0"/>
              <a:t>Syl_ID_5.3.1</a:t>
            </a:r>
          </a:p>
        </p:txBody>
      </p:sp>
      <p:pic>
        <p:nvPicPr>
          <p:cNvPr id="14" name="Grafik 13">
            <a:extLst>
              <a:ext uri="{FF2B5EF4-FFF2-40B4-BE49-F238E27FC236}">
                <a16:creationId xmlns:a16="http://schemas.microsoft.com/office/drawing/2014/main" id="{A4D515F7-7698-407F-96B8-5654E1BFEA58}"/>
              </a:ext>
            </a:extLst>
          </p:cNvPr>
          <p:cNvPicPr>
            <a:picLocks noChangeAspect="1"/>
          </p:cNvPicPr>
          <p:nvPr/>
        </p:nvPicPr>
        <p:blipFill>
          <a:blip r:embed="rId3"/>
          <a:stretch>
            <a:fillRect/>
          </a:stretch>
        </p:blipFill>
        <p:spPr>
          <a:xfrm>
            <a:off x="1337951" y="2586222"/>
            <a:ext cx="4092295" cy="2309060"/>
          </a:xfrm>
          <a:prstGeom prst="rect">
            <a:avLst/>
          </a:prstGeom>
          <a:effectLst>
            <a:outerShdw blurRad="63500" sx="102000" sy="102000" algn="ctr" rotWithShape="0">
              <a:prstClr val="black">
                <a:alpha val="40000"/>
              </a:prstClr>
            </a:outerShdw>
          </a:effectLst>
        </p:spPr>
      </p:pic>
      <p:pic>
        <p:nvPicPr>
          <p:cNvPr id="15" name="Grafik 14">
            <a:extLst>
              <a:ext uri="{FF2B5EF4-FFF2-40B4-BE49-F238E27FC236}">
                <a16:creationId xmlns:a16="http://schemas.microsoft.com/office/drawing/2014/main" id="{FC6115BA-5E26-4EA7-8970-38EC95C2E904}"/>
              </a:ext>
            </a:extLst>
          </p:cNvPr>
          <p:cNvPicPr>
            <a:picLocks noChangeAspect="1"/>
          </p:cNvPicPr>
          <p:nvPr/>
        </p:nvPicPr>
        <p:blipFill>
          <a:blip r:embed="rId4"/>
          <a:stretch>
            <a:fillRect/>
          </a:stretch>
        </p:blipFill>
        <p:spPr>
          <a:xfrm>
            <a:off x="2378022" y="2769723"/>
            <a:ext cx="4069433" cy="2278577"/>
          </a:xfrm>
          <a:prstGeom prst="rect">
            <a:avLst/>
          </a:prstGeom>
          <a:effectLst>
            <a:outerShdw blurRad="63500" sx="102000" sy="102000" algn="ctr" rotWithShape="0">
              <a:prstClr val="black">
                <a:alpha val="40000"/>
              </a:prstClr>
            </a:outerShdw>
          </a:effectLst>
        </p:spPr>
      </p:pic>
      <p:pic>
        <p:nvPicPr>
          <p:cNvPr id="16" name="Grafik 15">
            <a:extLst>
              <a:ext uri="{FF2B5EF4-FFF2-40B4-BE49-F238E27FC236}">
                <a16:creationId xmlns:a16="http://schemas.microsoft.com/office/drawing/2014/main" id="{DD8A1E96-09D3-4EA4-9306-84DA49D265C3}"/>
              </a:ext>
            </a:extLst>
          </p:cNvPr>
          <p:cNvPicPr>
            <a:picLocks noChangeAspect="1"/>
          </p:cNvPicPr>
          <p:nvPr/>
        </p:nvPicPr>
        <p:blipFill>
          <a:blip r:embed="rId5"/>
          <a:stretch>
            <a:fillRect/>
          </a:stretch>
        </p:blipFill>
        <p:spPr>
          <a:xfrm>
            <a:off x="3395231" y="2922741"/>
            <a:ext cx="4084674" cy="2316681"/>
          </a:xfrm>
          <a:prstGeom prst="rect">
            <a:avLst/>
          </a:prstGeom>
          <a:effectLst>
            <a:outerShdw blurRad="63500" sx="102000" sy="102000" algn="ctr" rotWithShape="0">
              <a:prstClr val="black">
                <a:alpha val="40000"/>
              </a:prstClr>
            </a:outerShdw>
          </a:effectLst>
        </p:spPr>
      </p:pic>
      <p:pic>
        <p:nvPicPr>
          <p:cNvPr id="17" name="Grafik 16">
            <a:extLst>
              <a:ext uri="{FF2B5EF4-FFF2-40B4-BE49-F238E27FC236}">
                <a16:creationId xmlns:a16="http://schemas.microsoft.com/office/drawing/2014/main" id="{9BF10C34-7C81-4F63-85A7-ADBFBDEF2C1E}"/>
              </a:ext>
            </a:extLst>
          </p:cNvPr>
          <p:cNvPicPr>
            <a:picLocks noChangeAspect="1"/>
          </p:cNvPicPr>
          <p:nvPr/>
        </p:nvPicPr>
        <p:blipFill>
          <a:blip r:embed="rId6"/>
          <a:stretch>
            <a:fillRect/>
          </a:stretch>
        </p:blipFill>
        <p:spPr>
          <a:xfrm>
            <a:off x="4427682" y="3113864"/>
            <a:ext cx="4115157" cy="2301439"/>
          </a:xfrm>
          <a:prstGeom prst="rect">
            <a:avLst/>
          </a:prstGeom>
        </p:spPr>
      </p:pic>
      <p:sp>
        <p:nvSpPr>
          <p:cNvPr id="35" name="Textfeld 34">
            <a:extLst>
              <a:ext uri="{FF2B5EF4-FFF2-40B4-BE49-F238E27FC236}">
                <a16:creationId xmlns:a16="http://schemas.microsoft.com/office/drawing/2014/main" id="{EB0EA523-FB3E-46A6-AA04-E84AF24271DD}"/>
              </a:ext>
            </a:extLst>
          </p:cNvPr>
          <p:cNvSpPr txBox="1"/>
          <p:nvPr/>
        </p:nvSpPr>
        <p:spPr>
          <a:xfrm>
            <a:off x="4592303" y="995314"/>
            <a:ext cx="3677629" cy="338554"/>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Werte-Vorrat: 1, 2, 4, 8, 16, 32, 64, 128</a:t>
            </a:r>
          </a:p>
        </p:txBody>
      </p:sp>
      <p:grpSp>
        <p:nvGrpSpPr>
          <p:cNvPr id="46" name="Gruppieren 45">
            <a:extLst>
              <a:ext uri="{FF2B5EF4-FFF2-40B4-BE49-F238E27FC236}">
                <a16:creationId xmlns:a16="http://schemas.microsoft.com/office/drawing/2014/main" id="{2C05A328-FC0A-40BE-B8FE-3E48D9D5BCC5}"/>
              </a:ext>
            </a:extLst>
          </p:cNvPr>
          <p:cNvGrpSpPr/>
          <p:nvPr/>
        </p:nvGrpSpPr>
        <p:grpSpPr>
          <a:xfrm>
            <a:off x="7195436" y="5588183"/>
            <a:ext cx="1215454" cy="918061"/>
            <a:chOff x="6904674" y="5561038"/>
            <a:chExt cx="1215454" cy="918061"/>
          </a:xfrm>
        </p:grpSpPr>
        <p:sp>
          <p:nvSpPr>
            <p:cNvPr id="36" name="Textfeld 35">
              <a:extLst>
                <a:ext uri="{FF2B5EF4-FFF2-40B4-BE49-F238E27FC236}">
                  <a16:creationId xmlns:a16="http://schemas.microsoft.com/office/drawing/2014/main" id="{B87994C8-8F05-44F2-818A-9A2D72E04330}"/>
                </a:ext>
              </a:extLst>
            </p:cNvPr>
            <p:cNvSpPr txBox="1"/>
            <p:nvPr/>
          </p:nvSpPr>
          <p:spPr>
            <a:xfrm>
              <a:off x="6904674" y="5955879"/>
              <a:ext cx="1215454"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37" name="Grafik 36">
              <a:extLst>
                <a:ext uri="{FF2B5EF4-FFF2-40B4-BE49-F238E27FC236}">
                  <a16:creationId xmlns:a16="http://schemas.microsoft.com/office/drawing/2014/main" id="{0B4A8045-37F4-41BF-9119-4DA84B0BE2BB}"/>
                </a:ext>
              </a:extLst>
            </p:cNvPr>
            <p:cNvPicPr>
              <a:picLocks noChangeAspect="1"/>
            </p:cNvPicPr>
            <p:nvPr/>
          </p:nvPicPr>
          <p:blipFill>
            <a:blip r:embed="rId7"/>
            <a:stretch>
              <a:fillRect/>
            </a:stretch>
          </p:blipFill>
          <p:spPr>
            <a:xfrm>
              <a:off x="7295081" y="5561038"/>
              <a:ext cx="434640" cy="432000"/>
            </a:xfrm>
            <a:prstGeom prst="rect">
              <a:avLst/>
            </a:prstGeom>
          </p:spPr>
        </p:pic>
      </p:grpSp>
      <p:grpSp>
        <p:nvGrpSpPr>
          <p:cNvPr id="47" name="Gruppieren 46">
            <a:extLst>
              <a:ext uri="{FF2B5EF4-FFF2-40B4-BE49-F238E27FC236}">
                <a16:creationId xmlns:a16="http://schemas.microsoft.com/office/drawing/2014/main" id="{85A8452A-AA14-4925-BD4D-CB6B41096A72}"/>
              </a:ext>
            </a:extLst>
          </p:cNvPr>
          <p:cNvGrpSpPr/>
          <p:nvPr/>
        </p:nvGrpSpPr>
        <p:grpSpPr>
          <a:xfrm>
            <a:off x="6229350" y="5595118"/>
            <a:ext cx="953128" cy="904192"/>
            <a:chOff x="5532132" y="5576269"/>
            <a:chExt cx="953128" cy="904192"/>
          </a:xfrm>
        </p:grpSpPr>
        <p:sp>
          <p:nvSpPr>
            <p:cNvPr id="38" name="Textfeld 37">
              <a:extLst>
                <a:ext uri="{FF2B5EF4-FFF2-40B4-BE49-F238E27FC236}">
                  <a16:creationId xmlns:a16="http://schemas.microsoft.com/office/drawing/2014/main" id="{1A9D1D96-F20C-48B6-B8C9-8D42E803C995}"/>
                </a:ext>
              </a:extLst>
            </p:cNvPr>
            <p:cNvSpPr txBox="1"/>
            <p:nvPr/>
          </p:nvSpPr>
          <p:spPr>
            <a:xfrm>
              <a:off x="5532132" y="5957241"/>
              <a:ext cx="953128"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39" name="Grafik 38">
              <a:extLst>
                <a:ext uri="{FF2B5EF4-FFF2-40B4-BE49-F238E27FC236}">
                  <a16:creationId xmlns:a16="http://schemas.microsoft.com/office/drawing/2014/main" id="{C3630217-B565-45E2-BB6B-642791E1447C}"/>
                </a:ext>
              </a:extLst>
            </p:cNvPr>
            <p:cNvPicPr>
              <a:picLocks noChangeAspect="1"/>
            </p:cNvPicPr>
            <p:nvPr/>
          </p:nvPicPr>
          <p:blipFill>
            <a:blip r:embed="rId8"/>
            <a:stretch>
              <a:fillRect/>
            </a:stretch>
          </p:blipFill>
          <p:spPr>
            <a:xfrm>
              <a:off x="5807912" y="5576269"/>
              <a:ext cx="401568" cy="432000"/>
            </a:xfrm>
            <a:prstGeom prst="rect">
              <a:avLst/>
            </a:prstGeom>
          </p:spPr>
        </p:pic>
      </p:grpSp>
      <p:grpSp>
        <p:nvGrpSpPr>
          <p:cNvPr id="48" name="Gruppieren 47">
            <a:extLst>
              <a:ext uri="{FF2B5EF4-FFF2-40B4-BE49-F238E27FC236}">
                <a16:creationId xmlns:a16="http://schemas.microsoft.com/office/drawing/2014/main" id="{99ED1F18-71F4-4FBE-9295-03DA2E20F079}"/>
              </a:ext>
            </a:extLst>
          </p:cNvPr>
          <p:cNvGrpSpPr/>
          <p:nvPr/>
        </p:nvGrpSpPr>
        <p:grpSpPr>
          <a:xfrm>
            <a:off x="5418278" y="5722118"/>
            <a:ext cx="1100539" cy="714439"/>
            <a:chOff x="2558005" y="5432487"/>
            <a:chExt cx="1100539" cy="714439"/>
          </a:xfrm>
        </p:grpSpPr>
        <p:pic>
          <p:nvPicPr>
            <p:cNvPr id="43" name="Grafik 42">
              <a:extLst>
                <a:ext uri="{FF2B5EF4-FFF2-40B4-BE49-F238E27FC236}">
                  <a16:creationId xmlns:a16="http://schemas.microsoft.com/office/drawing/2014/main" id="{1AD17AE2-A533-4B49-B987-5BFEE9E03CEC}"/>
                </a:ext>
              </a:extLst>
            </p:cNvPr>
            <p:cNvPicPr>
              <a:picLocks noChangeAspect="1"/>
            </p:cNvPicPr>
            <p:nvPr/>
          </p:nvPicPr>
          <p:blipFill>
            <a:blip r:embed="rId9">
              <a:grayscl/>
            </a:blip>
            <a:stretch>
              <a:fillRect/>
            </a:stretch>
          </p:blipFill>
          <p:spPr>
            <a:xfrm>
              <a:off x="2823447" y="5432487"/>
              <a:ext cx="556332" cy="432000"/>
            </a:xfrm>
            <a:prstGeom prst="rect">
              <a:avLst/>
            </a:prstGeom>
          </p:spPr>
        </p:pic>
        <p:sp>
          <p:nvSpPr>
            <p:cNvPr id="44" name="Textfeld 43">
              <a:extLst>
                <a:ext uri="{FF2B5EF4-FFF2-40B4-BE49-F238E27FC236}">
                  <a16:creationId xmlns:a16="http://schemas.microsoft.com/office/drawing/2014/main" id="{B833AC35-52AB-46CB-891E-278E8224BE77}"/>
                </a:ext>
              </a:extLst>
            </p:cNvPr>
            <p:cNvSpPr txBox="1"/>
            <p:nvPr/>
          </p:nvSpPr>
          <p:spPr>
            <a:xfrm>
              <a:off x="2558005" y="5839149"/>
              <a:ext cx="1100539" cy="307777"/>
            </a:xfrm>
            <a:prstGeom prst="rect">
              <a:avLst/>
            </a:prstGeom>
            <a:noFill/>
          </p:spPr>
          <p:txBody>
            <a:bodyPr wrap="square" rtlCol="0">
              <a:spAutoFit/>
            </a:bodyPr>
            <a:lstStyle/>
            <a:p>
              <a:pPr algn="ctr"/>
              <a:r>
                <a:rPr lang="de-DE" sz="1400" dirty="0">
                  <a:latin typeface="Calibri" pitchFamily="34" charset="0"/>
                  <a:cs typeface="Calibri" pitchFamily="34" charset="0"/>
                </a:rPr>
                <a:t>Stakeholder</a:t>
              </a:r>
            </a:p>
          </p:txBody>
        </p:sp>
      </p:grpSp>
      <p:cxnSp>
        <p:nvCxnSpPr>
          <p:cNvPr id="52" name="Gerader Verbinder 51">
            <a:extLst>
              <a:ext uri="{FF2B5EF4-FFF2-40B4-BE49-F238E27FC236}">
                <a16:creationId xmlns:a16="http://schemas.microsoft.com/office/drawing/2014/main" id="{288D700A-8E82-47B0-A63B-1A7F838AEC14}"/>
              </a:ext>
            </a:extLst>
          </p:cNvPr>
          <p:cNvCxnSpPr/>
          <p:nvPr/>
        </p:nvCxnSpPr>
        <p:spPr bwMode="auto">
          <a:xfrm>
            <a:off x="7396223" y="5239422"/>
            <a:ext cx="100158" cy="348761"/>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53" name="Gerader Verbinder 52">
            <a:extLst>
              <a:ext uri="{FF2B5EF4-FFF2-40B4-BE49-F238E27FC236}">
                <a16:creationId xmlns:a16="http://schemas.microsoft.com/office/drawing/2014/main" id="{0250E80B-DDAA-4993-9D09-EE49F77ABC62}"/>
              </a:ext>
            </a:extLst>
          </p:cNvPr>
          <p:cNvCxnSpPr>
            <a:cxnSpLocks/>
          </p:cNvCxnSpPr>
          <p:nvPr/>
        </p:nvCxnSpPr>
        <p:spPr bwMode="auto">
          <a:xfrm flipV="1">
            <a:off x="6368009" y="5276072"/>
            <a:ext cx="100158" cy="348761"/>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16053903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67A81F3B-0C86-4753-B67B-C50B868C4A17}"/>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909BAE6A-F46B-43D4-B051-91A77A93E093}"/>
              </a:ext>
            </a:extLst>
          </p:cNvPr>
          <p:cNvSpPr>
            <a:spLocks noGrp="1"/>
          </p:cNvSpPr>
          <p:nvPr>
            <p:ph type="sldNum" sz="quarter" idx="4"/>
          </p:nvPr>
        </p:nvSpPr>
        <p:spPr/>
        <p:txBody>
          <a:bodyPr/>
          <a:lstStyle/>
          <a:p>
            <a:fld id="{BD587C3E-324D-4846-9F44-5C3ACF20A720}" type="slidenum">
              <a:rPr lang="de-DE" smtClean="0"/>
              <a:pPr/>
              <a:t>84</a:t>
            </a:fld>
            <a:endParaRPr lang="de-DE" dirty="0"/>
          </a:p>
        </p:txBody>
      </p:sp>
      <p:sp>
        <p:nvSpPr>
          <p:cNvPr id="5" name="Titel 4">
            <a:extLst>
              <a:ext uri="{FF2B5EF4-FFF2-40B4-BE49-F238E27FC236}">
                <a16:creationId xmlns:a16="http://schemas.microsoft.com/office/drawing/2014/main" id="{60CD562A-78D5-4974-AF50-F34D7B50648A}"/>
              </a:ext>
            </a:extLst>
          </p:cNvPr>
          <p:cNvSpPr>
            <a:spLocks noGrp="1"/>
          </p:cNvSpPr>
          <p:nvPr>
            <p:ph type="title"/>
          </p:nvPr>
        </p:nvSpPr>
        <p:spPr/>
        <p:txBody>
          <a:bodyPr/>
          <a:lstStyle/>
          <a:p>
            <a:r>
              <a:rPr lang="de-DE" dirty="0"/>
              <a:t>Produkt-Roadmap (Releaseplanung) für neue Website</a:t>
            </a:r>
          </a:p>
        </p:txBody>
      </p:sp>
      <p:sp>
        <p:nvSpPr>
          <p:cNvPr id="2" name="Textplatzhalter 1">
            <a:extLst>
              <a:ext uri="{FF2B5EF4-FFF2-40B4-BE49-F238E27FC236}">
                <a16:creationId xmlns:a16="http://schemas.microsoft.com/office/drawing/2014/main" id="{82F420CE-1949-41AF-8619-3357E8B0640F}"/>
              </a:ext>
            </a:extLst>
          </p:cNvPr>
          <p:cNvSpPr>
            <a:spLocks noGrp="1"/>
          </p:cNvSpPr>
          <p:nvPr>
            <p:ph type="body" sz="quarter" idx="11"/>
          </p:nvPr>
        </p:nvSpPr>
        <p:spPr/>
        <p:txBody>
          <a:bodyPr>
            <a:normAutofit fontScale="92500"/>
          </a:bodyPr>
          <a:lstStyle/>
          <a:p>
            <a:r>
              <a:rPr lang="de-DE" dirty="0"/>
              <a:t>Syl_ID_5.3</a:t>
            </a:r>
          </a:p>
        </p:txBody>
      </p:sp>
      <p:pic>
        <p:nvPicPr>
          <p:cNvPr id="7" name="Logo Hintergrund">
            <a:extLst>
              <a:ext uri="{FF2B5EF4-FFF2-40B4-BE49-F238E27FC236}">
                <a16:creationId xmlns:a16="http://schemas.microsoft.com/office/drawing/2014/main" id="{D4FCD209-68B2-49AC-B631-FDE7BF5435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6493" y="471166"/>
            <a:ext cx="1269856" cy="621080"/>
          </a:xfrm>
          <a:prstGeom prst="rect">
            <a:avLst/>
          </a:prstGeom>
        </p:spPr>
      </p:pic>
      <p:grpSp>
        <p:nvGrpSpPr>
          <p:cNvPr id="42" name="Gruppieren 41">
            <a:extLst>
              <a:ext uri="{FF2B5EF4-FFF2-40B4-BE49-F238E27FC236}">
                <a16:creationId xmlns:a16="http://schemas.microsoft.com/office/drawing/2014/main" id="{21C0AFCC-AF32-4978-A740-A40AB09D8719}"/>
              </a:ext>
            </a:extLst>
          </p:cNvPr>
          <p:cNvGrpSpPr/>
          <p:nvPr/>
        </p:nvGrpSpPr>
        <p:grpSpPr>
          <a:xfrm>
            <a:off x="632178" y="4696174"/>
            <a:ext cx="7947378" cy="135467"/>
            <a:chOff x="632178" y="4696174"/>
            <a:chExt cx="7947378" cy="135467"/>
          </a:xfrm>
        </p:grpSpPr>
        <p:cxnSp>
          <p:nvCxnSpPr>
            <p:cNvPr id="26" name="Gerade Verbindung mit Pfeil 25">
              <a:extLst>
                <a:ext uri="{FF2B5EF4-FFF2-40B4-BE49-F238E27FC236}">
                  <a16:creationId xmlns:a16="http://schemas.microsoft.com/office/drawing/2014/main" id="{2CB085D6-A12A-4173-9ECF-D52318D0ED24}"/>
                </a:ext>
              </a:extLst>
            </p:cNvPr>
            <p:cNvCxnSpPr/>
            <p:nvPr/>
          </p:nvCxnSpPr>
          <p:spPr bwMode="auto">
            <a:xfrm>
              <a:off x="632178" y="4752622"/>
              <a:ext cx="7947378"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8" name="Gerader Verbinder 27">
              <a:extLst>
                <a:ext uri="{FF2B5EF4-FFF2-40B4-BE49-F238E27FC236}">
                  <a16:creationId xmlns:a16="http://schemas.microsoft.com/office/drawing/2014/main" id="{FDC3E448-B266-495A-BAB6-60CAD16590C7}"/>
                </a:ext>
              </a:extLst>
            </p:cNvPr>
            <p:cNvCxnSpPr/>
            <p:nvPr/>
          </p:nvCxnSpPr>
          <p:spPr bwMode="auto">
            <a:xfrm>
              <a:off x="632178"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9" name="Gerader Verbinder 28">
              <a:extLst>
                <a:ext uri="{FF2B5EF4-FFF2-40B4-BE49-F238E27FC236}">
                  <a16:creationId xmlns:a16="http://schemas.microsoft.com/office/drawing/2014/main" id="{72A7E63A-464E-4E90-8885-BDAAC60BCB1C}"/>
                </a:ext>
              </a:extLst>
            </p:cNvPr>
            <p:cNvCxnSpPr/>
            <p:nvPr/>
          </p:nvCxnSpPr>
          <p:spPr bwMode="auto">
            <a:xfrm>
              <a:off x="1228364"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0" name="Gerader Verbinder 29">
              <a:extLst>
                <a:ext uri="{FF2B5EF4-FFF2-40B4-BE49-F238E27FC236}">
                  <a16:creationId xmlns:a16="http://schemas.microsoft.com/office/drawing/2014/main" id="{94DBD6F9-3B5F-4841-B56A-399C3A160FE2}"/>
                </a:ext>
              </a:extLst>
            </p:cNvPr>
            <p:cNvCxnSpPr/>
            <p:nvPr/>
          </p:nvCxnSpPr>
          <p:spPr bwMode="auto">
            <a:xfrm>
              <a:off x="1824550"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1" name="Gerader Verbinder 30">
              <a:extLst>
                <a:ext uri="{FF2B5EF4-FFF2-40B4-BE49-F238E27FC236}">
                  <a16:creationId xmlns:a16="http://schemas.microsoft.com/office/drawing/2014/main" id="{B371E35F-A28F-4BF7-A2E6-06981880E9EE}"/>
                </a:ext>
              </a:extLst>
            </p:cNvPr>
            <p:cNvCxnSpPr/>
            <p:nvPr/>
          </p:nvCxnSpPr>
          <p:spPr bwMode="auto">
            <a:xfrm>
              <a:off x="2420736" y="4696174"/>
              <a:ext cx="0" cy="135467"/>
            </a:xfrm>
            <a:prstGeom prst="line">
              <a:avLst/>
            </a:prstGeom>
            <a:solidFill>
              <a:schemeClr val="accent1"/>
            </a:solidFill>
            <a:ln w="38100" cap="sq" cmpd="sng" algn="ctr">
              <a:solidFill>
                <a:schemeClr val="tx1"/>
              </a:solidFill>
              <a:prstDash val="solid"/>
              <a:round/>
              <a:headEnd type="none" w="sm" len="sm"/>
              <a:tailEnd type="none" w="sm" len="sm"/>
            </a:ln>
            <a:effectLst/>
          </p:spPr>
        </p:cxnSp>
        <p:cxnSp>
          <p:nvCxnSpPr>
            <p:cNvPr id="32" name="Gerader Verbinder 31">
              <a:extLst>
                <a:ext uri="{FF2B5EF4-FFF2-40B4-BE49-F238E27FC236}">
                  <a16:creationId xmlns:a16="http://schemas.microsoft.com/office/drawing/2014/main" id="{15354A48-19B3-40C6-BB9D-E31F850D634C}"/>
                </a:ext>
              </a:extLst>
            </p:cNvPr>
            <p:cNvCxnSpPr/>
            <p:nvPr/>
          </p:nvCxnSpPr>
          <p:spPr bwMode="auto">
            <a:xfrm>
              <a:off x="3016922"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3" name="Gerader Verbinder 32">
              <a:extLst>
                <a:ext uri="{FF2B5EF4-FFF2-40B4-BE49-F238E27FC236}">
                  <a16:creationId xmlns:a16="http://schemas.microsoft.com/office/drawing/2014/main" id="{7954CFC3-C401-4DA4-898F-C8F7AF0E3BA8}"/>
                </a:ext>
              </a:extLst>
            </p:cNvPr>
            <p:cNvCxnSpPr/>
            <p:nvPr/>
          </p:nvCxnSpPr>
          <p:spPr bwMode="auto">
            <a:xfrm>
              <a:off x="3613108"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4" name="Gerader Verbinder 33">
              <a:extLst>
                <a:ext uri="{FF2B5EF4-FFF2-40B4-BE49-F238E27FC236}">
                  <a16:creationId xmlns:a16="http://schemas.microsoft.com/office/drawing/2014/main" id="{9CC77483-62CB-436B-88A4-AE3249F67BA2}"/>
                </a:ext>
              </a:extLst>
            </p:cNvPr>
            <p:cNvCxnSpPr/>
            <p:nvPr/>
          </p:nvCxnSpPr>
          <p:spPr bwMode="auto">
            <a:xfrm>
              <a:off x="4209294"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5" name="Gerader Verbinder 34">
              <a:extLst>
                <a:ext uri="{FF2B5EF4-FFF2-40B4-BE49-F238E27FC236}">
                  <a16:creationId xmlns:a16="http://schemas.microsoft.com/office/drawing/2014/main" id="{F001AD2D-3A4C-4CCF-AE20-3C2A357162A6}"/>
                </a:ext>
              </a:extLst>
            </p:cNvPr>
            <p:cNvCxnSpPr/>
            <p:nvPr/>
          </p:nvCxnSpPr>
          <p:spPr bwMode="auto">
            <a:xfrm>
              <a:off x="4805480" y="4696174"/>
              <a:ext cx="0" cy="135467"/>
            </a:xfrm>
            <a:prstGeom prst="line">
              <a:avLst/>
            </a:prstGeom>
            <a:solidFill>
              <a:schemeClr val="accent1"/>
            </a:solidFill>
            <a:ln w="38100" cap="sq" cmpd="sng" algn="ctr">
              <a:solidFill>
                <a:schemeClr val="tx1"/>
              </a:solidFill>
              <a:prstDash val="solid"/>
              <a:round/>
              <a:headEnd type="none" w="sm" len="sm"/>
              <a:tailEnd type="none" w="sm" len="sm"/>
            </a:ln>
            <a:effectLst/>
          </p:spPr>
        </p:cxnSp>
        <p:cxnSp>
          <p:nvCxnSpPr>
            <p:cNvPr id="36" name="Gerader Verbinder 35">
              <a:extLst>
                <a:ext uri="{FF2B5EF4-FFF2-40B4-BE49-F238E27FC236}">
                  <a16:creationId xmlns:a16="http://schemas.microsoft.com/office/drawing/2014/main" id="{91440D0B-B9E2-4CC8-B896-9478BF2AFA43}"/>
                </a:ext>
              </a:extLst>
            </p:cNvPr>
            <p:cNvCxnSpPr/>
            <p:nvPr/>
          </p:nvCxnSpPr>
          <p:spPr bwMode="auto">
            <a:xfrm>
              <a:off x="5401666"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7" name="Gerader Verbinder 36">
              <a:extLst>
                <a:ext uri="{FF2B5EF4-FFF2-40B4-BE49-F238E27FC236}">
                  <a16:creationId xmlns:a16="http://schemas.microsoft.com/office/drawing/2014/main" id="{FEF006BD-9538-416C-B0CE-52574372C855}"/>
                </a:ext>
              </a:extLst>
            </p:cNvPr>
            <p:cNvCxnSpPr/>
            <p:nvPr/>
          </p:nvCxnSpPr>
          <p:spPr bwMode="auto">
            <a:xfrm>
              <a:off x="5997852"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8" name="Gerader Verbinder 37">
              <a:extLst>
                <a:ext uri="{FF2B5EF4-FFF2-40B4-BE49-F238E27FC236}">
                  <a16:creationId xmlns:a16="http://schemas.microsoft.com/office/drawing/2014/main" id="{834C57A9-F148-4F09-ACCD-4B903B4AD4E2}"/>
                </a:ext>
              </a:extLst>
            </p:cNvPr>
            <p:cNvCxnSpPr/>
            <p:nvPr/>
          </p:nvCxnSpPr>
          <p:spPr bwMode="auto">
            <a:xfrm>
              <a:off x="6594038"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39" name="Gerader Verbinder 38">
              <a:extLst>
                <a:ext uri="{FF2B5EF4-FFF2-40B4-BE49-F238E27FC236}">
                  <a16:creationId xmlns:a16="http://schemas.microsoft.com/office/drawing/2014/main" id="{65EAC9C3-C993-4969-8CAA-5ECCE5191628}"/>
                </a:ext>
              </a:extLst>
            </p:cNvPr>
            <p:cNvCxnSpPr/>
            <p:nvPr/>
          </p:nvCxnSpPr>
          <p:spPr bwMode="auto">
            <a:xfrm>
              <a:off x="7190224" y="4696174"/>
              <a:ext cx="0" cy="135467"/>
            </a:xfrm>
            <a:prstGeom prst="line">
              <a:avLst/>
            </a:prstGeom>
            <a:solidFill>
              <a:schemeClr val="accent1"/>
            </a:solidFill>
            <a:ln w="38100" cap="sq" cmpd="sng" algn="ctr">
              <a:solidFill>
                <a:schemeClr val="tx1"/>
              </a:solidFill>
              <a:prstDash val="solid"/>
              <a:round/>
              <a:headEnd type="none" w="sm" len="sm"/>
              <a:tailEnd type="none" w="sm" len="sm"/>
            </a:ln>
            <a:effectLst/>
          </p:spPr>
        </p:cxnSp>
        <p:cxnSp>
          <p:nvCxnSpPr>
            <p:cNvPr id="40" name="Gerader Verbinder 39">
              <a:extLst>
                <a:ext uri="{FF2B5EF4-FFF2-40B4-BE49-F238E27FC236}">
                  <a16:creationId xmlns:a16="http://schemas.microsoft.com/office/drawing/2014/main" id="{70F3023C-5B3F-4E8D-9F0A-24CFADE46622}"/>
                </a:ext>
              </a:extLst>
            </p:cNvPr>
            <p:cNvCxnSpPr/>
            <p:nvPr/>
          </p:nvCxnSpPr>
          <p:spPr bwMode="auto">
            <a:xfrm>
              <a:off x="7786410"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41" name="Gerader Verbinder 40">
              <a:extLst>
                <a:ext uri="{FF2B5EF4-FFF2-40B4-BE49-F238E27FC236}">
                  <a16:creationId xmlns:a16="http://schemas.microsoft.com/office/drawing/2014/main" id="{6C7ABEFB-12EA-4E64-B869-64EF132AC34F}"/>
                </a:ext>
              </a:extLst>
            </p:cNvPr>
            <p:cNvCxnSpPr/>
            <p:nvPr/>
          </p:nvCxnSpPr>
          <p:spPr bwMode="auto">
            <a:xfrm>
              <a:off x="8382596" y="4696174"/>
              <a:ext cx="0" cy="135467"/>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60" name="Gruppieren 59">
            <a:extLst>
              <a:ext uri="{FF2B5EF4-FFF2-40B4-BE49-F238E27FC236}">
                <a16:creationId xmlns:a16="http://schemas.microsoft.com/office/drawing/2014/main" id="{90482855-D909-4E9E-B7A7-4EA9C4861DA6}"/>
              </a:ext>
            </a:extLst>
          </p:cNvPr>
          <p:cNvGrpSpPr/>
          <p:nvPr/>
        </p:nvGrpSpPr>
        <p:grpSpPr>
          <a:xfrm>
            <a:off x="697787" y="4740483"/>
            <a:ext cx="7684809" cy="338554"/>
            <a:chOff x="664983" y="5135977"/>
            <a:chExt cx="7684809" cy="338554"/>
          </a:xfrm>
        </p:grpSpPr>
        <p:sp>
          <p:nvSpPr>
            <p:cNvPr id="43" name="Textfeld 42">
              <a:extLst>
                <a:ext uri="{FF2B5EF4-FFF2-40B4-BE49-F238E27FC236}">
                  <a16:creationId xmlns:a16="http://schemas.microsoft.com/office/drawing/2014/main" id="{81F2D931-7921-48D0-8DBD-9216BED7B090}"/>
                </a:ext>
              </a:extLst>
            </p:cNvPr>
            <p:cNvSpPr txBox="1"/>
            <p:nvPr/>
          </p:nvSpPr>
          <p:spPr>
            <a:xfrm>
              <a:off x="664983"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Q2</a:t>
              </a:r>
            </a:p>
          </p:txBody>
        </p:sp>
        <p:sp>
          <p:nvSpPr>
            <p:cNvPr id="44" name="Textfeld 43">
              <a:extLst>
                <a:ext uri="{FF2B5EF4-FFF2-40B4-BE49-F238E27FC236}">
                  <a16:creationId xmlns:a16="http://schemas.microsoft.com/office/drawing/2014/main" id="{B31C7A38-D9AF-4C6C-9148-34E509F5A403}"/>
                </a:ext>
              </a:extLst>
            </p:cNvPr>
            <p:cNvSpPr txBox="1"/>
            <p:nvPr/>
          </p:nvSpPr>
          <p:spPr>
            <a:xfrm>
              <a:off x="1261169"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Q3</a:t>
              </a:r>
            </a:p>
          </p:txBody>
        </p:sp>
        <p:sp>
          <p:nvSpPr>
            <p:cNvPr id="45" name="Textfeld 44">
              <a:extLst>
                <a:ext uri="{FF2B5EF4-FFF2-40B4-BE49-F238E27FC236}">
                  <a16:creationId xmlns:a16="http://schemas.microsoft.com/office/drawing/2014/main" id="{26793487-A101-41FE-82D0-D5CA19637B77}"/>
                </a:ext>
              </a:extLst>
            </p:cNvPr>
            <p:cNvSpPr txBox="1"/>
            <p:nvPr/>
          </p:nvSpPr>
          <p:spPr>
            <a:xfrm>
              <a:off x="1857355"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Q4</a:t>
              </a:r>
            </a:p>
          </p:txBody>
        </p:sp>
        <p:sp>
          <p:nvSpPr>
            <p:cNvPr id="46" name="Textfeld 45">
              <a:extLst>
                <a:ext uri="{FF2B5EF4-FFF2-40B4-BE49-F238E27FC236}">
                  <a16:creationId xmlns:a16="http://schemas.microsoft.com/office/drawing/2014/main" id="{45C753DD-7D8A-478B-84B5-9C3C787F5E79}"/>
                </a:ext>
              </a:extLst>
            </p:cNvPr>
            <p:cNvSpPr txBox="1"/>
            <p:nvPr/>
          </p:nvSpPr>
          <p:spPr>
            <a:xfrm>
              <a:off x="2453541"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Q1</a:t>
              </a:r>
            </a:p>
          </p:txBody>
        </p:sp>
        <p:sp>
          <p:nvSpPr>
            <p:cNvPr id="47" name="Textfeld 46">
              <a:extLst>
                <a:ext uri="{FF2B5EF4-FFF2-40B4-BE49-F238E27FC236}">
                  <a16:creationId xmlns:a16="http://schemas.microsoft.com/office/drawing/2014/main" id="{160A0D76-D581-444B-ACA8-DD6684F0ABFB}"/>
                </a:ext>
              </a:extLst>
            </p:cNvPr>
            <p:cNvSpPr txBox="1"/>
            <p:nvPr/>
          </p:nvSpPr>
          <p:spPr>
            <a:xfrm>
              <a:off x="3049727"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Q2</a:t>
              </a:r>
            </a:p>
          </p:txBody>
        </p:sp>
        <p:sp>
          <p:nvSpPr>
            <p:cNvPr id="48" name="Textfeld 47">
              <a:extLst>
                <a:ext uri="{FF2B5EF4-FFF2-40B4-BE49-F238E27FC236}">
                  <a16:creationId xmlns:a16="http://schemas.microsoft.com/office/drawing/2014/main" id="{78F7047D-DFC0-4863-A646-F7545D66B5F9}"/>
                </a:ext>
              </a:extLst>
            </p:cNvPr>
            <p:cNvSpPr txBox="1"/>
            <p:nvPr/>
          </p:nvSpPr>
          <p:spPr>
            <a:xfrm>
              <a:off x="3645913"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Q3</a:t>
              </a:r>
            </a:p>
          </p:txBody>
        </p:sp>
        <p:sp>
          <p:nvSpPr>
            <p:cNvPr id="49" name="Textfeld 48">
              <a:extLst>
                <a:ext uri="{FF2B5EF4-FFF2-40B4-BE49-F238E27FC236}">
                  <a16:creationId xmlns:a16="http://schemas.microsoft.com/office/drawing/2014/main" id="{950732B4-04ED-475E-A943-19EA9F437BA0}"/>
                </a:ext>
              </a:extLst>
            </p:cNvPr>
            <p:cNvSpPr txBox="1"/>
            <p:nvPr/>
          </p:nvSpPr>
          <p:spPr>
            <a:xfrm>
              <a:off x="4242099"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Q4</a:t>
              </a:r>
            </a:p>
          </p:txBody>
        </p:sp>
        <p:sp>
          <p:nvSpPr>
            <p:cNvPr id="50" name="Textfeld 49">
              <a:extLst>
                <a:ext uri="{FF2B5EF4-FFF2-40B4-BE49-F238E27FC236}">
                  <a16:creationId xmlns:a16="http://schemas.microsoft.com/office/drawing/2014/main" id="{D405DA8F-6AA7-4ECA-B29A-1C07709BAB2F}"/>
                </a:ext>
              </a:extLst>
            </p:cNvPr>
            <p:cNvSpPr txBox="1"/>
            <p:nvPr/>
          </p:nvSpPr>
          <p:spPr>
            <a:xfrm>
              <a:off x="4838285"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Q1</a:t>
              </a:r>
            </a:p>
          </p:txBody>
        </p:sp>
        <p:sp>
          <p:nvSpPr>
            <p:cNvPr id="51" name="Textfeld 50">
              <a:extLst>
                <a:ext uri="{FF2B5EF4-FFF2-40B4-BE49-F238E27FC236}">
                  <a16:creationId xmlns:a16="http://schemas.microsoft.com/office/drawing/2014/main" id="{CB4081D8-6541-4C49-9C2D-9CB349A961A1}"/>
                </a:ext>
              </a:extLst>
            </p:cNvPr>
            <p:cNvSpPr txBox="1"/>
            <p:nvPr/>
          </p:nvSpPr>
          <p:spPr>
            <a:xfrm>
              <a:off x="5434471"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Q2</a:t>
              </a:r>
            </a:p>
          </p:txBody>
        </p:sp>
        <p:sp>
          <p:nvSpPr>
            <p:cNvPr id="52" name="Textfeld 51">
              <a:extLst>
                <a:ext uri="{FF2B5EF4-FFF2-40B4-BE49-F238E27FC236}">
                  <a16:creationId xmlns:a16="http://schemas.microsoft.com/office/drawing/2014/main" id="{E21EE657-5B63-44EF-BA08-D4B4DB3B9554}"/>
                </a:ext>
              </a:extLst>
            </p:cNvPr>
            <p:cNvSpPr txBox="1"/>
            <p:nvPr/>
          </p:nvSpPr>
          <p:spPr>
            <a:xfrm>
              <a:off x="6030657"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Q3</a:t>
              </a:r>
            </a:p>
          </p:txBody>
        </p:sp>
        <p:sp>
          <p:nvSpPr>
            <p:cNvPr id="53" name="Textfeld 52">
              <a:extLst>
                <a:ext uri="{FF2B5EF4-FFF2-40B4-BE49-F238E27FC236}">
                  <a16:creationId xmlns:a16="http://schemas.microsoft.com/office/drawing/2014/main" id="{81B5FC92-CEDC-493F-9F92-9CA5A498E80E}"/>
                </a:ext>
              </a:extLst>
            </p:cNvPr>
            <p:cNvSpPr txBox="1"/>
            <p:nvPr/>
          </p:nvSpPr>
          <p:spPr>
            <a:xfrm>
              <a:off x="6626843"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Q4</a:t>
              </a:r>
            </a:p>
          </p:txBody>
        </p:sp>
        <p:sp>
          <p:nvSpPr>
            <p:cNvPr id="54" name="Textfeld 53">
              <a:extLst>
                <a:ext uri="{FF2B5EF4-FFF2-40B4-BE49-F238E27FC236}">
                  <a16:creationId xmlns:a16="http://schemas.microsoft.com/office/drawing/2014/main" id="{2F2FED25-2E52-4AFD-A210-758C9A6E2383}"/>
                </a:ext>
              </a:extLst>
            </p:cNvPr>
            <p:cNvSpPr txBox="1"/>
            <p:nvPr/>
          </p:nvSpPr>
          <p:spPr>
            <a:xfrm>
              <a:off x="7223029"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Q1</a:t>
              </a:r>
            </a:p>
          </p:txBody>
        </p:sp>
        <p:sp>
          <p:nvSpPr>
            <p:cNvPr id="55" name="Textfeld 54">
              <a:extLst>
                <a:ext uri="{FF2B5EF4-FFF2-40B4-BE49-F238E27FC236}">
                  <a16:creationId xmlns:a16="http://schemas.microsoft.com/office/drawing/2014/main" id="{DA6BC527-1656-43F3-A64C-DE5F6101B281}"/>
                </a:ext>
              </a:extLst>
            </p:cNvPr>
            <p:cNvSpPr txBox="1"/>
            <p:nvPr/>
          </p:nvSpPr>
          <p:spPr>
            <a:xfrm>
              <a:off x="7819215" y="5135977"/>
              <a:ext cx="530577" cy="338554"/>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Q2</a:t>
              </a:r>
            </a:p>
          </p:txBody>
        </p:sp>
      </p:grpSp>
      <p:sp>
        <p:nvSpPr>
          <p:cNvPr id="8" name="Rechteck 7">
            <a:extLst>
              <a:ext uri="{FF2B5EF4-FFF2-40B4-BE49-F238E27FC236}">
                <a16:creationId xmlns:a16="http://schemas.microsoft.com/office/drawing/2014/main" id="{DF0AC6E2-8ED4-45CE-BAD6-C313CE085E3F}"/>
              </a:ext>
            </a:extLst>
          </p:cNvPr>
          <p:cNvSpPr/>
          <p:nvPr/>
        </p:nvSpPr>
        <p:spPr>
          <a:xfrm rot="16200000">
            <a:off x="-188277" y="3394136"/>
            <a:ext cx="2234971"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Homepage (Look &amp; </a:t>
            </a:r>
            <a:r>
              <a:rPr lang="de-DE" sz="1600" dirty="0" err="1">
                <a:latin typeface="Calibri" panose="020F0502020204030204" pitchFamily="34" charset="0"/>
                <a:cs typeface="Calibri" panose="020F0502020204030204" pitchFamily="34" charset="0"/>
              </a:rPr>
              <a:t>Feel</a:t>
            </a:r>
            <a:r>
              <a:rPr lang="de-DE" sz="1600" dirty="0">
                <a:latin typeface="Calibri" panose="020F0502020204030204" pitchFamily="34" charset="0"/>
                <a:cs typeface="Calibri" panose="020F0502020204030204" pitchFamily="34" charset="0"/>
              </a:rPr>
              <a:t>)</a:t>
            </a:r>
          </a:p>
        </p:txBody>
      </p:sp>
      <p:sp>
        <p:nvSpPr>
          <p:cNvPr id="9" name="Rechteck 8">
            <a:extLst>
              <a:ext uri="{FF2B5EF4-FFF2-40B4-BE49-F238E27FC236}">
                <a16:creationId xmlns:a16="http://schemas.microsoft.com/office/drawing/2014/main" id="{579202E6-2324-451F-8A9D-CB89E6630191}"/>
              </a:ext>
            </a:extLst>
          </p:cNvPr>
          <p:cNvSpPr/>
          <p:nvPr/>
        </p:nvSpPr>
        <p:spPr>
          <a:xfrm rot="16200000">
            <a:off x="1027152" y="4107697"/>
            <a:ext cx="748090"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Artikel</a:t>
            </a:r>
          </a:p>
        </p:txBody>
      </p:sp>
      <p:sp>
        <p:nvSpPr>
          <p:cNvPr id="10" name="Rechteck 9">
            <a:extLst>
              <a:ext uri="{FF2B5EF4-FFF2-40B4-BE49-F238E27FC236}">
                <a16:creationId xmlns:a16="http://schemas.microsoft.com/office/drawing/2014/main" id="{FFCD106E-92D2-4609-84C3-8DDEC33A2FF1}"/>
              </a:ext>
            </a:extLst>
          </p:cNvPr>
          <p:cNvSpPr/>
          <p:nvPr/>
        </p:nvSpPr>
        <p:spPr>
          <a:xfrm rot="16200000">
            <a:off x="447806" y="3330593"/>
            <a:ext cx="2302297"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Newsletter-Management</a:t>
            </a:r>
          </a:p>
        </p:txBody>
      </p:sp>
      <p:sp>
        <p:nvSpPr>
          <p:cNvPr id="11" name="Rechteck 10">
            <a:extLst>
              <a:ext uri="{FF2B5EF4-FFF2-40B4-BE49-F238E27FC236}">
                <a16:creationId xmlns:a16="http://schemas.microsoft.com/office/drawing/2014/main" id="{33BCF209-2E7B-4822-B34F-C09F5CD4863F}"/>
              </a:ext>
            </a:extLst>
          </p:cNvPr>
          <p:cNvSpPr/>
          <p:nvPr/>
        </p:nvSpPr>
        <p:spPr>
          <a:xfrm rot="16200000">
            <a:off x="1548299" y="3911105"/>
            <a:ext cx="1141274"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Downloads</a:t>
            </a:r>
          </a:p>
        </p:txBody>
      </p:sp>
      <p:sp>
        <p:nvSpPr>
          <p:cNvPr id="12" name="Rechteck 11">
            <a:extLst>
              <a:ext uri="{FF2B5EF4-FFF2-40B4-BE49-F238E27FC236}">
                <a16:creationId xmlns:a16="http://schemas.microsoft.com/office/drawing/2014/main" id="{0AA327FE-714F-47B8-BEA9-946FE5409A88}"/>
              </a:ext>
            </a:extLst>
          </p:cNvPr>
          <p:cNvSpPr/>
          <p:nvPr/>
        </p:nvSpPr>
        <p:spPr>
          <a:xfrm rot="16200000">
            <a:off x="3098821" y="3677740"/>
            <a:ext cx="1608004"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Service-Chat-Bot</a:t>
            </a:r>
          </a:p>
        </p:txBody>
      </p:sp>
      <p:sp>
        <p:nvSpPr>
          <p:cNvPr id="13" name="Rechteck 12">
            <a:extLst>
              <a:ext uri="{FF2B5EF4-FFF2-40B4-BE49-F238E27FC236}">
                <a16:creationId xmlns:a16="http://schemas.microsoft.com/office/drawing/2014/main" id="{D0DA2D2B-831E-48B8-A1BE-D494406C1512}"/>
              </a:ext>
            </a:extLst>
          </p:cNvPr>
          <p:cNvSpPr/>
          <p:nvPr/>
        </p:nvSpPr>
        <p:spPr>
          <a:xfrm rot="16200000">
            <a:off x="3823097" y="3817137"/>
            <a:ext cx="1329210"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Bewertungen</a:t>
            </a:r>
          </a:p>
        </p:txBody>
      </p:sp>
      <p:sp>
        <p:nvSpPr>
          <p:cNvPr id="14" name="Rechteck 13">
            <a:extLst>
              <a:ext uri="{FF2B5EF4-FFF2-40B4-BE49-F238E27FC236}">
                <a16:creationId xmlns:a16="http://schemas.microsoft.com/office/drawing/2014/main" id="{BB01B1B4-D8CF-4C3A-A16C-475B96EDB344}"/>
              </a:ext>
            </a:extLst>
          </p:cNvPr>
          <p:cNvSpPr/>
          <p:nvPr/>
        </p:nvSpPr>
        <p:spPr>
          <a:xfrm rot="16200000">
            <a:off x="4744724" y="4112666"/>
            <a:ext cx="738151"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Events</a:t>
            </a:r>
          </a:p>
        </p:txBody>
      </p:sp>
      <p:sp>
        <p:nvSpPr>
          <p:cNvPr id="15" name="Rechteck 14">
            <a:extLst>
              <a:ext uri="{FF2B5EF4-FFF2-40B4-BE49-F238E27FC236}">
                <a16:creationId xmlns:a16="http://schemas.microsoft.com/office/drawing/2014/main" id="{B22C736C-4F96-40FE-9376-749747C555FF}"/>
              </a:ext>
            </a:extLst>
          </p:cNvPr>
          <p:cNvSpPr/>
          <p:nvPr/>
        </p:nvSpPr>
        <p:spPr>
          <a:xfrm rot="16200000">
            <a:off x="5452617" y="3652957"/>
            <a:ext cx="1657570"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Auftragsmanager</a:t>
            </a:r>
          </a:p>
        </p:txBody>
      </p:sp>
      <p:sp>
        <p:nvSpPr>
          <p:cNvPr id="16" name="Rechteck 15">
            <a:extLst>
              <a:ext uri="{FF2B5EF4-FFF2-40B4-BE49-F238E27FC236}">
                <a16:creationId xmlns:a16="http://schemas.microsoft.com/office/drawing/2014/main" id="{9650A589-A396-4E43-90C3-E48862F81E78}"/>
              </a:ext>
            </a:extLst>
          </p:cNvPr>
          <p:cNvSpPr/>
          <p:nvPr/>
        </p:nvSpPr>
        <p:spPr>
          <a:xfrm rot="16200000">
            <a:off x="6184649" y="3189914"/>
            <a:ext cx="2583656"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Bereich für Premiumkunden</a:t>
            </a:r>
          </a:p>
        </p:txBody>
      </p:sp>
      <p:sp>
        <p:nvSpPr>
          <p:cNvPr id="17" name="Rechteck 16">
            <a:extLst>
              <a:ext uri="{FF2B5EF4-FFF2-40B4-BE49-F238E27FC236}">
                <a16:creationId xmlns:a16="http://schemas.microsoft.com/office/drawing/2014/main" id="{04615C01-02FB-4084-832D-9F89F8870671}"/>
              </a:ext>
            </a:extLst>
          </p:cNvPr>
          <p:cNvSpPr/>
          <p:nvPr/>
        </p:nvSpPr>
        <p:spPr>
          <a:xfrm rot="16200000">
            <a:off x="7276594" y="3672257"/>
            <a:ext cx="1618969" cy="338554"/>
          </a:xfrm>
          <a:prstGeom prst="rect">
            <a:avLst/>
          </a:prstGeom>
        </p:spPr>
        <p:txBody>
          <a:bodyPr wrap="none">
            <a:spAutoFit/>
          </a:bodyPr>
          <a:lstStyle/>
          <a:p>
            <a:r>
              <a:rPr lang="de-DE" sz="1600" dirty="0">
                <a:latin typeface="Calibri" panose="020F0502020204030204" pitchFamily="34" charset="0"/>
                <a:cs typeface="Calibri" panose="020F0502020204030204" pitchFamily="34" charset="0"/>
              </a:rPr>
              <a:t>Partnerangebote</a:t>
            </a:r>
          </a:p>
        </p:txBody>
      </p:sp>
    </p:spTree>
    <p:extLst>
      <p:ext uri="{BB962C8B-B14F-4D97-AF65-F5344CB8AC3E}">
        <p14:creationId xmlns:p14="http://schemas.microsoft.com/office/powerpoint/2010/main" val="231606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726FC9B-E560-457B-A209-F9D52C916266}"/>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2E82D336-AD25-4977-B86F-C44BF2F1D8F8}"/>
              </a:ext>
            </a:extLst>
          </p:cNvPr>
          <p:cNvSpPr>
            <a:spLocks noGrp="1"/>
          </p:cNvSpPr>
          <p:nvPr>
            <p:ph type="sldNum" sz="quarter" idx="4"/>
          </p:nvPr>
        </p:nvSpPr>
        <p:spPr/>
        <p:txBody>
          <a:bodyPr/>
          <a:lstStyle/>
          <a:p>
            <a:fld id="{BD587C3E-324D-4846-9F44-5C3ACF20A720}" type="slidenum">
              <a:rPr lang="de-DE" smtClean="0"/>
              <a:pPr/>
              <a:t>85</a:t>
            </a:fld>
            <a:endParaRPr lang="de-DE" dirty="0"/>
          </a:p>
        </p:txBody>
      </p:sp>
      <p:sp>
        <p:nvSpPr>
          <p:cNvPr id="8" name="Titel 7">
            <a:extLst>
              <a:ext uri="{FF2B5EF4-FFF2-40B4-BE49-F238E27FC236}">
                <a16:creationId xmlns:a16="http://schemas.microsoft.com/office/drawing/2014/main" id="{1F7055C9-7A79-4188-B5B6-F42EDCAA15C0}"/>
              </a:ext>
            </a:extLst>
          </p:cNvPr>
          <p:cNvSpPr>
            <a:spLocks noGrp="1"/>
          </p:cNvSpPr>
          <p:nvPr>
            <p:ph type="title"/>
          </p:nvPr>
        </p:nvSpPr>
        <p:spPr/>
        <p:txBody>
          <a:bodyPr/>
          <a:lstStyle/>
          <a:p>
            <a:r>
              <a:rPr lang="de-DE" dirty="0"/>
              <a:t>Aufbereiteter </a:t>
            </a:r>
            <a:r>
              <a:rPr lang="de-DE" dirty="0" err="1"/>
              <a:t>Product</a:t>
            </a:r>
            <a:r>
              <a:rPr lang="de-DE" dirty="0"/>
              <a:t> Backlog</a:t>
            </a:r>
          </a:p>
        </p:txBody>
      </p:sp>
      <p:sp>
        <p:nvSpPr>
          <p:cNvPr id="10" name="Textplatzhalter 9">
            <a:extLst>
              <a:ext uri="{FF2B5EF4-FFF2-40B4-BE49-F238E27FC236}">
                <a16:creationId xmlns:a16="http://schemas.microsoft.com/office/drawing/2014/main" id="{19B9F8CA-3E33-4B49-A4E5-59EE467310F1}"/>
              </a:ext>
            </a:extLst>
          </p:cNvPr>
          <p:cNvSpPr>
            <a:spLocks noGrp="1"/>
          </p:cNvSpPr>
          <p:nvPr>
            <p:ph type="body" sz="quarter" idx="11"/>
          </p:nvPr>
        </p:nvSpPr>
        <p:spPr/>
        <p:txBody>
          <a:bodyPr>
            <a:normAutofit fontScale="92500"/>
          </a:bodyPr>
          <a:lstStyle/>
          <a:p>
            <a:endParaRPr lang="de-DE"/>
          </a:p>
        </p:txBody>
      </p:sp>
      <p:grpSp>
        <p:nvGrpSpPr>
          <p:cNvPr id="11" name="Gruppieren 10">
            <a:extLst>
              <a:ext uri="{FF2B5EF4-FFF2-40B4-BE49-F238E27FC236}">
                <a16:creationId xmlns:a16="http://schemas.microsoft.com/office/drawing/2014/main" id="{7351A4FD-C365-4A46-AAC0-EE3D26CFBE49}"/>
              </a:ext>
            </a:extLst>
          </p:cNvPr>
          <p:cNvGrpSpPr/>
          <p:nvPr/>
        </p:nvGrpSpPr>
        <p:grpSpPr>
          <a:xfrm>
            <a:off x="7531179" y="862939"/>
            <a:ext cx="1365170" cy="1333028"/>
            <a:chOff x="384608" y="1397191"/>
            <a:chExt cx="1365170" cy="1333028"/>
          </a:xfrm>
        </p:grpSpPr>
        <p:sp>
          <p:nvSpPr>
            <p:cNvPr id="12" name="Textfeld 11">
              <a:extLst>
                <a:ext uri="{FF2B5EF4-FFF2-40B4-BE49-F238E27FC236}">
                  <a16:creationId xmlns:a16="http://schemas.microsoft.com/office/drawing/2014/main" id="{CCF10996-8432-4BA7-92BF-01352B003AFB}"/>
                </a:ext>
              </a:extLst>
            </p:cNvPr>
            <p:cNvSpPr txBox="1"/>
            <p:nvPr/>
          </p:nvSpPr>
          <p:spPr>
            <a:xfrm>
              <a:off x="384608" y="2411054"/>
              <a:ext cx="1365170" cy="319165"/>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13" name="Grafik 12">
              <a:extLst>
                <a:ext uri="{FF2B5EF4-FFF2-40B4-BE49-F238E27FC236}">
                  <a16:creationId xmlns:a16="http://schemas.microsoft.com/office/drawing/2014/main" id="{0598A3ED-F349-4A15-9893-B45EC454549D}"/>
                </a:ext>
              </a:extLst>
            </p:cNvPr>
            <p:cNvPicPr>
              <a:picLocks noChangeAspect="1"/>
            </p:cNvPicPr>
            <p:nvPr/>
          </p:nvPicPr>
          <p:blipFill>
            <a:blip r:embed="rId3"/>
            <a:stretch>
              <a:fillRect/>
            </a:stretch>
          </p:blipFill>
          <p:spPr>
            <a:xfrm>
              <a:off x="615429" y="1397191"/>
              <a:ext cx="903528" cy="972000"/>
            </a:xfrm>
            <a:prstGeom prst="rect">
              <a:avLst/>
            </a:prstGeom>
          </p:spPr>
        </p:pic>
      </p:grpSp>
      <p:sp>
        <p:nvSpPr>
          <p:cNvPr id="15" name="Rechteck 14">
            <a:extLst>
              <a:ext uri="{FF2B5EF4-FFF2-40B4-BE49-F238E27FC236}">
                <a16:creationId xmlns:a16="http://schemas.microsoft.com/office/drawing/2014/main" id="{23FF0874-6A3A-4628-B2F5-986D69F795E3}"/>
              </a:ext>
            </a:extLst>
          </p:cNvPr>
          <p:cNvSpPr/>
          <p:nvPr/>
        </p:nvSpPr>
        <p:spPr>
          <a:xfrm>
            <a:off x="419857" y="2232174"/>
            <a:ext cx="1725473" cy="276999"/>
          </a:xfrm>
          <a:prstGeom prst="rect">
            <a:avLst/>
          </a:prstGeom>
          <a:ln>
            <a:solidFill>
              <a:schemeClr val="accent1"/>
            </a:solidFill>
          </a:ln>
        </p:spPr>
        <p:txBody>
          <a:bodyPr wrap="none">
            <a:spAutoFit/>
          </a:bodyPr>
          <a:lstStyle/>
          <a:p>
            <a:pPr algn="ctr"/>
            <a:r>
              <a:rPr lang="de-DE" sz="1200" dirty="0">
                <a:latin typeface="Calibri" panose="020F0502020204030204" pitchFamily="34" charset="0"/>
                <a:cs typeface="Calibri" panose="020F0502020204030204" pitchFamily="34" charset="0"/>
              </a:rPr>
              <a:t>Homepage (Look &amp; </a:t>
            </a:r>
            <a:r>
              <a:rPr lang="de-DE" sz="1200" dirty="0" err="1">
                <a:latin typeface="Calibri" panose="020F0502020204030204" pitchFamily="34" charset="0"/>
                <a:cs typeface="Calibri" panose="020F0502020204030204" pitchFamily="34" charset="0"/>
              </a:rPr>
              <a:t>Feel</a:t>
            </a:r>
            <a:r>
              <a:rPr lang="de-DE" sz="1200" dirty="0">
                <a:latin typeface="Calibri" panose="020F0502020204030204" pitchFamily="34" charset="0"/>
                <a:cs typeface="Calibri" panose="020F0502020204030204" pitchFamily="34" charset="0"/>
              </a:rPr>
              <a:t>)</a:t>
            </a:r>
          </a:p>
        </p:txBody>
      </p:sp>
      <p:sp>
        <p:nvSpPr>
          <p:cNvPr id="16" name="Rechteck 15">
            <a:extLst>
              <a:ext uri="{FF2B5EF4-FFF2-40B4-BE49-F238E27FC236}">
                <a16:creationId xmlns:a16="http://schemas.microsoft.com/office/drawing/2014/main" id="{4576256B-B91B-4848-AA4D-A77AEE7E7946}"/>
              </a:ext>
            </a:extLst>
          </p:cNvPr>
          <p:cNvSpPr/>
          <p:nvPr/>
        </p:nvSpPr>
        <p:spPr>
          <a:xfrm>
            <a:off x="1101582" y="2739536"/>
            <a:ext cx="591700" cy="276999"/>
          </a:xfrm>
          <a:prstGeom prst="rect">
            <a:avLst/>
          </a:prstGeom>
          <a:ln>
            <a:solidFill>
              <a:schemeClr val="tx2">
                <a:lumMod val="50000"/>
              </a:schemeClr>
            </a:solidFill>
          </a:ln>
        </p:spPr>
        <p:txBody>
          <a:bodyPr wrap="none">
            <a:spAutoFit/>
          </a:bodyPr>
          <a:lstStyle/>
          <a:p>
            <a:pPr algn="ctr"/>
            <a:r>
              <a:rPr lang="de-DE" sz="1200" dirty="0">
                <a:latin typeface="Calibri" panose="020F0502020204030204" pitchFamily="34" charset="0"/>
                <a:cs typeface="Calibri" panose="020F0502020204030204" pitchFamily="34" charset="0"/>
              </a:rPr>
              <a:t>Artikel</a:t>
            </a:r>
          </a:p>
        </p:txBody>
      </p:sp>
      <p:sp>
        <p:nvSpPr>
          <p:cNvPr id="17" name="Rechteck 16">
            <a:extLst>
              <a:ext uri="{FF2B5EF4-FFF2-40B4-BE49-F238E27FC236}">
                <a16:creationId xmlns:a16="http://schemas.microsoft.com/office/drawing/2014/main" id="{3D995FE4-6D04-42C4-A42A-5AC107BEB8FB}"/>
              </a:ext>
            </a:extLst>
          </p:cNvPr>
          <p:cNvSpPr/>
          <p:nvPr/>
        </p:nvSpPr>
        <p:spPr>
          <a:xfrm>
            <a:off x="817921" y="3120700"/>
            <a:ext cx="1742913" cy="276999"/>
          </a:xfrm>
          <a:prstGeom prst="rect">
            <a:avLst/>
          </a:prstGeom>
          <a:ln>
            <a:solidFill>
              <a:schemeClr val="tx2">
                <a:lumMod val="50000"/>
              </a:schemeClr>
            </a:solidFill>
          </a:ln>
        </p:spPr>
        <p:txBody>
          <a:bodyPr wrap="none">
            <a:spAutoFit/>
          </a:bodyPr>
          <a:lstStyle/>
          <a:p>
            <a:r>
              <a:rPr lang="de-DE" sz="1200" dirty="0">
                <a:latin typeface="Calibri" panose="020F0502020204030204" pitchFamily="34" charset="0"/>
                <a:cs typeface="Calibri" panose="020F0502020204030204" pitchFamily="34" charset="0"/>
              </a:rPr>
              <a:t>Newsletter-Management</a:t>
            </a:r>
          </a:p>
        </p:txBody>
      </p:sp>
      <p:sp>
        <p:nvSpPr>
          <p:cNvPr id="18" name="Rechteck 17">
            <a:extLst>
              <a:ext uri="{FF2B5EF4-FFF2-40B4-BE49-F238E27FC236}">
                <a16:creationId xmlns:a16="http://schemas.microsoft.com/office/drawing/2014/main" id="{6411A917-758E-403A-AD8C-AE89714E8BCC}"/>
              </a:ext>
            </a:extLst>
          </p:cNvPr>
          <p:cNvSpPr/>
          <p:nvPr/>
        </p:nvSpPr>
        <p:spPr>
          <a:xfrm>
            <a:off x="1433193" y="3518793"/>
            <a:ext cx="882998" cy="276999"/>
          </a:xfrm>
          <a:prstGeom prst="rect">
            <a:avLst/>
          </a:prstGeom>
          <a:ln>
            <a:solidFill>
              <a:schemeClr val="tx2">
                <a:lumMod val="50000"/>
              </a:schemeClr>
            </a:solidFill>
          </a:ln>
        </p:spPr>
        <p:txBody>
          <a:bodyPr wrap="none">
            <a:spAutoFit/>
          </a:bodyPr>
          <a:lstStyle/>
          <a:p>
            <a:pPr algn="ctr"/>
            <a:r>
              <a:rPr lang="de-DE" sz="1200" dirty="0">
                <a:latin typeface="Calibri" panose="020F0502020204030204" pitchFamily="34" charset="0"/>
                <a:cs typeface="Calibri" panose="020F0502020204030204" pitchFamily="34" charset="0"/>
              </a:rPr>
              <a:t>Downloads</a:t>
            </a:r>
          </a:p>
        </p:txBody>
      </p:sp>
      <p:sp>
        <p:nvSpPr>
          <p:cNvPr id="19" name="Rechteck 18">
            <a:extLst>
              <a:ext uri="{FF2B5EF4-FFF2-40B4-BE49-F238E27FC236}">
                <a16:creationId xmlns:a16="http://schemas.microsoft.com/office/drawing/2014/main" id="{B17001F4-BE6E-4D66-B41F-A5526C90AE50}"/>
              </a:ext>
            </a:extLst>
          </p:cNvPr>
          <p:cNvSpPr/>
          <p:nvPr/>
        </p:nvSpPr>
        <p:spPr>
          <a:xfrm>
            <a:off x="1197345" y="3932047"/>
            <a:ext cx="1228221" cy="276999"/>
          </a:xfrm>
          <a:prstGeom prst="rect">
            <a:avLst/>
          </a:prstGeom>
          <a:ln>
            <a:solidFill>
              <a:schemeClr val="tx2">
                <a:lumMod val="50000"/>
              </a:schemeClr>
            </a:solidFill>
          </a:ln>
        </p:spPr>
        <p:txBody>
          <a:bodyPr wrap="none">
            <a:spAutoFit/>
          </a:bodyPr>
          <a:lstStyle/>
          <a:p>
            <a:pPr algn="ctr"/>
            <a:r>
              <a:rPr lang="de-DE" sz="1200" dirty="0">
                <a:latin typeface="Calibri" panose="020F0502020204030204" pitchFamily="34" charset="0"/>
                <a:cs typeface="Calibri" panose="020F0502020204030204" pitchFamily="34" charset="0"/>
              </a:rPr>
              <a:t>Service-Chat-Bot</a:t>
            </a:r>
          </a:p>
        </p:txBody>
      </p:sp>
      <p:sp>
        <p:nvSpPr>
          <p:cNvPr id="20" name="Rechteck 19">
            <a:extLst>
              <a:ext uri="{FF2B5EF4-FFF2-40B4-BE49-F238E27FC236}">
                <a16:creationId xmlns:a16="http://schemas.microsoft.com/office/drawing/2014/main" id="{3800340F-EC47-4007-BF3A-045702559504}"/>
              </a:ext>
            </a:extLst>
          </p:cNvPr>
          <p:cNvSpPr/>
          <p:nvPr/>
        </p:nvSpPr>
        <p:spPr>
          <a:xfrm>
            <a:off x="259749" y="4422858"/>
            <a:ext cx="1022844" cy="276999"/>
          </a:xfrm>
          <a:prstGeom prst="rect">
            <a:avLst/>
          </a:prstGeom>
          <a:ln>
            <a:solidFill>
              <a:schemeClr val="tx2">
                <a:lumMod val="50000"/>
              </a:schemeClr>
            </a:solidFill>
          </a:ln>
        </p:spPr>
        <p:txBody>
          <a:bodyPr wrap="none">
            <a:spAutoFit/>
          </a:bodyPr>
          <a:lstStyle/>
          <a:p>
            <a:pPr algn="ctr"/>
            <a:r>
              <a:rPr lang="de-DE" sz="1200" dirty="0">
                <a:latin typeface="Calibri" panose="020F0502020204030204" pitchFamily="34" charset="0"/>
                <a:cs typeface="Calibri" panose="020F0502020204030204" pitchFamily="34" charset="0"/>
              </a:rPr>
              <a:t>Bewertungen</a:t>
            </a:r>
          </a:p>
        </p:txBody>
      </p:sp>
      <p:sp>
        <p:nvSpPr>
          <p:cNvPr id="21" name="Rechteck 20">
            <a:extLst>
              <a:ext uri="{FF2B5EF4-FFF2-40B4-BE49-F238E27FC236}">
                <a16:creationId xmlns:a16="http://schemas.microsoft.com/office/drawing/2014/main" id="{272F6ECF-C31B-48B9-8DE9-FDCA5FCA3161}"/>
              </a:ext>
            </a:extLst>
          </p:cNvPr>
          <p:cNvSpPr/>
          <p:nvPr/>
        </p:nvSpPr>
        <p:spPr>
          <a:xfrm>
            <a:off x="1282593" y="4850827"/>
            <a:ext cx="591765" cy="276999"/>
          </a:xfrm>
          <a:prstGeom prst="rect">
            <a:avLst/>
          </a:prstGeom>
          <a:ln>
            <a:solidFill>
              <a:schemeClr val="tx2">
                <a:lumMod val="50000"/>
              </a:schemeClr>
            </a:solidFill>
          </a:ln>
        </p:spPr>
        <p:txBody>
          <a:bodyPr wrap="none">
            <a:spAutoFit/>
          </a:bodyPr>
          <a:lstStyle/>
          <a:p>
            <a:pPr algn="ctr"/>
            <a:r>
              <a:rPr lang="de-DE" sz="1200" dirty="0">
                <a:latin typeface="Calibri" panose="020F0502020204030204" pitchFamily="34" charset="0"/>
                <a:cs typeface="Calibri" panose="020F0502020204030204" pitchFamily="34" charset="0"/>
              </a:rPr>
              <a:t>Events</a:t>
            </a:r>
          </a:p>
        </p:txBody>
      </p:sp>
      <p:sp>
        <p:nvSpPr>
          <p:cNvPr id="22" name="Rechteck 21">
            <a:extLst>
              <a:ext uri="{FF2B5EF4-FFF2-40B4-BE49-F238E27FC236}">
                <a16:creationId xmlns:a16="http://schemas.microsoft.com/office/drawing/2014/main" id="{83BE3A4E-6B1D-43AA-AEF7-B231EC84F2C9}"/>
              </a:ext>
            </a:extLst>
          </p:cNvPr>
          <p:cNvSpPr/>
          <p:nvPr/>
        </p:nvSpPr>
        <p:spPr>
          <a:xfrm>
            <a:off x="364580" y="5335699"/>
            <a:ext cx="1260665" cy="276999"/>
          </a:xfrm>
          <a:prstGeom prst="rect">
            <a:avLst/>
          </a:prstGeom>
          <a:ln>
            <a:solidFill>
              <a:schemeClr val="tx2">
                <a:lumMod val="50000"/>
              </a:schemeClr>
            </a:solidFill>
          </a:ln>
        </p:spPr>
        <p:txBody>
          <a:bodyPr wrap="none">
            <a:spAutoFit/>
          </a:bodyPr>
          <a:lstStyle/>
          <a:p>
            <a:pPr algn="ctr"/>
            <a:r>
              <a:rPr lang="de-DE" sz="1200" dirty="0">
                <a:latin typeface="Calibri" panose="020F0502020204030204" pitchFamily="34" charset="0"/>
                <a:cs typeface="Calibri" panose="020F0502020204030204" pitchFamily="34" charset="0"/>
              </a:rPr>
              <a:t>Auftragsmanager</a:t>
            </a:r>
          </a:p>
        </p:txBody>
      </p:sp>
      <p:sp>
        <p:nvSpPr>
          <p:cNvPr id="23" name="Rechteck 22">
            <a:extLst>
              <a:ext uri="{FF2B5EF4-FFF2-40B4-BE49-F238E27FC236}">
                <a16:creationId xmlns:a16="http://schemas.microsoft.com/office/drawing/2014/main" id="{A4C1CBA7-8100-4DF1-91D4-965470385EFD}"/>
              </a:ext>
            </a:extLst>
          </p:cNvPr>
          <p:cNvSpPr/>
          <p:nvPr/>
        </p:nvSpPr>
        <p:spPr>
          <a:xfrm>
            <a:off x="1078649" y="5727266"/>
            <a:ext cx="1940339" cy="276999"/>
          </a:xfrm>
          <a:prstGeom prst="rect">
            <a:avLst/>
          </a:prstGeom>
          <a:ln>
            <a:solidFill>
              <a:schemeClr val="tx2">
                <a:lumMod val="50000"/>
              </a:schemeClr>
            </a:solidFill>
          </a:ln>
        </p:spPr>
        <p:txBody>
          <a:bodyPr wrap="none">
            <a:spAutoFit/>
          </a:bodyPr>
          <a:lstStyle/>
          <a:p>
            <a:pPr algn="ctr"/>
            <a:r>
              <a:rPr lang="de-DE" sz="1200" dirty="0">
                <a:latin typeface="Calibri" panose="020F0502020204030204" pitchFamily="34" charset="0"/>
                <a:cs typeface="Calibri" panose="020F0502020204030204" pitchFamily="34" charset="0"/>
              </a:rPr>
              <a:t>Bereich für Premiumkunden</a:t>
            </a:r>
          </a:p>
        </p:txBody>
      </p:sp>
      <p:sp>
        <p:nvSpPr>
          <p:cNvPr id="24" name="Rechteck 23">
            <a:extLst>
              <a:ext uri="{FF2B5EF4-FFF2-40B4-BE49-F238E27FC236}">
                <a16:creationId xmlns:a16="http://schemas.microsoft.com/office/drawing/2014/main" id="{874975EA-BD48-47DF-AAC9-8B04EA9CD113}"/>
              </a:ext>
            </a:extLst>
          </p:cNvPr>
          <p:cNvSpPr/>
          <p:nvPr/>
        </p:nvSpPr>
        <p:spPr>
          <a:xfrm>
            <a:off x="483368" y="6212138"/>
            <a:ext cx="1236428" cy="276999"/>
          </a:xfrm>
          <a:prstGeom prst="rect">
            <a:avLst/>
          </a:prstGeom>
          <a:ln>
            <a:solidFill>
              <a:schemeClr val="tx2">
                <a:lumMod val="50000"/>
              </a:schemeClr>
            </a:solidFill>
          </a:ln>
        </p:spPr>
        <p:txBody>
          <a:bodyPr wrap="none">
            <a:spAutoFit/>
          </a:bodyPr>
          <a:lstStyle/>
          <a:p>
            <a:pPr algn="ctr"/>
            <a:r>
              <a:rPr lang="de-DE" sz="1200" dirty="0">
                <a:latin typeface="Calibri" panose="020F0502020204030204" pitchFamily="34" charset="0"/>
                <a:cs typeface="Calibri" panose="020F0502020204030204" pitchFamily="34" charset="0"/>
              </a:rPr>
              <a:t>Partnerangebote</a:t>
            </a:r>
          </a:p>
        </p:txBody>
      </p:sp>
      <p:grpSp>
        <p:nvGrpSpPr>
          <p:cNvPr id="27" name="Gruppieren 26">
            <a:extLst>
              <a:ext uri="{FF2B5EF4-FFF2-40B4-BE49-F238E27FC236}">
                <a16:creationId xmlns:a16="http://schemas.microsoft.com/office/drawing/2014/main" id="{F8D05965-3CA8-4C4C-B978-8F3B48D9E5D6}"/>
              </a:ext>
            </a:extLst>
          </p:cNvPr>
          <p:cNvGrpSpPr/>
          <p:nvPr/>
        </p:nvGrpSpPr>
        <p:grpSpPr>
          <a:xfrm>
            <a:off x="99485" y="1101549"/>
            <a:ext cx="2982382" cy="5491842"/>
            <a:chOff x="99485" y="1101549"/>
            <a:chExt cx="2982382" cy="5491842"/>
          </a:xfrm>
        </p:grpSpPr>
        <p:sp>
          <p:nvSpPr>
            <p:cNvPr id="25" name="Textfeld 24">
              <a:extLst>
                <a:ext uri="{FF2B5EF4-FFF2-40B4-BE49-F238E27FC236}">
                  <a16:creationId xmlns:a16="http://schemas.microsoft.com/office/drawing/2014/main" id="{0CBAF12D-743F-4B86-830D-27B227CBB717}"/>
                </a:ext>
              </a:extLst>
            </p:cNvPr>
            <p:cNvSpPr txBox="1"/>
            <p:nvPr/>
          </p:nvSpPr>
          <p:spPr>
            <a:xfrm>
              <a:off x="99485" y="1112838"/>
              <a:ext cx="2982381" cy="830997"/>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Bisher geplante </a:t>
              </a:r>
            </a:p>
            <a:p>
              <a:pPr algn="ctr"/>
              <a:r>
                <a:rPr lang="de-DE" sz="1600" b="1" dirty="0">
                  <a:solidFill>
                    <a:srgbClr val="4D4D4D"/>
                  </a:solidFill>
                  <a:latin typeface="Calibri" panose="020F0502020204030204" pitchFamily="34" charset="0"/>
                  <a:sym typeface="Wingdings" pitchFamily="2" charset="2"/>
                </a:rPr>
                <a:t>Themenblöcke (und/oder Epen)</a:t>
              </a:r>
            </a:p>
            <a:p>
              <a:pPr algn="ctr"/>
              <a:r>
                <a:rPr lang="de-DE" sz="1600" dirty="0">
                  <a:solidFill>
                    <a:srgbClr val="4D4D4D"/>
                  </a:solidFill>
                  <a:latin typeface="Calibri" panose="020F0502020204030204" pitchFamily="34" charset="0"/>
                  <a:sym typeface="Wingdings" pitchFamily="2" charset="2"/>
                </a:rPr>
                <a:t>des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Backlog </a:t>
              </a:r>
            </a:p>
          </p:txBody>
        </p:sp>
        <p:sp>
          <p:nvSpPr>
            <p:cNvPr id="26" name="Rechteck 25">
              <a:extLst>
                <a:ext uri="{FF2B5EF4-FFF2-40B4-BE49-F238E27FC236}">
                  <a16:creationId xmlns:a16="http://schemas.microsoft.com/office/drawing/2014/main" id="{0886208B-28E4-4234-BAF6-9EE914FC6B72}"/>
                </a:ext>
              </a:extLst>
            </p:cNvPr>
            <p:cNvSpPr/>
            <p:nvPr/>
          </p:nvSpPr>
          <p:spPr>
            <a:xfrm>
              <a:off x="99486" y="1101549"/>
              <a:ext cx="2982381" cy="5491842"/>
            </a:xfrm>
            <a:prstGeom prst="rect">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grpSp>
        <p:nvGrpSpPr>
          <p:cNvPr id="38" name="Gruppieren 37">
            <a:extLst>
              <a:ext uri="{FF2B5EF4-FFF2-40B4-BE49-F238E27FC236}">
                <a16:creationId xmlns:a16="http://schemas.microsoft.com/office/drawing/2014/main" id="{0948ED51-EC93-42B2-BA50-07D855D98A5A}"/>
              </a:ext>
            </a:extLst>
          </p:cNvPr>
          <p:cNvGrpSpPr/>
          <p:nvPr/>
        </p:nvGrpSpPr>
        <p:grpSpPr>
          <a:xfrm>
            <a:off x="2425566" y="2226807"/>
            <a:ext cx="4023946" cy="3231654"/>
            <a:chOff x="2425566" y="2226807"/>
            <a:chExt cx="4023946" cy="3231654"/>
          </a:xfrm>
        </p:grpSpPr>
        <p:cxnSp>
          <p:nvCxnSpPr>
            <p:cNvPr id="29" name="Gerade Verbindung mit Pfeil 28">
              <a:extLst>
                <a:ext uri="{FF2B5EF4-FFF2-40B4-BE49-F238E27FC236}">
                  <a16:creationId xmlns:a16="http://schemas.microsoft.com/office/drawing/2014/main" id="{49FC82A4-9298-48F3-BD0F-A8536AE039A7}"/>
                </a:ext>
              </a:extLst>
            </p:cNvPr>
            <p:cNvCxnSpPr>
              <a:cxnSpLocks/>
            </p:cNvCxnSpPr>
            <p:nvPr/>
          </p:nvCxnSpPr>
          <p:spPr bwMode="auto">
            <a:xfrm>
              <a:off x="2425566" y="2370673"/>
              <a:ext cx="791767" cy="0"/>
            </a:xfrm>
            <a:prstGeom prst="straightConnector1">
              <a:avLst/>
            </a:prstGeom>
            <a:solidFill>
              <a:schemeClr val="accent1"/>
            </a:solidFill>
            <a:ln w="12700" cap="sq" cmpd="sng" algn="ctr">
              <a:solidFill>
                <a:schemeClr val="accent1"/>
              </a:solidFill>
              <a:prstDash val="solid"/>
              <a:round/>
              <a:headEnd type="none" w="sm" len="sm"/>
              <a:tailEnd type="triangle"/>
            </a:ln>
            <a:effectLst/>
          </p:spPr>
        </p:cxnSp>
        <p:sp>
          <p:nvSpPr>
            <p:cNvPr id="30" name="Textfeld 29">
              <a:extLst>
                <a:ext uri="{FF2B5EF4-FFF2-40B4-BE49-F238E27FC236}">
                  <a16:creationId xmlns:a16="http://schemas.microsoft.com/office/drawing/2014/main" id="{F83ACF98-58AC-4882-BDB5-9D6732D462B9}"/>
                </a:ext>
              </a:extLst>
            </p:cNvPr>
            <p:cNvSpPr txBox="1"/>
            <p:nvPr/>
          </p:nvSpPr>
          <p:spPr>
            <a:xfrm>
              <a:off x="3303465" y="2226807"/>
              <a:ext cx="3146047" cy="3231654"/>
            </a:xfrm>
            <a:prstGeom prst="rect">
              <a:avLst/>
            </a:prstGeom>
            <a:noFill/>
            <a:ln>
              <a:solidFill>
                <a:schemeClr val="accent1"/>
              </a:solidFill>
            </a:ln>
          </p:spPr>
          <p:txBody>
            <a:bodyPr wrap="square" rtlCol="0">
              <a:spAutoFit/>
            </a:bodyPr>
            <a:lstStyle/>
            <a:p>
              <a:pPr>
                <a:spcAft>
                  <a:spcPts val="1200"/>
                </a:spcAft>
              </a:pPr>
              <a:r>
                <a:rPr lang="de-DE" sz="1400" b="1" dirty="0">
                  <a:solidFill>
                    <a:schemeClr val="accent1"/>
                  </a:solidFill>
                  <a:latin typeface="Calibri" panose="020F0502020204030204" pitchFamily="34" charset="0"/>
                  <a:sym typeface="Wingdings" pitchFamily="2" charset="2"/>
                </a:rPr>
                <a:t>User Stories (Homepage)</a:t>
              </a:r>
            </a:p>
            <a:p>
              <a:pPr marL="180975" indent="-180975">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Als Redakteur …</a:t>
              </a:r>
            </a:p>
            <a:p>
              <a:pPr marL="393700" lvl="1" indent="-228600">
                <a:buFont typeface="Calibri" panose="020F0502020204030204" pitchFamily="34" charset="0"/>
                <a:buChar char="…"/>
              </a:pPr>
              <a:r>
                <a:rPr lang="de-DE" sz="1200" dirty="0">
                  <a:solidFill>
                    <a:srgbClr val="4D4D4D"/>
                  </a:solidFill>
                  <a:latin typeface="Calibri" panose="020F0502020204030204" pitchFamily="34" charset="0"/>
                  <a:sym typeface="Wingdings" pitchFamily="2" charset="2"/>
                </a:rPr>
                <a:t>benötige ich einen gut sichtbaren Bereich auf der Homepage, um aktuelle Ankündigungen platzieren zu können.</a:t>
              </a:r>
            </a:p>
            <a:p>
              <a:pPr marL="393700" lvl="1" indent="-228600">
                <a:buFont typeface="Calibri" panose="020F0502020204030204" pitchFamily="34" charset="0"/>
                <a:buChar char="…"/>
              </a:pPr>
              <a:r>
                <a:rPr lang="de-DE" sz="1200" dirty="0">
                  <a:solidFill>
                    <a:srgbClr val="4D4D4D"/>
                  </a:solidFill>
                  <a:latin typeface="Calibri" panose="020F0502020204030204" pitchFamily="34" charset="0"/>
                  <a:sym typeface="Wingdings" pitchFamily="2" charset="2"/>
                </a:rPr>
                <a:t>hätte ich gerne gewisse Freiheiten, um Content an verschiedenen Stellen platzieren zu können.</a:t>
              </a:r>
            </a:p>
            <a:p>
              <a:pPr marL="180975" indent="-180975">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a:t>
              </a:r>
            </a:p>
            <a:p>
              <a:pPr marL="180975" indent="-180975">
                <a:buFont typeface="Arial" panose="020B0604020202020204" pitchFamily="34" charset="0"/>
                <a:buChar char="•"/>
              </a:pPr>
              <a:r>
                <a:rPr lang="de-DE" sz="1200" dirty="0">
                  <a:solidFill>
                    <a:srgbClr val="4D4D4D"/>
                  </a:solidFill>
                  <a:latin typeface="Calibri" panose="020F0502020204030204" pitchFamily="34" charset="0"/>
                  <a:sym typeface="Wingdings" pitchFamily="2" charset="2"/>
                </a:rPr>
                <a:t>Als Besucher der Site …</a:t>
              </a:r>
            </a:p>
            <a:p>
              <a:pPr marL="393700" lvl="1" indent="-228600">
                <a:buFont typeface="Calibri" panose="020F0502020204030204" pitchFamily="34" charset="0"/>
                <a:buChar char="…"/>
              </a:pPr>
              <a:r>
                <a:rPr lang="de-DE" sz="1200" dirty="0">
                  <a:solidFill>
                    <a:srgbClr val="4D4D4D"/>
                  </a:solidFill>
                  <a:latin typeface="Calibri" panose="020F0502020204030204" pitchFamily="34" charset="0"/>
                  <a:sym typeface="Wingdings" pitchFamily="2" charset="2"/>
                </a:rPr>
                <a:t>möchte ich auf einen Blick Neuigkeiten erkennen können.</a:t>
              </a:r>
            </a:p>
            <a:p>
              <a:pPr marL="393700" lvl="1" indent="-228600">
                <a:buFont typeface="Calibri" panose="020F0502020204030204" pitchFamily="34" charset="0"/>
                <a:buChar char="…"/>
              </a:pPr>
              <a:r>
                <a:rPr lang="de-DE" sz="1200" dirty="0">
                  <a:solidFill>
                    <a:srgbClr val="4D4D4D"/>
                  </a:solidFill>
                  <a:latin typeface="Calibri" panose="020F0502020204030204" pitchFamily="34" charset="0"/>
                  <a:sym typeface="Wingdings" pitchFamily="2" charset="2"/>
                </a:rPr>
                <a:t>würde ich gerne über aktuelle Aktionen und Angebote erfahren.</a:t>
              </a:r>
            </a:p>
            <a:p>
              <a:pPr marL="393700" lvl="1" indent="-228600">
                <a:buFont typeface="Calibri" panose="020F0502020204030204" pitchFamily="34" charset="0"/>
                <a:buChar char="…"/>
              </a:pPr>
              <a:r>
                <a:rPr lang="de-DE" sz="1200" dirty="0">
                  <a:solidFill>
                    <a:srgbClr val="4D4D4D"/>
                  </a:solidFill>
                  <a:latin typeface="Calibri" panose="020F0502020204030204" pitchFamily="34" charset="0"/>
                  <a:sym typeface="Wingdings" pitchFamily="2" charset="2"/>
                </a:rPr>
                <a:t>will ich eine intuitive Navigation durch alle Bereiche haben.</a:t>
              </a:r>
            </a:p>
          </p:txBody>
        </p:sp>
      </p:grpSp>
      <p:sp>
        <p:nvSpPr>
          <p:cNvPr id="45" name="AutoShape 3">
            <a:extLst>
              <a:ext uri="{FF2B5EF4-FFF2-40B4-BE49-F238E27FC236}">
                <a16:creationId xmlns:a16="http://schemas.microsoft.com/office/drawing/2014/main" id="{DD52AC5F-6B34-4D2E-8EB7-1F4536B54BF5}"/>
              </a:ext>
            </a:extLst>
          </p:cNvPr>
          <p:cNvSpPr>
            <a:spLocks noChangeAspect="1" noChangeArrowheads="1" noTextEdit="1"/>
          </p:cNvSpPr>
          <p:nvPr/>
        </p:nvSpPr>
        <p:spPr bwMode="auto">
          <a:xfrm>
            <a:off x="7586486" y="2438400"/>
            <a:ext cx="1228725" cy="358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nvGrpSpPr>
          <p:cNvPr id="66" name="Gruppieren 65">
            <a:extLst>
              <a:ext uri="{FF2B5EF4-FFF2-40B4-BE49-F238E27FC236}">
                <a16:creationId xmlns:a16="http://schemas.microsoft.com/office/drawing/2014/main" id="{7797E20B-B2A1-4BC7-BF61-D85B6567EB10}"/>
              </a:ext>
            </a:extLst>
          </p:cNvPr>
          <p:cNvGrpSpPr/>
          <p:nvPr/>
        </p:nvGrpSpPr>
        <p:grpSpPr>
          <a:xfrm>
            <a:off x="2797063" y="3062288"/>
            <a:ext cx="5995924" cy="3149850"/>
            <a:chOff x="2808352" y="3062288"/>
            <a:chExt cx="5995924" cy="3149850"/>
          </a:xfrm>
        </p:grpSpPr>
        <p:sp>
          <p:nvSpPr>
            <p:cNvPr id="34" name="Geschweifte Klammer links 33">
              <a:extLst>
                <a:ext uri="{FF2B5EF4-FFF2-40B4-BE49-F238E27FC236}">
                  <a16:creationId xmlns:a16="http://schemas.microsoft.com/office/drawing/2014/main" id="{CC054260-FC39-4B48-A144-8F4B8BFD1B7F}"/>
                </a:ext>
              </a:extLst>
            </p:cNvPr>
            <p:cNvSpPr/>
            <p:nvPr/>
          </p:nvSpPr>
          <p:spPr bwMode="auto">
            <a:xfrm>
              <a:off x="7281334" y="3090958"/>
              <a:ext cx="180622" cy="2913307"/>
            </a:xfrm>
            <a:prstGeom prst="leftBrace">
              <a:avLst/>
            </a:prstGeom>
            <a:noFill/>
            <a:ln w="12700" cap="sq" cmpd="sng" algn="ctr">
              <a:solidFill>
                <a:schemeClr val="tx2">
                  <a:lumMod val="5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cxnSp>
          <p:nvCxnSpPr>
            <p:cNvPr id="36" name="Verbinder: gewinkelt 35">
              <a:extLst>
                <a:ext uri="{FF2B5EF4-FFF2-40B4-BE49-F238E27FC236}">
                  <a16:creationId xmlns:a16="http://schemas.microsoft.com/office/drawing/2014/main" id="{67E17FB3-8F71-4BBD-BC47-5714D6AFA7C2}"/>
                </a:ext>
              </a:extLst>
            </p:cNvPr>
            <p:cNvCxnSpPr>
              <a:cxnSpLocks/>
            </p:cNvCxnSpPr>
            <p:nvPr/>
          </p:nvCxnSpPr>
          <p:spPr bwMode="auto">
            <a:xfrm flipV="1">
              <a:off x="2808352" y="4560712"/>
              <a:ext cx="4326226" cy="1651426"/>
            </a:xfrm>
            <a:prstGeom prst="bentConnector3">
              <a:avLst>
                <a:gd name="adj1" fmla="val 92272"/>
              </a:avLst>
            </a:prstGeom>
            <a:solidFill>
              <a:schemeClr val="accent1"/>
            </a:solidFill>
            <a:ln w="12700" cap="sq" cmpd="sng" algn="ctr">
              <a:solidFill>
                <a:schemeClr val="tx1"/>
              </a:solidFill>
              <a:prstDash val="solid"/>
              <a:round/>
              <a:headEnd type="none" w="med" len="med"/>
              <a:tailEnd type="triangle" w="med" len="med"/>
            </a:ln>
            <a:effectLst/>
          </p:spPr>
        </p:cxnSp>
        <p:grpSp>
          <p:nvGrpSpPr>
            <p:cNvPr id="63" name="Gruppieren 62">
              <a:extLst>
                <a:ext uri="{FF2B5EF4-FFF2-40B4-BE49-F238E27FC236}">
                  <a16:creationId xmlns:a16="http://schemas.microsoft.com/office/drawing/2014/main" id="{5445E6D3-F58A-42C0-A23A-548FFFC98DE6}"/>
                </a:ext>
              </a:extLst>
            </p:cNvPr>
            <p:cNvGrpSpPr/>
            <p:nvPr/>
          </p:nvGrpSpPr>
          <p:grpSpPr>
            <a:xfrm>
              <a:off x="7618413" y="3062288"/>
              <a:ext cx="1185863" cy="2941637"/>
              <a:chOff x="7618413" y="3062288"/>
              <a:chExt cx="1185863" cy="2941637"/>
            </a:xfrm>
          </p:grpSpPr>
          <p:sp>
            <p:nvSpPr>
              <p:cNvPr id="46" name="Rectangle 5">
                <a:extLst>
                  <a:ext uri="{FF2B5EF4-FFF2-40B4-BE49-F238E27FC236}">
                    <a16:creationId xmlns:a16="http://schemas.microsoft.com/office/drawing/2014/main" id="{E068C935-3F31-449C-8C85-3379D5B0CBBB}"/>
                  </a:ext>
                </a:extLst>
              </p:cNvPr>
              <p:cNvSpPr>
                <a:spLocks noChangeArrowheads="1"/>
              </p:cNvSpPr>
              <p:nvPr/>
            </p:nvSpPr>
            <p:spPr bwMode="auto">
              <a:xfrm>
                <a:off x="7618413" y="5057775"/>
                <a:ext cx="1185863" cy="946150"/>
              </a:xfrm>
              <a:prstGeom prst="rect">
                <a:avLst/>
              </a:prstGeom>
              <a:solidFill>
                <a:schemeClr val="tx2">
                  <a:lumMod val="20000"/>
                  <a:lumOff val="80000"/>
                </a:schemeClr>
              </a:solidFill>
              <a:ln w="412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 name="Rectangle 6">
                <a:extLst>
                  <a:ext uri="{FF2B5EF4-FFF2-40B4-BE49-F238E27FC236}">
                    <a16:creationId xmlns:a16="http://schemas.microsoft.com/office/drawing/2014/main" id="{5EB6CB25-F8F5-468A-B01E-75C96945ED89}"/>
                  </a:ext>
                </a:extLst>
              </p:cNvPr>
              <p:cNvSpPr>
                <a:spLocks noChangeArrowheads="1"/>
              </p:cNvSpPr>
              <p:nvPr/>
            </p:nvSpPr>
            <p:spPr bwMode="auto">
              <a:xfrm>
                <a:off x="7618413" y="4122738"/>
                <a:ext cx="587375" cy="820738"/>
              </a:xfrm>
              <a:prstGeom prst="rect">
                <a:avLst/>
              </a:prstGeom>
              <a:solidFill>
                <a:schemeClr val="tx2">
                  <a:lumMod val="20000"/>
                  <a:lumOff val="80000"/>
                </a:schemeClr>
              </a:solidFill>
              <a:ln w="412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8" name="Rectangle 7">
                <a:extLst>
                  <a:ext uri="{FF2B5EF4-FFF2-40B4-BE49-F238E27FC236}">
                    <a16:creationId xmlns:a16="http://schemas.microsoft.com/office/drawing/2014/main" id="{34B24DE4-6F15-4CAA-9C22-F3989526DA5D}"/>
                  </a:ext>
                </a:extLst>
              </p:cNvPr>
              <p:cNvSpPr>
                <a:spLocks noChangeArrowheads="1"/>
              </p:cNvSpPr>
              <p:nvPr/>
            </p:nvSpPr>
            <p:spPr bwMode="auto">
              <a:xfrm>
                <a:off x="8332788" y="4475163"/>
                <a:ext cx="471488" cy="468313"/>
              </a:xfrm>
              <a:prstGeom prst="rect">
                <a:avLst/>
              </a:prstGeom>
              <a:solidFill>
                <a:schemeClr val="tx2">
                  <a:lumMod val="20000"/>
                  <a:lumOff val="80000"/>
                </a:schemeClr>
              </a:solidFill>
              <a:ln w="412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9" name="Rectangle 8">
                <a:extLst>
                  <a:ext uri="{FF2B5EF4-FFF2-40B4-BE49-F238E27FC236}">
                    <a16:creationId xmlns:a16="http://schemas.microsoft.com/office/drawing/2014/main" id="{97BB4845-AC78-4477-BD55-0860AD00A8DF}"/>
                  </a:ext>
                </a:extLst>
              </p:cNvPr>
              <p:cNvSpPr>
                <a:spLocks noChangeArrowheads="1"/>
              </p:cNvSpPr>
              <p:nvPr/>
            </p:nvSpPr>
            <p:spPr bwMode="auto">
              <a:xfrm>
                <a:off x="8332788" y="4122738"/>
                <a:ext cx="471488" cy="228600"/>
              </a:xfrm>
              <a:prstGeom prst="rect">
                <a:avLst/>
              </a:prstGeom>
              <a:solidFill>
                <a:schemeClr val="tx2">
                  <a:lumMod val="20000"/>
                  <a:lumOff val="80000"/>
                </a:schemeClr>
              </a:solidFill>
              <a:ln w="412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 name="Rectangle 9">
                <a:extLst>
                  <a:ext uri="{FF2B5EF4-FFF2-40B4-BE49-F238E27FC236}">
                    <a16:creationId xmlns:a16="http://schemas.microsoft.com/office/drawing/2014/main" id="{541715C6-ECD9-486E-BCF8-183BAA0E164E}"/>
                  </a:ext>
                </a:extLst>
              </p:cNvPr>
              <p:cNvSpPr>
                <a:spLocks noChangeArrowheads="1"/>
              </p:cNvSpPr>
              <p:nvPr/>
            </p:nvSpPr>
            <p:spPr bwMode="auto">
              <a:xfrm>
                <a:off x="7618413" y="3768725"/>
                <a:ext cx="1185863" cy="228600"/>
              </a:xfrm>
              <a:prstGeom prst="rect">
                <a:avLst/>
              </a:prstGeom>
              <a:solidFill>
                <a:schemeClr val="tx2">
                  <a:lumMod val="20000"/>
                  <a:lumOff val="80000"/>
                </a:schemeClr>
              </a:solidFill>
              <a:ln w="412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 name="Rectangle 10">
                <a:extLst>
                  <a:ext uri="{FF2B5EF4-FFF2-40B4-BE49-F238E27FC236}">
                    <a16:creationId xmlns:a16="http://schemas.microsoft.com/office/drawing/2014/main" id="{AFBEB5AF-8486-4B78-8D5E-D1B6BF2D38CF}"/>
                  </a:ext>
                </a:extLst>
              </p:cNvPr>
              <p:cNvSpPr>
                <a:spLocks noChangeArrowheads="1"/>
              </p:cNvSpPr>
              <p:nvPr/>
            </p:nvSpPr>
            <p:spPr bwMode="auto">
              <a:xfrm>
                <a:off x="7618413" y="3414713"/>
                <a:ext cx="1185863" cy="230188"/>
              </a:xfrm>
              <a:prstGeom prst="rect">
                <a:avLst/>
              </a:prstGeom>
              <a:solidFill>
                <a:schemeClr val="tx2">
                  <a:lumMod val="20000"/>
                  <a:lumOff val="80000"/>
                </a:schemeClr>
              </a:solidFill>
              <a:ln w="412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2" name="Rectangle 11">
                <a:extLst>
                  <a:ext uri="{FF2B5EF4-FFF2-40B4-BE49-F238E27FC236}">
                    <a16:creationId xmlns:a16="http://schemas.microsoft.com/office/drawing/2014/main" id="{23A2088F-91A7-4E2C-8CC3-B8FAAD9ED739}"/>
                  </a:ext>
                </a:extLst>
              </p:cNvPr>
              <p:cNvSpPr>
                <a:spLocks noChangeArrowheads="1"/>
              </p:cNvSpPr>
              <p:nvPr/>
            </p:nvSpPr>
            <p:spPr bwMode="auto">
              <a:xfrm>
                <a:off x="7618413" y="3062288"/>
                <a:ext cx="1185863" cy="228600"/>
              </a:xfrm>
              <a:prstGeom prst="rect">
                <a:avLst/>
              </a:prstGeom>
              <a:solidFill>
                <a:schemeClr val="tx2">
                  <a:lumMod val="20000"/>
                  <a:lumOff val="80000"/>
                </a:schemeClr>
              </a:solidFill>
              <a:ln w="412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grpSp>
        <p:nvGrpSpPr>
          <p:cNvPr id="67" name="Gruppieren 66">
            <a:extLst>
              <a:ext uri="{FF2B5EF4-FFF2-40B4-BE49-F238E27FC236}">
                <a16:creationId xmlns:a16="http://schemas.microsoft.com/office/drawing/2014/main" id="{07024C3F-DB07-41B4-8898-6489F1826040}"/>
              </a:ext>
            </a:extLst>
          </p:cNvPr>
          <p:cNvGrpSpPr/>
          <p:nvPr/>
        </p:nvGrpSpPr>
        <p:grpSpPr>
          <a:xfrm>
            <a:off x="5470771" y="2370674"/>
            <a:ext cx="3297166" cy="645861"/>
            <a:chOff x="5470771" y="2370674"/>
            <a:chExt cx="3297166" cy="645861"/>
          </a:xfrm>
        </p:grpSpPr>
        <p:sp>
          <p:nvSpPr>
            <p:cNvPr id="32" name="Geschweifte Klammer links 31">
              <a:extLst>
                <a:ext uri="{FF2B5EF4-FFF2-40B4-BE49-F238E27FC236}">
                  <a16:creationId xmlns:a16="http://schemas.microsoft.com/office/drawing/2014/main" id="{5665D3FF-E987-4F5F-81FE-82CB50C57964}"/>
                </a:ext>
              </a:extLst>
            </p:cNvPr>
            <p:cNvSpPr/>
            <p:nvPr/>
          </p:nvSpPr>
          <p:spPr bwMode="auto">
            <a:xfrm>
              <a:off x="7270045" y="2438086"/>
              <a:ext cx="180622" cy="578449"/>
            </a:xfrm>
            <a:prstGeom prst="leftBrace">
              <a:avLst/>
            </a:prstGeom>
            <a:noFill/>
            <a:ln w="12700" cap="sq" cmpd="sng" algn="ctr">
              <a:solidFill>
                <a:schemeClr val="accent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cxnSp>
          <p:nvCxnSpPr>
            <p:cNvPr id="42" name="Verbinder: gewinkelt 41">
              <a:extLst>
                <a:ext uri="{FF2B5EF4-FFF2-40B4-BE49-F238E27FC236}">
                  <a16:creationId xmlns:a16="http://schemas.microsoft.com/office/drawing/2014/main" id="{FC0B9027-6D4F-4B9B-9831-45CD0E6DB4C4}"/>
                </a:ext>
              </a:extLst>
            </p:cNvPr>
            <p:cNvCxnSpPr/>
            <p:nvPr/>
          </p:nvCxnSpPr>
          <p:spPr bwMode="auto">
            <a:xfrm rot="10800000">
              <a:off x="5470771" y="2370674"/>
              <a:ext cx="1651602" cy="368863"/>
            </a:xfrm>
            <a:prstGeom prst="bentConnector3">
              <a:avLst/>
            </a:prstGeom>
            <a:solidFill>
              <a:schemeClr val="accent1"/>
            </a:solidFill>
            <a:ln w="12700" cap="sq" cmpd="sng" algn="ctr">
              <a:solidFill>
                <a:schemeClr val="accent1"/>
              </a:solidFill>
              <a:prstDash val="solid"/>
              <a:round/>
              <a:headEnd type="triangle" w="med" len="med"/>
              <a:tailEnd type="none" w="med" len="med"/>
            </a:ln>
            <a:effectLst/>
          </p:spPr>
        </p:cxnSp>
        <p:grpSp>
          <p:nvGrpSpPr>
            <p:cNvPr id="64" name="Gruppieren 63">
              <a:extLst>
                <a:ext uri="{FF2B5EF4-FFF2-40B4-BE49-F238E27FC236}">
                  <a16:creationId xmlns:a16="http://schemas.microsoft.com/office/drawing/2014/main" id="{E09AA25C-6D59-4917-AC64-43519595DA99}"/>
                </a:ext>
              </a:extLst>
            </p:cNvPr>
            <p:cNvGrpSpPr/>
            <p:nvPr/>
          </p:nvGrpSpPr>
          <p:grpSpPr>
            <a:xfrm>
              <a:off x="7582074" y="2438086"/>
              <a:ext cx="1185863" cy="532525"/>
              <a:chOff x="7582074" y="2438086"/>
              <a:chExt cx="1185863" cy="532525"/>
            </a:xfrm>
          </p:grpSpPr>
          <p:sp>
            <p:nvSpPr>
              <p:cNvPr id="54" name="Line 13">
                <a:extLst>
                  <a:ext uri="{FF2B5EF4-FFF2-40B4-BE49-F238E27FC236}">
                    <a16:creationId xmlns:a16="http://schemas.microsoft.com/office/drawing/2014/main" id="{4B38339F-8DB8-4249-A5AC-74AB48787FD9}"/>
                  </a:ext>
                </a:extLst>
              </p:cNvPr>
              <p:cNvSpPr>
                <a:spLocks noChangeShapeType="1"/>
              </p:cNvSpPr>
              <p:nvPr/>
            </p:nvSpPr>
            <p:spPr bwMode="auto">
              <a:xfrm>
                <a:off x="7582074" y="2438086"/>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 name="Line 15">
                <a:extLst>
                  <a:ext uri="{FF2B5EF4-FFF2-40B4-BE49-F238E27FC236}">
                    <a16:creationId xmlns:a16="http://schemas.microsoft.com/office/drawing/2014/main" id="{BE106281-A2D4-4759-8054-17FC4A61A7A3}"/>
                  </a:ext>
                </a:extLst>
              </p:cNvPr>
              <p:cNvSpPr>
                <a:spLocks noChangeShapeType="1"/>
              </p:cNvSpPr>
              <p:nvPr/>
            </p:nvSpPr>
            <p:spPr bwMode="auto">
              <a:xfrm>
                <a:off x="7582074" y="2704348"/>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8" name="Line 17">
                <a:extLst>
                  <a:ext uri="{FF2B5EF4-FFF2-40B4-BE49-F238E27FC236}">
                    <a16:creationId xmlns:a16="http://schemas.microsoft.com/office/drawing/2014/main" id="{15F6182D-B17E-4543-8712-6DA07FC68E58}"/>
                  </a:ext>
                </a:extLst>
              </p:cNvPr>
              <p:cNvSpPr>
                <a:spLocks noChangeShapeType="1"/>
              </p:cNvSpPr>
              <p:nvPr/>
            </p:nvSpPr>
            <p:spPr bwMode="auto">
              <a:xfrm>
                <a:off x="7582074" y="2526840"/>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59" name="Line 17">
                <a:extLst>
                  <a:ext uri="{FF2B5EF4-FFF2-40B4-BE49-F238E27FC236}">
                    <a16:creationId xmlns:a16="http://schemas.microsoft.com/office/drawing/2014/main" id="{FED13F9B-037A-44D1-9EE8-A43E64C77A86}"/>
                  </a:ext>
                </a:extLst>
              </p:cNvPr>
              <p:cNvSpPr>
                <a:spLocks noChangeShapeType="1"/>
              </p:cNvSpPr>
              <p:nvPr/>
            </p:nvSpPr>
            <p:spPr bwMode="auto">
              <a:xfrm>
                <a:off x="7582074" y="2615594"/>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60" name="Line 17">
                <a:extLst>
                  <a:ext uri="{FF2B5EF4-FFF2-40B4-BE49-F238E27FC236}">
                    <a16:creationId xmlns:a16="http://schemas.microsoft.com/office/drawing/2014/main" id="{691C315B-FB80-4A00-BBBE-E6773AA731FA}"/>
                  </a:ext>
                </a:extLst>
              </p:cNvPr>
              <p:cNvSpPr>
                <a:spLocks noChangeShapeType="1"/>
              </p:cNvSpPr>
              <p:nvPr/>
            </p:nvSpPr>
            <p:spPr bwMode="auto">
              <a:xfrm>
                <a:off x="7582074" y="2970611"/>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1" name="Line 17">
                <a:extLst>
                  <a:ext uri="{FF2B5EF4-FFF2-40B4-BE49-F238E27FC236}">
                    <a16:creationId xmlns:a16="http://schemas.microsoft.com/office/drawing/2014/main" id="{9161A46C-95DF-4002-B197-2BDA451D1C2A}"/>
                  </a:ext>
                </a:extLst>
              </p:cNvPr>
              <p:cNvSpPr>
                <a:spLocks noChangeShapeType="1"/>
              </p:cNvSpPr>
              <p:nvPr/>
            </p:nvSpPr>
            <p:spPr bwMode="auto">
              <a:xfrm>
                <a:off x="7582074" y="2793102"/>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62" name="Line 17">
                <a:extLst>
                  <a:ext uri="{FF2B5EF4-FFF2-40B4-BE49-F238E27FC236}">
                    <a16:creationId xmlns:a16="http://schemas.microsoft.com/office/drawing/2014/main" id="{75F9CB25-90B0-4B03-A2AE-FFE47EA12D31}"/>
                  </a:ext>
                </a:extLst>
              </p:cNvPr>
              <p:cNvSpPr>
                <a:spLocks noChangeShapeType="1"/>
              </p:cNvSpPr>
              <p:nvPr/>
            </p:nvSpPr>
            <p:spPr bwMode="auto">
              <a:xfrm>
                <a:off x="7582074" y="2881856"/>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grpSp>
      </p:grpSp>
    </p:spTree>
    <p:extLst>
      <p:ext uri="{BB962C8B-B14F-4D97-AF65-F5344CB8AC3E}">
        <p14:creationId xmlns:p14="http://schemas.microsoft.com/office/powerpoint/2010/main" val="606549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B444F7FF-0729-413B-ACF2-FF7137FC207A}"/>
              </a:ext>
            </a:extLst>
          </p:cNvPr>
          <p:cNvSpPr>
            <a:spLocks noGrp="1"/>
          </p:cNvSpPr>
          <p:nvPr>
            <p:ph type="body" sz="quarter" idx="11"/>
          </p:nvPr>
        </p:nvSpPr>
        <p:spPr/>
        <p:txBody>
          <a:bodyPr>
            <a:normAutofit fontScale="92500"/>
          </a:bodyPr>
          <a:lstStyle/>
          <a:p>
            <a:endParaRPr lang="de-DE"/>
          </a:p>
        </p:txBody>
      </p:sp>
      <p:sp>
        <p:nvSpPr>
          <p:cNvPr id="2" name="Fußzeilenplatzhalter 1">
            <a:extLst>
              <a:ext uri="{FF2B5EF4-FFF2-40B4-BE49-F238E27FC236}">
                <a16:creationId xmlns:a16="http://schemas.microsoft.com/office/drawing/2014/main" id="{953FEC67-BCFB-4362-AAD7-D587CD594844}"/>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EC247461-8299-4D29-AB0A-CA5AA3B0DB7A}"/>
              </a:ext>
            </a:extLst>
          </p:cNvPr>
          <p:cNvSpPr>
            <a:spLocks noGrp="1"/>
          </p:cNvSpPr>
          <p:nvPr>
            <p:ph type="sldNum" sz="quarter" idx="4"/>
          </p:nvPr>
        </p:nvSpPr>
        <p:spPr/>
        <p:txBody>
          <a:bodyPr/>
          <a:lstStyle/>
          <a:p>
            <a:fld id="{BD587C3E-324D-4846-9F44-5C3ACF20A720}" type="slidenum">
              <a:rPr lang="de-DE" smtClean="0"/>
              <a:pPr/>
              <a:t>86</a:t>
            </a:fld>
            <a:endParaRPr lang="de-DE" dirty="0"/>
          </a:p>
        </p:txBody>
      </p:sp>
      <p:sp>
        <p:nvSpPr>
          <p:cNvPr id="12" name="Textplatzhalter 11">
            <a:extLst>
              <a:ext uri="{FF2B5EF4-FFF2-40B4-BE49-F238E27FC236}">
                <a16:creationId xmlns:a16="http://schemas.microsoft.com/office/drawing/2014/main" id="{5B0D77BE-A239-47DC-B0C3-0EA325E9AA71}"/>
              </a:ext>
            </a:extLst>
          </p:cNvPr>
          <p:cNvSpPr>
            <a:spLocks noGrp="1"/>
          </p:cNvSpPr>
          <p:nvPr>
            <p:ph type="body" sz="quarter" idx="13"/>
          </p:nvPr>
        </p:nvSpPr>
        <p:spPr/>
        <p:txBody>
          <a:bodyPr/>
          <a:lstStyle/>
          <a:p>
            <a:r>
              <a:rPr lang="de-DE" dirty="0"/>
              <a:t>Scrum-Planungsprinzipien</a:t>
            </a:r>
          </a:p>
          <a:p>
            <a:r>
              <a:rPr lang="de-DE" dirty="0"/>
              <a:t>Der </a:t>
            </a:r>
            <a:r>
              <a:rPr lang="de-DE" dirty="0" err="1"/>
              <a:t>Product</a:t>
            </a:r>
            <a:r>
              <a:rPr lang="de-DE" dirty="0"/>
              <a:t> Backlog</a:t>
            </a:r>
          </a:p>
          <a:p>
            <a:r>
              <a:rPr lang="de-DE" dirty="0"/>
              <a:t>Die Priorisierung</a:t>
            </a:r>
          </a:p>
          <a:p>
            <a:r>
              <a:rPr lang="de-DE" dirty="0"/>
              <a:t>Die Releaseplanung</a:t>
            </a:r>
          </a:p>
        </p:txBody>
      </p:sp>
      <p:sp>
        <p:nvSpPr>
          <p:cNvPr id="8" name="Titel 7">
            <a:extLst>
              <a:ext uri="{FF2B5EF4-FFF2-40B4-BE49-F238E27FC236}">
                <a16:creationId xmlns:a16="http://schemas.microsoft.com/office/drawing/2014/main" id="{613BC157-02A1-42B8-B157-08980FF23011}"/>
              </a:ext>
            </a:extLst>
          </p:cNvPr>
          <p:cNvSpPr>
            <a:spLocks noGrp="1"/>
          </p:cNvSpPr>
          <p:nvPr>
            <p:ph type="title"/>
          </p:nvPr>
        </p:nvSpPr>
        <p:spPr>
          <a:prstGeom prst="rect">
            <a:avLst/>
          </a:prstGeom>
        </p:spPr>
        <p:txBody>
          <a:bodyPr/>
          <a:lstStyle/>
          <a:p>
            <a:r>
              <a:rPr lang="de-DE" dirty="0"/>
              <a:t>Zusammenfassung: Produktplanung</a:t>
            </a:r>
          </a:p>
        </p:txBody>
      </p:sp>
    </p:spTree>
    <p:extLst>
      <p:ext uri="{BB962C8B-B14F-4D97-AF65-F5344CB8AC3E}">
        <p14:creationId xmlns:p14="http://schemas.microsoft.com/office/powerpoint/2010/main" val="12321941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5855CEE-C912-4E96-9C54-B63B611413B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D947BC6-22D4-4CDE-9528-3F9F844090D5}"/>
              </a:ext>
            </a:extLst>
          </p:cNvPr>
          <p:cNvSpPr>
            <a:spLocks noGrp="1"/>
          </p:cNvSpPr>
          <p:nvPr>
            <p:ph type="sldNum" sz="quarter" idx="4"/>
          </p:nvPr>
        </p:nvSpPr>
        <p:spPr/>
        <p:txBody>
          <a:bodyPr/>
          <a:lstStyle/>
          <a:p>
            <a:fld id="{BD587C3E-324D-4846-9F44-5C3ACF20A720}" type="slidenum">
              <a:rPr lang="de-DE" smtClean="0"/>
              <a:pPr/>
              <a:t>87</a:t>
            </a:fld>
            <a:endParaRPr lang="de-DE" dirty="0"/>
          </a:p>
        </p:txBody>
      </p:sp>
      <p:sp>
        <p:nvSpPr>
          <p:cNvPr id="13" name="Textplatzhalter 12">
            <a:extLst>
              <a:ext uri="{FF2B5EF4-FFF2-40B4-BE49-F238E27FC236}">
                <a16:creationId xmlns:a16="http://schemas.microsoft.com/office/drawing/2014/main" id="{3B7A0DF1-D269-44F4-A0E9-9F817313610B}"/>
              </a:ext>
            </a:extLst>
          </p:cNvPr>
          <p:cNvSpPr>
            <a:spLocks noGrp="1"/>
          </p:cNvSpPr>
          <p:nvPr>
            <p:ph type="body" sz="quarter" idx="11"/>
          </p:nvPr>
        </p:nvSpPr>
        <p:spPr/>
        <p:txBody>
          <a:bodyPr>
            <a:normAutofit fontScale="55000" lnSpcReduction="20000"/>
          </a:bodyPr>
          <a:lstStyle/>
          <a:p>
            <a:r>
              <a:rPr lang="de-DE" dirty="0"/>
              <a:t>Syl_ID_2.1</a:t>
            </a:r>
          </a:p>
        </p:txBody>
      </p:sp>
      <p:sp>
        <p:nvSpPr>
          <p:cNvPr id="8" name="Titel 7">
            <a:extLst>
              <a:ext uri="{FF2B5EF4-FFF2-40B4-BE49-F238E27FC236}">
                <a16:creationId xmlns:a16="http://schemas.microsoft.com/office/drawing/2014/main" id="{D064B52A-4C46-46EF-94F3-E1614A0ABB86}"/>
              </a:ext>
            </a:extLst>
          </p:cNvPr>
          <p:cNvSpPr>
            <a:spLocks noGrp="1"/>
          </p:cNvSpPr>
          <p:nvPr>
            <p:ph type="title"/>
          </p:nvPr>
        </p:nvSpPr>
        <p:spPr/>
        <p:txBody>
          <a:bodyPr/>
          <a:lstStyle/>
          <a:p>
            <a:r>
              <a:rPr lang="de-DE" dirty="0" err="1"/>
              <a:t>Scrum</a:t>
            </a:r>
            <a:r>
              <a:rPr lang="de-DE" dirty="0"/>
              <a:t>-Projekt: Sprint</a:t>
            </a:r>
          </a:p>
        </p:txBody>
      </p:sp>
      <p:sp>
        <p:nvSpPr>
          <p:cNvPr id="11" name="Textplatzhalter 10">
            <a:extLst>
              <a:ext uri="{FF2B5EF4-FFF2-40B4-BE49-F238E27FC236}">
                <a16:creationId xmlns:a16="http://schemas.microsoft.com/office/drawing/2014/main" id="{1C2F54E8-E653-4B01-BB58-114533642C5A}"/>
              </a:ext>
            </a:extLst>
          </p:cNvPr>
          <p:cNvSpPr>
            <a:spLocks noGrp="1"/>
          </p:cNvSpPr>
          <p:nvPr>
            <p:ph type="body" sz="quarter" idx="12"/>
          </p:nvPr>
        </p:nvSpPr>
        <p:spPr/>
        <p:txBody>
          <a:bodyPr>
            <a:normAutofit fontScale="92500" lnSpcReduction="20000"/>
          </a:bodyPr>
          <a:lstStyle/>
          <a:p>
            <a:r>
              <a:rPr lang="de-DE" dirty="0"/>
              <a:t>Der Sprint</a:t>
            </a:r>
          </a:p>
          <a:p>
            <a:r>
              <a:rPr lang="de-DE" dirty="0"/>
              <a:t>Die Sprint-Planung</a:t>
            </a:r>
          </a:p>
          <a:p>
            <a:r>
              <a:rPr lang="de-DE" dirty="0"/>
              <a:t>Das Daily </a:t>
            </a:r>
            <a:r>
              <a:rPr lang="de-DE" dirty="0" err="1"/>
              <a:t>Scrum</a:t>
            </a:r>
            <a:endParaRPr lang="de-DE" dirty="0"/>
          </a:p>
          <a:p>
            <a:r>
              <a:rPr lang="de-DE" dirty="0"/>
              <a:t>Der Sprint-Review</a:t>
            </a:r>
          </a:p>
          <a:p>
            <a:r>
              <a:rPr lang="de-DE" dirty="0"/>
              <a:t>Die Sprint-Retrospektive</a:t>
            </a:r>
          </a:p>
        </p:txBody>
      </p:sp>
    </p:spTree>
    <p:extLst>
      <p:ext uri="{BB962C8B-B14F-4D97-AF65-F5344CB8AC3E}">
        <p14:creationId xmlns:p14="http://schemas.microsoft.com/office/powerpoint/2010/main" val="13256541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4BAAB01-7265-457D-87BE-2420C145F10F}"/>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7CDCD86E-EA40-47CA-945C-914840C6EEF1}"/>
              </a:ext>
            </a:extLst>
          </p:cNvPr>
          <p:cNvSpPr>
            <a:spLocks noGrp="1"/>
          </p:cNvSpPr>
          <p:nvPr>
            <p:ph type="sldNum" sz="quarter" idx="4"/>
          </p:nvPr>
        </p:nvSpPr>
        <p:spPr/>
        <p:txBody>
          <a:bodyPr/>
          <a:lstStyle/>
          <a:p>
            <a:fld id="{BD587C3E-324D-4846-9F44-5C3ACF20A720}" type="slidenum">
              <a:rPr lang="de-DE" smtClean="0"/>
              <a:pPr/>
              <a:t>88</a:t>
            </a:fld>
            <a:endParaRPr lang="de-DE" dirty="0"/>
          </a:p>
        </p:txBody>
      </p:sp>
      <p:sp>
        <p:nvSpPr>
          <p:cNvPr id="8" name="Titel 7">
            <a:extLst>
              <a:ext uri="{FF2B5EF4-FFF2-40B4-BE49-F238E27FC236}">
                <a16:creationId xmlns:a16="http://schemas.microsoft.com/office/drawing/2014/main" id="{5FC9AFB9-D075-45AE-838C-5BBE217C27EF}"/>
              </a:ext>
            </a:extLst>
          </p:cNvPr>
          <p:cNvSpPr>
            <a:spLocks noGrp="1"/>
          </p:cNvSpPr>
          <p:nvPr>
            <p:ph type="title"/>
          </p:nvPr>
        </p:nvSpPr>
        <p:spPr/>
        <p:txBody>
          <a:bodyPr/>
          <a:lstStyle/>
          <a:p>
            <a:r>
              <a:rPr lang="de-DE" dirty="0"/>
              <a:t>Der Sprint: Das Herz von Scrum</a:t>
            </a:r>
          </a:p>
        </p:txBody>
      </p:sp>
      <p:sp>
        <p:nvSpPr>
          <p:cNvPr id="10" name="Textplatzhalter 9">
            <a:extLst>
              <a:ext uri="{FF2B5EF4-FFF2-40B4-BE49-F238E27FC236}">
                <a16:creationId xmlns:a16="http://schemas.microsoft.com/office/drawing/2014/main" id="{262EE5C5-29B4-4ED8-803C-009E068C7A60}"/>
              </a:ext>
            </a:extLst>
          </p:cNvPr>
          <p:cNvSpPr>
            <a:spLocks noGrp="1"/>
          </p:cNvSpPr>
          <p:nvPr>
            <p:ph type="body" sz="quarter" idx="11"/>
          </p:nvPr>
        </p:nvSpPr>
        <p:spPr/>
        <p:txBody>
          <a:bodyPr>
            <a:normAutofit fontScale="92500"/>
          </a:bodyPr>
          <a:lstStyle/>
          <a:p>
            <a:r>
              <a:rPr lang="de-DE" dirty="0"/>
              <a:t>Syl_ID_2.1 / Syl_ID_9.1</a:t>
            </a:r>
          </a:p>
        </p:txBody>
      </p:sp>
      <p:sp>
        <p:nvSpPr>
          <p:cNvPr id="11" name="Textfeld 10">
            <a:extLst>
              <a:ext uri="{FF2B5EF4-FFF2-40B4-BE49-F238E27FC236}">
                <a16:creationId xmlns:a16="http://schemas.microsoft.com/office/drawing/2014/main" id="{B1927025-E760-4401-BC66-B504725E9CD2}"/>
              </a:ext>
            </a:extLst>
          </p:cNvPr>
          <p:cNvSpPr txBox="1"/>
          <p:nvPr/>
        </p:nvSpPr>
        <p:spPr>
          <a:xfrm>
            <a:off x="185193" y="1055301"/>
            <a:ext cx="8370005" cy="584775"/>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Der Sprint ist eine </a:t>
            </a:r>
            <a:r>
              <a:rPr lang="de-DE" sz="1600" b="1" dirty="0">
                <a:solidFill>
                  <a:srgbClr val="4D4D4D"/>
                </a:solidFill>
                <a:latin typeface="Calibri" panose="020F0502020204030204" pitchFamily="34" charset="0"/>
                <a:sym typeface="Wingdings" pitchFamily="2" charset="2"/>
              </a:rPr>
              <a:t>Time Box von maximal einem Monat</a:t>
            </a:r>
            <a:r>
              <a:rPr lang="de-DE" sz="1600" dirty="0">
                <a:solidFill>
                  <a:srgbClr val="4D4D4D"/>
                </a:solidFill>
                <a:latin typeface="Calibri" panose="020F0502020204030204" pitchFamily="34" charset="0"/>
                <a:sym typeface="Wingdings" pitchFamily="2" charset="2"/>
              </a:rPr>
              <a:t>, innerhalb derer ein </a:t>
            </a:r>
            <a:r>
              <a:rPr lang="de-DE" sz="1600" b="1" dirty="0">
                <a:solidFill>
                  <a:srgbClr val="4D4D4D"/>
                </a:solidFill>
                <a:latin typeface="Calibri" panose="020F0502020204030204" pitchFamily="34" charset="0"/>
                <a:sym typeface="Wingdings" pitchFamily="2" charset="2"/>
              </a:rPr>
              <a:t>fertiges</a:t>
            </a:r>
            <a:r>
              <a:rPr lang="de-DE" sz="1600" dirty="0">
                <a:solidFill>
                  <a:srgbClr val="4D4D4D"/>
                </a:solidFill>
                <a:latin typeface="Calibri" panose="020F0502020204030204" pitchFamily="34" charset="0"/>
                <a:sym typeface="Wingdings" pitchFamily="2" charset="2"/>
              </a:rPr>
              <a:t> („Definition </a:t>
            </a:r>
            <a:r>
              <a:rPr lang="de-DE" sz="1600" dirty="0" err="1">
                <a:solidFill>
                  <a:srgbClr val="4D4D4D"/>
                </a:solidFill>
                <a:latin typeface="Calibri" panose="020F0502020204030204" pitchFamily="34" charset="0"/>
                <a:sym typeface="Wingdings" pitchFamily="2" charset="2"/>
              </a:rPr>
              <a:t>of</a:t>
            </a:r>
            <a:r>
              <a:rPr lang="de-DE" sz="1600" dirty="0">
                <a:solidFill>
                  <a:srgbClr val="4D4D4D"/>
                </a:solidFill>
                <a:latin typeface="Calibri" panose="020F0502020204030204" pitchFamily="34" charset="0"/>
                <a:sym typeface="Wingdings" pitchFamily="2" charset="2"/>
              </a:rPr>
              <a:t> </a:t>
            </a:r>
            <a:r>
              <a:rPr lang="de-DE" sz="1600" dirty="0" err="1">
                <a:solidFill>
                  <a:srgbClr val="4D4D4D"/>
                </a:solidFill>
                <a:latin typeface="Calibri" panose="020F0502020204030204" pitchFamily="34" charset="0"/>
                <a:sym typeface="Wingdings" pitchFamily="2" charset="2"/>
              </a:rPr>
              <a:t>Done</a:t>
            </a:r>
            <a:r>
              <a:rPr lang="de-DE" sz="1600" dirty="0">
                <a:solidFill>
                  <a:srgbClr val="4D4D4D"/>
                </a:solidFill>
                <a:latin typeface="Calibri" panose="020F0502020204030204" pitchFamily="34" charset="0"/>
                <a:sym typeface="Wingdings" pitchFamily="2" charset="2"/>
              </a:rPr>
              <a:t>“), </a:t>
            </a:r>
            <a:r>
              <a:rPr lang="de-DE" sz="1600" b="1" dirty="0">
                <a:solidFill>
                  <a:srgbClr val="4D4D4D"/>
                </a:solidFill>
                <a:latin typeface="Calibri" panose="020F0502020204030204" pitchFamily="34" charset="0"/>
                <a:sym typeface="Wingdings" pitchFamily="2" charset="2"/>
              </a:rPr>
              <a:t>nutzbares</a:t>
            </a:r>
            <a:r>
              <a:rPr lang="de-DE" sz="1600" dirty="0">
                <a:solidFill>
                  <a:srgbClr val="4D4D4D"/>
                </a:solidFill>
                <a:latin typeface="Calibri" panose="020F0502020204030204" pitchFamily="34" charset="0"/>
                <a:sym typeface="Wingdings" pitchFamily="2" charset="2"/>
              </a:rPr>
              <a:t> und </a:t>
            </a:r>
            <a:r>
              <a:rPr lang="de-DE" sz="1600" b="1" dirty="0">
                <a:solidFill>
                  <a:srgbClr val="4D4D4D"/>
                </a:solidFill>
                <a:latin typeface="Calibri" panose="020F0502020204030204" pitchFamily="34" charset="0"/>
                <a:sym typeface="Wingdings" pitchFamily="2" charset="2"/>
              </a:rPr>
              <a:t>potenziell</a:t>
            </a:r>
            <a:r>
              <a:rPr lang="de-DE" sz="1600" dirty="0">
                <a:solidFill>
                  <a:srgbClr val="4D4D4D"/>
                </a:solidFill>
                <a:latin typeface="Calibri" panose="020F0502020204030204" pitchFamily="34" charset="0"/>
                <a:sym typeface="Wingdings" pitchFamily="2" charset="2"/>
              </a:rPr>
              <a:t> </a:t>
            </a:r>
            <a:r>
              <a:rPr lang="de-DE" sz="1600" b="1" dirty="0">
                <a:solidFill>
                  <a:srgbClr val="4D4D4D"/>
                </a:solidFill>
                <a:latin typeface="Calibri" panose="020F0502020204030204" pitchFamily="34" charset="0"/>
                <a:sym typeface="Wingdings" pitchFamily="2" charset="2"/>
              </a:rPr>
              <a:t>auslieferbares</a:t>
            </a:r>
            <a:r>
              <a:rPr lang="de-DE" sz="1600" dirty="0">
                <a:solidFill>
                  <a:srgbClr val="4D4D4D"/>
                </a:solidFill>
                <a:latin typeface="Calibri" panose="020F0502020204030204" pitchFamily="34" charset="0"/>
                <a:sym typeface="Wingdings" pitchFamily="2" charset="2"/>
              </a:rPr>
              <a:t> </a:t>
            </a:r>
            <a:r>
              <a:rPr lang="de-DE" sz="1600" b="1" dirty="0">
                <a:solidFill>
                  <a:srgbClr val="4D4D4D"/>
                </a:solidFill>
                <a:latin typeface="Calibri" panose="020F0502020204030204" pitchFamily="34" charset="0"/>
                <a:sym typeface="Wingdings" pitchFamily="2" charset="2"/>
              </a:rPr>
              <a:t>Produkt-Inkrement</a:t>
            </a:r>
            <a:r>
              <a:rPr lang="de-DE" sz="1600" dirty="0">
                <a:solidFill>
                  <a:srgbClr val="4D4D4D"/>
                </a:solidFill>
                <a:latin typeface="Calibri" panose="020F0502020204030204" pitchFamily="34" charset="0"/>
                <a:sym typeface="Wingdings" pitchFamily="2" charset="2"/>
              </a:rPr>
              <a:t> hergestellt wird.</a:t>
            </a:r>
          </a:p>
        </p:txBody>
      </p:sp>
      <p:sp>
        <p:nvSpPr>
          <p:cNvPr id="12" name="Textfeld 11">
            <a:extLst>
              <a:ext uri="{FF2B5EF4-FFF2-40B4-BE49-F238E27FC236}">
                <a16:creationId xmlns:a16="http://schemas.microsoft.com/office/drawing/2014/main" id="{1161DA5C-45AA-4DCC-8F07-E3CD145E4A0A}"/>
              </a:ext>
            </a:extLst>
          </p:cNvPr>
          <p:cNvSpPr txBox="1"/>
          <p:nvPr/>
        </p:nvSpPr>
        <p:spPr>
          <a:xfrm rot="21308935">
            <a:off x="185194" y="1943736"/>
            <a:ext cx="5660020" cy="584775"/>
          </a:xfrm>
          <a:prstGeom prst="rect">
            <a:avLst/>
          </a:prstGeom>
          <a:noFill/>
        </p:spPr>
        <p:txBody>
          <a:bodyPr wrap="square" rtlCol="0">
            <a:spAutoFit/>
          </a:bodyPr>
          <a:lstStyle/>
          <a:p>
            <a:r>
              <a:rPr lang="de-DE" sz="1600" b="1" dirty="0">
                <a:solidFill>
                  <a:srgbClr val="4D4D4D"/>
                </a:solidFill>
                <a:latin typeface="Calibri" panose="020F0502020204030204" pitchFamily="34" charset="0"/>
                <a:sym typeface="Wingdings" pitchFamily="2" charset="2"/>
              </a:rPr>
              <a:t>Alle</a:t>
            </a:r>
            <a:r>
              <a:rPr lang="de-DE" sz="1600" dirty="0">
                <a:solidFill>
                  <a:srgbClr val="4D4D4D"/>
                </a:solidFill>
                <a:latin typeface="Calibri" panose="020F0502020204030204" pitchFamily="34" charset="0"/>
                <a:sym typeface="Wingdings" pitchFamily="2" charset="2"/>
              </a:rPr>
              <a:t> Sprints innerhalb eines Entwicklungsvorhabens sollten die </a:t>
            </a:r>
            <a:r>
              <a:rPr lang="de-DE" sz="1600" b="1" dirty="0">
                <a:solidFill>
                  <a:srgbClr val="4D4D4D"/>
                </a:solidFill>
                <a:latin typeface="Calibri" panose="020F0502020204030204" pitchFamily="34" charset="0"/>
                <a:sym typeface="Wingdings" pitchFamily="2" charset="2"/>
              </a:rPr>
              <a:t>gleiche Länge </a:t>
            </a:r>
            <a:r>
              <a:rPr lang="de-DE" sz="1600" dirty="0">
                <a:solidFill>
                  <a:srgbClr val="4D4D4D"/>
                </a:solidFill>
                <a:latin typeface="Calibri" panose="020F0502020204030204" pitchFamily="34" charset="0"/>
                <a:sym typeface="Wingdings" pitchFamily="2" charset="2"/>
              </a:rPr>
              <a:t>haben.</a:t>
            </a:r>
          </a:p>
        </p:txBody>
      </p:sp>
      <p:sp>
        <p:nvSpPr>
          <p:cNvPr id="13" name="Textfeld 12">
            <a:extLst>
              <a:ext uri="{FF2B5EF4-FFF2-40B4-BE49-F238E27FC236}">
                <a16:creationId xmlns:a16="http://schemas.microsoft.com/office/drawing/2014/main" id="{BE77AA33-A032-4952-B105-1FEDF9D7B8FC}"/>
              </a:ext>
            </a:extLst>
          </p:cNvPr>
          <p:cNvSpPr txBox="1"/>
          <p:nvPr/>
        </p:nvSpPr>
        <p:spPr>
          <a:xfrm rot="237120">
            <a:off x="2497640" y="2602060"/>
            <a:ext cx="5660020" cy="584775"/>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Der neue Sprint startet unmittelbar nach Abschluss des vorigen Sprints.</a:t>
            </a:r>
          </a:p>
        </p:txBody>
      </p:sp>
      <p:sp>
        <p:nvSpPr>
          <p:cNvPr id="14" name="Textfeld 13">
            <a:extLst>
              <a:ext uri="{FF2B5EF4-FFF2-40B4-BE49-F238E27FC236}">
                <a16:creationId xmlns:a16="http://schemas.microsoft.com/office/drawing/2014/main" id="{654CD2D2-14E9-4FD5-8FF0-CB09E759ECA4}"/>
              </a:ext>
            </a:extLst>
          </p:cNvPr>
          <p:cNvSpPr txBox="1"/>
          <p:nvPr/>
        </p:nvSpPr>
        <p:spPr>
          <a:xfrm rot="20748350">
            <a:off x="474562" y="3477196"/>
            <a:ext cx="3669175" cy="1323439"/>
          </a:xfrm>
          <a:prstGeom prst="rect">
            <a:avLst/>
          </a:prstGeom>
          <a:noFill/>
          <a:ln>
            <a:solidFill>
              <a:schemeClr val="tx2">
                <a:lumMod val="50000"/>
              </a:schemeClr>
            </a:solidFill>
          </a:ln>
        </p:spPr>
        <p:txBody>
          <a:bodyPr wrap="square" rtlCol="0">
            <a:spAutoFit/>
          </a:bodyPr>
          <a:lstStyle/>
          <a:p>
            <a:r>
              <a:rPr lang="de-DE" sz="1600" dirty="0">
                <a:solidFill>
                  <a:srgbClr val="4D4D4D"/>
                </a:solidFill>
                <a:latin typeface="Calibri" panose="020F0502020204030204" pitchFamily="34" charset="0"/>
                <a:sym typeface="Wingdings" pitchFamily="2" charset="2"/>
              </a:rPr>
              <a:t>Jeder Sprint umfasst folgende Ereignisse:</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Sprint-Planung</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Daily </a:t>
            </a:r>
            <a:r>
              <a:rPr lang="de-DE" sz="1600" dirty="0" err="1">
                <a:solidFill>
                  <a:srgbClr val="4D4D4D"/>
                </a:solidFill>
                <a:latin typeface="Calibri" panose="020F0502020204030204" pitchFamily="34" charset="0"/>
                <a:sym typeface="Wingdings" pitchFamily="2" charset="2"/>
              </a:rPr>
              <a:t>Scrums</a:t>
            </a:r>
            <a:endParaRPr lang="de-DE" sz="1600" dirty="0">
              <a:solidFill>
                <a:srgbClr val="4D4D4D"/>
              </a:solidFill>
              <a:latin typeface="Calibri" panose="020F0502020204030204" pitchFamily="34" charset="0"/>
              <a:sym typeface="Wingdings" pitchFamily="2" charset="2"/>
            </a:endParaRP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Sprint-Review</a:t>
            </a:r>
          </a:p>
          <a:p>
            <a:pPr marL="285750" indent="-285750">
              <a:buFont typeface="Arial" panose="020B0604020202020204" pitchFamily="34" charset="0"/>
              <a:buChar char="•"/>
            </a:pPr>
            <a:r>
              <a:rPr lang="de-DE" sz="1600" dirty="0">
                <a:solidFill>
                  <a:srgbClr val="4D4D4D"/>
                </a:solidFill>
                <a:latin typeface="Calibri" panose="020F0502020204030204" pitchFamily="34" charset="0"/>
                <a:sym typeface="Wingdings" pitchFamily="2" charset="2"/>
              </a:rPr>
              <a:t>Sprint-Retrospektive</a:t>
            </a:r>
          </a:p>
        </p:txBody>
      </p:sp>
      <p:sp>
        <p:nvSpPr>
          <p:cNvPr id="15" name="Textfeld 14">
            <a:extLst>
              <a:ext uri="{FF2B5EF4-FFF2-40B4-BE49-F238E27FC236}">
                <a16:creationId xmlns:a16="http://schemas.microsoft.com/office/drawing/2014/main" id="{42DA8303-322B-4A88-8016-01B8DBE47ACA}"/>
              </a:ext>
            </a:extLst>
          </p:cNvPr>
          <p:cNvSpPr txBox="1"/>
          <p:nvPr/>
        </p:nvSpPr>
        <p:spPr>
          <a:xfrm rot="335863">
            <a:off x="3380981" y="4362204"/>
            <a:ext cx="5097808" cy="1815882"/>
          </a:xfrm>
          <a:prstGeom prst="rect">
            <a:avLst/>
          </a:prstGeom>
          <a:solidFill>
            <a:schemeClr val="tx2">
              <a:lumMod val="20000"/>
              <a:lumOff val="80000"/>
            </a:schemeClr>
          </a:solidFill>
          <a:ln>
            <a:solidFill>
              <a:schemeClr val="tx2">
                <a:lumMod val="50000"/>
              </a:schemeClr>
            </a:solidFill>
          </a:ln>
        </p:spPr>
        <p:txBody>
          <a:bodyPr wrap="square" rtlCol="0">
            <a:spAutoFit/>
          </a:bodyPr>
          <a:lstStyle/>
          <a:p>
            <a:r>
              <a:rPr lang="de-DE" sz="1600" b="1" dirty="0">
                <a:solidFill>
                  <a:srgbClr val="4D4D4D"/>
                </a:solidFill>
                <a:latin typeface="Calibri" panose="020F0502020204030204" pitchFamily="34" charset="0"/>
                <a:sym typeface="Wingdings" pitchFamily="2" charset="2"/>
              </a:rPr>
              <a:t>Während</a:t>
            </a:r>
            <a:r>
              <a:rPr lang="de-DE" sz="1600" dirty="0">
                <a:solidFill>
                  <a:srgbClr val="4D4D4D"/>
                </a:solidFill>
                <a:latin typeface="Calibri" panose="020F0502020204030204" pitchFamily="34" charset="0"/>
                <a:sym typeface="Wingdings" pitchFamily="2" charset="2"/>
              </a:rPr>
              <a:t> des Sprints …</a:t>
            </a:r>
          </a:p>
          <a:p>
            <a:pPr marL="285750"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werden </a:t>
            </a:r>
            <a:r>
              <a:rPr lang="de-DE" sz="1600" b="1" dirty="0">
                <a:solidFill>
                  <a:srgbClr val="4D4D4D"/>
                </a:solidFill>
                <a:latin typeface="Calibri" panose="020F0502020204030204" pitchFamily="34" charset="0"/>
                <a:sym typeface="Wingdings" pitchFamily="2" charset="2"/>
              </a:rPr>
              <a:t>keine Änderungen </a:t>
            </a:r>
            <a:r>
              <a:rPr lang="de-DE" sz="1600" dirty="0">
                <a:solidFill>
                  <a:srgbClr val="4D4D4D"/>
                </a:solidFill>
                <a:latin typeface="Calibri" panose="020F0502020204030204" pitchFamily="34" charset="0"/>
                <a:sym typeface="Wingdings" pitchFamily="2" charset="2"/>
              </a:rPr>
              <a:t>vorgenommen, die das Sprint-Ziel gefährden.</a:t>
            </a:r>
          </a:p>
          <a:p>
            <a:pPr marL="285750"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wird der </a:t>
            </a:r>
            <a:r>
              <a:rPr lang="de-DE" sz="1600" b="1" dirty="0">
                <a:solidFill>
                  <a:srgbClr val="4D4D4D"/>
                </a:solidFill>
                <a:latin typeface="Calibri" panose="020F0502020204030204" pitchFamily="34" charset="0"/>
                <a:sym typeface="Wingdings" pitchFamily="2" charset="2"/>
              </a:rPr>
              <a:t>Qualitätsanspruch</a:t>
            </a:r>
            <a:r>
              <a:rPr lang="de-DE" sz="1600" dirty="0">
                <a:solidFill>
                  <a:srgbClr val="4D4D4D"/>
                </a:solidFill>
                <a:latin typeface="Calibri" panose="020F0502020204030204" pitchFamily="34" charset="0"/>
                <a:sym typeface="Wingdings" pitchFamily="2" charset="2"/>
              </a:rPr>
              <a:t> nicht geschmälert.</a:t>
            </a:r>
          </a:p>
          <a:p>
            <a:pPr marL="285750" indent="-285750">
              <a:buFont typeface="Calibri" panose="020F0502020204030204" pitchFamily="34" charset="0"/>
              <a:buChar char="…"/>
            </a:pPr>
            <a:r>
              <a:rPr lang="de-DE" sz="1600" dirty="0">
                <a:solidFill>
                  <a:srgbClr val="4D4D4D"/>
                </a:solidFill>
                <a:latin typeface="Calibri" panose="020F0502020204030204" pitchFamily="34" charset="0"/>
                <a:sym typeface="Wingdings" pitchFamily="2" charset="2"/>
              </a:rPr>
              <a:t>kann der </a:t>
            </a:r>
            <a:r>
              <a:rPr lang="de-DE" sz="1600" b="1" dirty="0">
                <a:solidFill>
                  <a:srgbClr val="4D4D4D"/>
                </a:solidFill>
                <a:latin typeface="Calibri" panose="020F0502020204030204" pitchFamily="34" charset="0"/>
                <a:sym typeface="Wingdings" pitchFamily="2" charset="2"/>
              </a:rPr>
              <a:t>Anforderungsumfang</a:t>
            </a:r>
            <a:r>
              <a:rPr lang="de-DE" sz="1600" dirty="0">
                <a:solidFill>
                  <a:srgbClr val="4D4D4D"/>
                </a:solidFill>
                <a:latin typeface="Calibri" panose="020F0502020204030204" pitchFamily="34" charset="0"/>
                <a:sym typeface="Wingdings" pitchFamily="2" charset="2"/>
              </a:rPr>
              <a:t> auf Basis neuer Erkenntnisse zwischen </a:t>
            </a:r>
            <a:r>
              <a:rPr lang="de-DE" sz="1600" dirty="0" err="1">
                <a:solidFill>
                  <a:srgbClr val="4D4D4D"/>
                </a:solidFill>
                <a:latin typeface="Calibri" panose="020F0502020204030204" pitchFamily="34" charset="0"/>
                <a:sym typeface="Wingdings" pitchFamily="2" charset="2"/>
              </a:rPr>
              <a:t>Product</a:t>
            </a:r>
            <a:r>
              <a:rPr lang="de-DE" sz="1600" dirty="0">
                <a:solidFill>
                  <a:srgbClr val="4D4D4D"/>
                </a:solidFill>
                <a:latin typeface="Calibri" panose="020F0502020204030204" pitchFamily="34" charset="0"/>
                <a:sym typeface="Wingdings" pitchFamily="2" charset="2"/>
              </a:rPr>
              <a:t> </a:t>
            </a:r>
            <a:r>
              <a:rPr lang="de-DE" sz="1600" dirty="0" err="1">
                <a:solidFill>
                  <a:srgbClr val="4D4D4D"/>
                </a:solidFill>
                <a:latin typeface="Calibri" panose="020F0502020204030204" pitchFamily="34" charset="0"/>
                <a:sym typeface="Wingdings" pitchFamily="2" charset="2"/>
              </a:rPr>
              <a:t>Owner</a:t>
            </a:r>
            <a:r>
              <a:rPr lang="de-DE" sz="1600" dirty="0">
                <a:solidFill>
                  <a:srgbClr val="4D4D4D"/>
                </a:solidFill>
                <a:latin typeface="Calibri" panose="020F0502020204030204" pitchFamily="34" charset="0"/>
                <a:sym typeface="Wingdings" pitchFamily="2" charset="2"/>
              </a:rPr>
              <a:t> und Entwicklungsteam neu ausgehandelt werden.</a:t>
            </a:r>
          </a:p>
        </p:txBody>
      </p:sp>
      <p:sp>
        <p:nvSpPr>
          <p:cNvPr id="4" name="Textfeld 3">
            <a:extLst>
              <a:ext uri="{FF2B5EF4-FFF2-40B4-BE49-F238E27FC236}">
                <a16:creationId xmlns:a16="http://schemas.microsoft.com/office/drawing/2014/main" id="{B4005916-775B-474F-9CFC-D97B476A3050}"/>
              </a:ext>
            </a:extLst>
          </p:cNvPr>
          <p:cNvSpPr txBox="1"/>
          <p:nvPr/>
        </p:nvSpPr>
        <p:spPr>
          <a:xfrm rot="21345625">
            <a:off x="5330837" y="3381187"/>
            <a:ext cx="3046114" cy="584775"/>
          </a:xfrm>
          <a:prstGeom prst="rect">
            <a:avLst/>
          </a:prstGeom>
          <a:noFill/>
        </p:spPr>
        <p:txBody>
          <a:bodyPr wrap="square" rtlCol="0">
            <a:spAutoFit/>
          </a:bodyPr>
          <a:lstStyle/>
          <a:p>
            <a:r>
              <a:rPr lang="de-DE" sz="1600" dirty="0">
                <a:solidFill>
                  <a:srgbClr val="4D4D4D"/>
                </a:solidFill>
                <a:latin typeface="Calibri" panose="020F0502020204030204" pitchFamily="34" charset="0"/>
                <a:sym typeface="Wingdings" pitchFamily="2" charset="2"/>
              </a:rPr>
              <a:t>Sprints werden auch manchmal als </a:t>
            </a:r>
            <a:r>
              <a:rPr lang="de-DE" sz="1600" b="1" dirty="0">
                <a:solidFill>
                  <a:srgbClr val="4D4D4D"/>
                </a:solidFill>
                <a:latin typeface="Calibri" panose="020F0502020204030204" pitchFamily="34" charset="0"/>
                <a:sym typeface="Wingdings" pitchFamily="2" charset="2"/>
              </a:rPr>
              <a:t>Iteration</a:t>
            </a:r>
            <a:r>
              <a:rPr lang="de-DE" sz="1600" dirty="0">
                <a:solidFill>
                  <a:srgbClr val="4D4D4D"/>
                </a:solidFill>
                <a:latin typeface="Calibri" panose="020F0502020204030204" pitchFamily="34" charset="0"/>
                <a:sym typeface="Wingdings" pitchFamily="2" charset="2"/>
              </a:rPr>
              <a:t> bezeichnet.</a:t>
            </a:r>
          </a:p>
        </p:txBody>
      </p:sp>
    </p:spTree>
    <p:extLst>
      <p:ext uri="{BB962C8B-B14F-4D97-AF65-F5344CB8AC3E}">
        <p14:creationId xmlns:p14="http://schemas.microsoft.com/office/powerpoint/2010/main" val="3781679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E76AE4D-DA12-45DA-83AC-5BBB09747068}"/>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C8EDBB33-4221-4173-8980-35138A19086F}"/>
              </a:ext>
            </a:extLst>
          </p:cNvPr>
          <p:cNvSpPr>
            <a:spLocks noGrp="1"/>
          </p:cNvSpPr>
          <p:nvPr>
            <p:ph type="sldNum" sz="quarter" idx="4"/>
          </p:nvPr>
        </p:nvSpPr>
        <p:spPr/>
        <p:txBody>
          <a:bodyPr/>
          <a:lstStyle/>
          <a:p>
            <a:fld id="{BD587C3E-324D-4846-9F44-5C3ACF20A720}" type="slidenum">
              <a:rPr lang="de-DE" smtClean="0"/>
              <a:pPr/>
              <a:t>89</a:t>
            </a:fld>
            <a:endParaRPr lang="de-DE" dirty="0"/>
          </a:p>
        </p:txBody>
      </p:sp>
      <p:sp>
        <p:nvSpPr>
          <p:cNvPr id="5" name="Titel 4">
            <a:extLst>
              <a:ext uri="{FF2B5EF4-FFF2-40B4-BE49-F238E27FC236}">
                <a16:creationId xmlns:a16="http://schemas.microsoft.com/office/drawing/2014/main" id="{0026A1E3-2471-4548-BD99-525FB1AD3A73}"/>
              </a:ext>
            </a:extLst>
          </p:cNvPr>
          <p:cNvSpPr>
            <a:spLocks noGrp="1"/>
          </p:cNvSpPr>
          <p:nvPr>
            <p:ph type="title"/>
          </p:nvPr>
        </p:nvSpPr>
        <p:spPr/>
        <p:txBody>
          <a:bodyPr/>
          <a:lstStyle/>
          <a:p>
            <a:r>
              <a:rPr lang="de-DE" dirty="0"/>
              <a:t>Aspekte, die für alle Sprints zu beachten sind</a:t>
            </a:r>
          </a:p>
        </p:txBody>
      </p:sp>
      <p:sp>
        <p:nvSpPr>
          <p:cNvPr id="2" name="Textplatzhalter 1">
            <a:extLst>
              <a:ext uri="{FF2B5EF4-FFF2-40B4-BE49-F238E27FC236}">
                <a16:creationId xmlns:a16="http://schemas.microsoft.com/office/drawing/2014/main" id="{D312D100-CFF3-4D43-91F9-B7F23D4E20EE}"/>
              </a:ext>
            </a:extLst>
          </p:cNvPr>
          <p:cNvSpPr>
            <a:spLocks noGrp="1"/>
          </p:cNvSpPr>
          <p:nvPr>
            <p:ph type="body" sz="quarter" idx="11"/>
          </p:nvPr>
        </p:nvSpPr>
        <p:spPr/>
        <p:txBody>
          <a:bodyPr>
            <a:normAutofit fontScale="92500"/>
          </a:bodyPr>
          <a:lstStyle/>
          <a:p>
            <a:endParaRPr lang="de-DE"/>
          </a:p>
        </p:txBody>
      </p:sp>
      <p:grpSp>
        <p:nvGrpSpPr>
          <p:cNvPr id="35" name="Gruppieren 34">
            <a:extLst>
              <a:ext uri="{FF2B5EF4-FFF2-40B4-BE49-F238E27FC236}">
                <a16:creationId xmlns:a16="http://schemas.microsoft.com/office/drawing/2014/main" id="{7BB243CA-2632-4C45-95AB-37CDDEC8A392}"/>
              </a:ext>
            </a:extLst>
          </p:cNvPr>
          <p:cNvGrpSpPr/>
          <p:nvPr/>
        </p:nvGrpSpPr>
        <p:grpSpPr>
          <a:xfrm>
            <a:off x="324251" y="893676"/>
            <a:ext cx="6986842" cy="914528"/>
            <a:chOff x="324251" y="893676"/>
            <a:chExt cx="6986842" cy="914528"/>
          </a:xfrm>
        </p:grpSpPr>
        <p:sp>
          <p:nvSpPr>
            <p:cNvPr id="7" name="Textfeld 6">
              <a:extLst>
                <a:ext uri="{FF2B5EF4-FFF2-40B4-BE49-F238E27FC236}">
                  <a16:creationId xmlns:a16="http://schemas.microsoft.com/office/drawing/2014/main" id="{2E21482B-F7A7-4DCA-9E8A-ED7839A522E8}"/>
                </a:ext>
              </a:extLst>
            </p:cNvPr>
            <p:cNvSpPr txBox="1"/>
            <p:nvPr/>
          </p:nvSpPr>
          <p:spPr>
            <a:xfrm>
              <a:off x="1144845" y="1095629"/>
              <a:ext cx="6166248" cy="369332"/>
            </a:xfrm>
            <a:prstGeom prst="rect">
              <a:avLst/>
            </a:prstGeom>
            <a:noFill/>
          </p:spPr>
          <p:txBody>
            <a:bodyPr wrap="square" rtlCol="0">
              <a:spAutoFit/>
            </a:bodyPr>
            <a:lstStyle/>
            <a:p>
              <a:r>
                <a:rPr lang="de-DE" b="1" dirty="0">
                  <a:solidFill>
                    <a:srgbClr val="4D4D4D"/>
                  </a:solidFill>
                  <a:latin typeface="Calibri" panose="020F0502020204030204" pitchFamily="34" charset="0"/>
                  <a:sym typeface="Wingdings" pitchFamily="2" charset="2"/>
                </a:rPr>
                <a:t>Time Box</a:t>
              </a:r>
            </a:p>
          </p:txBody>
        </p:sp>
        <p:pic>
          <p:nvPicPr>
            <p:cNvPr id="9" name="Grafik 8">
              <a:extLst>
                <a:ext uri="{FF2B5EF4-FFF2-40B4-BE49-F238E27FC236}">
                  <a16:creationId xmlns:a16="http://schemas.microsoft.com/office/drawing/2014/main" id="{F03A3CC7-0568-4E3C-BECF-268D3D929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51" y="893676"/>
              <a:ext cx="914528" cy="914528"/>
            </a:xfrm>
            <a:prstGeom prst="rect">
              <a:avLst/>
            </a:prstGeom>
          </p:spPr>
        </p:pic>
      </p:grpSp>
      <p:grpSp>
        <p:nvGrpSpPr>
          <p:cNvPr id="34" name="Gruppieren 33">
            <a:extLst>
              <a:ext uri="{FF2B5EF4-FFF2-40B4-BE49-F238E27FC236}">
                <a16:creationId xmlns:a16="http://schemas.microsoft.com/office/drawing/2014/main" id="{A19F0221-4AE6-49A2-8A9C-CB02F87D4B06}"/>
              </a:ext>
            </a:extLst>
          </p:cNvPr>
          <p:cNvGrpSpPr/>
          <p:nvPr/>
        </p:nvGrpSpPr>
        <p:grpSpPr>
          <a:xfrm>
            <a:off x="1109347" y="1945381"/>
            <a:ext cx="6975664" cy="914528"/>
            <a:chOff x="1109347" y="1945381"/>
            <a:chExt cx="6975664" cy="914528"/>
          </a:xfrm>
        </p:grpSpPr>
        <p:sp>
          <p:nvSpPr>
            <p:cNvPr id="25" name="Textfeld 24">
              <a:extLst>
                <a:ext uri="{FF2B5EF4-FFF2-40B4-BE49-F238E27FC236}">
                  <a16:creationId xmlns:a16="http://schemas.microsoft.com/office/drawing/2014/main" id="{7579FA6F-A72C-4131-8C5C-638F54106832}"/>
                </a:ext>
              </a:extLst>
            </p:cNvPr>
            <p:cNvSpPr txBox="1"/>
            <p:nvPr/>
          </p:nvSpPr>
          <p:spPr>
            <a:xfrm>
              <a:off x="1918763" y="2103813"/>
              <a:ext cx="6166248" cy="369332"/>
            </a:xfrm>
            <a:prstGeom prst="rect">
              <a:avLst/>
            </a:prstGeom>
            <a:noFill/>
          </p:spPr>
          <p:txBody>
            <a:bodyPr wrap="square" rtlCol="0">
              <a:spAutoFit/>
            </a:bodyPr>
            <a:lstStyle/>
            <a:p>
              <a:r>
                <a:rPr lang="de-DE" b="1" dirty="0">
                  <a:solidFill>
                    <a:srgbClr val="4D4D4D"/>
                  </a:solidFill>
                  <a:latin typeface="Calibri" panose="020F0502020204030204" pitchFamily="34" charset="0"/>
                  <a:sym typeface="Wingdings" pitchFamily="2" charset="2"/>
                </a:rPr>
                <a:t>kurze Zeitdauer</a:t>
              </a:r>
            </a:p>
          </p:txBody>
        </p:sp>
        <p:pic>
          <p:nvPicPr>
            <p:cNvPr id="27" name="Grafik 26">
              <a:extLst>
                <a:ext uri="{FF2B5EF4-FFF2-40B4-BE49-F238E27FC236}">
                  <a16:creationId xmlns:a16="http://schemas.microsoft.com/office/drawing/2014/main" id="{603C2048-7C2E-4E85-974A-95691B67C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347" y="1945381"/>
              <a:ext cx="914528" cy="914528"/>
            </a:xfrm>
            <a:prstGeom prst="rect">
              <a:avLst/>
            </a:prstGeom>
          </p:spPr>
        </p:pic>
      </p:grpSp>
      <p:grpSp>
        <p:nvGrpSpPr>
          <p:cNvPr id="12" name="Gruppieren 11">
            <a:extLst>
              <a:ext uri="{FF2B5EF4-FFF2-40B4-BE49-F238E27FC236}">
                <a16:creationId xmlns:a16="http://schemas.microsoft.com/office/drawing/2014/main" id="{0E3F8039-8EED-40D3-B597-B9CDC7B1A9AB}"/>
              </a:ext>
            </a:extLst>
          </p:cNvPr>
          <p:cNvGrpSpPr/>
          <p:nvPr/>
        </p:nvGrpSpPr>
        <p:grpSpPr>
          <a:xfrm>
            <a:off x="1981992" y="2930096"/>
            <a:ext cx="6980417" cy="914528"/>
            <a:chOff x="1981992" y="2930096"/>
            <a:chExt cx="6980417" cy="914528"/>
          </a:xfrm>
        </p:grpSpPr>
        <p:sp>
          <p:nvSpPr>
            <p:cNvPr id="16" name="Textfeld 15">
              <a:extLst>
                <a:ext uri="{FF2B5EF4-FFF2-40B4-BE49-F238E27FC236}">
                  <a16:creationId xmlns:a16="http://schemas.microsoft.com/office/drawing/2014/main" id="{49B14266-57DA-47CB-9BB0-318C3989817A}"/>
                </a:ext>
              </a:extLst>
            </p:cNvPr>
            <p:cNvSpPr txBox="1"/>
            <p:nvPr/>
          </p:nvSpPr>
          <p:spPr>
            <a:xfrm>
              <a:off x="2796161" y="3111997"/>
              <a:ext cx="6166248" cy="369332"/>
            </a:xfrm>
            <a:prstGeom prst="rect">
              <a:avLst/>
            </a:prstGeom>
            <a:noFill/>
          </p:spPr>
          <p:txBody>
            <a:bodyPr wrap="square" rtlCol="0">
              <a:spAutoFit/>
            </a:bodyPr>
            <a:lstStyle/>
            <a:p>
              <a:r>
                <a:rPr lang="de-DE" b="1" dirty="0">
                  <a:solidFill>
                    <a:srgbClr val="4D4D4D"/>
                  </a:solidFill>
                  <a:latin typeface="Calibri" panose="020F0502020204030204" pitchFamily="34" charset="0"/>
                  <a:sym typeface="Wingdings" pitchFamily="2" charset="2"/>
                </a:rPr>
                <a:t>konsistente Zeitdauer</a:t>
              </a:r>
            </a:p>
          </p:txBody>
        </p:sp>
        <p:pic>
          <p:nvPicPr>
            <p:cNvPr id="28" name="Grafik 27">
              <a:extLst>
                <a:ext uri="{FF2B5EF4-FFF2-40B4-BE49-F238E27FC236}">
                  <a16:creationId xmlns:a16="http://schemas.microsoft.com/office/drawing/2014/main" id="{DE82FAC0-9CDE-40CE-90C3-E2A56AB7C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992" y="2930096"/>
              <a:ext cx="914528" cy="914528"/>
            </a:xfrm>
            <a:prstGeom prst="rect">
              <a:avLst/>
            </a:prstGeom>
          </p:spPr>
        </p:pic>
      </p:grpSp>
      <p:grpSp>
        <p:nvGrpSpPr>
          <p:cNvPr id="11" name="Gruppieren 10">
            <a:extLst>
              <a:ext uri="{FF2B5EF4-FFF2-40B4-BE49-F238E27FC236}">
                <a16:creationId xmlns:a16="http://schemas.microsoft.com/office/drawing/2014/main" id="{EC54F966-9558-49AA-AE87-5196A0BF7AAF}"/>
              </a:ext>
            </a:extLst>
          </p:cNvPr>
          <p:cNvGrpSpPr/>
          <p:nvPr/>
        </p:nvGrpSpPr>
        <p:grpSpPr>
          <a:xfrm>
            <a:off x="2631868" y="3947283"/>
            <a:ext cx="6991568" cy="914528"/>
            <a:chOff x="2631868" y="3947283"/>
            <a:chExt cx="6991568" cy="914528"/>
          </a:xfrm>
        </p:grpSpPr>
        <p:sp>
          <p:nvSpPr>
            <p:cNvPr id="19" name="Textfeld 18">
              <a:extLst>
                <a:ext uri="{FF2B5EF4-FFF2-40B4-BE49-F238E27FC236}">
                  <a16:creationId xmlns:a16="http://schemas.microsoft.com/office/drawing/2014/main" id="{20E075A8-3129-4E1C-A10D-1456186FCA27}"/>
                </a:ext>
              </a:extLst>
            </p:cNvPr>
            <p:cNvSpPr txBox="1"/>
            <p:nvPr/>
          </p:nvSpPr>
          <p:spPr>
            <a:xfrm>
              <a:off x="3457188" y="4120181"/>
              <a:ext cx="6166248" cy="369332"/>
            </a:xfrm>
            <a:prstGeom prst="rect">
              <a:avLst/>
            </a:prstGeom>
            <a:noFill/>
          </p:spPr>
          <p:txBody>
            <a:bodyPr wrap="square" rtlCol="0">
              <a:spAutoFit/>
            </a:bodyPr>
            <a:lstStyle/>
            <a:p>
              <a:r>
                <a:rPr lang="de-DE" b="1" dirty="0">
                  <a:solidFill>
                    <a:srgbClr val="4D4D4D"/>
                  </a:solidFill>
                  <a:latin typeface="Calibri" panose="020F0502020204030204" pitchFamily="34" charset="0"/>
                  <a:sym typeface="Wingdings" pitchFamily="2" charset="2"/>
                </a:rPr>
                <a:t>keine das Ziel beeinflussenden Änderungen</a:t>
              </a:r>
            </a:p>
          </p:txBody>
        </p:sp>
        <p:pic>
          <p:nvPicPr>
            <p:cNvPr id="29" name="Grafik 28">
              <a:extLst>
                <a:ext uri="{FF2B5EF4-FFF2-40B4-BE49-F238E27FC236}">
                  <a16:creationId xmlns:a16="http://schemas.microsoft.com/office/drawing/2014/main" id="{A2F75940-CDC0-4618-9883-E8CE7260C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868" y="3947283"/>
              <a:ext cx="914528" cy="914528"/>
            </a:xfrm>
            <a:prstGeom prst="rect">
              <a:avLst/>
            </a:prstGeom>
          </p:spPr>
        </p:pic>
      </p:grpSp>
      <p:grpSp>
        <p:nvGrpSpPr>
          <p:cNvPr id="10" name="Gruppieren 9">
            <a:extLst>
              <a:ext uri="{FF2B5EF4-FFF2-40B4-BE49-F238E27FC236}">
                <a16:creationId xmlns:a16="http://schemas.microsoft.com/office/drawing/2014/main" id="{BD7FD767-AF3E-4613-A7FF-E1E567042845}"/>
              </a:ext>
            </a:extLst>
          </p:cNvPr>
          <p:cNvGrpSpPr/>
          <p:nvPr/>
        </p:nvGrpSpPr>
        <p:grpSpPr>
          <a:xfrm>
            <a:off x="3424951" y="4917566"/>
            <a:ext cx="6969266" cy="914528"/>
            <a:chOff x="3424951" y="4917566"/>
            <a:chExt cx="6969266" cy="914528"/>
          </a:xfrm>
        </p:grpSpPr>
        <p:sp>
          <p:nvSpPr>
            <p:cNvPr id="22" name="Textfeld 21">
              <a:extLst>
                <a:ext uri="{FF2B5EF4-FFF2-40B4-BE49-F238E27FC236}">
                  <a16:creationId xmlns:a16="http://schemas.microsoft.com/office/drawing/2014/main" id="{8E2BF850-38BC-4423-810D-130E5D5A85D9}"/>
                </a:ext>
              </a:extLst>
            </p:cNvPr>
            <p:cNvSpPr txBox="1"/>
            <p:nvPr/>
          </p:nvSpPr>
          <p:spPr>
            <a:xfrm>
              <a:off x="4227969" y="5128366"/>
              <a:ext cx="6166248" cy="369332"/>
            </a:xfrm>
            <a:prstGeom prst="rect">
              <a:avLst/>
            </a:prstGeom>
            <a:noFill/>
          </p:spPr>
          <p:txBody>
            <a:bodyPr wrap="square" rtlCol="0">
              <a:spAutoFit/>
            </a:bodyPr>
            <a:lstStyle/>
            <a:p>
              <a:r>
                <a:rPr lang="de-DE" b="1" dirty="0">
                  <a:solidFill>
                    <a:srgbClr val="4D4D4D"/>
                  </a:solidFill>
                  <a:latin typeface="Calibri" panose="020F0502020204030204" pitchFamily="34" charset="0"/>
                  <a:sym typeface="Wingdings" pitchFamily="2" charset="2"/>
                </a:rPr>
                <a:t>Definition </a:t>
              </a:r>
              <a:r>
                <a:rPr lang="de-DE" b="1" dirty="0" err="1">
                  <a:solidFill>
                    <a:srgbClr val="4D4D4D"/>
                  </a:solidFill>
                  <a:latin typeface="Calibri" panose="020F0502020204030204" pitchFamily="34" charset="0"/>
                  <a:sym typeface="Wingdings" pitchFamily="2" charset="2"/>
                </a:rPr>
                <a:t>of</a:t>
              </a:r>
              <a:r>
                <a:rPr lang="de-DE" b="1" dirty="0">
                  <a:solidFill>
                    <a:srgbClr val="4D4D4D"/>
                  </a:solidFill>
                  <a:latin typeface="Calibri" panose="020F0502020204030204" pitchFamily="34" charset="0"/>
                  <a:sym typeface="Wingdings" pitchFamily="2" charset="2"/>
                </a:rPr>
                <a:t> </a:t>
              </a:r>
              <a:r>
                <a:rPr lang="de-DE" b="1" dirty="0" err="1">
                  <a:solidFill>
                    <a:srgbClr val="4D4D4D"/>
                  </a:solidFill>
                  <a:latin typeface="Calibri" panose="020F0502020204030204" pitchFamily="34" charset="0"/>
                  <a:sym typeface="Wingdings" pitchFamily="2" charset="2"/>
                </a:rPr>
                <a:t>Done</a:t>
              </a:r>
              <a:r>
                <a:rPr lang="de-DE" b="1" dirty="0">
                  <a:solidFill>
                    <a:srgbClr val="4D4D4D"/>
                  </a:solidFill>
                  <a:latin typeface="Calibri" panose="020F0502020204030204" pitchFamily="34" charset="0"/>
                  <a:sym typeface="Wingdings" pitchFamily="2" charset="2"/>
                </a:rPr>
                <a:t> (Definition von fertig)</a:t>
              </a:r>
            </a:p>
          </p:txBody>
        </p:sp>
        <p:pic>
          <p:nvPicPr>
            <p:cNvPr id="33" name="Grafik 32">
              <a:extLst>
                <a:ext uri="{FF2B5EF4-FFF2-40B4-BE49-F238E27FC236}">
                  <a16:creationId xmlns:a16="http://schemas.microsoft.com/office/drawing/2014/main" id="{D3B7C170-8C3A-426C-A38D-C8C670416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951" y="4917566"/>
              <a:ext cx="914528" cy="914528"/>
            </a:xfrm>
            <a:prstGeom prst="rect">
              <a:avLst/>
            </a:prstGeom>
          </p:spPr>
        </p:pic>
      </p:grpSp>
    </p:spTree>
    <p:extLst>
      <p:ext uri="{BB962C8B-B14F-4D97-AF65-F5344CB8AC3E}">
        <p14:creationId xmlns:p14="http://schemas.microsoft.com/office/powerpoint/2010/main" val="3292550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AB6994D-6FB3-4F61-8F12-71295161F8F5}"/>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D6C5A614-2FF3-40A3-BB1C-E91862EBA37B}"/>
              </a:ext>
            </a:extLst>
          </p:cNvPr>
          <p:cNvSpPr>
            <a:spLocks noGrp="1"/>
          </p:cNvSpPr>
          <p:nvPr>
            <p:ph type="sldNum" sz="quarter" idx="4"/>
          </p:nvPr>
        </p:nvSpPr>
        <p:spPr/>
        <p:txBody>
          <a:bodyPr/>
          <a:lstStyle/>
          <a:p>
            <a:fld id="{BD587C3E-324D-4846-9F44-5C3ACF20A720}" type="slidenum">
              <a:rPr lang="de-DE" smtClean="0"/>
              <a:pPr/>
              <a:t>9</a:t>
            </a:fld>
            <a:endParaRPr lang="de-DE" dirty="0"/>
          </a:p>
        </p:txBody>
      </p:sp>
      <p:sp>
        <p:nvSpPr>
          <p:cNvPr id="6" name="Titel 5">
            <a:extLst>
              <a:ext uri="{FF2B5EF4-FFF2-40B4-BE49-F238E27FC236}">
                <a16:creationId xmlns:a16="http://schemas.microsoft.com/office/drawing/2014/main" id="{E4BDD8B5-F785-4420-A283-D52BE443541D}"/>
              </a:ext>
            </a:extLst>
          </p:cNvPr>
          <p:cNvSpPr>
            <a:spLocks noGrp="1"/>
          </p:cNvSpPr>
          <p:nvPr>
            <p:ph type="title"/>
          </p:nvPr>
        </p:nvSpPr>
        <p:spPr/>
        <p:txBody>
          <a:bodyPr/>
          <a:lstStyle/>
          <a:p>
            <a:r>
              <a:rPr lang="de-DE" dirty="0"/>
              <a:t>Volatilität* der Anforderungen</a:t>
            </a:r>
          </a:p>
        </p:txBody>
      </p:sp>
      <p:sp>
        <p:nvSpPr>
          <p:cNvPr id="20" name="Textplatzhalter 19">
            <a:extLst>
              <a:ext uri="{FF2B5EF4-FFF2-40B4-BE49-F238E27FC236}">
                <a16:creationId xmlns:a16="http://schemas.microsoft.com/office/drawing/2014/main" id="{0D76F776-607D-4FDF-996D-053C40E31676}"/>
              </a:ext>
            </a:extLst>
          </p:cNvPr>
          <p:cNvSpPr>
            <a:spLocks noGrp="1"/>
          </p:cNvSpPr>
          <p:nvPr>
            <p:ph type="body" sz="quarter" idx="11"/>
          </p:nvPr>
        </p:nvSpPr>
        <p:spPr/>
        <p:txBody>
          <a:bodyPr>
            <a:normAutofit fontScale="92500"/>
          </a:bodyPr>
          <a:lstStyle/>
          <a:p>
            <a:endParaRPr lang="de-DE"/>
          </a:p>
        </p:txBody>
      </p:sp>
      <p:sp>
        <p:nvSpPr>
          <p:cNvPr id="7" name="Textfeld 6">
            <a:extLst>
              <a:ext uri="{FF2B5EF4-FFF2-40B4-BE49-F238E27FC236}">
                <a16:creationId xmlns:a16="http://schemas.microsoft.com/office/drawing/2014/main" id="{5263835E-5A40-45EA-A8A7-B7F8DA1BC537}"/>
              </a:ext>
            </a:extLst>
          </p:cNvPr>
          <p:cNvSpPr txBox="1"/>
          <p:nvPr/>
        </p:nvSpPr>
        <p:spPr>
          <a:xfrm rot="21253974">
            <a:off x="824795" y="925961"/>
            <a:ext cx="6084711" cy="1200329"/>
          </a:xfrm>
          <a:prstGeom prst="rect">
            <a:avLst/>
          </a:prstGeom>
          <a:noFill/>
        </p:spPr>
        <p:txBody>
          <a:bodyPr wrap="square" rtlCol="0">
            <a:spAutoFit/>
          </a:bodyPr>
          <a:lstStyle/>
          <a:p>
            <a:pPr>
              <a:lnSpc>
                <a:spcPct val="150000"/>
              </a:lnSpc>
            </a:pPr>
            <a:r>
              <a:rPr lang="de-DE" sz="1600" dirty="0">
                <a:solidFill>
                  <a:srgbClr val="4D4D4D"/>
                </a:solidFill>
                <a:latin typeface="Calibri" panose="020F0502020204030204" pitchFamily="34" charset="0"/>
                <a:sym typeface="Wingdings" pitchFamily="2" charset="2"/>
              </a:rPr>
              <a:t>Anforderungen ändern sich mehr oder weniger stark über die Zeit:</a:t>
            </a:r>
          </a:p>
          <a:p>
            <a:pPr marL="342900" indent="-342900">
              <a:lnSpc>
                <a:spcPct val="150000"/>
              </a:lnSpc>
              <a:buFont typeface="+mj-lt"/>
              <a:buAutoNum type="alphaLcPeriod"/>
            </a:pPr>
            <a:r>
              <a:rPr lang="de-DE" sz="1600" dirty="0">
                <a:solidFill>
                  <a:srgbClr val="4D4D4D"/>
                </a:solidFill>
                <a:latin typeface="Calibri" panose="020F0502020204030204" pitchFamily="34" charset="0"/>
                <a:sym typeface="Wingdings" pitchFamily="2" charset="2"/>
              </a:rPr>
              <a:t>aufgrund von </a:t>
            </a:r>
            <a:r>
              <a:rPr lang="de-DE" sz="1600" b="1" dirty="0">
                <a:solidFill>
                  <a:srgbClr val="4D4D4D"/>
                </a:solidFill>
                <a:latin typeface="Calibri" panose="020F0502020204030204" pitchFamily="34" charset="0"/>
                <a:sym typeface="Wingdings" pitchFamily="2" charset="2"/>
              </a:rPr>
              <a:t>Änderungen im Nutzungsumfeld</a:t>
            </a:r>
          </a:p>
          <a:p>
            <a:pPr marL="342900" indent="-342900">
              <a:lnSpc>
                <a:spcPct val="150000"/>
              </a:lnSpc>
              <a:buFont typeface="+mj-lt"/>
              <a:buAutoNum type="alphaLcPeriod"/>
            </a:pPr>
            <a:r>
              <a:rPr lang="de-DE" sz="1600" dirty="0">
                <a:solidFill>
                  <a:srgbClr val="4D4D4D"/>
                </a:solidFill>
                <a:latin typeface="Calibri" panose="020F0502020204030204" pitchFamily="34" charset="0"/>
                <a:sym typeface="Wingdings" pitchFamily="2" charset="2"/>
              </a:rPr>
              <a:t>aufgrund eines </a:t>
            </a:r>
            <a:r>
              <a:rPr lang="de-DE" sz="1600" b="1" dirty="0">
                <a:solidFill>
                  <a:srgbClr val="4D4D4D"/>
                </a:solidFill>
                <a:latin typeface="Calibri" panose="020F0502020204030204" pitchFamily="34" charset="0"/>
                <a:sym typeface="Wingdings" pitchFamily="2" charset="2"/>
              </a:rPr>
              <a:t>besseren Verständnisses der zu lösenden Aufgabe</a:t>
            </a:r>
          </a:p>
        </p:txBody>
      </p:sp>
      <p:grpSp>
        <p:nvGrpSpPr>
          <p:cNvPr id="15" name="Gruppieren 14">
            <a:extLst>
              <a:ext uri="{FF2B5EF4-FFF2-40B4-BE49-F238E27FC236}">
                <a16:creationId xmlns:a16="http://schemas.microsoft.com/office/drawing/2014/main" id="{3471C0DA-A531-407F-A624-ECD71E0F6E2F}"/>
              </a:ext>
            </a:extLst>
          </p:cNvPr>
          <p:cNvGrpSpPr/>
          <p:nvPr/>
        </p:nvGrpSpPr>
        <p:grpSpPr>
          <a:xfrm>
            <a:off x="497920" y="2660373"/>
            <a:ext cx="6715680" cy="3178959"/>
            <a:chOff x="497920" y="2660373"/>
            <a:chExt cx="6715680" cy="3178959"/>
          </a:xfrm>
        </p:grpSpPr>
        <p:grpSp>
          <p:nvGrpSpPr>
            <p:cNvPr id="12" name="Gruppieren 11">
              <a:extLst>
                <a:ext uri="{FF2B5EF4-FFF2-40B4-BE49-F238E27FC236}">
                  <a16:creationId xmlns:a16="http://schemas.microsoft.com/office/drawing/2014/main" id="{2CFFD168-0467-4BAC-A9FA-8B01F1E1A192}"/>
                </a:ext>
              </a:extLst>
            </p:cNvPr>
            <p:cNvGrpSpPr/>
            <p:nvPr/>
          </p:nvGrpSpPr>
          <p:grpSpPr>
            <a:xfrm>
              <a:off x="1016000" y="2698044"/>
              <a:ext cx="6197600" cy="2833511"/>
              <a:chOff x="1016000" y="3059289"/>
              <a:chExt cx="6197600" cy="2833511"/>
            </a:xfrm>
          </p:grpSpPr>
          <p:cxnSp>
            <p:nvCxnSpPr>
              <p:cNvPr id="9" name="Gerader Verbinder 8">
                <a:extLst>
                  <a:ext uri="{FF2B5EF4-FFF2-40B4-BE49-F238E27FC236}">
                    <a16:creationId xmlns:a16="http://schemas.microsoft.com/office/drawing/2014/main" id="{825EDB52-5D17-49D6-BAE9-DAB6B1DB90F1}"/>
                  </a:ext>
                </a:extLst>
              </p:cNvPr>
              <p:cNvCxnSpPr/>
              <p:nvPr/>
            </p:nvCxnSpPr>
            <p:spPr bwMode="auto">
              <a:xfrm>
                <a:off x="1016000" y="3059289"/>
                <a:ext cx="0" cy="2833511"/>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11" name="Gerader Verbinder 10">
                <a:extLst>
                  <a:ext uri="{FF2B5EF4-FFF2-40B4-BE49-F238E27FC236}">
                    <a16:creationId xmlns:a16="http://schemas.microsoft.com/office/drawing/2014/main" id="{8D0CECB9-5C3A-475F-940F-AAC811D6FF39}"/>
                  </a:ext>
                </a:extLst>
              </p:cNvPr>
              <p:cNvCxnSpPr/>
              <p:nvPr/>
            </p:nvCxnSpPr>
            <p:spPr bwMode="auto">
              <a:xfrm>
                <a:off x="1016000" y="5892800"/>
                <a:ext cx="6197600" cy="0"/>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
          <p:nvSpPr>
            <p:cNvPr id="13" name="Textfeld 12">
              <a:extLst>
                <a:ext uri="{FF2B5EF4-FFF2-40B4-BE49-F238E27FC236}">
                  <a16:creationId xmlns:a16="http://schemas.microsoft.com/office/drawing/2014/main" id="{BE65A20F-A7D5-44A8-A2D3-A805B84E0611}"/>
                </a:ext>
              </a:extLst>
            </p:cNvPr>
            <p:cNvSpPr txBox="1"/>
            <p:nvPr/>
          </p:nvSpPr>
          <p:spPr>
            <a:xfrm>
              <a:off x="6220178" y="5531555"/>
              <a:ext cx="993422" cy="307777"/>
            </a:xfrm>
            <a:prstGeom prst="rect">
              <a:avLst/>
            </a:prstGeom>
            <a:noFill/>
          </p:spPr>
          <p:txBody>
            <a:bodyPr wrap="square" rtlCol="0">
              <a:spAutoFit/>
            </a:bodyPr>
            <a:lstStyle/>
            <a:p>
              <a:pPr algn="r"/>
              <a:r>
                <a:rPr lang="de-DE" sz="1400" dirty="0">
                  <a:solidFill>
                    <a:srgbClr val="4D4D4D"/>
                  </a:solidFill>
                  <a:latin typeface="Calibri" panose="020F0502020204030204" pitchFamily="34" charset="0"/>
                  <a:sym typeface="Wingdings" pitchFamily="2" charset="2"/>
                </a:rPr>
                <a:t>Zeit</a:t>
              </a:r>
            </a:p>
          </p:txBody>
        </p:sp>
        <p:sp>
          <p:nvSpPr>
            <p:cNvPr id="14" name="Textfeld 13">
              <a:extLst>
                <a:ext uri="{FF2B5EF4-FFF2-40B4-BE49-F238E27FC236}">
                  <a16:creationId xmlns:a16="http://schemas.microsoft.com/office/drawing/2014/main" id="{542F27D9-9016-4C65-8C86-6F7020FE88B9}"/>
                </a:ext>
              </a:extLst>
            </p:cNvPr>
            <p:cNvSpPr txBox="1"/>
            <p:nvPr/>
          </p:nvSpPr>
          <p:spPr>
            <a:xfrm rot="16200000">
              <a:off x="56444" y="3101849"/>
              <a:ext cx="1406172" cy="523220"/>
            </a:xfrm>
            <a:prstGeom prst="rect">
              <a:avLst/>
            </a:prstGeom>
            <a:noFill/>
          </p:spPr>
          <p:txBody>
            <a:bodyPr wrap="square" rtlCol="0">
              <a:spAutoFit/>
            </a:bodyPr>
            <a:lstStyle/>
            <a:p>
              <a:pPr algn="r"/>
              <a:r>
                <a:rPr lang="de-DE" sz="1400" dirty="0">
                  <a:solidFill>
                    <a:srgbClr val="4D4D4D"/>
                  </a:solidFill>
                  <a:latin typeface="Calibri" panose="020F0502020204030204" pitchFamily="34" charset="0"/>
                  <a:sym typeface="Wingdings" pitchFamily="2" charset="2"/>
                </a:rPr>
                <a:t>Änderung der Anforderungen</a:t>
              </a:r>
            </a:p>
          </p:txBody>
        </p:sp>
      </p:grpSp>
      <p:cxnSp>
        <p:nvCxnSpPr>
          <p:cNvPr id="17" name="Gerader Verbinder 16">
            <a:extLst>
              <a:ext uri="{FF2B5EF4-FFF2-40B4-BE49-F238E27FC236}">
                <a16:creationId xmlns:a16="http://schemas.microsoft.com/office/drawing/2014/main" id="{31E6B2D5-AF3A-4E36-8FAE-19CF463E2D06}"/>
              </a:ext>
            </a:extLst>
          </p:cNvPr>
          <p:cNvCxnSpPr/>
          <p:nvPr/>
        </p:nvCxnSpPr>
        <p:spPr bwMode="auto">
          <a:xfrm flipV="1">
            <a:off x="1027289" y="4838344"/>
            <a:ext cx="6192460" cy="180622"/>
          </a:xfrm>
          <a:prstGeom prst="line">
            <a:avLst/>
          </a:prstGeom>
          <a:solidFill>
            <a:schemeClr val="accent1"/>
          </a:solidFill>
          <a:ln w="19050" cap="sq" cmpd="sng" algn="ctr">
            <a:solidFill>
              <a:schemeClr val="tx1"/>
            </a:solidFill>
            <a:prstDash val="sysDash"/>
            <a:round/>
            <a:headEnd type="none" w="sm" len="sm"/>
            <a:tailEnd type="none" w="sm" len="sm"/>
          </a:ln>
          <a:effectLst/>
        </p:spPr>
      </p:cxnSp>
      <p:cxnSp>
        <p:nvCxnSpPr>
          <p:cNvPr id="19" name="Gerader Verbinder 18">
            <a:extLst>
              <a:ext uri="{FF2B5EF4-FFF2-40B4-BE49-F238E27FC236}">
                <a16:creationId xmlns:a16="http://schemas.microsoft.com/office/drawing/2014/main" id="{C5A43679-A36F-4004-B93A-F40AF60854F4}"/>
              </a:ext>
            </a:extLst>
          </p:cNvPr>
          <p:cNvCxnSpPr>
            <a:cxnSpLocks/>
          </p:cNvCxnSpPr>
          <p:nvPr/>
        </p:nvCxnSpPr>
        <p:spPr bwMode="auto">
          <a:xfrm flipV="1">
            <a:off x="1033439" y="2698044"/>
            <a:ext cx="5310917" cy="2320922"/>
          </a:xfrm>
          <a:prstGeom prst="line">
            <a:avLst/>
          </a:prstGeom>
          <a:solidFill>
            <a:schemeClr val="accent1"/>
          </a:solidFill>
          <a:ln w="19050" cap="sq" cmpd="sng" algn="ctr">
            <a:solidFill>
              <a:schemeClr val="tx1"/>
            </a:solidFill>
            <a:prstDash val="lgDash"/>
            <a:round/>
            <a:headEnd type="none" w="sm" len="sm"/>
            <a:tailEnd type="none" w="sm" len="sm"/>
          </a:ln>
          <a:effectLst/>
        </p:spPr>
      </p:cxnSp>
      <p:cxnSp>
        <p:nvCxnSpPr>
          <p:cNvPr id="30" name="Gerader Verbinder 29">
            <a:extLst>
              <a:ext uri="{FF2B5EF4-FFF2-40B4-BE49-F238E27FC236}">
                <a16:creationId xmlns:a16="http://schemas.microsoft.com/office/drawing/2014/main" id="{337E9F16-6FA3-4CC1-B36B-C1A4181D0584}"/>
              </a:ext>
            </a:extLst>
          </p:cNvPr>
          <p:cNvCxnSpPr>
            <a:cxnSpLocks/>
          </p:cNvCxnSpPr>
          <p:nvPr/>
        </p:nvCxnSpPr>
        <p:spPr bwMode="auto">
          <a:xfrm flipV="1">
            <a:off x="5892073" y="2901244"/>
            <a:ext cx="0" cy="2049867"/>
          </a:xfrm>
          <a:prstGeom prst="line">
            <a:avLst/>
          </a:prstGeom>
          <a:solidFill>
            <a:schemeClr val="accent1"/>
          </a:solidFill>
          <a:ln w="38100" cap="sq" cmpd="sng" algn="ctr">
            <a:solidFill>
              <a:schemeClr val="accent1"/>
            </a:solidFill>
            <a:prstDash val="sysDash"/>
            <a:round/>
            <a:headEnd type="none" w="sm" len="sm"/>
            <a:tailEnd type="none" w="sm" len="sm"/>
          </a:ln>
          <a:effectLst/>
        </p:spPr>
      </p:cxnSp>
      <p:sp>
        <p:nvSpPr>
          <p:cNvPr id="36" name="Freihandform: Form 35">
            <a:extLst>
              <a:ext uri="{FF2B5EF4-FFF2-40B4-BE49-F238E27FC236}">
                <a16:creationId xmlns:a16="http://schemas.microsoft.com/office/drawing/2014/main" id="{2E744C5E-6A5A-4752-98D6-2731E5BEC23E}"/>
              </a:ext>
            </a:extLst>
          </p:cNvPr>
          <p:cNvSpPr/>
          <p:nvPr/>
        </p:nvSpPr>
        <p:spPr>
          <a:xfrm>
            <a:off x="1038578" y="2901244"/>
            <a:ext cx="4854222" cy="2122312"/>
          </a:xfrm>
          <a:custGeom>
            <a:avLst/>
            <a:gdLst>
              <a:gd name="connsiteX0" fmla="*/ 0 w 4854222"/>
              <a:gd name="connsiteY0" fmla="*/ 2122312 h 2122312"/>
              <a:gd name="connsiteX1" fmla="*/ 428978 w 4854222"/>
              <a:gd name="connsiteY1" fmla="*/ 2122312 h 2122312"/>
              <a:gd name="connsiteX2" fmla="*/ 428978 w 4854222"/>
              <a:gd name="connsiteY2" fmla="*/ 1919112 h 2122312"/>
              <a:gd name="connsiteX3" fmla="*/ 903111 w 4854222"/>
              <a:gd name="connsiteY3" fmla="*/ 1919112 h 2122312"/>
              <a:gd name="connsiteX4" fmla="*/ 903111 w 4854222"/>
              <a:gd name="connsiteY4" fmla="*/ 1727200 h 2122312"/>
              <a:gd name="connsiteX5" fmla="*/ 1320800 w 4854222"/>
              <a:gd name="connsiteY5" fmla="*/ 1727200 h 2122312"/>
              <a:gd name="connsiteX6" fmla="*/ 1320800 w 4854222"/>
              <a:gd name="connsiteY6" fmla="*/ 1535289 h 2122312"/>
              <a:gd name="connsiteX7" fmla="*/ 1749778 w 4854222"/>
              <a:gd name="connsiteY7" fmla="*/ 1535289 h 2122312"/>
              <a:gd name="connsiteX8" fmla="*/ 1749778 w 4854222"/>
              <a:gd name="connsiteY8" fmla="*/ 1354667 h 2122312"/>
              <a:gd name="connsiteX9" fmla="*/ 2144889 w 4854222"/>
              <a:gd name="connsiteY9" fmla="*/ 1354667 h 2122312"/>
              <a:gd name="connsiteX10" fmla="*/ 2144889 w 4854222"/>
              <a:gd name="connsiteY10" fmla="*/ 1185334 h 2122312"/>
              <a:gd name="connsiteX11" fmla="*/ 2596444 w 4854222"/>
              <a:gd name="connsiteY11" fmla="*/ 1185334 h 2122312"/>
              <a:gd name="connsiteX12" fmla="*/ 2596444 w 4854222"/>
              <a:gd name="connsiteY12" fmla="*/ 970845 h 2122312"/>
              <a:gd name="connsiteX13" fmla="*/ 3070578 w 4854222"/>
              <a:gd name="connsiteY13" fmla="*/ 970845 h 2122312"/>
              <a:gd name="connsiteX14" fmla="*/ 3070578 w 4854222"/>
              <a:gd name="connsiteY14" fmla="*/ 778934 h 2122312"/>
              <a:gd name="connsiteX15" fmla="*/ 3510844 w 4854222"/>
              <a:gd name="connsiteY15" fmla="*/ 778934 h 2122312"/>
              <a:gd name="connsiteX16" fmla="*/ 3510844 w 4854222"/>
              <a:gd name="connsiteY16" fmla="*/ 575734 h 2122312"/>
              <a:gd name="connsiteX17" fmla="*/ 3905955 w 4854222"/>
              <a:gd name="connsiteY17" fmla="*/ 575734 h 2122312"/>
              <a:gd name="connsiteX18" fmla="*/ 3905955 w 4854222"/>
              <a:gd name="connsiteY18" fmla="*/ 406400 h 2122312"/>
              <a:gd name="connsiteX19" fmla="*/ 4402666 w 4854222"/>
              <a:gd name="connsiteY19" fmla="*/ 406400 h 2122312"/>
              <a:gd name="connsiteX20" fmla="*/ 4402666 w 4854222"/>
              <a:gd name="connsiteY20" fmla="*/ 180623 h 2122312"/>
              <a:gd name="connsiteX21" fmla="*/ 4854222 w 4854222"/>
              <a:gd name="connsiteY21" fmla="*/ 180623 h 2122312"/>
              <a:gd name="connsiteX22" fmla="*/ 4854222 w 4854222"/>
              <a:gd name="connsiteY22" fmla="*/ 0 h 21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54222" h="2122312">
                <a:moveTo>
                  <a:pt x="0" y="2122312"/>
                </a:moveTo>
                <a:lnTo>
                  <a:pt x="428978" y="2122312"/>
                </a:lnTo>
                <a:lnTo>
                  <a:pt x="428978" y="1919112"/>
                </a:lnTo>
                <a:lnTo>
                  <a:pt x="903111" y="1919112"/>
                </a:lnTo>
                <a:lnTo>
                  <a:pt x="903111" y="1727200"/>
                </a:lnTo>
                <a:lnTo>
                  <a:pt x="1320800" y="1727200"/>
                </a:lnTo>
                <a:lnTo>
                  <a:pt x="1320800" y="1535289"/>
                </a:lnTo>
                <a:lnTo>
                  <a:pt x="1749778" y="1535289"/>
                </a:lnTo>
                <a:lnTo>
                  <a:pt x="1749778" y="1354667"/>
                </a:lnTo>
                <a:lnTo>
                  <a:pt x="2144889" y="1354667"/>
                </a:lnTo>
                <a:lnTo>
                  <a:pt x="2144889" y="1185334"/>
                </a:lnTo>
                <a:lnTo>
                  <a:pt x="2596444" y="1185334"/>
                </a:lnTo>
                <a:lnTo>
                  <a:pt x="2596444" y="970845"/>
                </a:lnTo>
                <a:lnTo>
                  <a:pt x="3070578" y="970845"/>
                </a:lnTo>
                <a:lnTo>
                  <a:pt x="3070578" y="778934"/>
                </a:lnTo>
                <a:lnTo>
                  <a:pt x="3510844" y="778934"/>
                </a:lnTo>
                <a:lnTo>
                  <a:pt x="3510844" y="575734"/>
                </a:lnTo>
                <a:lnTo>
                  <a:pt x="3905955" y="575734"/>
                </a:lnTo>
                <a:lnTo>
                  <a:pt x="3905955" y="406400"/>
                </a:lnTo>
                <a:lnTo>
                  <a:pt x="4402666" y="406400"/>
                </a:lnTo>
                <a:lnTo>
                  <a:pt x="4402666" y="180623"/>
                </a:lnTo>
                <a:lnTo>
                  <a:pt x="4854222" y="180623"/>
                </a:lnTo>
                <a:lnTo>
                  <a:pt x="4854222" y="0"/>
                </a:lnTo>
              </a:path>
            </a:pathLst>
          </a:custGeom>
          <a:noFill/>
          <a:ln w="38100">
            <a:solidFill>
              <a:srgbClr val="A1C8C5"/>
            </a:solidFill>
          </a:ln>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grpSp>
        <p:nvGrpSpPr>
          <p:cNvPr id="28" name="Gruppieren 27">
            <a:extLst>
              <a:ext uri="{FF2B5EF4-FFF2-40B4-BE49-F238E27FC236}">
                <a16:creationId xmlns:a16="http://schemas.microsoft.com/office/drawing/2014/main" id="{CB274B88-013A-4C79-88B4-BE5C54001D8F}"/>
              </a:ext>
            </a:extLst>
          </p:cNvPr>
          <p:cNvGrpSpPr/>
          <p:nvPr/>
        </p:nvGrpSpPr>
        <p:grpSpPr>
          <a:xfrm>
            <a:off x="1010861" y="5018966"/>
            <a:ext cx="4881212" cy="349899"/>
            <a:chOff x="1010861" y="5018966"/>
            <a:chExt cx="4881212" cy="349899"/>
          </a:xfrm>
        </p:grpSpPr>
        <p:cxnSp>
          <p:nvCxnSpPr>
            <p:cNvPr id="25" name="Gerader Verbinder 24">
              <a:extLst>
                <a:ext uri="{FF2B5EF4-FFF2-40B4-BE49-F238E27FC236}">
                  <a16:creationId xmlns:a16="http://schemas.microsoft.com/office/drawing/2014/main" id="{D706F9B2-2299-41D7-A710-286165895176}"/>
                </a:ext>
              </a:extLst>
            </p:cNvPr>
            <p:cNvCxnSpPr>
              <a:cxnSpLocks/>
            </p:cNvCxnSpPr>
            <p:nvPr/>
          </p:nvCxnSpPr>
          <p:spPr bwMode="auto">
            <a:xfrm>
              <a:off x="1037849" y="5018966"/>
              <a:ext cx="4854224" cy="0"/>
            </a:xfrm>
            <a:prstGeom prst="line">
              <a:avLst/>
            </a:prstGeom>
            <a:solidFill>
              <a:schemeClr val="accent1"/>
            </a:solidFill>
            <a:ln w="57150" cap="sq" cmpd="sng" algn="ctr">
              <a:solidFill>
                <a:srgbClr val="0070C0"/>
              </a:solidFill>
              <a:prstDash val="solid"/>
              <a:round/>
              <a:headEnd type="none" w="sm" len="sm"/>
              <a:tailEnd type="none" w="sm" len="sm"/>
            </a:ln>
            <a:effectLst/>
          </p:spPr>
        </p:cxnSp>
        <p:sp>
          <p:nvSpPr>
            <p:cNvPr id="27" name="Textfeld 26">
              <a:extLst>
                <a:ext uri="{FF2B5EF4-FFF2-40B4-BE49-F238E27FC236}">
                  <a16:creationId xmlns:a16="http://schemas.microsoft.com/office/drawing/2014/main" id="{3EF3A81A-337C-4411-A06A-779432637736}"/>
                </a:ext>
              </a:extLst>
            </p:cNvPr>
            <p:cNvSpPr txBox="1"/>
            <p:nvPr/>
          </p:nvSpPr>
          <p:spPr>
            <a:xfrm>
              <a:off x="1010861" y="5030311"/>
              <a:ext cx="4678010" cy="338554"/>
            </a:xfrm>
            <a:prstGeom prst="rect">
              <a:avLst/>
            </a:prstGeom>
            <a:noFill/>
          </p:spPr>
          <p:txBody>
            <a:bodyPr wrap="square" rtlCol="0">
              <a:spAutoFit/>
            </a:bodyPr>
            <a:lstStyle/>
            <a:p>
              <a:pPr algn="ctr"/>
              <a:r>
                <a:rPr lang="de-DE" sz="1600" b="1" dirty="0">
                  <a:solidFill>
                    <a:srgbClr val="0070C0"/>
                  </a:solidFill>
                  <a:latin typeface="Calibri" panose="020F0502020204030204" pitchFamily="34" charset="0"/>
                  <a:sym typeface="Wingdings" pitchFamily="2" charset="2"/>
                </a:rPr>
                <a:t>Entwicklungs- und Produktionszeit</a:t>
              </a:r>
            </a:p>
          </p:txBody>
        </p:sp>
      </p:grpSp>
      <p:grpSp>
        <p:nvGrpSpPr>
          <p:cNvPr id="46" name="Gruppieren 45">
            <a:extLst>
              <a:ext uri="{FF2B5EF4-FFF2-40B4-BE49-F238E27FC236}">
                <a16:creationId xmlns:a16="http://schemas.microsoft.com/office/drawing/2014/main" id="{46535C24-0C06-4B3A-A915-4362DDCB434E}"/>
              </a:ext>
            </a:extLst>
          </p:cNvPr>
          <p:cNvGrpSpPr/>
          <p:nvPr/>
        </p:nvGrpSpPr>
        <p:grpSpPr>
          <a:xfrm>
            <a:off x="5779911" y="4102276"/>
            <a:ext cx="2822221" cy="928035"/>
            <a:chOff x="5779911" y="4102276"/>
            <a:chExt cx="2822221" cy="928035"/>
          </a:xfrm>
        </p:grpSpPr>
        <p:sp>
          <p:nvSpPr>
            <p:cNvPr id="38" name="Textfeld 37">
              <a:extLst>
                <a:ext uri="{FF2B5EF4-FFF2-40B4-BE49-F238E27FC236}">
                  <a16:creationId xmlns:a16="http://schemas.microsoft.com/office/drawing/2014/main" id="{9D0DDD90-CB54-487B-BF1C-F97BA46A9BAF}"/>
                </a:ext>
              </a:extLst>
            </p:cNvPr>
            <p:cNvSpPr txBox="1"/>
            <p:nvPr/>
          </p:nvSpPr>
          <p:spPr>
            <a:xfrm>
              <a:off x="6028265" y="4102276"/>
              <a:ext cx="2573867" cy="584775"/>
            </a:xfrm>
            <a:prstGeom prst="rect">
              <a:avLst/>
            </a:prstGeom>
            <a:noFill/>
          </p:spPr>
          <p:txBody>
            <a:bodyPr wrap="square" rtlCol="0">
              <a:spAutoFit/>
            </a:bodyPr>
            <a:lstStyle/>
            <a:p>
              <a:r>
                <a:rPr lang="de-DE" sz="1600" dirty="0">
                  <a:solidFill>
                    <a:srgbClr val="0070C0"/>
                  </a:solidFill>
                  <a:latin typeface="Calibri" panose="020F0502020204030204" pitchFamily="34" charset="0"/>
                  <a:sym typeface="Wingdings" pitchFamily="2" charset="2"/>
                </a:rPr>
                <a:t>plangesteuertes Vorgehen (Wasserfallmodell)</a:t>
              </a:r>
            </a:p>
          </p:txBody>
        </p:sp>
        <p:cxnSp>
          <p:nvCxnSpPr>
            <p:cNvPr id="40" name="Gerader Verbinder 39">
              <a:extLst>
                <a:ext uri="{FF2B5EF4-FFF2-40B4-BE49-F238E27FC236}">
                  <a16:creationId xmlns:a16="http://schemas.microsoft.com/office/drawing/2014/main" id="{A826A158-2D70-4F35-8EC0-356834C9BD2E}"/>
                </a:ext>
              </a:extLst>
            </p:cNvPr>
            <p:cNvCxnSpPr>
              <a:cxnSpLocks/>
            </p:cNvCxnSpPr>
            <p:nvPr/>
          </p:nvCxnSpPr>
          <p:spPr bwMode="auto">
            <a:xfrm flipV="1">
              <a:off x="5779911" y="4687051"/>
              <a:ext cx="327378" cy="343260"/>
            </a:xfrm>
            <a:prstGeom prst="line">
              <a:avLst/>
            </a:prstGeom>
            <a:solidFill>
              <a:schemeClr val="accent1"/>
            </a:solidFill>
            <a:ln w="12700" cap="sq" cmpd="sng" algn="ctr">
              <a:solidFill>
                <a:schemeClr val="tx1"/>
              </a:solidFill>
              <a:prstDash val="solid"/>
              <a:round/>
              <a:headEnd type="none" w="sm" len="sm"/>
              <a:tailEnd type="none" w="sm" len="sm"/>
            </a:ln>
            <a:effectLst/>
          </p:spPr>
        </p:cxnSp>
      </p:grpSp>
      <p:grpSp>
        <p:nvGrpSpPr>
          <p:cNvPr id="45" name="Gruppieren 44">
            <a:extLst>
              <a:ext uri="{FF2B5EF4-FFF2-40B4-BE49-F238E27FC236}">
                <a16:creationId xmlns:a16="http://schemas.microsoft.com/office/drawing/2014/main" id="{E2CC53E2-F73F-4C62-98EA-AF7E7282C561}"/>
              </a:ext>
            </a:extLst>
          </p:cNvPr>
          <p:cNvGrpSpPr/>
          <p:nvPr/>
        </p:nvGrpSpPr>
        <p:grpSpPr>
          <a:xfrm>
            <a:off x="5825431" y="3122555"/>
            <a:ext cx="2776701" cy="647308"/>
            <a:chOff x="5825431" y="3122555"/>
            <a:chExt cx="2776701" cy="647308"/>
          </a:xfrm>
        </p:grpSpPr>
        <p:sp>
          <p:nvSpPr>
            <p:cNvPr id="37" name="Textfeld 36">
              <a:extLst>
                <a:ext uri="{FF2B5EF4-FFF2-40B4-BE49-F238E27FC236}">
                  <a16:creationId xmlns:a16="http://schemas.microsoft.com/office/drawing/2014/main" id="{BEBC389B-8C1F-4016-80AE-F62438B39D5A}"/>
                </a:ext>
              </a:extLst>
            </p:cNvPr>
            <p:cNvSpPr txBox="1"/>
            <p:nvPr/>
          </p:nvSpPr>
          <p:spPr>
            <a:xfrm>
              <a:off x="6028265" y="3431309"/>
              <a:ext cx="2573867" cy="338554"/>
            </a:xfrm>
            <a:prstGeom prst="rect">
              <a:avLst/>
            </a:prstGeom>
            <a:noFill/>
          </p:spPr>
          <p:txBody>
            <a:bodyPr wrap="square" rtlCol="0">
              <a:spAutoFit/>
            </a:bodyPr>
            <a:lstStyle/>
            <a:p>
              <a:r>
                <a:rPr lang="de-DE" sz="1600" dirty="0">
                  <a:solidFill>
                    <a:srgbClr val="61A39E"/>
                  </a:solidFill>
                  <a:latin typeface="Calibri" panose="020F0502020204030204" pitchFamily="34" charset="0"/>
                  <a:sym typeface="Wingdings" pitchFamily="2" charset="2"/>
                </a:rPr>
                <a:t>adaptives (agiles) Vorgehen</a:t>
              </a:r>
            </a:p>
          </p:txBody>
        </p:sp>
        <p:cxnSp>
          <p:nvCxnSpPr>
            <p:cNvPr id="44" name="Gerader Verbinder 43">
              <a:extLst>
                <a:ext uri="{FF2B5EF4-FFF2-40B4-BE49-F238E27FC236}">
                  <a16:creationId xmlns:a16="http://schemas.microsoft.com/office/drawing/2014/main" id="{31E3CF91-84A2-4D85-9F6D-7104393C940F}"/>
                </a:ext>
              </a:extLst>
            </p:cNvPr>
            <p:cNvCxnSpPr>
              <a:cxnSpLocks/>
            </p:cNvCxnSpPr>
            <p:nvPr/>
          </p:nvCxnSpPr>
          <p:spPr bwMode="auto">
            <a:xfrm flipH="1" flipV="1">
              <a:off x="5825431" y="3122555"/>
              <a:ext cx="327378" cy="343260"/>
            </a:xfrm>
            <a:prstGeom prst="line">
              <a:avLst/>
            </a:prstGeom>
            <a:solidFill>
              <a:schemeClr val="accent1"/>
            </a:solidFill>
            <a:ln w="12700" cap="sq" cmpd="sng" algn="ctr">
              <a:solidFill>
                <a:schemeClr val="tx1"/>
              </a:solidFill>
              <a:prstDash val="solid"/>
              <a:round/>
              <a:headEnd type="none" w="sm" len="sm"/>
              <a:tailEnd type="none" w="sm" len="sm"/>
            </a:ln>
            <a:effectLst/>
          </p:spPr>
        </p:cxnSp>
      </p:grpSp>
      <p:sp>
        <p:nvSpPr>
          <p:cNvPr id="2" name="Textfeld 1">
            <a:extLst>
              <a:ext uri="{FF2B5EF4-FFF2-40B4-BE49-F238E27FC236}">
                <a16:creationId xmlns:a16="http://schemas.microsoft.com/office/drawing/2014/main" id="{2E2C2756-68AF-405A-B2F3-C4E7DB8C973E}"/>
              </a:ext>
            </a:extLst>
          </p:cNvPr>
          <p:cNvSpPr txBox="1"/>
          <p:nvPr/>
        </p:nvSpPr>
        <p:spPr>
          <a:xfrm>
            <a:off x="193464" y="734345"/>
            <a:ext cx="926651" cy="246221"/>
          </a:xfrm>
          <a:prstGeom prst="rect">
            <a:avLst/>
          </a:prstGeom>
          <a:noFill/>
        </p:spPr>
        <p:txBody>
          <a:bodyPr wrap="square" rtlCol="0">
            <a:spAutoFit/>
          </a:bodyPr>
          <a:lstStyle/>
          <a:p>
            <a:r>
              <a:rPr lang="de-DE" sz="1000" dirty="0">
                <a:solidFill>
                  <a:srgbClr val="4D4D4D"/>
                </a:solidFill>
                <a:latin typeface="Calibri" panose="020F0502020204030204" pitchFamily="34" charset="0"/>
                <a:sym typeface="Wingdings" pitchFamily="2" charset="2"/>
              </a:rPr>
              <a:t>* Schwankung</a:t>
            </a:r>
          </a:p>
        </p:txBody>
      </p:sp>
    </p:spTree>
    <p:extLst>
      <p:ext uri="{BB962C8B-B14F-4D97-AF65-F5344CB8AC3E}">
        <p14:creationId xmlns:p14="http://schemas.microsoft.com/office/powerpoint/2010/main" val="29722885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0C40AC5-639E-43F6-BE81-F2990DAEF8A2}"/>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92E1F506-A428-4E0B-9728-C1EC4FC5EDC6}"/>
              </a:ext>
            </a:extLst>
          </p:cNvPr>
          <p:cNvSpPr>
            <a:spLocks noGrp="1"/>
          </p:cNvSpPr>
          <p:nvPr>
            <p:ph type="sldNum" sz="quarter" idx="4"/>
          </p:nvPr>
        </p:nvSpPr>
        <p:spPr/>
        <p:txBody>
          <a:bodyPr/>
          <a:lstStyle/>
          <a:p>
            <a:fld id="{BD587C3E-324D-4846-9F44-5C3ACF20A720}" type="slidenum">
              <a:rPr lang="de-DE" smtClean="0"/>
              <a:pPr/>
              <a:t>90</a:t>
            </a:fld>
            <a:endParaRPr lang="de-DE" dirty="0"/>
          </a:p>
        </p:txBody>
      </p:sp>
      <p:sp>
        <p:nvSpPr>
          <p:cNvPr id="8" name="Titel 7">
            <a:extLst>
              <a:ext uri="{FF2B5EF4-FFF2-40B4-BE49-F238E27FC236}">
                <a16:creationId xmlns:a16="http://schemas.microsoft.com/office/drawing/2014/main" id="{4E98B52D-DDC5-4727-8FF7-8350E56FC51F}"/>
              </a:ext>
            </a:extLst>
          </p:cNvPr>
          <p:cNvSpPr>
            <a:spLocks noGrp="1"/>
          </p:cNvSpPr>
          <p:nvPr>
            <p:ph type="title"/>
          </p:nvPr>
        </p:nvSpPr>
        <p:spPr/>
        <p:txBody>
          <a:bodyPr/>
          <a:lstStyle/>
          <a:p>
            <a:r>
              <a:rPr lang="de-DE" dirty="0"/>
              <a:t>Timeboxing</a:t>
            </a:r>
          </a:p>
        </p:txBody>
      </p:sp>
      <p:sp>
        <p:nvSpPr>
          <p:cNvPr id="10" name="Textplatzhalter 9">
            <a:extLst>
              <a:ext uri="{FF2B5EF4-FFF2-40B4-BE49-F238E27FC236}">
                <a16:creationId xmlns:a16="http://schemas.microsoft.com/office/drawing/2014/main" id="{0AECB14D-1344-4EEC-B04D-04310857CE34}"/>
              </a:ext>
            </a:extLst>
          </p:cNvPr>
          <p:cNvSpPr>
            <a:spLocks noGrp="1"/>
          </p:cNvSpPr>
          <p:nvPr>
            <p:ph type="body" sz="quarter" idx="11"/>
          </p:nvPr>
        </p:nvSpPr>
        <p:spPr/>
        <p:txBody>
          <a:bodyPr>
            <a:normAutofit fontScale="92500"/>
          </a:bodyPr>
          <a:lstStyle/>
          <a:p>
            <a:endParaRPr lang="de-DE"/>
          </a:p>
        </p:txBody>
      </p:sp>
      <p:sp>
        <p:nvSpPr>
          <p:cNvPr id="13" name="Freihandform: Form 12">
            <a:extLst>
              <a:ext uri="{FF2B5EF4-FFF2-40B4-BE49-F238E27FC236}">
                <a16:creationId xmlns:a16="http://schemas.microsoft.com/office/drawing/2014/main" id="{498B79B3-5586-44D7-AA27-29C04104E583}"/>
              </a:ext>
            </a:extLst>
          </p:cNvPr>
          <p:cNvSpPr>
            <a:spLocks noChangeAspect="1"/>
          </p:cNvSpPr>
          <p:nvPr/>
        </p:nvSpPr>
        <p:spPr>
          <a:xfrm>
            <a:off x="2960895" y="2143618"/>
            <a:ext cx="3024000" cy="302400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tx2">
              <a:lumMod val="20000"/>
              <a:lumOff val="80000"/>
            </a:schemeClr>
          </a:solidFill>
          <a:ln w="5715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4615" tIns="538825" rIns="464615" bIns="577916" numCol="1" spcCol="1270" anchor="ctr" anchorCtr="0">
            <a:noAutofit/>
          </a:bodyPr>
          <a:lstStyle/>
          <a:p>
            <a:pPr marL="0" lvl="0" indent="0" algn="ctr" defTabSz="533400">
              <a:lnSpc>
                <a:spcPct val="90000"/>
              </a:lnSpc>
              <a:spcBef>
                <a:spcPct val="0"/>
              </a:spcBef>
              <a:spcAft>
                <a:spcPct val="35000"/>
              </a:spcAft>
              <a:buNone/>
            </a:pPr>
            <a:r>
              <a:rPr lang="de-DE" sz="5400" b="1" kern="1200" dirty="0">
                <a:solidFill>
                  <a:schemeClr val="accent1"/>
                </a:solidFill>
                <a:latin typeface="Calibri" panose="020F0502020204030204" pitchFamily="34" charset="0"/>
                <a:cs typeface="Calibri" panose="020F0502020204030204" pitchFamily="34" charset="0"/>
              </a:rPr>
              <a:t>Time­boxing</a:t>
            </a:r>
            <a:endParaRPr lang="de-DE" sz="4400" b="1" kern="1200" dirty="0">
              <a:solidFill>
                <a:schemeClr val="accent1"/>
              </a:solidFill>
              <a:latin typeface="Calibri" panose="020F0502020204030204" pitchFamily="34" charset="0"/>
              <a:cs typeface="Calibri" panose="020F0502020204030204" pitchFamily="34" charset="0"/>
            </a:endParaRPr>
          </a:p>
        </p:txBody>
      </p:sp>
      <p:sp>
        <p:nvSpPr>
          <p:cNvPr id="15" name="Freihandform: Form 14">
            <a:extLst>
              <a:ext uri="{FF2B5EF4-FFF2-40B4-BE49-F238E27FC236}">
                <a16:creationId xmlns:a16="http://schemas.microsoft.com/office/drawing/2014/main" id="{EC3A2CC7-F917-496C-A70A-F0828DFB97BF}"/>
              </a:ext>
            </a:extLst>
          </p:cNvPr>
          <p:cNvSpPr>
            <a:spLocks noChangeAspect="1"/>
          </p:cNvSpPr>
          <p:nvPr/>
        </p:nvSpPr>
        <p:spPr>
          <a:xfrm>
            <a:off x="2078854" y="511834"/>
            <a:ext cx="2124000" cy="2124000"/>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solidFill>
            <a:schemeClr val="tx2">
              <a:lumMod val="20000"/>
              <a:lumOff val="80000"/>
            </a:schemeClr>
          </a:soli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0000" tIns="0" rIns="540000" bIns="0" numCol="1" spcCol="1270" anchor="ctr" anchorCtr="0">
            <a:noAutofit/>
          </a:bodyPr>
          <a:lstStyle/>
          <a:p>
            <a:pPr marL="0" lvl="0" indent="0" algn="ctr" defTabSz="533400">
              <a:lnSpc>
                <a:spcPct val="90000"/>
              </a:lnSpc>
              <a:spcBef>
                <a:spcPct val="0"/>
              </a:spcBef>
              <a:spcAft>
                <a:spcPct val="35000"/>
              </a:spcAft>
              <a:buNone/>
            </a:pPr>
            <a:r>
              <a:rPr lang="de-DE" sz="1600" dirty="0">
                <a:solidFill>
                  <a:schemeClr val="accent1"/>
                </a:solidFill>
                <a:latin typeface="Calibri" panose="020F0502020204030204" pitchFamily="34" charset="0"/>
                <a:cs typeface="Calibri" panose="020F0502020204030204" pitchFamily="34" charset="0"/>
              </a:rPr>
              <a:t>e</a:t>
            </a:r>
            <a:r>
              <a:rPr lang="de-DE" sz="1600" kern="1200" dirty="0">
                <a:solidFill>
                  <a:schemeClr val="accent1"/>
                </a:solidFill>
                <a:latin typeface="Calibri" panose="020F0502020204030204" pitchFamily="34" charset="0"/>
                <a:cs typeface="Calibri" panose="020F0502020204030204" pitchFamily="34" charset="0"/>
              </a:rPr>
              <a:t>rzwingt Priori­sierung</a:t>
            </a:r>
          </a:p>
        </p:txBody>
      </p:sp>
      <p:sp>
        <p:nvSpPr>
          <p:cNvPr id="19" name="Freihandform: Form 18">
            <a:extLst>
              <a:ext uri="{FF2B5EF4-FFF2-40B4-BE49-F238E27FC236}">
                <a16:creationId xmlns:a16="http://schemas.microsoft.com/office/drawing/2014/main" id="{16CF3EE9-5CA2-408D-BE0C-BFFF39D716A8}"/>
              </a:ext>
            </a:extLst>
          </p:cNvPr>
          <p:cNvSpPr>
            <a:spLocks noChangeAspect="1"/>
          </p:cNvSpPr>
          <p:nvPr/>
        </p:nvSpPr>
        <p:spPr>
          <a:xfrm>
            <a:off x="4882687" y="458062"/>
            <a:ext cx="2124000" cy="2124000"/>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solidFill>
            <a:schemeClr val="tx2">
              <a:lumMod val="20000"/>
              <a:lumOff val="80000"/>
            </a:schemeClr>
          </a:soli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0000" tIns="0" rIns="540000" bIns="0" numCol="1" spcCol="1270" anchor="ctr" anchorCtr="0">
            <a:noAutofit/>
          </a:bodyPr>
          <a:lstStyle/>
          <a:p>
            <a:pPr marL="0" lvl="0" indent="0" algn="ctr" defTabSz="533400">
              <a:lnSpc>
                <a:spcPct val="90000"/>
              </a:lnSpc>
              <a:spcBef>
                <a:spcPct val="0"/>
              </a:spcBef>
              <a:spcAft>
                <a:spcPct val="35000"/>
              </a:spcAft>
              <a:buNone/>
            </a:pPr>
            <a:r>
              <a:rPr lang="de-DE" sz="1600" dirty="0">
                <a:solidFill>
                  <a:schemeClr val="accent1"/>
                </a:solidFill>
                <a:latin typeface="Calibri" panose="020F0502020204030204" pitchFamily="34" charset="0"/>
                <a:cs typeface="Calibri" panose="020F0502020204030204" pitchFamily="34" charset="0"/>
              </a:rPr>
              <a:t>m</a:t>
            </a:r>
            <a:r>
              <a:rPr lang="de-DE" sz="1600" kern="1200" dirty="0">
                <a:solidFill>
                  <a:schemeClr val="accent1"/>
                </a:solidFill>
                <a:latin typeface="Calibri" panose="020F0502020204030204" pitchFamily="34" charset="0"/>
                <a:cs typeface="Calibri" panose="020F0502020204030204" pitchFamily="34" charset="0"/>
              </a:rPr>
              <a:t>acht Fortschritt deutlich</a:t>
            </a:r>
          </a:p>
        </p:txBody>
      </p:sp>
      <p:sp>
        <p:nvSpPr>
          <p:cNvPr id="20" name="Freihandform: Form 19">
            <a:extLst>
              <a:ext uri="{FF2B5EF4-FFF2-40B4-BE49-F238E27FC236}">
                <a16:creationId xmlns:a16="http://schemas.microsoft.com/office/drawing/2014/main" id="{ECBAF30B-7F4B-4A7D-AE7B-8C9B39AD8116}"/>
              </a:ext>
            </a:extLst>
          </p:cNvPr>
          <p:cNvSpPr>
            <a:spLocks noChangeAspect="1"/>
          </p:cNvSpPr>
          <p:nvPr/>
        </p:nvSpPr>
        <p:spPr>
          <a:xfrm>
            <a:off x="5916414" y="2618522"/>
            <a:ext cx="2124000" cy="2124000"/>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solidFill>
            <a:schemeClr val="tx2">
              <a:lumMod val="20000"/>
              <a:lumOff val="80000"/>
            </a:schemeClr>
          </a:soli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0000" tIns="0" rIns="540000" bIns="0" numCol="1" spcCol="1270" anchor="ctr" anchorCtr="0">
            <a:noAutofit/>
          </a:bodyPr>
          <a:lstStyle/>
          <a:p>
            <a:pPr marL="0" lvl="0" indent="0" algn="ctr" defTabSz="533400">
              <a:lnSpc>
                <a:spcPct val="90000"/>
              </a:lnSpc>
              <a:spcBef>
                <a:spcPct val="0"/>
              </a:spcBef>
              <a:spcAft>
                <a:spcPct val="35000"/>
              </a:spcAft>
              <a:buNone/>
            </a:pPr>
            <a:r>
              <a:rPr lang="de-DE" sz="1600" dirty="0">
                <a:solidFill>
                  <a:schemeClr val="accent1"/>
                </a:solidFill>
                <a:latin typeface="Calibri" panose="020F0502020204030204" pitchFamily="34" charset="0"/>
                <a:cs typeface="Calibri" panose="020F0502020204030204" pitchFamily="34" charset="0"/>
              </a:rPr>
              <a:t>v</a:t>
            </a:r>
            <a:r>
              <a:rPr lang="de-DE" sz="1600" kern="1200" dirty="0">
                <a:solidFill>
                  <a:schemeClr val="accent1"/>
                </a:solidFill>
                <a:latin typeface="Calibri" panose="020F0502020204030204" pitchFamily="34" charset="0"/>
                <a:cs typeface="Calibri" panose="020F0502020204030204" pitchFamily="34" charset="0"/>
              </a:rPr>
              <a:t>erhindert unnötigen Perfektio­nismus</a:t>
            </a:r>
          </a:p>
        </p:txBody>
      </p:sp>
      <p:sp>
        <p:nvSpPr>
          <p:cNvPr id="21" name="Freihandform: Form 20">
            <a:extLst>
              <a:ext uri="{FF2B5EF4-FFF2-40B4-BE49-F238E27FC236}">
                <a16:creationId xmlns:a16="http://schemas.microsoft.com/office/drawing/2014/main" id="{42C7A2A7-FD9C-4842-B803-D573A8320CFE}"/>
              </a:ext>
            </a:extLst>
          </p:cNvPr>
          <p:cNvSpPr>
            <a:spLocks noChangeAspect="1"/>
          </p:cNvSpPr>
          <p:nvPr/>
        </p:nvSpPr>
        <p:spPr>
          <a:xfrm>
            <a:off x="4882687" y="4778983"/>
            <a:ext cx="2124000" cy="2124000"/>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solidFill>
            <a:schemeClr val="tx2">
              <a:lumMod val="20000"/>
              <a:lumOff val="80000"/>
            </a:schemeClr>
          </a:soli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0000" tIns="0" rIns="540000" bIns="0" numCol="1" spcCol="1270" anchor="ctr" anchorCtr="0">
            <a:noAutofit/>
          </a:bodyPr>
          <a:lstStyle/>
          <a:p>
            <a:pPr marL="0" lvl="0" indent="0" algn="ctr" defTabSz="533400">
              <a:lnSpc>
                <a:spcPct val="90000"/>
              </a:lnSpc>
              <a:spcBef>
                <a:spcPct val="0"/>
              </a:spcBef>
              <a:spcAft>
                <a:spcPct val="35000"/>
              </a:spcAft>
              <a:buNone/>
            </a:pPr>
            <a:r>
              <a:rPr lang="de-DE" sz="1600" dirty="0">
                <a:solidFill>
                  <a:schemeClr val="accent1"/>
                </a:solidFill>
                <a:latin typeface="Calibri" panose="020F0502020204030204" pitchFamily="34" charset="0"/>
                <a:cs typeface="Calibri" panose="020F0502020204030204" pitchFamily="34" charset="0"/>
              </a:rPr>
              <a:t>m</a:t>
            </a:r>
            <a:r>
              <a:rPr lang="de-DE" sz="1600" kern="1200" dirty="0">
                <a:solidFill>
                  <a:schemeClr val="accent1"/>
                </a:solidFill>
                <a:latin typeface="Calibri" panose="020F0502020204030204" pitchFamily="34" charset="0"/>
                <a:cs typeface="Calibri" panose="020F0502020204030204" pitchFamily="34" charset="0"/>
              </a:rPr>
              <a:t>otiviert die Fertig­stellung</a:t>
            </a:r>
          </a:p>
        </p:txBody>
      </p:sp>
      <p:sp>
        <p:nvSpPr>
          <p:cNvPr id="22" name="Freihandform: Form 21">
            <a:extLst>
              <a:ext uri="{FF2B5EF4-FFF2-40B4-BE49-F238E27FC236}">
                <a16:creationId xmlns:a16="http://schemas.microsoft.com/office/drawing/2014/main" id="{BB01F47E-C2EE-4D52-9D36-6A56DAF7F529}"/>
              </a:ext>
            </a:extLst>
          </p:cNvPr>
          <p:cNvSpPr>
            <a:spLocks noChangeAspect="1"/>
          </p:cNvSpPr>
          <p:nvPr/>
        </p:nvSpPr>
        <p:spPr>
          <a:xfrm>
            <a:off x="2078854" y="4638065"/>
            <a:ext cx="2124000" cy="2124000"/>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solidFill>
            <a:schemeClr val="tx2">
              <a:lumMod val="20000"/>
              <a:lumOff val="80000"/>
            </a:schemeClr>
          </a:soli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0000" tIns="0" rIns="540000" bIns="0" numCol="1" spcCol="1270" anchor="ctr" anchorCtr="0">
            <a:noAutofit/>
          </a:bodyPr>
          <a:lstStyle/>
          <a:p>
            <a:pPr marL="0" lvl="0" indent="0" algn="ctr" defTabSz="533400">
              <a:lnSpc>
                <a:spcPct val="90000"/>
              </a:lnSpc>
              <a:spcBef>
                <a:spcPct val="0"/>
              </a:spcBef>
              <a:spcAft>
                <a:spcPct val="35000"/>
              </a:spcAft>
              <a:buNone/>
            </a:pPr>
            <a:r>
              <a:rPr lang="de-DE" sz="1600" dirty="0">
                <a:solidFill>
                  <a:schemeClr val="accent1"/>
                </a:solidFill>
                <a:latin typeface="Calibri" panose="020F0502020204030204" pitchFamily="34" charset="0"/>
                <a:cs typeface="Calibri" panose="020F0502020204030204" pitchFamily="34" charset="0"/>
              </a:rPr>
              <a:t>v</a:t>
            </a:r>
            <a:r>
              <a:rPr lang="de-DE" sz="1600" kern="1200" dirty="0">
                <a:solidFill>
                  <a:schemeClr val="accent1"/>
                </a:solidFill>
                <a:latin typeface="Calibri" panose="020F0502020204030204" pitchFamily="34" charset="0"/>
                <a:cs typeface="Calibri" panose="020F0502020204030204" pitchFamily="34" charset="0"/>
              </a:rPr>
              <a:t>erbessert die Vorherseh­barkeit</a:t>
            </a:r>
          </a:p>
        </p:txBody>
      </p:sp>
      <p:sp>
        <p:nvSpPr>
          <p:cNvPr id="23" name="Freihandform: Form 22">
            <a:extLst>
              <a:ext uri="{FF2B5EF4-FFF2-40B4-BE49-F238E27FC236}">
                <a16:creationId xmlns:a16="http://schemas.microsoft.com/office/drawing/2014/main" id="{B17BEF38-7DAE-4293-8310-59145EA49873}"/>
              </a:ext>
            </a:extLst>
          </p:cNvPr>
          <p:cNvSpPr>
            <a:spLocks noChangeAspect="1"/>
          </p:cNvSpPr>
          <p:nvPr/>
        </p:nvSpPr>
        <p:spPr>
          <a:xfrm>
            <a:off x="1011294" y="2602281"/>
            <a:ext cx="2124000" cy="2124000"/>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solidFill>
            <a:schemeClr val="tx2">
              <a:lumMod val="20000"/>
              <a:lumOff val="80000"/>
            </a:schemeClr>
          </a:soli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0000" tIns="0" rIns="540000" bIns="0" numCol="1" spcCol="1270" anchor="ctr" anchorCtr="0">
            <a:noAutofit/>
          </a:bodyPr>
          <a:lstStyle/>
          <a:p>
            <a:pPr marL="0" lvl="0" indent="0" algn="ctr" defTabSz="533400">
              <a:lnSpc>
                <a:spcPct val="90000"/>
              </a:lnSpc>
              <a:spcBef>
                <a:spcPct val="0"/>
              </a:spcBef>
              <a:spcAft>
                <a:spcPct val="35000"/>
              </a:spcAft>
              <a:buNone/>
            </a:pPr>
            <a:r>
              <a:rPr lang="de-DE" sz="1600" dirty="0">
                <a:solidFill>
                  <a:schemeClr val="accent1"/>
                </a:solidFill>
                <a:latin typeface="Calibri" panose="020F0502020204030204" pitchFamily="34" charset="0"/>
                <a:cs typeface="Calibri" panose="020F0502020204030204" pitchFamily="34" charset="0"/>
              </a:rPr>
              <a:t>e</a:t>
            </a:r>
            <a:r>
              <a:rPr lang="de-DE" sz="1600" kern="1200" dirty="0">
                <a:solidFill>
                  <a:schemeClr val="accent1"/>
                </a:solidFill>
                <a:latin typeface="Calibri" panose="020F0502020204030204" pitchFamily="34" charset="0"/>
                <a:cs typeface="Calibri" panose="020F0502020204030204" pitchFamily="34" charset="0"/>
              </a:rPr>
              <a:t>rfordert WIP-Limits</a:t>
            </a:r>
          </a:p>
        </p:txBody>
      </p:sp>
    </p:spTree>
    <p:extLst>
      <p:ext uri="{BB962C8B-B14F-4D97-AF65-F5344CB8AC3E}">
        <p14:creationId xmlns:p14="http://schemas.microsoft.com/office/powerpoint/2010/main" val="346328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5DECBAE-2A6B-4DE4-A197-C2E29EFDFF4A}"/>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846AEB91-51EA-489F-97A6-723CAEDED4DA}"/>
              </a:ext>
            </a:extLst>
          </p:cNvPr>
          <p:cNvSpPr>
            <a:spLocks noGrp="1"/>
          </p:cNvSpPr>
          <p:nvPr>
            <p:ph type="sldNum" sz="quarter" idx="4"/>
          </p:nvPr>
        </p:nvSpPr>
        <p:spPr/>
        <p:txBody>
          <a:bodyPr/>
          <a:lstStyle/>
          <a:p>
            <a:fld id="{BD587C3E-324D-4846-9F44-5C3ACF20A720}" type="slidenum">
              <a:rPr lang="de-DE" smtClean="0"/>
              <a:pPr/>
              <a:t>91</a:t>
            </a:fld>
            <a:endParaRPr lang="de-DE" dirty="0"/>
          </a:p>
        </p:txBody>
      </p:sp>
      <p:sp>
        <p:nvSpPr>
          <p:cNvPr id="11" name="Textplatzhalter 10">
            <a:extLst>
              <a:ext uri="{FF2B5EF4-FFF2-40B4-BE49-F238E27FC236}">
                <a16:creationId xmlns:a16="http://schemas.microsoft.com/office/drawing/2014/main" id="{333C6C75-3CFD-4EDB-BF0B-631B34D9787D}"/>
              </a:ext>
            </a:extLst>
          </p:cNvPr>
          <p:cNvSpPr>
            <a:spLocks noGrp="1"/>
          </p:cNvSpPr>
          <p:nvPr>
            <p:ph type="body" sz="quarter" idx="13"/>
          </p:nvPr>
        </p:nvSpPr>
        <p:spPr/>
        <p:txBody>
          <a:bodyPr/>
          <a:lstStyle/>
          <a:p>
            <a:pPr marL="0" indent="0">
              <a:buNone/>
            </a:pPr>
            <a:r>
              <a:rPr lang="de-DE" b="1" dirty="0">
                <a:solidFill>
                  <a:schemeClr val="accent1"/>
                </a:solidFill>
              </a:rPr>
              <a:t>Kurze Zeitdauer</a:t>
            </a:r>
          </a:p>
          <a:p>
            <a:pPr>
              <a:spcBef>
                <a:spcPts val="1200"/>
              </a:spcBef>
            </a:pPr>
            <a:r>
              <a:rPr lang="de-DE" dirty="0"/>
              <a:t>erleichtert die Planung</a:t>
            </a:r>
          </a:p>
          <a:p>
            <a:pPr>
              <a:spcBef>
                <a:spcPts val="1200"/>
              </a:spcBef>
            </a:pPr>
            <a:r>
              <a:rPr lang="de-DE" dirty="0"/>
              <a:t>schnelles Feedback</a:t>
            </a:r>
          </a:p>
          <a:p>
            <a:pPr>
              <a:spcBef>
                <a:spcPts val="1200"/>
              </a:spcBef>
            </a:pPr>
            <a:r>
              <a:rPr lang="de-DE" dirty="0"/>
              <a:t>begrenzte Fehler</a:t>
            </a:r>
          </a:p>
          <a:p>
            <a:pPr>
              <a:spcBef>
                <a:spcPts val="1200"/>
              </a:spcBef>
            </a:pPr>
            <a:r>
              <a:rPr lang="de-DE" dirty="0"/>
              <a:t>verbesserter Return </a:t>
            </a:r>
            <a:r>
              <a:rPr lang="de-DE" dirty="0" err="1"/>
              <a:t>of</a:t>
            </a:r>
            <a:r>
              <a:rPr lang="de-DE" dirty="0"/>
              <a:t> Investment</a:t>
            </a:r>
          </a:p>
          <a:p>
            <a:pPr>
              <a:spcBef>
                <a:spcPts val="1200"/>
              </a:spcBef>
            </a:pPr>
            <a:r>
              <a:rPr lang="de-DE" dirty="0"/>
              <a:t>Begeisterung</a:t>
            </a:r>
          </a:p>
          <a:p>
            <a:pPr>
              <a:spcBef>
                <a:spcPts val="1200"/>
              </a:spcBef>
            </a:pPr>
            <a:r>
              <a:rPr lang="de-DE" dirty="0"/>
              <a:t>häufige Checkpoints</a:t>
            </a:r>
          </a:p>
        </p:txBody>
      </p:sp>
      <p:sp>
        <p:nvSpPr>
          <p:cNvPr id="9" name="Titel 8">
            <a:extLst>
              <a:ext uri="{FF2B5EF4-FFF2-40B4-BE49-F238E27FC236}">
                <a16:creationId xmlns:a16="http://schemas.microsoft.com/office/drawing/2014/main" id="{971AB615-0C98-4408-96CC-54A6426D40BA}"/>
              </a:ext>
            </a:extLst>
          </p:cNvPr>
          <p:cNvSpPr>
            <a:spLocks noGrp="1"/>
          </p:cNvSpPr>
          <p:nvPr>
            <p:ph type="title"/>
          </p:nvPr>
        </p:nvSpPr>
        <p:spPr/>
        <p:txBody>
          <a:bodyPr/>
          <a:lstStyle/>
          <a:p>
            <a:r>
              <a:rPr lang="de-DE"/>
              <a:t>Zeitdauer: kurz und konsistent über alle Sprints</a:t>
            </a:r>
            <a:endParaRPr lang="de-DE" dirty="0"/>
          </a:p>
        </p:txBody>
      </p:sp>
      <p:sp>
        <p:nvSpPr>
          <p:cNvPr id="19" name="Textplatzhalter 18">
            <a:extLst>
              <a:ext uri="{FF2B5EF4-FFF2-40B4-BE49-F238E27FC236}">
                <a16:creationId xmlns:a16="http://schemas.microsoft.com/office/drawing/2014/main" id="{6D0671D9-9C44-4A54-A440-1FF9960B488C}"/>
              </a:ext>
            </a:extLst>
          </p:cNvPr>
          <p:cNvSpPr>
            <a:spLocks noGrp="1"/>
          </p:cNvSpPr>
          <p:nvPr>
            <p:ph type="body" sz="quarter" idx="11"/>
          </p:nvPr>
        </p:nvSpPr>
        <p:spPr/>
        <p:txBody>
          <a:bodyPr>
            <a:normAutofit fontScale="92500"/>
          </a:bodyPr>
          <a:lstStyle/>
          <a:p>
            <a:endParaRPr lang="de-DE"/>
          </a:p>
        </p:txBody>
      </p:sp>
      <p:sp>
        <p:nvSpPr>
          <p:cNvPr id="13" name="Rechteck 12">
            <a:extLst>
              <a:ext uri="{FF2B5EF4-FFF2-40B4-BE49-F238E27FC236}">
                <a16:creationId xmlns:a16="http://schemas.microsoft.com/office/drawing/2014/main" id="{C2EBACBB-4CAE-4E84-BD31-1818139E5219}"/>
              </a:ext>
            </a:extLst>
          </p:cNvPr>
          <p:cNvSpPr/>
          <p:nvPr/>
        </p:nvSpPr>
        <p:spPr>
          <a:xfrm rot="751901">
            <a:off x="4295990" y="1909280"/>
            <a:ext cx="4371861" cy="1323439"/>
          </a:xfrm>
          <a:prstGeom prst="rect">
            <a:avLst/>
          </a:prstGeom>
          <a:solidFill>
            <a:schemeClr val="tx2">
              <a:lumMod val="20000"/>
              <a:lumOff val="80000"/>
            </a:schemeClr>
          </a:solidFill>
        </p:spPr>
        <p:txBody>
          <a:bodyPr wrap="square">
            <a:spAutoFit/>
          </a:bodyPr>
          <a:lstStyle/>
          <a:p>
            <a:r>
              <a:rPr lang="de-DE" sz="1400" i="1" dirty="0">
                <a:latin typeface="Calibri" panose="020F0502020204030204" pitchFamily="34" charset="0"/>
                <a:cs typeface="Calibri" panose="020F0502020204030204" pitchFamily="34" charset="0"/>
              </a:rPr>
              <a:t>Unter Kadenz versteht man in der Harmonielehre landläufig auch eine ganze Abfolge von harmonischen Funktionen, die mit einem tonischen Schluss (der eigentlichen Kadenz) endet. Der </a:t>
            </a:r>
            <a:r>
              <a:rPr lang="de-DE" sz="1400" b="1" i="1" dirty="0">
                <a:latin typeface="Calibri" panose="020F0502020204030204" pitchFamily="34" charset="0"/>
                <a:cs typeface="Calibri" panose="020F0502020204030204" pitchFamily="34" charset="0"/>
              </a:rPr>
              <a:t>Kadenz-Begriff</a:t>
            </a:r>
            <a:r>
              <a:rPr lang="de-DE" sz="1400" i="1" dirty="0">
                <a:latin typeface="Calibri" panose="020F0502020204030204" pitchFamily="34" charset="0"/>
                <a:cs typeface="Calibri" panose="020F0502020204030204" pitchFamily="34" charset="0"/>
              </a:rPr>
              <a:t> fasst hier also </a:t>
            </a:r>
            <a:r>
              <a:rPr lang="de-DE" sz="1400" b="1" i="1" dirty="0">
                <a:latin typeface="Calibri" panose="020F0502020204030204" pitchFamily="34" charset="0"/>
                <a:cs typeface="Calibri" panose="020F0502020204030204" pitchFamily="34" charset="0"/>
              </a:rPr>
              <a:t>einen funktionalen Spannungsbogen </a:t>
            </a:r>
            <a:r>
              <a:rPr lang="de-DE" sz="1400" i="1" dirty="0">
                <a:latin typeface="Calibri" panose="020F0502020204030204" pitchFamily="34" charset="0"/>
                <a:cs typeface="Calibri" panose="020F0502020204030204" pitchFamily="34" charset="0"/>
              </a:rPr>
              <a:t>mit ein.</a:t>
            </a:r>
          </a:p>
          <a:p>
            <a:r>
              <a:rPr lang="de-DE" sz="1000" dirty="0">
                <a:latin typeface="Calibri" panose="020F0502020204030204" pitchFamily="34" charset="0"/>
                <a:cs typeface="Calibri" panose="020F0502020204030204" pitchFamily="34" charset="0"/>
              </a:rPr>
              <a:t>Quelle: </a:t>
            </a:r>
            <a:r>
              <a:rPr lang="de-DE" sz="1000" dirty="0">
                <a:latin typeface="Calibri" panose="020F0502020204030204" pitchFamily="34" charset="0"/>
                <a:cs typeface="Calibri" panose="020F0502020204030204" pitchFamily="34" charset="0"/>
                <a:hlinkClick r:id="rId2"/>
              </a:rPr>
              <a:t>https://de.wikipedia.org/wiki/Kadenz_(Harmonielehre)</a:t>
            </a:r>
            <a:r>
              <a:rPr lang="de-DE" sz="1000" dirty="0">
                <a:latin typeface="Calibri" panose="020F0502020204030204" pitchFamily="34" charset="0"/>
                <a:cs typeface="Calibri" panose="020F0502020204030204" pitchFamily="34" charset="0"/>
              </a:rPr>
              <a:t> 28.07.2017 8:12</a:t>
            </a:r>
          </a:p>
        </p:txBody>
      </p:sp>
      <p:sp>
        <p:nvSpPr>
          <p:cNvPr id="14" name="Rechteck 13">
            <a:extLst>
              <a:ext uri="{FF2B5EF4-FFF2-40B4-BE49-F238E27FC236}">
                <a16:creationId xmlns:a16="http://schemas.microsoft.com/office/drawing/2014/main" id="{02AEC870-7DF8-4426-AA55-A4C709DBAE24}"/>
              </a:ext>
            </a:extLst>
          </p:cNvPr>
          <p:cNvSpPr/>
          <p:nvPr/>
        </p:nvSpPr>
        <p:spPr>
          <a:xfrm>
            <a:off x="4432311" y="1033463"/>
            <a:ext cx="4572000" cy="338554"/>
          </a:xfrm>
          <a:prstGeom prst="rect">
            <a:avLst/>
          </a:prstGeom>
        </p:spPr>
        <p:txBody>
          <a:bodyPr>
            <a:spAutoFit/>
          </a:bodyPr>
          <a:lstStyle/>
          <a:p>
            <a:pPr marL="0" indent="0">
              <a:buNone/>
            </a:pPr>
            <a:r>
              <a:rPr lang="de-DE" sz="1600" b="1" dirty="0">
                <a:solidFill>
                  <a:schemeClr val="accent1"/>
                </a:solidFill>
                <a:latin typeface="Calibri" panose="020F0502020204030204" pitchFamily="34" charset="0"/>
                <a:cs typeface="Calibri" panose="020F0502020204030204" pitchFamily="34" charset="0"/>
              </a:rPr>
              <a:t>Konsistente Zeitdauer =&gt; Nutzung der Kadenz</a:t>
            </a:r>
          </a:p>
        </p:txBody>
      </p:sp>
      <p:sp>
        <p:nvSpPr>
          <p:cNvPr id="15" name="Textfeld 14">
            <a:extLst>
              <a:ext uri="{FF2B5EF4-FFF2-40B4-BE49-F238E27FC236}">
                <a16:creationId xmlns:a16="http://schemas.microsoft.com/office/drawing/2014/main" id="{7568AED5-26D3-4AE2-8CA0-F8F3D3426FF0}"/>
              </a:ext>
            </a:extLst>
          </p:cNvPr>
          <p:cNvSpPr txBox="1"/>
          <p:nvPr/>
        </p:nvSpPr>
        <p:spPr>
          <a:xfrm rot="21411930">
            <a:off x="4200083" y="4135816"/>
            <a:ext cx="4414627" cy="1200329"/>
          </a:xfrm>
          <a:prstGeom prst="rect">
            <a:avLst/>
          </a:prstGeom>
          <a:noFill/>
          <a:ln>
            <a:solidFill>
              <a:schemeClr val="accent1"/>
            </a:solidFill>
          </a:ln>
        </p:spPr>
        <p:txBody>
          <a:bodyPr wrap="square" rtlCol="0">
            <a:spAutoFit/>
          </a:bodyPr>
          <a:lstStyle/>
          <a:p>
            <a:pPr algn="ctr">
              <a:lnSpc>
                <a:spcPct val="150000"/>
              </a:lnSpc>
            </a:pPr>
            <a:r>
              <a:rPr lang="de-DE" sz="1600" dirty="0">
                <a:solidFill>
                  <a:srgbClr val="4D4D4D"/>
                </a:solidFill>
                <a:latin typeface="Calibri" panose="020F0502020204030204" pitchFamily="34" charset="0"/>
                <a:sym typeface="Wingdings" pitchFamily="2" charset="2"/>
              </a:rPr>
              <a:t>Sprints mit derselben Dauer liefern eine </a:t>
            </a:r>
            <a:r>
              <a:rPr lang="de-DE" sz="1600" b="1" dirty="0">
                <a:solidFill>
                  <a:srgbClr val="4D4D4D"/>
                </a:solidFill>
                <a:latin typeface="Calibri" panose="020F0502020204030204" pitchFamily="34" charset="0"/>
                <a:sym typeface="Wingdings" pitchFamily="2" charset="2"/>
              </a:rPr>
              <a:t>Kadenz</a:t>
            </a:r>
            <a:r>
              <a:rPr lang="de-DE" sz="1600" dirty="0">
                <a:solidFill>
                  <a:srgbClr val="4D4D4D"/>
                </a:solidFill>
                <a:latin typeface="Calibri" panose="020F0502020204030204" pitchFamily="34" charset="0"/>
                <a:sym typeface="Wingdings" pitchFamily="2" charset="2"/>
              </a:rPr>
              <a:t> (einen </a:t>
            </a:r>
            <a:r>
              <a:rPr lang="de-DE" sz="1600" b="1" dirty="0">
                <a:solidFill>
                  <a:srgbClr val="4D4D4D"/>
                </a:solidFill>
                <a:latin typeface="Calibri" panose="020F0502020204030204" pitchFamily="34" charset="0"/>
                <a:sym typeface="Wingdings" pitchFamily="2" charset="2"/>
              </a:rPr>
              <a:t>regelmäßigen, vorhersehbaren Rhythmus</a:t>
            </a:r>
            <a:r>
              <a:rPr lang="de-DE" sz="1600" dirty="0">
                <a:solidFill>
                  <a:srgbClr val="4D4D4D"/>
                </a:solidFill>
                <a:latin typeface="Calibri" panose="020F0502020204030204" pitchFamily="34" charset="0"/>
                <a:sym typeface="Wingdings" pitchFamily="2" charset="2"/>
              </a:rPr>
              <a:t>) für das Arbeiten.</a:t>
            </a:r>
          </a:p>
        </p:txBody>
      </p:sp>
    </p:spTree>
    <p:extLst>
      <p:ext uri="{BB962C8B-B14F-4D97-AF65-F5344CB8AC3E}">
        <p14:creationId xmlns:p14="http://schemas.microsoft.com/office/powerpoint/2010/main" val="831041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054E4326-978D-491D-8473-5937445A499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F3C0F08A-23F4-4D38-B08E-F7C235A0B167}"/>
              </a:ext>
            </a:extLst>
          </p:cNvPr>
          <p:cNvSpPr>
            <a:spLocks noGrp="1"/>
          </p:cNvSpPr>
          <p:nvPr>
            <p:ph type="sldNum" sz="quarter" idx="4"/>
          </p:nvPr>
        </p:nvSpPr>
        <p:spPr/>
        <p:txBody>
          <a:bodyPr/>
          <a:lstStyle/>
          <a:p>
            <a:fld id="{BD587C3E-324D-4846-9F44-5C3ACF20A720}" type="slidenum">
              <a:rPr lang="de-DE" smtClean="0"/>
              <a:pPr/>
              <a:t>92</a:t>
            </a:fld>
            <a:endParaRPr lang="de-DE" dirty="0"/>
          </a:p>
        </p:txBody>
      </p:sp>
      <p:sp>
        <p:nvSpPr>
          <p:cNvPr id="8" name="Titel 7">
            <a:extLst>
              <a:ext uri="{FF2B5EF4-FFF2-40B4-BE49-F238E27FC236}">
                <a16:creationId xmlns:a16="http://schemas.microsoft.com/office/drawing/2014/main" id="{A4A10DDC-F7D5-4A53-8FA6-728C6EAE0A72}"/>
              </a:ext>
            </a:extLst>
          </p:cNvPr>
          <p:cNvSpPr>
            <a:spLocks noGrp="1"/>
          </p:cNvSpPr>
          <p:nvPr>
            <p:ph type="title"/>
          </p:nvPr>
        </p:nvSpPr>
        <p:spPr/>
        <p:txBody>
          <a:bodyPr/>
          <a:lstStyle/>
          <a:p>
            <a:r>
              <a:rPr lang="de-DE" dirty="0"/>
              <a:t>Das Sprint-Ziel</a:t>
            </a:r>
          </a:p>
        </p:txBody>
      </p:sp>
      <p:sp>
        <p:nvSpPr>
          <p:cNvPr id="20" name="Textplatzhalter 19">
            <a:extLst>
              <a:ext uri="{FF2B5EF4-FFF2-40B4-BE49-F238E27FC236}">
                <a16:creationId xmlns:a16="http://schemas.microsoft.com/office/drawing/2014/main" id="{912EE6AA-5EBB-46CF-A1CC-754037D5C5EA}"/>
              </a:ext>
            </a:extLst>
          </p:cNvPr>
          <p:cNvSpPr>
            <a:spLocks noGrp="1"/>
          </p:cNvSpPr>
          <p:nvPr>
            <p:ph type="body" sz="quarter" idx="11"/>
          </p:nvPr>
        </p:nvSpPr>
        <p:spPr/>
        <p:txBody>
          <a:bodyPr>
            <a:normAutofit fontScale="92500"/>
          </a:bodyPr>
          <a:lstStyle/>
          <a:p>
            <a:endParaRPr lang="de-DE"/>
          </a:p>
        </p:txBody>
      </p:sp>
      <p:sp>
        <p:nvSpPr>
          <p:cNvPr id="11" name="Textfeld 10">
            <a:extLst>
              <a:ext uri="{FF2B5EF4-FFF2-40B4-BE49-F238E27FC236}">
                <a16:creationId xmlns:a16="http://schemas.microsoft.com/office/drawing/2014/main" id="{97D5DE31-2DCE-498F-BF49-B5B0F215C6FC}"/>
              </a:ext>
            </a:extLst>
          </p:cNvPr>
          <p:cNvSpPr txBox="1"/>
          <p:nvPr/>
        </p:nvSpPr>
        <p:spPr>
          <a:xfrm rot="21345168">
            <a:off x="393056" y="1411552"/>
            <a:ext cx="3193721" cy="923330"/>
          </a:xfrm>
          <a:prstGeom prst="rect">
            <a:avLst/>
          </a:prstGeom>
          <a:noFill/>
        </p:spPr>
        <p:txBody>
          <a:bodyPr wrap="square" rtlCol="0">
            <a:spAutoFit/>
          </a:bodyPr>
          <a:lstStyle/>
          <a:p>
            <a:pPr marL="285750" indent="-285750">
              <a:buFont typeface="Calibri" panose="020F0502020204030204" pitchFamily="34" charset="0"/>
              <a:buChar char="…"/>
            </a:pPr>
            <a:r>
              <a:rPr lang="de-DE" dirty="0">
                <a:solidFill>
                  <a:srgbClr val="4D4D4D"/>
                </a:solidFill>
                <a:latin typeface="Calibri" panose="020F0502020204030204" pitchFamily="34" charset="0"/>
                <a:sym typeface="Wingdings" pitchFamily="2" charset="2"/>
              </a:rPr>
              <a:t>beschreibt das </a:t>
            </a:r>
            <a:r>
              <a:rPr lang="de-DE" b="1" dirty="0">
                <a:solidFill>
                  <a:srgbClr val="4D4D4D"/>
                </a:solidFill>
                <a:latin typeface="Calibri" panose="020F0502020204030204" pitchFamily="34" charset="0"/>
                <a:sym typeface="Wingdings" pitchFamily="2" charset="2"/>
              </a:rPr>
              <a:t>Ergebnis</a:t>
            </a:r>
            <a:r>
              <a:rPr lang="de-DE" dirty="0">
                <a:solidFill>
                  <a:srgbClr val="4D4D4D"/>
                </a:solidFill>
                <a:latin typeface="Calibri" panose="020F0502020204030204" pitchFamily="34" charset="0"/>
                <a:sym typeface="Wingdings" pitchFamily="2" charset="2"/>
              </a:rPr>
              <a:t> (Geschäftszweck, Nutzen etc.) eines Sprints.</a:t>
            </a:r>
          </a:p>
        </p:txBody>
      </p:sp>
      <p:sp>
        <p:nvSpPr>
          <p:cNvPr id="12" name="Textfeld 11">
            <a:extLst>
              <a:ext uri="{FF2B5EF4-FFF2-40B4-BE49-F238E27FC236}">
                <a16:creationId xmlns:a16="http://schemas.microsoft.com/office/drawing/2014/main" id="{67C5FB8F-DCA8-421A-B927-7DBA7BED4378}"/>
              </a:ext>
            </a:extLst>
          </p:cNvPr>
          <p:cNvSpPr txBox="1"/>
          <p:nvPr/>
        </p:nvSpPr>
        <p:spPr>
          <a:xfrm rot="170975">
            <a:off x="384048" y="2938749"/>
            <a:ext cx="3482370" cy="923330"/>
          </a:xfrm>
          <a:prstGeom prst="rect">
            <a:avLst/>
          </a:prstGeom>
          <a:noFill/>
        </p:spPr>
        <p:txBody>
          <a:bodyPr wrap="square" rtlCol="0">
            <a:spAutoFit/>
          </a:bodyPr>
          <a:lstStyle/>
          <a:p>
            <a:pPr marL="285750" indent="-285750">
              <a:buFont typeface="Calibri" panose="020F0502020204030204" pitchFamily="34" charset="0"/>
              <a:buChar char="…"/>
            </a:pPr>
            <a:r>
              <a:rPr lang="de-DE" dirty="0">
                <a:solidFill>
                  <a:srgbClr val="4D4D4D"/>
                </a:solidFill>
                <a:latin typeface="Calibri" panose="020F0502020204030204" pitchFamily="34" charset="0"/>
                <a:sym typeface="Wingdings" pitchFamily="2" charset="2"/>
              </a:rPr>
              <a:t>soll möglichst </a:t>
            </a:r>
            <a:r>
              <a:rPr lang="de-DE" b="1" dirty="0">
                <a:solidFill>
                  <a:srgbClr val="4D4D4D"/>
                </a:solidFill>
                <a:latin typeface="Calibri" panose="020F0502020204030204" pitchFamily="34" charset="0"/>
                <a:sym typeface="Wingdings" pitchFamily="2" charset="2"/>
              </a:rPr>
              <a:t>kurz und klar </a:t>
            </a:r>
            <a:r>
              <a:rPr lang="de-DE" dirty="0">
                <a:solidFill>
                  <a:srgbClr val="4D4D4D"/>
                </a:solidFill>
                <a:latin typeface="Calibri" panose="020F0502020204030204" pitchFamily="34" charset="0"/>
                <a:sym typeface="Wingdings" pitchFamily="2" charset="2"/>
              </a:rPr>
              <a:t>formuliert sein, um den Fokus des Sprints klar auszudrücken.</a:t>
            </a:r>
          </a:p>
        </p:txBody>
      </p:sp>
      <p:sp>
        <p:nvSpPr>
          <p:cNvPr id="13" name="Textfeld 12">
            <a:extLst>
              <a:ext uri="{FF2B5EF4-FFF2-40B4-BE49-F238E27FC236}">
                <a16:creationId xmlns:a16="http://schemas.microsoft.com/office/drawing/2014/main" id="{126A4F09-BA4F-4F79-B6F3-9C260DA278D4}"/>
              </a:ext>
            </a:extLst>
          </p:cNvPr>
          <p:cNvSpPr txBox="1"/>
          <p:nvPr/>
        </p:nvSpPr>
        <p:spPr>
          <a:xfrm rot="21074682">
            <a:off x="333206" y="4415309"/>
            <a:ext cx="3607713" cy="923330"/>
          </a:xfrm>
          <a:prstGeom prst="rect">
            <a:avLst/>
          </a:prstGeom>
          <a:noFill/>
        </p:spPr>
        <p:txBody>
          <a:bodyPr wrap="square" rtlCol="0">
            <a:spAutoFit/>
          </a:bodyPr>
          <a:lstStyle/>
          <a:p>
            <a:pPr marL="285750" indent="-285750">
              <a:buFont typeface="Calibri" panose="020F0502020204030204" pitchFamily="34" charset="0"/>
              <a:buChar char="…"/>
            </a:pPr>
            <a:r>
              <a:rPr lang="de-DE" dirty="0">
                <a:solidFill>
                  <a:srgbClr val="4D4D4D"/>
                </a:solidFill>
                <a:latin typeface="Calibri" panose="020F0502020204030204" pitchFamily="34" charset="0"/>
                <a:sym typeface="Wingdings" pitchFamily="2" charset="2"/>
              </a:rPr>
              <a:t>ist </a:t>
            </a:r>
            <a:r>
              <a:rPr lang="de-DE" b="1" dirty="0">
                <a:solidFill>
                  <a:srgbClr val="4D4D4D"/>
                </a:solidFill>
                <a:latin typeface="Calibri" panose="020F0502020204030204" pitchFamily="34" charset="0"/>
                <a:sym typeface="Wingdings" pitchFamily="2" charset="2"/>
              </a:rPr>
              <a:t>Grundlage der gegenseitigen Verpflichtung </a:t>
            </a:r>
            <a:r>
              <a:rPr lang="de-DE" dirty="0">
                <a:solidFill>
                  <a:srgbClr val="4D4D4D"/>
                </a:solidFill>
                <a:latin typeface="Calibri" panose="020F0502020204030204" pitchFamily="34" charset="0"/>
                <a:sym typeface="Wingdings" pitchFamily="2" charset="2"/>
              </a:rPr>
              <a:t>zwischen </a:t>
            </a:r>
            <a:r>
              <a:rPr lang="de-DE" dirty="0" err="1">
                <a:solidFill>
                  <a:srgbClr val="4D4D4D"/>
                </a:solidFill>
                <a:latin typeface="Calibri" panose="020F0502020204030204" pitchFamily="34" charset="0"/>
                <a:sym typeface="Wingdings" pitchFamily="2" charset="2"/>
              </a:rPr>
              <a:t>Product</a:t>
            </a:r>
            <a:r>
              <a:rPr lang="de-DE" dirty="0">
                <a:solidFill>
                  <a:srgbClr val="4D4D4D"/>
                </a:solidFill>
                <a:latin typeface="Calibri" panose="020F0502020204030204" pitchFamily="34" charset="0"/>
                <a:sym typeface="Wingdings" pitchFamily="2" charset="2"/>
              </a:rPr>
              <a:t> </a:t>
            </a:r>
            <a:r>
              <a:rPr lang="de-DE" dirty="0" err="1">
                <a:solidFill>
                  <a:srgbClr val="4D4D4D"/>
                </a:solidFill>
                <a:latin typeface="Calibri" panose="020F0502020204030204" pitchFamily="34" charset="0"/>
                <a:sym typeface="Wingdings" pitchFamily="2" charset="2"/>
              </a:rPr>
              <a:t>Owner</a:t>
            </a:r>
            <a:r>
              <a:rPr lang="de-DE" dirty="0">
                <a:solidFill>
                  <a:srgbClr val="4D4D4D"/>
                </a:solidFill>
                <a:latin typeface="Calibri" panose="020F0502020204030204" pitchFamily="34" charset="0"/>
                <a:sym typeface="Wingdings" pitchFamily="2" charset="2"/>
              </a:rPr>
              <a:t> und Entwicklungsteam.</a:t>
            </a:r>
          </a:p>
        </p:txBody>
      </p:sp>
      <p:grpSp>
        <p:nvGrpSpPr>
          <p:cNvPr id="16" name="Gruppieren 15">
            <a:extLst>
              <a:ext uri="{FF2B5EF4-FFF2-40B4-BE49-F238E27FC236}">
                <a16:creationId xmlns:a16="http://schemas.microsoft.com/office/drawing/2014/main" id="{678A1CBB-B28F-4453-B8BE-2866DC57B725}"/>
              </a:ext>
            </a:extLst>
          </p:cNvPr>
          <p:cNvGrpSpPr/>
          <p:nvPr/>
        </p:nvGrpSpPr>
        <p:grpSpPr>
          <a:xfrm rot="844931">
            <a:off x="5094783" y="2478319"/>
            <a:ext cx="3518220" cy="1133428"/>
            <a:chOff x="4100616" y="1138644"/>
            <a:chExt cx="3518220" cy="1133428"/>
          </a:xfrm>
        </p:grpSpPr>
        <p:pic>
          <p:nvPicPr>
            <p:cNvPr id="14" name="Logo Hintergrund">
              <a:extLst>
                <a:ext uri="{FF2B5EF4-FFF2-40B4-BE49-F238E27FC236}">
                  <a16:creationId xmlns:a16="http://schemas.microsoft.com/office/drawing/2014/main" id="{010C5B84-074B-4DC0-9AA4-343B6C6EB5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240000">
              <a:off x="5102388" y="1138644"/>
              <a:ext cx="1269856" cy="621080"/>
            </a:xfrm>
            <a:prstGeom prst="rect">
              <a:avLst/>
            </a:prstGeom>
          </p:spPr>
        </p:pic>
        <p:sp>
          <p:nvSpPr>
            <p:cNvPr id="15" name="Textfeld 14">
              <a:extLst>
                <a:ext uri="{FF2B5EF4-FFF2-40B4-BE49-F238E27FC236}">
                  <a16:creationId xmlns:a16="http://schemas.microsoft.com/office/drawing/2014/main" id="{06048226-82D2-4414-8510-675D947F409F}"/>
                </a:ext>
              </a:extLst>
            </p:cNvPr>
            <p:cNvSpPr txBox="1"/>
            <p:nvPr/>
          </p:nvSpPr>
          <p:spPr>
            <a:xfrm rot="21260172">
              <a:off x="4100616" y="1687297"/>
              <a:ext cx="3518220" cy="584775"/>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Die Erstellung einer neuen Website, das</a:t>
              </a:r>
              <a:r>
                <a:rPr lang="de-DE" sz="1600" b="1" i="1" dirty="0">
                  <a:solidFill>
                    <a:srgbClr val="4D4D4D"/>
                  </a:solidFill>
                  <a:latin typeface="Calibri" panose="020F0502020204030204" pitchFamily="34" charset="0"/>
                  <a:sym typeface="Wingdings" pitchFamily="2" charset="2"/>
                </a:rPr>
                <a:t> </a:t>
              </a:r>
              <a:r>
                <a:rPr lang="de-DE" sz="1600" b="1" i="1" dirty="0">
                  <a:solidFill>
                    <a:schemeClr val="accent1"/>
                  </a:solidFill>
                  <a:latin typeface="Calibri" panose="020F0502020204030204" pitchFamily="34" charset="0"/>
                  <a:sym typeface="Wingdings" pitchFamily="2" charset="2"/>
                </a:rPr>
                <a:t>„Tor zur Welt“</a:t>
              </a:r>
              <a:endParaRPr lang="de-DE" sz="1600" i="1" dirty="0">
                <a:solidFill>
                  <a:srgbClr val="4D4D4D"/>
                </a:solidFill>
                <a:latin typeface="Calibri" panose="020F0502020204030204" pitchFamily="34" charset="0"/>
                <a:sym typeface="Wingdings" pitchFamily="2" charset="2"/>
              </a:endParaRPr>
            </a:p>
          </p:txBody>
        </p:sp>
      </p:grpSp>
    </p:spTree>
    <p:extLst>
      <p:ext uri="{BB962C8B-B14F-4D97-AF65-F5344CB8AC3E}">
        <p14:creationId xmlns:p14="http://schemas.microsoft.com/office/powerpoint/2010/main" val="1498434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99F5779-65D4-405D-A895-6041AC6C0135}"/>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C24FEEFB-9F0C-4A82-A4BF-CF779BB6DC06}"/>
              </a:ext>
            </a:extLst>
          </p:cNvPr>
          <p:cNvSpPr>
            <a:spLocks noGrp="1"/>
          </p:cNvSpPr>
          <p:nvPr>
            <p:ph type="sldNum" sz="quarter" idx="4"/>
          </p:nvPr>
        </p:nvSpPr>
        <p:spPr/>
        <p:txBody>
          <a:bodyPr/>
          <a:lstStyle/>
          <a:p>
            <a:fld id="{BD587C3E-324D-4846-9F44-5C3ACF20A720}" type="slidenum">
              <a:rPr lang="de-DE" smtClean="0"/>
              <a:pPr/>
              <a:t>93</a:t>
            </a:fld>
            <a:endParaRPr lang="de-DE" dirty="0"/>
          </a:p>
        </p:txBody>
      </p:sp>
      <p:sp>
        <p:nvSpPr>
          <p:cNvPr id="8" name="Titel 7">
            <a:extLst>
              <a:ext uri="{FF2B5EF4-FFF2-40B4-BE49-F238E27FC236}">
                <a16:creationId xmlns:a16="http://schemas.microsoft.com/office/drawing/2014/main" id="{405CE3A8-8423-4F8A-AAEC-A6B006625350}"/>
              </a:ext>
            </a:extLst>
          </p:cNvPr>
          <p:cNvSpPr>
            <a:spLocks noGrp="1"/>
          </p:cNvSpPr>
          <p:nvPr>
            <p:ph type="title"/>
          </p:nvPr>
        </p:nvSpPr>
        <p:spPr/>
        <p:txBody>
          <a:bodyPr/>
          <a:lstStyle/>
          <a:p>
            <a:r>
              <a:rPr lang="de-DE" dirty="0"/>
              <a:t>Sprint-Planung</a:t>
            </a:r>
          </a:p>
        </p:txBody>
      </p:sp>
      <p:sp>
        <p:nvSpPr>
          <p:cNvPr id="13" name="Textplatzhalter 12">
            <a:extLst>
              <a:ext uri="{FF2B5EF4-FFF2-40B4-BE49-F238E27FC236}">
                <a16:creationId xmlns:a16="http://schemas.microsoft.com/office/drawing/2014/main" id="{65598F3F-6E35-46BF-AFEE-2A96FD89C5E9}"/>
              </a:ext>
            </a:extLst>
          </p:cNvPr>
          <p:cNvSpPr>
            <a:spLocks noGrp="1"/>
          </p:cNvSpPr>
          <p:nvPr>
            <p:ph type="body" sz="quarter" idx="11"/>
          </p:nvPr>
        </p:nvSpPr>
        <p:spPr/>
        <p:txBody>
          <a:bodyPr>
            <a:normAutofit fontScale="92500"/>
          </a:bodyPr>
          <a:lstStyle/>
          <a:p>
            <a:endParaRPr lang="de-DE" dirty="0"/>
          </a:p>
        </p:txBody>
      </p:sp>
      <p:pic>
        <p:nvPicPr>
          <p:cNvPr id="19" name="Grafik 18">
            <a:extLst>
              <a:ext uri="{FF2B5EF4-FFF2-40B4-BE49-F238E27FC236}">
                <a16:creationId xmlns:a16="http://schemas.microsoft.com/office/drawing/2014/main" id="{1CB9E43C-DBC0-4D42-BEA5-8B642FD3985F}"/>
              </a:ext>
            </a:extLst>
          </p:cNvPr>
          <p:cNvPicPr>
            <a:picLocks noChangeAspect="1"/>
          </p:cNvPicPr>
          <p:nvPr/>
        </p:nvPicPr>
        <p:blipFill rotWithShape="1">
          <a:blip r:embed="rId3"/>
          <a:srcRect l="2664" r="5442" b="1847"/>
          <a:stretch/>
        </p:blipFill>
        <p:spPr>
          <a:xfrm>
            <a:off x="954143" y="1752721"/>
            <a:ext cx="2383692" cy="1798423"/>
          </a:xfrm>
          <a:prstGeom prst="rect">
            <a:avLst/>
          </a:prstGeom>
        </p:spPr>
      </p:pic>
      <p:pic>
        <p:nvPicPr>
          <p:cNvPr id="22" name="Grafik 21">
            <a:extLst>
              <a:ext uri="{FF2B5EF4-FFF2-40B4-BE49-F238E27FC236}">
                <a16:creationId xmlns:a16="http://schemas.microsoft.com/office/drawing/2014/main" id="{DBBAD39B-FD4F-423E-A0A1-26E1E3299C4F}"/>
              </a:ext>
            </a:extLst>
          </p:cNvPr>
          <p:cNvPicPr>
            <a:picLocks noChangeAspect="1"/>
          </p:cNvPicPr>
          <p:nvPr/>
        </p:nvPicPr>
        <p:blipFill>
          <a:blip r:embed="rId4"/>
          <a:stretch>
            <a:fillRect/>
          </a:stretch>
        </p:blipFill>
        <p:spPr>
          <a:xfrm>
            <a:off x="1429919" y="3122510"/>
            <a:ext cx="645098" cy="266639"/>
          </a:xfrm>
          <a:prstGeom prst="rect">
            <a:avLst/>
          </a:prstGeom>
        </p:spPr>
      </p:pic>
      <p:sp>
        <p:nvSpPr>
          <p:cNvPr id="26" name="Textfeld 25">
            <a:extLst>
              <a:ext uri="{FF2B5EF4-FFF2-40B4-BE49-F238E27FC236}">
                <a16:creationId xmlns:a16="http://schemas.microsoft.com/office/drawing/2014/main" id="{B299E9D2-5F5D-4CB1-83F7-D85863619C64}"/>
              </a:ext>
            </a:extLst>
          </p:cNvPr>
          <p:cNvSpPr txBox="1"/>
          <p:nvPr/>
        </p:nvSpPr>
        <p:spPr>
          <a:xfrm>
            <a:off x="781724" y="2887554"/>
            <a:ext cx="820615"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Planung</a:t>
            </a:r>
          </a:p>
        </p:txBody>
      </p:sp>
      <p:sp>
        <p:nvSpPr>
          <p:cNvPr id="27" name="Textfeld 26">
            <a:extLst>
              <a:ext uri="{FF2B5EF4-FFF2-40B4-BE49-F238E27FC236}">
                <a16:creationId xmlns:a16="http://schemas.microsoft.com/office/drawing/2014/main" id="{493128A3-C3AE-4C90-924F-51CEDE8EB6CC}"/>
              </a:ext>
            </a:extLst>
          </p:cNvPr>
          <p:cNvSpPr txBox="1"/>
          <p:nvPr/>
        </p:nvSpPr>
        <p:spPr>
          <a:xfrm>
            <a:off x="1111657" y="3389149"/>
            <a:ext cx="1239533" cy="276999"/>
          </a:xfrm>
          <a:prstGeom prst="rect">
            <a:avLst/>
          </a:prstGeom>
          <a:noFill/>
        </p:spPr>
        <p:txBody>
          <a:bodyPr wrap="square" rtlCol="0">
            <a:spAutoFit/>
          </a:bodyPr>
          <a:lstStyle/>
          <a:p>
            <a:pPr algn="ctr"/>
            <a:r>
              <a:rPr lang="de-DE" sz="1200" dirty="0">
                <a:solidFill>
                  <a:srgbClr val="4D4D4D"/>
                </a:solidFill>
                <a:latin typeface="Calibri" panose="020F0502020204030204" pitchFamily="34" charset="0"/>
                <a:sym typeface="Wingdings" pitchFamily="2" charset="2"/>
              </a:rPr>
              <a:t>Sprint Backlog</a:t>
            </a:r>
          </a:p>
        </p:txBody>
      </p:sp>
      <p:sp>
        <p:nvSpPr>
          <p:cNvPr id="28" name="Textfeld 27">
            <a:extLst>
              <a:ext uri="{FF2B5EF4-FFF2-40B4-BE49-F238E27FC236}">
                <a16:creationId xmlns:a16="http://schemas.microsoft.com/office/drawing/2014/main" id="{AAB6B5AF-6EFA-48D6-8A01-03017F76F1EC}"/>
              </a:ext>
            </a:extLst>
          </p:cNvPr>
          <p:cNvSpPr txBox="1"/>
          <p:nvPr/>
        </p:nvSpPr>
        <p:spPr>
          <a:xfrm>
            <a:off x="138583" y="4018870"/>
            <a:ext cx="755197" cy="461665"/>
          </a:xfrm>
          <a:prstGeom prst="rect">
            <a:avLst/>
          </a:prstGeom>
          <a:noFill/>
        </p:spPr>
        <p:txBody>
          <a:bodyPr wrap="square" rtlCol="0">
            <a:spAutoFit/>
          </a:bodyPr>
          <a:lstStyle/>
          <a:p>
            <a:pPr algn="ctr"/>
            <a:r>
              <a:rPr lang="de-DE" sz="1200" dirty="0" err="1">
                <a:solidFill>
                  <a:srgbClr val="4D4D4D"/>
                </a:solidFill>
                <a:latin typeface="Calibri" panose="020F0502020204030204" pitchFamily="34" charset="0"/>
                <a:sym typeface="Wingdings" pitchFamily="2" charset="2"/>
              </a:rPr>
              <a:t>Product</a:t>
            </a:r>
            <a:br>
              <a:rPr lang="de-DE" sz="1200" dirty="0">
                <a:solidFill>
                  <a:srgbClr val="4D4D4D"/>
                </a:solidFill>
                <a:latin typeface="Calibri" panose="020F0502020204030204" pitchFamily="34" charset="0"/>
                <a:sym typeface="Wingdings" pitchFamily="2" charset="2"/>
              </a:rPr>
            </a:br>
            <a:r>
              <a:rPr lang="de-DE" sz="1200" dirty="0">
                <a:solidFill>
                  <a:srgbClr val="4D4D4D"/>
                </a:solidFill>
                <a:latin typeface="Calibri" panose="020F0502020204030204" pitchFamily="34" charset="0"/>
                <a:sym typeface="Wingdings" pitchFamily="2" charset="2"/>
              </a:rPr>
              <a:t>Backlog</a:t>
            </a:r>
          </a:p>
        </p:txBody>
      </p:sp>
      <p:pic>
        <p:nvPicPr>
          <p:cNvPr id="15" name="Grafik 14">
            <a:extLst>
              <a:ext uri="{FF2B5EF4-FFF2-40B4-BE49-F238E27FC236}">
                <a16:creationId xmlns:a16="http://schemas.microsoft.com/office/drawing/2014/main" id="{B35C4B5A-9E17-412A-B753-CB48A2FAD0CA}"/>
              </a:ext>
            </a:extLst>
          </p:cNvPr>
          <p:cNvPicPr>
            <a:picLocks noChangeAspect="1"/>
          </p:cNvPicPr>
          <p:nvPr/>
        </p:nvPicPr>
        <p:blipFill>
          <a:blip r:embed="rId5"/>
          <a:stretch>
            <a:fillRect/>
          </a:stretch>
        </p:blipFill>
        <p:spPr>
          <a:xfrm>
            <a:off x="381368" y="3249467"/>
            <a:ext cx="271620" cy="793080"/>
          </a:xfrm>
          <a:prstGeom prst="rect">
            <a:avLst/>
          </a:prstGeom>
        </p:spPr>
      </p:pic>
      <p:pic>
        <p:nvPicPr>
          <p:cNvPr id="16" name="Grafik 15">
            <a:extLst>
              <a:ext uri="{FF2B5EF4-FFF2-40B4-BE49-F238E27FC236}">
                <a16:creationId xmlns:a16="http://schemas.microsoft.com/office/drawing/2014/main" id="{A81B66C9-854D-48FB-BF9C-24756DC5473C}"/>
              </a:ext>
            </a:extLst>
          </p:cNvPr>
          <p:cNvPicPr>
            <a:picLocks noChangeAspect="1"/>
          </p:cNvPicPr>
          <p:nvPr/>
        </p:nvPicPr>
        <p:blipFill>
          <a:blip r:embed="rId6"/>
          <a:stretch>
            <a:fillRect/>
          </a:stretch>
        </p:blipFill>
        <p:spPr>
          <a:xfrm>
            <a:off x="387162" y="3205549"/>
            <a:ext cx="258040" cy="129901"/>
          </a:xfrm>
          <a:prstGeom prst="rect">
            <a:avLst/>
          </a:prstGeom>
        </p:spPr>
      </p:pic>
      <p:sp>
        <p:nvSpPr>
          <p:cNvPr id="29" name="Rechteck 28">
            <a:extLst>
              <a:ext uri="{FF2B5EF4-FFF2-40B4-BE49-F238E27FC236}">
                <a16:creationId xmlns:a16="http://schemas.microsoft.com/office/drawing/2014/main" id="{5FFE160B-2536-4A83-A5C6-D0AB7229EFC3}"/>
              </a:ext>
            </a:extLst>
          </p:cNvPr>
          <p:cNvSpPr/>
          <p:nvPr/>
        </p:nvSpPr>
        <p:spPr>
          <a:xfrm>
            <a:off x="1532285" y="3298592"/>
            <a:ext cx="360000" cy="72000"/>
          </a:xfrm>
          <a:prstGeom prst="rect">
            <a:avLst/>
          </a:prstGeom>
          <a:solidFill>
            <a:schemeClr val="bg1"/>
          </a:solidFill>
          <a:ln>
            <a:no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nvGrpSpPr>
          <p:cNvPr id="17" name="Gruppieren 16">
            <a:extLst>
              <a:ext uri="{FF2B5EF4-FFF2-40B4-BE49-F238E27FC236}">
                <a16:creationId xmlns:a16="http://schemas.microsoft.com/office/drawing/2014/main" id="{FDD57603-F19F-4F8B-BA4F-163C4CCB58D5}"/>
              </a:ext>
            </a:extLst>
          </p:cNvPr>
          <p:cNvGrpSpPr/>
          <p:nvPr/>
        </p:nvGrpSpPr>
        <p:grpSpPr>
          <a:xfrm>
            <a:off x="847276" y="4303167"/>
            <a:ext cx="3513335" cy="1179246"/>
            <a:chOff x="847276" y="4303167"/>
            <a:chExt cx="3513335" cy="1179246"/>
          </a:xfrm>
        </p:grpSpPr>
        <p:cxnSp>
          <p:nvCxnSpPr>
            <p:cNvPr id="5" name="Gerade Verbindung mit Pfeil 4">
              <a:extLst>
                <a:ext uri="{FF2B5EF4-FFF2-40B4-BE49-F238E27FC236}">
                  <a16:creationId xmlns:a16="http://schemas.microsoft.com/office/drawing/2014/main" id="{81E41873-5047-4AF1-AED9-EB3E4885B1A9}"/>
                </a:ext>
              </a:extLst>
            </p:cNvPr>
            <p:cNvCxnSpPr/>
            <p:nvPr/>
          </p:nvCxnSpPr>
          <p:spPr bwMode="auto">
            <a:xfrm>
              <a:off x="954143" y="4303167"/>
              <a:ext cx="2263619"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11" name="Rechteck 10">
              <a:extLst>
                <a:ext uri="{FF2B5EF4-FFF2-40B4-BE49-F238E27FC236}">
                  <a16:creationId xmlns:a16="http://schemas.microsoft.com/office/drawing/2014/main" id="{19BEA0BA-BEBE-406D-A33E-9A83DDB4FF12}"/>
                </a:ext>
              </a:extLst>
            </p:cNvPr>
            <p:cNvSpPr/>
            <p:nvPr/>
          </p:nvSpPr>
          <p:spPr>
            <a:xfrm>
              <a:off x="847276" y="4312862"/>
              <a:ext cx="3513335" cy="1169551"/>
            </a:xfrm>
            <a:prstGeom prst="rect">
              <a:avLst/>
            </a:prstGeom>
          </p:spPr>
          <p:txBody>
            <a:bodyPr wrap="square">
              <a:spAutoFit/>
            </a:bodyPr>
            <a:lstStyle/>
            <a:p>
              <a:pPr marL="0" lvl="1"/>
              <a:r>
                <a:rPr lang="de-DE" sz="1400" dirty="0">
                  <a:latin typeface="Calibri" panose="020F0502020204030204" pitchFamily="34" charset="0"/>
                  <a:cs typeface="Calibri" panose="020F0502020204030204" pitchFamily="34" charset="0"/>
                </a:rPr>
                <a:t>Sprint (max. 4 Wochen)</a:t>
              </a:r>
            </a:p>
            <a:p>
              <a:pPr marL="168275" lvl="1"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Planung (max. 1 Tag (8 h))</a:t>
              </a:r>
            </a:p>
            <a:p>
              <a:pPr marL="168275" lvl="1"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Daily Stand-</a:t>
              </a:r>
              <a:r>
                <a:rPr lang="de-DE" sz="1400" dirty="0" err="1">
                  <a:latin typeface="Calibri" panose="020F0502020204030204" pitchFamily="34" charset="0"/>
                  <a:cs typeface="Calibri" panose="020F0502020204030204" pitchFamily="34" charset="0"/>
                </a:rPr>
                <a:t>up</a:t>
              </a:r>
              <a:r>
                <a:rPr lang="de-DE" sz="1400" dirty="0">
                  <a:latin typeface="Calibri" panose="020F0502020204030204" pitchFamily="34" charset="0"/>
                  <a:cs typeface="Calibri" panose="020F0502020204030204" pitchFamily="34" charset="0"/>
                </a:rPr>
                <a:t> (15 Minuten)</a:t>
              </a:r>
            </a:p>
            <a:p>
              <a:pPr marL="168275" lvl="1"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Review (max. 4 Stunden)</a:t>
              </a:r>
            </a:p>
            <a:p>
              <a:pPr marL="168275" lvl="1" indent="-285750">
                <a:buFont typeface="Arial" panose="020B0604020202020204" pitchFamily="34" charset="0"/>
                <a:buChar char="•"/>
              </a:pPr>
              <a:r>
                <a:rPr lang="de-DE" sz="1400" dirty="0">
                  <a:latin typeface="Calibri" panose="020F0502020204030204" pitchFamily="34" charset="0"/>
                  <a:cs typeface="Calibri" panose="020F0502020204030204" pitchFamily="34" charset="0"/>
                </a:rPr>
                <a:t>Retrospektive (max. 3 Stunden)</a:t>
              </a:r>
            </a:p>
          </p:txBody>
        </p:sp>
      </p:grpSp>
      <p:grpSp>
        <p:nvGrpSpPr>
          <p:cNvPr id="35" name="Gruppieren 34">
            <a:extLst>
              <a:ext uri="{FF2B5EF4-FFF2-40B4-BE49-F238E27FC236}">
                <a16:creationId xmlns:a16="http://schemas.microsoft.com/office/drawing/2014/main" id="{4A4600D1-2927-40E1-B3BE-DAC16C5B5A52}"/>
              </a:ext>
            </a:extLst>
          </p:cNvPr>
          <p:cNvGrpSpPr/>
          <p:nvPr/>
        </p:nvGrpSpPr>
        <p:grpSpPr>
          <a:xfrm>
            <a:off x="1514257" y="2092313"/>
            <a:ext cx="1215454" cy="918061"/>
            <a:chOff x="6904674" y="5561038"/>
            <a:chExt cx="1215454" cy="918061"/>
          </a:xfrm>
        </p:grpSpPr>
        <p:sp>
          <p:nvSpPr>
            <p:cNvPr id="36" name="Textfeld 35">
              <a:extLst>
                <a:ext uri="{FF2B5EF4-FFF2-40B4-BE49-F238E27FC236}">
                  <a16:creationId xmlns:a16="http://schemas.microsoft.com/office/drawing/2014/main" id="{BB63468F-E1A1-48FB-8A56-64D2165D18C5}"/>
                </a:ext>
              </a:extLst>
            </p:cNvPr>
            <p:cNvSpPr txBox="1"/>
            <p:nvPr/>
          </p:nvSpPr>
          <p:spPr>
            <a:xfrm>
              <a:off x="6904674" y="5955879"/>
              <a:ext cx="1215454"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37" name="Grafik 36">
              <a:extLst>
                <a:ext uri="{FF2B5EF4-FFF2-40B4-BE49-F238E27FC236}">
                  <a16:creationId xmlns:a16="http://schemas.microsoft.com/office/drawing/2014/main" id="{5E7159A2-EDEC-4007-90E4-137BEA29AE50}"/>
                </a:ext>
              </a:extLst>
            </p:cNvPr>
            <p:cNvPicPr>
              <a:picLocks noChangeAspect="1"/>
            </p:cNvPicPr>
            <p:nvPr/>
          </p:nvPicPr>
          <p:blipFill>
            <a:blip r:embed="rId7"/>
            <a:stretch>
              <a:fillRect/>
            </a:stretch>
          </p:blipFill>
          <p:spPr>
            <a:xfrm>
              <a:off x="7295081" y="5561038"/>
              <a:ext cx="434640" cy="432000"/>
            </a:xfrm>
            <a:prstGeom prst="rect">
              <a:avLst/>
            </a:prstGeom>
          </p:spPr>
        </p:pic>
      </p:grpSp>
      <p:grpSp>
        <p:nvGrpSpPr>
          <p:cNvPr id="38" name="Gruppieren 37">
            <a:extLst>
              <a:ext uri="{FF2B5EF4-FFF2-40B4-BE49-F238E27FC236}">
                <a16:creationId xmlns:a16="http://schemas.microsoft.com/office/drawing/2014/main" id="{3D60501C-D438-42CF-B1D7-9F4C4D876B5A}"/>
              </a:ext>
            </a:extLst>
          </p:cNvPr>
          <p:cNvGrpSpPr/>
          <p:nvPr/>
        </p:nvGrpSpPr>
        <p:grpSpPr>
          <a:xfrm>
            <a:off x="27956" y="2133529"/>
            <a:ext cx="953128" cy="904192"/>
            <a:chOff x="5532132" y="5576269"/>
            <a:chExt cx="953128" cy="904192"/>
          </a:xfrm>
        </p:grpSpPr>
        <p:sp>
          <p:nvSpPr>
            <p:cNvPr id="39" name="Textfeld 38">
              <a:extLst>
                <a:ext uri="{FF2B5EF4-FFF2-40B4-BE49-F238E27FC236}">
                  <a16:creationId xmlns:a16="http://schemas.microsoft.com/office/drawing/2014/main" id="{F97B8780-12F2-4366-A9F1-2D870970DDE8}"/>
                </a:ext>
              </a:extLst>
            </p:cNvPr>
            <p:cNvSpPr txBox="1"/>
            <p:nvPr/>
          </p:nvSpPr>
          <p:spPr>
            <a:xfrm>
              <a:off x="5532132" y="5957241"/>
              <a:ext cx="953128"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40" name="Grafik 39">
              <a:extLst>
                <a:ext uri="{FF2B5EF4-FFF2-40B4-BE49-F238E27FC236}">
                  <a16:creationId xmlns:a16="http://schemas.microsoft.com/office/drawing/2014/main" id="{E8E7BFA1-3BFA-4F51-AC61-F94B3A876068}"/>
                </a:ext>
              </a:extLst>
            </p:cNvPr>
            <p:cNvPicPr>
              <a:picLocks noChangeAspect="1"/>
            </p:cNvPicPr>
            <p:nvPr/>
          </p:nvPicPr>
          <p:blipFill>
            <a:blip r:embed="rId8"/>
            <a:stretch>
              <a:fillRect/>
            </a:stretch>
          </p:blipFill>
          <p:spPr>
            <a:xfrm>
              <a:off x="5807912" y="5576269"/>
              <a:ext cx="401568" cy="432000"/>
            </a:xfrm>
            <a:prstGeom prst="rect">
              <a:avLst/>
            </a:prstGeom>
          </p:spPr>
        </p:pic>
      </p:grpSp>
      <p:sp>
        <p:nvSpPr>
          <p:cNvPr id="20" name="Textfeld 19">
            <a:extLst>
              <a:ext uri="{FF2B5EF4-FFF2-40B4-BE49-F238E27FC236}">
                <a16:creationId xmlns:a16="http://schemas.microsoft.com/office/drawing/2014/main" id="{C2A198C2-8DA8-4397-B4AD-118623F6D22F}"/>
              </a:ext>
            </a:extLst>
          </p:cNvPr>
          <p:cNvSpPr txBox="1"/>
          <p:nvPr/>
        </p:nvSpPr>
        <p:spPr>
          <a:xfrm>
            <a:off x="3867150" y="871797"/>
            <a:ext cx="4710895"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solidFill>
                  <a:srgbClr val="4D4D4D"/>
                </a:solidFill>
                <a:latin typeface="Calibri" panose="020F0502020204030204" pitchFamily="34" charset="0"/>
                <a:sym typeface="Wingdings" pitchFamily="2" charset="2"/>
              </a:rPr>
              <a:t>Planung der Arbeit für diesen Sprint</a:t>
            </a:r>
            <a:br>
              <a:rPr lang="de-DE" dirty="0">
                <a:solidFill>
                  <a:srgbClr val="4D4D4D"/>
                </a:solidFill>
                <a:latin typeface="Calibri" panose="020F0502020204030204" pitchFamily="34" charset="0"/>
                <a:sym typeface="Wingdings" pitchFamily="2" charset="2"/>
              </a:rPr>
            </a:br>
            <a:r>
              <a:rPr lang="de-DE" dirty="0">
                <a:solidFill>
                  <a:srgbClr val="4D4D4D"/>
                </a:solidFill>
                <a:latin typeface="Calibri" panose="020F0502020204030204" pitchFamily="34" charset="0"/>
                <a:sym typeface="Wingdings" pitchFamily="2" charset="2"/>
              </a:rPr>
              <a:t>(= Sprint Backlog)</a:t>
            </a:r>
          </a:p>
          <a:p>
            <a:pPr marL="285750" indent="-285750">
              <a:lnSpc>
                <a:spcPct val="150000"/>
              </a:lnSpc>
              <a:buFont typeface="Arial" panose="020B0604020202020204" pitchFamily="34" charset="0"/>
              <a:buChar char="•"/>
            </a:pPr>
            <a:r>
              <a:rPr lang="de-DE" dirty="0">
                <a:solidFill>
                  <a:srgbClr val="4D4D4D"/>
                </a:solidFill>
                <a:latin typeface="Calibri" panose="020F0502020204030204" pitchFamily="34" charset="0"/>
                <a:sym typeface="Wingdings" pitchFamily="2" charset="2"/>
              </a:rPr>
              <a:t>Teilnehmer:</a:t>
            </a:r>
          </a:p>
          <a:p>
            <a:pPr marL="742950" lvl="1" indent="-285750">
              <a:lnSpc>
                <a:spcPct val="150000"/>
              </a:lnSpc>
              <a:buFont typeface="Arial" panose="020B0604020202020204" pitchFamily="34" charset="0"/>
              <a:buChar char="•"/>
            </a:pPr>
            <a:r>
              <a:rPr lang="de-DE" dirty="0">
                <a:solidFill>
                  <a:srgbClr val="4D4D4D"/>
                </a:solidFill>
                <a:latin typeface="Calibri" panose="020F0502020204030204" pitchFamily="34" charset="0"/>
                <a:sym typeface="Wingdings" pitchFamily="2" charset="2"/>
              </a:rPr>
              <a:t>Entwicklungsteam</a:t>
            </a:r>
          </a:p>
          <a:p>
            <a:pPr marL="742950" lvl="1" indent="-285750">
              <a:lnSpc>
                <a:spcPct val="150000"/>
              </a:lnSpc>
              <a:buFont typeface="Arial" panose="020B0604020202020204" pitchFamily="34" charset="0"/>
              <a:buChar char="•"/>
            </a:pPr>
            <a:r>
              <a:rPr lang="de-DE" dirty="0" err="1">
                <a:solidFill>
                  <a:srgbClr val="4D4D4D"/>
                </a:solidFill>
                <a:latin typeface="Calibri" panose="020F0502020204030204" pitchFamily="34" charset="0"/>
                <a:sym typeface="Wingdings" pitchFamily="2" charset="2"/>
              </a:rPr>
              <a:t>Product</a:t>
            </a:r>
            <a:r>
              <a:rPr lang="de-DE" dirty="0">
                <a:solidFill>
                  <a:srgbClr val="4D4D4D"/>
                </a:solidFill>
                <a:latin typeface="Calibri" panose="020F0502020204030204" pitchFamily="34" charset="0"/>
                <a:sym typeface="Wingdings" pitchFamily="2" charset="2"/>
              </a:rPr>
              <a:t> </a:t>
            </a:r>
            <a:r>
              <a:rPr lang="de-DE" dirty="0" err="1">
                <a:solidFill>
                  <a:srgbClr val="4D4D4D"/>
                </a:solidFill>
                <a:latin typeface="Calibri" panose="020F0502020204030204" pitchFamily="34" charset="0"/>
                <a:sym typeface="Wingdings" pitchFamily="2" charset="2"/>
              </a:rPr>
              <a:t>Owner</a:t>
            </a:r>
            <a:endParaRPr lang="de-DE" dirty="0">
              <a:solidFill>
                <a:srgbClr val="4D4D4D"/>
              </a:solidFill>
              <a:latin typeface="Calibri" panose="020F0502020204030204" pitchFamily="34" charset="0"/>
              <a:sym typeface="Wingdings" pitchFamily="2" charset="2"/>
            </a:endParaRPr>
          </a:p>
          <a:p>
            <a:pPr marL="742950" lvl="1" indent="-285750">
              <a:lnSpc>
                <a:spcPct val="150000"/>
              </a:lnSpc>
              <a:buFont typeface="Arial" panose="020B0604020202020204" pitchFamily="34" charset="0"/>
              <a:buChar char="•"/>
            </a:pPr>
            <a:r>
              <a:rPr lang="de-DE" dirty="0" err="1">
                <a:solidFill>
                  <a:srgbClr val="4D4D4D"/>
                </a:solidFill>
                <a:latin typeface="Calibri" panose="020F0502020204030204" pitchFamily="34" charset="0"/>
                <a:sym typeface="Wingdings" pitchFamily="2" charset="2"/>
              </a:rPr>
              <a:t>Scrum</a:t>
            </a:r>
            <a:r>
              <a:rPr lang="de-DE" dirty="0">
                <a:solidFill>
                  <a:srgbClr val="4D4D4D"/>
                </a:solidFill>
                <a:latin typeface="Calibri" panose="020F0502020204030204" pitchFamily="34" charset="0"/>
                <a:sym typeface="Wingdings" pitchFamily="2" charset="2"/>
              </a:rPr>
              <a:t> Master als Coach</a:t>
            </a:r>
          </a:p>
          <a:p>
            <a:pPr marL="742950" lvl="1" indent="-285750">
              <a:lnSpc>
                <a:spcPct val="150000"/>
              </a:lnSpc>
              <a:buFont typeface="Arial" panose="020B0604020202020204" pitchFamily="34" charset="0"/>
              <a:buChar char="•"/>
            </a:pPr>
            <a:r>
              <a:rPr lang="de-DE" dirty="0">
                <a:solidFill>
                  <a:srgbClr val="4D4D4D"/>
                </a:solidFill>
                <a:latin typeface="Calibri" panose="020F0502020204030204" pitchFamily="34" charset="0"/>
                <a:sym typeface="Wingdings" pitchFamily="2" charset="2"/>
              </a:rPr>
              <a:t>ggf. auch weitere, sofern vom Entwicklungsteam benötigt</a:t>
            </a:r>
          </a:p>
        </p:txBody>
      </p:sp>
      <p:grpSp>
        <p:nvGrpSpPr>
          <p:cNvPr id="43" name="Gruppieren 42">
            <a:extLst>
              <a:ext uri="{FF2B5EF4-FFF2-40B4-BE49-F238E27FC236}">
                <a16:creationId xmlns:a16="http://schemas.microsoft.com/office/drawing/2014/main" id="{5033EAA4-EFBD-480B-8DF5-EACF9AD1B7E2}"/>
              </a:ext>
            </a:extLst>
          </p:cNvPr>
          <p:cNvGrpSpPr/>
          <p:nvPr/>
        </p:nvGrpSpPr>
        <p:grpSpPr>
          <a:xfrm>
            <a:off x="740051" y="1154516"/>
            <a:ext cx="842180" cy="904155"/>
            <a:chOff x="4215957" y="5057976"/>
            <a:chExt cx="842180" cy="904155"/>
          </a:xfrm>
        </p:grpSpPr>
        <p:sp>
          <p:nvSpPr>
            <p:cNvPr id="41" name="Textfeld 40">
              <a:extLst>
                <a:ext uri="{FF2B5EF4-FFF2-40B4-BE49-F238E27FC236}">
                  <a16:creationId xmlns:a16="http://schemas.microsoft.com/office/drawing/2014/main" id="{22695FBB-0921-44BA-AE0F-44474968C311}"/>
                </a:ext>
              </a:extLst>
            </p:cNvPr>
            <p:cNvSpPr txBox="1"/>
            <p:nvPr/>
          </p:nvSpPr>
          <p:spPr>
            <a:xfrm>
              <a:off x="4215957" y="5438911"/>
              <a:ext cx="842180"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42" name="Grafik 41">
              <a:extLst>
                <a:ext uri="{FF2B5EF4-FFF2-40B4-BE49-F238E27FC236}">
                  <a16:creationId xmlns:a16="http://schemas.microsoft.com/office/drawing/2014/main" id="{7F1414D3-FD43-40D9-91E3-5BBACF2E4E1F}"/>
                </a:ext>
              </a:extLst>
            </p:cNvPr>
            <p:cNvPicPr>
              <a:picLocks noChangeAspect="1"/>
            </p:cNvPicPr>
            <p:nvPr/>
          </p:nvPicPr>
          <p:blipFill>
            <a:blip r:embed="rId9"/>
            <a:stretch>
              <a:fillRect/>
            </a:stretch>
          </p:blipFill>
          <p:spPr>
            <a:xfrm>
              <a:off x="4391784" y="5057976"/>
              <a:ext cx="486276" cy="432000"/>
            </a:xfrm>
            <a:prstGeom prst="rect">
              <a:avLst/>
            </a:prstGeom>
          </p:spPr>
        </p:pic>
      </p:grpSp>
    </p:spTree>
    <p:extLst>
      <p:ext uri="{BB962C8B-B14F-4D97-AF65-F5344CB8AC3E}">
        <p14:creationId xmlns:p14="http://schemas.microsoft.com/office/powerpoint/2010/main" val="2560764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feil: nach rechts 92">
            <a:extLst>
              <a:ext uri="{FF2B5EF4-FFF2-40B4-BE49-F238E27FC236}">
                <a16:creationId xmlns:a16="http://schemas.microsoft.com/office/drawing/2014/main" id="{9DCDD81F-947C-4911-8CB7-F246D6A0F3F8}"/>
              </a:ext>
            </a:extLst>
          </p:cNvPr>
          <p:cNvSpPr/>
          <p:nvPr/>
        </p:nvSpPr>
        <p:spPr>
          <a:xfrm>
            <a:off x="2135707" y="681858"/>
            <a:ext cx="1884037" cy="5851003"/>
          </a:xfrm>
          <a:prstGeom prst="rightArrow">
            <a:avLst>
              <a:gd name="adj1" fmla="val 87587"/>
              <a:gd name="adj2" fmla="val 50000"/>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 name="Fußzeilenplatzhalter 2">
            <a:extLst>
              <a:ext uri="{FF2B5EF4-FFF2-40B4-BE49-F238E27FC236}">
                <a16:creationId xmlns:a16="http://schemas.microsoft.com/office/drawing/2014/main" id="{1DD79E14-1BF2-400A-8341-D40DAE643443}"/>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B0C0FDE9-E7AE-4091-88C2-64639ED004B5}"/>
              </a:ext>
            </a:extLst>
          </p:cNvPr>
          <p:cNvSpPr>
            <a:spLocks noGrp="1"/>
          </p:cNvSpPr>
          <p:nvPr>
            <p:ph type="sldNum" sz="quarter" idx="4"/>
          </p:nvPr>
        </p:nvSpPr>
        <p:spPr/>
        <p:txBody>
          <a:bodyPr/>
          <a:lstStyle/>
          <a:p>
            <a:fld id="{BD587C3E-324D-4846-9F44-5C3ACF20A720}" type="slidenum">
              <a:rPr lang="de-DE" smtClean="0"/>
              <a:pPr/>
              <a:t>94</a:t>
            </a:fld>
            <a:endParaRPr lang="de-DE" dirty="0"/>
          </a:p>
        </p:txBody>
      </p:sp>
      <p:sp>
        <p:nvSpPr>
          <p:cNvPr id="5" name="Titel 4">
            <a:extLst>
              <a:ext uri="{FF2B5EF4-FFF2-40B4-BE49-F238E27FC236}">
                <a16:creationId xmlns:a16="http://schemas.microsoft.com/office/drawing/2014/main" id="{8E0707F6-C3B1-4AE2-A2D9-C05398B3AB0E}"/>
              </a:ext>
            </a:extLst>
          </p:cNvPr>
          <p:cNvSpPr>
            <a:spLocks noGrp="1"/>
          </p:cNvSpPr>
          <p:nvPr>
            <p:ph type="title"/>
          </p:nvPr>
        </p:nvSpPr>
        <p:spPr/>
        <p:txBody>
          <a:bodyPr/>
          <a:lstStyle/>
          <a:p>
            <a:r>
              <a:rPr lang="de-DE" dirty="0"/>
              <a:t>Planungsmeeting</a:t>
            </a:r>
          </a:p>
        </p:txBody>
      </p:sp>
      <p:sp>
        <p:nvSpPr>
          <p:cNvPr id="2" name="Textplatzhalter 1">
            <a:extLst>
              <a:ext uri="{FF2B5EF4-FFF2-40B4-BE49-F238E27FC236}">
                <a16:creationId xmlns:a16="http://schemas.microsoft.com/office/drawing/2014/main" id="{3A4C2CCC-4468-4254-97EE-BBAABFC396F1}"/>
              </a:ext>
            </a:extLst>
          </p:cNvPr>
          <p:cNvSpPr>
            <a:spLocks noGrp="1"/>
          </p:cNvSpPr>
          <p:nvPr>
            <p:ph type="body" sz="quarter" idx="11"/>
          </p:nvPr>
        </p:nvSpPr>
        <p:spPr/>
        <p:txBody>
          <a:bodyPr>
            <a:normAutofit fontScale="92500"/>
          </a:bodyPr>
          <a:lstStyle/>
          <a:p>
            <a:r>
              <a:rPr lang="de-DE" dirty="0"/>
              <a:t>Syl_ID_3.2, Syl_ID_2.1.1</a:t>
            </a:r>
          </a:p>
        </p:txBody>
      </p:sp>
      <p:sp>
        <p:nvSpPr>
          <p:cNvPr id="8" name="Abgerundetes Rechteck 6">
            <a:extLst>
              <a:ext uri="{FF2B5EF4-FFF2-40B4-BE49-F238E27FC236}">
                <a16:creationId xmlns:a16="http://schemas.microsoft.com/office/drawing/2014/main" id="{627DE5C6-96D7-4437-A510-11D4E1546EF1}"/>
              </a:ext>
            </a:extLst>
          </p:cNvPr>
          <p:cNvSpPr/>
          <p:nvPr/>
        </p:nvSpPr>
        <p:spPr bwMode="auto">
          <a:xfrm>
            <a:off x="4135901" y="1321202"/>
            <a:ext cx="2767478" cy="4252404"/>
          </a:xfrm>
          <a:prstGeom prst="roundRect">
            <a:avLst>
              <a:gd name="adj" fmla="val 9115"/>
            </a:avLst>
          </a:prstGeom>
          <a:solidFill>
            <a:srgbClr val="F2F2F2"/>
          </a:solidFill>
          <a:ln w="12700" cap="sq" cmpd="sng" algn="ctr">
            <a:solidFill>
              <a:schemeClr val="tx1">
                <a:lumMod val="85000"/>
                <a:lumOff val="15000"/>
              </a:schemeClr>
            </a:solidFill>
            <a:prstDash val="dash"/>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de-DE" sz="1200" dirty="0">
              <a:latin typeface="Calibri" panose="020F0502020204030204" pitchFamily="34" charset="0"/>
            </a:endParaRPr>
          </a:p>
        </p:txBody>
      </p:sp>
      <p:grpSp>
        <p:nvGrpSpPr>
          <p:cNvPr id="22" name="Gruppieren 21">
            <a:extLst>
              <a:ext uri="{FF2B5EF4-FFF2-40B4-BE49-F238E27FC236}">
                <a16:creationId xmlns:a16="http://schemas.microsoft.com/office/drawing/2014/main" id="{B7605DCD-8479-4CED-A9DF-5225C2BEC5A0}"/>
              </a:ext>
            </a:extLst>
          </p:cNvPr>
          <p:cNvGrpSpPr/>
          <p:nvPr/>
        </p:nvGrpSpPr>
        <p:grpSpPr>
          <a:xfrm>
            <a:off x="2401793" y="4710656"/>
            <a:ext cx="1236700" cy="1049609"/>
            <a:chOff x="-11162" y="5643838"/>
            <a:chExt cx="1236700" cy="1049609"/>
          </a:xfrm>
        </p:grpSpPr>
        <p:pic>
          <p:nvPicPr>
            <p:cNvPr id="23" name="Grafik 22">
              <a:extLst>
                <a:ext uri="{FF2B5EF4-FFF2-40B4-BE49-F238E27FC236}">
                  <a16:creationId xmlns:a16="http://schemas.microsoft.com/office/drawing/2014/main" id="{2224F1CC-1EFF-4EBD-9EF2-2FABE161EF49}"/>
                </a:ext>
              </a:extLst>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5243" y="5643838"/>
              <a:ext cx="843887" cy="843887"/>
            </a:xfrm>
            <a:prstGeom prst="rect">
              <a:avLst/>
            </a:prstGeom>
          </p:spPr>
        </p:pic>
        <p:sp>
          <p:nvSpPr>
            <p:cNvPr id="24" name="Textfeld 23">
              <a:extLst>
                <a:ext uri="{FF2B5EF4-FFF2-40B4-BE49-F238E27FC236}">
                  <a16:creationId xmlns:a16="http://schemas.microsoft.com/office/drawing/2014/main" id="{35C05E55-055A-4F72-8F78-FC5A2B3C3426}"/>
                </a:ext>
              </a:extLst>
            </p:cNvPr>
            <p:cNvSpPr txBox="1"/>
            <p:nvPr/>
          </p:nvSpPr>
          <p:spPr>
            <a:xfrm>
              <a:off x="-11162" y="6170227"/>
              <a:ext cx="1236700" cy="523220"/>
            </a:xfrm>
            <a:prstGeom prst="rect">
              <a:avLst/>
            </a:prstGeom>
            <a:noFill/>
          </p:spPr>
          <p:txBody>
            <a:bodyPr wrap="square" rtlCol="0">
              <a:spAutoFit/>
            </a:bodyPr>
            <a:lstStyle/>
            <a:p>
              <a:pPr algn="ctr"/>
              <a:r>
                <a:rPr lang="de-DE" sz="1400" dirty="0">
                  <a:solidFill>
                    <a:schemeClr val="tx2">
                      <a:lumMod val="50000"/>
                    </a:schemeClr>
                  </a:solidFill>
                  <a:latin typeface="Calibri" pitchFamily="34" charset="0"/>
                  <a:cs typeface="Calibri" pitchFamily="34" charset="0"/>
                </a:rPr>
                <a:t>Team-</a:t>
              </a:r>
              <a:br>
                <a:rPr lang="de-DE" sz="1400" dirty="0">
                  <a:solidFill>
                    <a:schemeClr val="tx2">
                      <a:lumMod val="50000"/>
                    </a:schemeClr>
                  </a:solidFill>
                  <a:latin typeface="Calibri" pitchFamily="34" charset="0"/>
                  <a:cs typeface="Calibri" pitchFamily="34" charset="0"/>
                </a:rPr>
              </a:br>
              <a:r>
                <a:rPr lang="de-DE" sz="1400" dirty="0">
                  <a:solidFill>
                    <a:schemeClr val="tx2">
                      <a:lumMod val="50000"/>
                    </a:schemeClr>
                  </a:solidFill>
                  <a:latin typeface="Calibri" pitchFamily="34" charset="0"/>
                  <a:cs typeface="Calibri" pitchFamily="34" charset="0"/>
                </a:rPr>
                <a:t>Velocity</a:t>
              </a:r>
              <a:endParaRPr lang="en-US" sz="1400" dirty="0">
                <a:solidFill>
                  <a:schemeClr val="tx2">
                    <a:lumMod val="50000"/>
                  </a:schemeClr>
                </a:solidFill>
                <a:latin typeface="Calibri" pitchFamily="34" charset="0"/>
                <a:cs typeface="Calibri" pitchFamily="34" charset="0"/>
              </a:endParaRPr>
            </a:p>
          </p:txBody>
        </p:sp>
      </p:grpSp>
      <p:grpSp>
        <p:nvGrpSpPr>
          <p:cNvPr id="25" name="Gruppieren 24">
            <a:extLst>
              <a:ext uri="{FF2B5EF4-FFF2-40B4-BE49-F238E27FC236}">
                <a16:creationId xmlns:a16="http://schemas.microsoft.com/office/drawing/2014/main" id="{09A83276-32BA-4F3D-A009-8AC2AF3638E8}"/>
              </a:ext>
            </a:extLst>
          </p:cNvPr>
          <p:cNvGrpSpPr/>
          <p:nvPr/>
        </p:nvGrpSpPr>
        <p:grpSpPr>
          <a:xfrm>
            <a:off x="4195489" y="4284337"/>
            <a:ext cx="2657336" cy="1061829"/>
            <a:chOff x="2897127" y="5228416"/>
            <a:chExt cx="2657336" cy="1061829"/>
          </a:xfrm>
        </p:grpSpPr>
        <p:sp>
          <p:nvSpPr>
            <p:cNvPr id="33" name="Rechteck 32">
              <a:extLst>
                <a:ext uri="{FF2B5EF4-FFF2-40B4-BE49-F238E27FC236}">
                  <a16:creationId xmlns:a16="http://schemas.microsoft.com/office/drawing/2014/main" id="{0639E2AF-C665-4905-BE92-89CE32A409FE}"/>
                </a:ext>
              </a:extLst>
            </p:cNvPr>
            <p:cNvSpPr/>
            <p:nvPr/>
          </p:nvSpPr>
          <p:spPr>
            <a:xfrm>
              <a:off x="2897127" y="5228416"/>
              <a:ext cx="2657336" cy="1061829"/>
            </a:xfrm>
            <a:prstGeom prst="rect">
              <a:avLst/>
            </a:prstGeom>
          </p:spPr>
          <p:txBody>
            <a:bodyPr wrap="square">
              <a:spAutoFit/>
            </a:bodyPr>
            <a:lstStyle/>
            <a:p>
              <a:pPr algn="ctr">
                <a:lnSpc>
                  <a:spcPct val="150000"/>
                </a:lnSpc>
              </a:pPr>
              <a:r>
                <a:rPr lang="de-DE" sz="1400" dirty="0">
                  <a:latin typeface="+mj-lt"/>
                </a:rPr>
                <a:t>bewerten/schätzen</a:t>
              </a:r>
            </a:p>
            <a:p>
              <a:pPr algn="ctr">
                <a:lnSpc>
                  <a:spcPct val="150000"/>
                </a:lnSpc>
              </a:pPr>
              <a:r>
                <a:rPr lang="de-DE" sz="1400" dirty="0">
                  <a:latin typeface="+mj-lt"/>
                </a:rPr>
                <a:t>abwägen</a:t>
              </a:r>
            </a:p>
            <a:p>
              <a:pPr algn="ctr">
                <a:lnSpc>
                  <a:spcPct val="150000"/>
                </a:lnSpc>
              </a:pPr>
              <a:r>
                <a:rPr lang="de-DE" sz="1400" dirty="0">
                  <a:latin typeface="+mj-lt"/>
                </a:rPr>
                <a:t>organisieren</a:t>
              </a:r>
            </a:p>
          </p:txBody>
        </p:sp>
        <p:pic>
          <p:nvPicPr>
            <p:cNvPr id="27" name="Grafik 26">
              <a:extLst>
                <a:ext uri="{FF2B5EF4-FFF2-40B4-BE49-F238E27FC236}">
                  <a16:creationId xmlns:a16="http://schemas.microsoft.com/office/drawing/2014/main" id="{BA46741B-6FC6-4D4D-8B54-4D4FB50DDD6A}"/>
                </a:ext>
              </a:extLst>
            </p:cNvPr>
            <p:cNvPicPr>
              <a:picLocks noChangeAspect="1"/>
            </p:cNvPicPr>
            <p:nvPr/>
          </p:nvPicPr>
          <p:blipFill>
            <a:blip r:embed="rId5" cstate="print">
              <a:clrChange>
                <a:clrFrom>
                  <a:srgbClr val="FFFFFF"/>
                </a:clrFrom>
                <a:clrTo>
                  <a:srgbClr val="FFFFFF">
                    <a:alpha val="0"/>
                  </a:srgbClr>
                </a:clrTo>
              </a:clrChange>
              <a:duotone>
                <a:schemeClr val="accent4">
                  <a:shade val="45000"/>
                  <a:satMod val="135000"/>
                </a:schemeClr>
                <a:prstClr val="white"/>
              </a:duotone>
            </a:blip>
            <a:stretch>
              <a:fillRect/>
            </a:stretch>
          </p:blipFill>
          <p:spPr>
            <a:xfrm rot="2021854">
              <a:off x="3072480" y="5448441"/>
              <a:ext cx="646303" cy="576502"/>
            </a:xfrm>
            <a:prstGeom prst="rect">
              <a:avLst/>
            </a:prstGeom>
          </p:spPr>
        </p:pic>
        <p:grpSp>
          <p:nvGrpSpPr>
            <p:cNvPr id="28" name="Gruppieren 27">
              <a:extLst>
                <a:ext uri="{FF2B5EF4-FFF2-40B4-BE49-F238E27FC236}">
                  <a16:creationId xmlns:a16="http://schemas.microsoft.com/office/drawing/2014/main" id="{2749B083-12BA-4201-BCCA-CD4599787D4B}"/>
                </a:ext>
              </a:extLst>
            </p:cNvPr>
            <p:cNvGrpSpPr/>
            <p:nvPr/>
          </p:nvGrpSpPr>
          <p:grpSpPr>
            <a:xfrm>
              <a:off x="4823224" y="5690488"/>
              <a:ext cx="409191" cy="352698"/>
              <a:chOff x="4040544" y="1623401"/>
              <a:chExt cx="409191" cy="352698"/>
            </a:xfrm>
          </p:grpSpPr>
          <p:sp>
            <p:nvSpPr>
              <p:cNvPr id="29" name="Abgerundetes Rechteck 42">
                <a:extLst>
                  <a:ext uri="{FF2B5EF4-FFF2-40B4-BE49-F238E27FC236}">
                    <a16:creationId xmlns:a16="http://schemas.microsoft.com/office/drawing/2014/main" id="{9A604E37-C28E-431A-96D9-D0BB1D6F73F6}"/>
                  </a:ext>
                </a:extLst>
              </p:cNvPr>
              <p:cNvSpPr/>
              <p:nvPr/>
            </p:nvSpPr>
            <p:spPr>
              <a:xfrm rot="1675163">
                <a:off x="4157728" y="1623401"/>
                <a:ext cx="292007" cy="315721"/>
              </a:xfrm>
              <a:prstGeom prst="round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200" dirty="0">
                    <a:solidFill>
                      <a:schemeClr val="tx2">
                        <a:lumMod val="50000"/>
                      </a:schemeClr>
                    </a:solidFill>
                    <a:latin typeface="Calibri" panose="020F0502020204030204" pitchFamily="34" charset="0"/>
                  </a:rPr>
                  <a:t>8</a:t>
                </a:r>
              </a:p>
            </p:txBody>
          </p:sp>
          <p:sp>
            <p:nvSpPr>
              <p:cNvPr id="30" name="Abgerundetes Rechteck 44">
                <a:extLst>
                  <a:ext uri="{FF2B5EF4-FFF2-40B4-BE49-F238E27FC236}">
                    <a16:creationId xmlns:a16="http://schemas.microsoft.com/office/drawing/2014/main" id="{DBCDF1FD-79FA-432A-A6B7-0D80B1BABEC8}"/>
                  </a:ext>
                </a:extLst>
              </p:cNvPr>
              <p:cNvSpPr/>
              <p:nvPr/>
            </p:nvSpPr>
            <p:spPr>
              <a:xfrm rot="775163">
                <a:off x="4096518" y="1626106"/>
                <a:ext cx="292007" cy="315721"/>
              </a:xfrm>
              <a:prstGeom prst="round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200" dirty="0">
                    <a:solidFill>
                      <a:schemeClr val="tx2">
                        <a:lumMod val="50000"/>
                      </a:schemeClr>
                    </a:solidFill>
                    <a:latin typeface="Calibri" panose="020F0502020204030204" pitchFamily="34" charset="0"/>
                  </a:rPr>
                  <a:t>8</a:t>
                </a:r>
              </a:p>
            </p:txBody>
          </p:sp>
          <p:sp>
            <p:nvSpPr>
              <p:cNvPr id="31" name="Abgerundetes Rechteck 45">
                <a:extLst>
                  <a:ext uri="{FF2B5EF4-FFF2-40B4-BE49-F238E27FC236}">
                    <a16:creationId xmlns:a16="http://schemas.microsoft.com/office/drawing/2014/main" id="{D0011679-8DE0-49D5-BB1F-D692164CD64B}"/>
                  </a:ext>
                </a:extLst>
              </p:cNvPr>
              <p:cNvSpPr/>
              <p:nvPr/>
            </p:nvSpPr>
            <p:spPr>
              <a:xfrm rot="21475163">
                <a:off x="4040544" y="1660378"/>
                <a:ext cx="292007" cy="315721"/>
              </a:xfrm>
              <a:prstGeom prst="roundRect">
                <a:avLst/>
              </a:prstGeom>
              <a:solidFill>
                <a:schemeClr val="bg1"/>
              </a:solidFill>
              <a:ln>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200" dirty="0">
                    <a:solidFill>
                      <a:schemeClr val="accent1"/>
                    </a:solidFill>
                    <a:latin typeface="Calibri" panose="020F0502020204030204" pitchFamily="34" charset="0"/>
                  </a:rPr>
                  <a:t>8</a:t>
                </a:r>
              </a:p>
            </p:txBody>
          </p:sp>
        </p:grpSp>
      </p:grpSp>
      <p:grpSp>
        <p:nvGrpSpPr>
          <p:cNvPr id="54" name="Gruppieren 53">
            <a:extLst>
              <a:ext uri="{FF2B5EF4-FFF2-40B4-BE49-F238E27FC236}">
                <a16:creationId xmlns:a16="http://schemas.microsoft.com/office/drawing/2014/main" id="{39F3DFBE-04BF-4D2D-B719-AC4B72985948}"/>
              </a:ext>
            </a:extLst>
          </p:cNvPr>
          <p:cNvGrpSpPr/>
          <p:nvPr/>
        </p:nvGrpSpPr>
        <p:grpSpPr>
          <a:xfrm>
            <a:off x="327633" y="1301025"/>
            <a:ext cx="919469" cy="1031383"/>
            <a:chOff x="272724" y="2173801"/>
            <a:chExt cx="919469" cy="1031383"/>
          </a:xfrm>
        </p:grpSpPr>
        <p:sp>
          <p:nvSpPr>
            <p:cNvPr id="18" name="Textfeld 17">
              <a:extLst>
                <a:ext uri="{FF2B5EF4-FFF2-40B4-BE49-F238E27FC236}">
                  <a16:creationId xmlns:a16="http://schemas.microsoft.com/office/drawing/2014/main" id="{C9BE1152-6B32-40C7-B83D-41B88E7EBACB}"/>
                </a:ext>
              </a:extLst>
            </p:cNvPr>
            <p:cNvSpPr txBox="1"/>
            <p:nvPr/>
          </p:nvSpPr>
          <p:spPr>
            <a:xfrm>
              <a:off x="272724" y="2173801"/>
              <a:ext cx="919469" cy="523220"/>
            </a:xfrm>
            <a:prstGeom prst="rect">
              <a:avLst/>
            </a:prstGeom>
            <a:noFill/>
          </p:spPr>
          <p:txBody>
            <a:bodyPr wrap="square" rtlCol="0">
              <a:spAutoFit/>
            </a:bodyPr>
            <a:lstStyle/>
            <a:p>
              <a:pPr algn="ctr"/>
              <a:r>
                <a:rPr lang="en-US" sz="1400" dirty="0">
                  <a:solidFill>
                    <a:schemeClr val="tx2">
                      <a:lumMod val="50000"/>
                    </a:schemeClr>
                  </a:solidFill>
                  <a:latin typeface="Calibri" pitchFamily="34" charset="0"/>
                  <a:cs typeface="Calibri" pitchFamily="34" charset="0"/>
                </a:rPr>
                <a:t>Product</a:t>
              </a:r>
              <a:br>
                <a:rPr lang="en-US" sz="1400" dirty="0">
                  <a:solidFill>
                    <a:schemeClr val="tx2">
                      <a:lumMod val="50000"/>
                    </a:schemeClr>
                  </a:solidFill>
                  <a:latin typeface="Calibri" pitchFamily="34" charset="0"/>
                  <a:cs typeface="Calibri" pitchFamily="34" charset="0"/>
                </a:rPr>
              </a:br>
              <a:r>
                <a:rPr lang="en-US" sz="1400" dirty="0">
                  <a:solidFill>
                    <a:schemeClr val="tx2">
                      <a:lumMod val="50000"/>
                    </a:schemeClr>
                  </a:solidFill>
                  <a:latin typeface="Calibri" pitchFamily="34" charset="0"/>
                  <a:cs typeface="Calibri" pitchFamily="34" charset="0"/>
                </a:rPr>
                <a:t>Backlog</a:t>
              </a:r>
            </a:p>
          </p:txBody>
        </p:sp>
        <p:grpSp>
          <p:nvGrpSpPr>
            <p:cNvPr id="45" name="Gruppieren 44">
              <a:extLst>
                <a:ext uri="{FF2B5EF4-FFF2-40B4-BE49-F238E27FC236}">
                  <a16:creationId xmlns:a16="http://schemas.microsoft.com/office/drawing/2014/main" id="{B6EAEB4B-08C7-4FE3-8013-13A8661448F5}"/>
                </a:ext>
              </a:extLst>
            </p:cNvPr>
            <p:cNvGrpSpPr/>
            <p:nvPr/>
          </p:nvGrpSpPr>
          <p:grpSpPr>
            <a:xfrm>
              <a:off x="511724" y="2672659"/>
              <a:ext cx="448976" cy="532525"/>
              <a:chOff x="7582074" y="2438086"/>
              <a:chExt cx="1185863" cy="532525"/>
            </a:xfrm>
          </p:grpSpPr>
          <p:sp>
            <p:nvSpPr>
              <p:cNvPr id="46" name="Line 13">
                <a:extLst>
                  <a:ext uri="{FF2B5EF4-FFF2-40B4-BE49-F238E27FC236}">
                    <a16:creationId xmlns:a16="http://schemas.microsoft.com/office/drawing/2014/main" id="{A0121B7C-8971-4222-A427-4AEEFE395FEE}"/>
                  </a:ext>
                </a:extLst>
              </p:cNvPr>
              <p:cNvSpPr>
                <a:spLocks noChangeShapeType="1"/>
              </p:cNvSpPr>
              <p:nvPr/>
            </p:nvSpPr>
            <p:spPr bwMode="auto">
              <a:xfrm>
                <a:off x="7582074" y="2438086"/>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 name="Line 15">
                <a:extLst>
                  <a:ext uri="{FF2B5EF4-FFF2-40B4-BE49-F238E27FC236}">
                    <a16:creationId xmlns:a16="http://schemas.microsoft.com/office/drawing/2014/main" id="{9B3108AD-0EF4-47ED-84E8-A92D76B8496B}"/>
                  </a:ext>
                </a:extLst>
              </p:cNvPr>
              <p:cNvSpPr>
                <a:spLocks noChangeShapeType="1"/>
              </p:cNvSpPr>
              <p:nvPr/>
            </p:nvSpPr>
            <p:spPr bwMode="auto">
              <a:xfrm>
                <a:off x="7582074" y="2704348"/>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 name="Line 17">
                <a:extLst>
                  <a:ext uri="{FF2B5EF4-FFF2-40B4-BE49-F238E27FC236}">
                    <a16:creationId xmlns:a16="http://schemas.microsoft.com/office/drawing/2014/main" id="{3E5F2221-8C30-457D-B997-4BDDB7EE85C1}"/>
                  </a:ext>
                </a:extLst>
              </p:cNvPr>
              <p:cNvSpPr>
                <a:spLocks noChangeShapeType="1"/>
              </p:cNvSpPr>
              <p:nvPr/>
            </p:nvSpPr>
            <p:spPr bwMode="auto">
              <a:xfrm>
                <a:off x="7582074" y="2526840"/>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49" name="Line 17">
                <a:extLst>
                  <a:ext uri="{FF2B5EF4-FFF2-40B4-BE49-F238E27FC236}">
                    <a16:creationId xmlns:a16="http://schemas.microsoft.com/office/drawing/2014/main" id="{5297AF58-29A8-414E-9F30-F1582A3337F4}"/>
                  </a:ext>
                </a:extLst>
              </p:cNvPr>
              <p:cNvSpPr>
                <a:spLocks noChangeShapeType="1"/>
              </p:cNvSpPr>
              <p:nvPr/>
            </p:nvSpPr>
            <p:spPr bwMode="auto">
              <a:xfrm>
                <a:off x="7582074" y="2615594"/>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50" name="Line 17">
                <a:extLst>
                  <a:ext uri="{FF2B5EF4-FFF2-40B4-BE49-F238E27FC236}">
                    <a16:creationId xmlns:a16="http://schemas.microsoft.com/office/drawing/2014/main" id="{07C709F3-521E-4372-AB2C-2A3DD596DC19}"/>
                  </a:ext>
                </a:extLst>
              </p:cNvPr>
              <p:cNvSpPr>
                <a:spLocks noChangeShapeType="1"/>
              </p:cNvSpPr>
              <p:nvPr/>
            </p:nvSpPr>
            <p:spPr bwMode="auto">
              <a:xfrm>
                <a:off x="7582074" y="2970611"/>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 name="Line 17">
                <a:extLst>
                  <a:ext uri="{FF2B5EF4-FFF2-40B4-BE49-F238E27FC236}">
                    <a16:creationId xmlns:a16="http://schemas.microsoft.com/office/drawing/2014/main" id="{AFE37848-BF91-4E90-8D06-87B7BFADF4C6}"/>
                  </a:ext>
                </a:extLst>
              </p:cNvPr>
              <p:cNvSpPr>
                <a:spLocks noChangeShapeType="1"/>
              </p:cNvSpPr>
              <p:nvPr/>
            </p:nvSpPr>
            <p:spPr bwMode="auto">
              <a:xfrm>
                <a:off x="7582074" y="2793102"/>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52" name="Line 17">
                <a:extLst>
                  <a:ext uri="{FF2B5EF4-FFF2-40B4-BE49-F238E27FC236}">
                    <a16:creationId xmlns:a16="http://schemas.microsoft.com/office/drawing/2014/main" id="{49B8BB07-7F5D-41BD-9CB5-C2DC7D2AEFBE}"/>
                  </a:ext>
                </a:extLst>
              </p:cNvPr>
              <p:cNvSpPr>
                <a:spLocks noChangeShapeType="1"/>
              </p:cNvSpPr>
              <p:nvPr/>
            </p:nvSpPr>
            <p:spPr bwMode="auto">
              <a:xfrm>
                <a:off x="7582074" y="2881856"/>
                <a:ext cx="1185863"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grpSp>
      </p:grpSp>
      <p:grpSp>
        <p:nvGrpSpPr>
          <p:cNvPr id="58" name="Gruppieren 57">
            <a:extLst>
              <a:ext uri="{FF2B5EF4-FFF2-40B4-BE49-F238E27FC236}">
                <a16:creationId xmlns:a16="http://schemas.microsoft.com/office/drawing/2014/main" id="{16450415-EA9F-4E23-B873-BCB731DE4023}"/>
              </a:ext>
            </a:extLst>
          </p:cNvPr>
          <p:cNvGrpSpPr/>
          <p:nvPr/>
        </p:nvGrpSpPr>
        <p:grpSpPr>
          <a:xfrm>
            <a:off x="552421" y="2414988"/>
            <a:ext cx="467300" cy="648951"/>
            <a:chOff x="7618413" y="3062288"/>
            <a:chExt cx="1185863" cy="2941637"/>
          </a:xfrm>
        </p:grpSpPr>
        <p:sp>
          <p:nvSpPr>
            <p:cNvPr id="59" name="Rectangle 5">
              <a:extLst>
                <a:ext uri="{FF2B5EF4-FFF2-40B4-BE49-F238E27FC236}">
                  <a16:creationId xmlns:a16="http://schemas.microsoft.com/office/drawing/2014/main" id="{8BA8C8FF-7FB5-4AB1-A40E-7C8B51EE7E8E}"/>
                </a:ext>
              </a:extLst>
            </p:cNvPr>
            <p:cNvSpPr>
              <a:spLocks noChangeArrowheads="1"/>
            </p:cNvSpPr>
            <p:nvPr/>
          </p:nvSpPr>
          <p:spPr bwMode="auto">
            <a:xfrm>
              <a:off x="7618413" y="5057775"/>
              <a:ext cx="1185863" cy="946150"/>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0" name="Rectangle 6">
              <a:extLst>
                <a:ext uri="{FF2B5EF4-FFF2-40B4-BE49-F238E27FC236}">
                  <a16:creationId xmlns:a16="http://schemas.microsoft.com/office/drawing/2014/main" id="{0A933D54-6377-4623-ABCE-4E4E9D107046}"/>
                </a:ext>
              </a:extLst>
            </p:cNvPr>
            <p:cNvSpPr>
              <a:spLocks noChangeArrowheads="1"/>
            </p:cNvSpPr>
            <p:nvPr/>
          </p:nvSpPr>
          <p:spPr bwMode="auto">
            <a:xfrm>
              <a:off x="7618413" y="4122738"/>
              <a:ext cx="587375" cy="820738"/>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1" name="Rectangle 7">
              <a:extLst>
                <a:ext uri="{FF2B5EF4-FFF2-40B4-BE49-F238E27FC236}">
                  <a16:creationId xmlns:a16="http://schemas.microsoft.com/office/drawing/2014/main" id="{3D1E9F2E-D9C3-4E74-A9FB-D443D89E0FCE}"/>
                </a:ext>
              </a:extLst>
            </p:cNvPr>
            <p:cNvSpPr>
              <a:spLocks noChangeArrowheads="1"/>
            </p:cNvSpPr>
            <p:nvPr/>
          </p:nvSpPr>
          <p:spPr bwMode="auto">
            <a:xfrm>
              <a:off x="8332788" y="4475163"/>
              <a:ext cx="471488" cy="468313"/>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2" name="Rectangle 8">
              <a:extLst>
                <a:ext uri="{FF2B5EF4-FFF2-40B4-BE49-F238E27FC236}">
                  <a16:creationId xmlns:a16="http://schemas.microsoft.com/office/drawing/2014/main" id="{17818856-5594-4F17-9E9C-3AF57CB70F35}"/>
                </a:ext>
              </a:extLst>
            </p:cNvPr>
            <p:cNvSpPr>
              <a:spLocks noChangeArrowheads="1"/>
            </p:cNvSpPr>
            <p:nvPr/>
          </p:nvSpPr>
          <p:spPr bwMode="auto">
            <a:xfrm>
              <a:off x="8332788" y="4122738"/>
              <a:ext cx="471488" cy="228600"/>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3" name="Rectangle 9">
              <a:extLst>
                <a:ext uri="{FF2B5EF4-FFF2-40B4-BE49-F238E27FC236}">
                  <a16:creationId xmlns:a16="http://schemas.microsoft.com/office/drawing/2014/main" id="{EFF83D7F-FBF2-432F-B910-22C476909978}"/>
                </a:ext>
              </a:extLst>
            </p:cNvPr>
            <p:cNvSpPr>
              <a:spLocks noChangeArrowheads="1"/>
            </p:cNvSpPr>
            <p:nvPr/>
          </p:nvSpPr>
          <p:spPr bwMode="auto">
            <a:xfrm>
              <a:off x="7618413" y="3768725"/>
              <a:ext cx="1185863" cy="228600"/>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4" name="Rectangle 10">
              <a:extLst>
                <a:ext uri="{FF2B5EF4-FFF2-40B4-BE49-F238E27FC236}">
                  <a16:creationId xmlns:a16="http://schemas.microsoft.com/office/drawing/2014/main" id="{A80AB5BD-B355-4BDE-B88E-B904D0051689}"/>
                </a:ext>
              </a:extLst>
            </p:cNvPr>
            <p:cNvSpPr>
              <a:spLocks noChangeArrowheads="1"/>
            </p:cNvSpPr>
            <p:nvPr/>
          </p:nvSpPr>
          <p:spPr bwMode="auto">
            <a:xfrm>
              <a:off x="7618413" y="3414713"/>
              <a:ext cx="1185863" cy="230188"/>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5" name="Rectangle 11">
              <a:extLst>
                <a:ext uri="{FF2B5EF4-FFF2-40B4-BE49-F238E27FC236}">
                  <a16:creationId xmlns:a16="http://schemas.microsoft.com/office/drawing/2014/main" id="{7425EC6C-3415-4A34-BC4D-A470903618FE}"/>
                </a:ext>
              </a:extLst>
            </p:cNvPr>
            <p:cNvSpPr>
              <a:spLocks noChangeArrowheads="1"/>
            </p:cNvSpPr>
            <p:nvPr/>
          </p:nvSpPr>
          <p:spPr bwMode="auto">
            <a:xfrm>
              <a:off x="7618413" y="3062288"/>
              <a:ext cx="1185863" cy="228600"/>
            </a:xfrm>
            <a:prstGeom prst="rect">
              <a:avLst/>
            </a:prstGeom>
            <a:solidFill>
              <a:schemeClr val="tx2">
                <a:lumMod val="20000"/>
                <a:lumOff val="80000"/>
              </a:schemeClr>
            </a:solidFill>
            <a:ln w="3175" cap="flat">
              <a:solidFill>
                <a:srgbClr val="878787"/>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5" name="Gruppieren 104">
            <a:extLst>
              <a:ext uri="{FF2B5EF4-FFF2-40B4-BE49-F238E27FC236}">
                <a16:creationId xmlns:a16="http://schemas.microsoft.com/office/drawing/2014/main" id="{71797857-2D73-4672-B97F-D95D2E1E4B35}"/>
              </a:ext>
            </a:extLst>
          </p:cNvPr>
          <p:cNvGrpSpPr/>
          <p:nvPr/>
        </p:nvGrpSpPr>
        <p:grpSpPr>
          <a:xfrm>
            <a:off x="4856478" y="2414648"/>
            <a:ext cx="1215454" cy="918061"/>
            <a:chOff x="6904674" y="5561038"/>
            <a:chExt cx="1215454" cy="918061"/>
          </a:xfrm>
        </p:grpSpPr>
        <p:sp>
          <p:nvSpPr>
            <p:cNvPr id="106" name="Textfeld 105">
              <a:extLst>
                <a:ext uri="{FF2B5EF4-FFF2-40B4-BE49-F238E27FC236}">
                  <a16:creationId xmlns:a16="http://schemas.microsoft.com/office/drawing/2014/main" id="{9545C322-B6AF-4365-8634-9F9945A4676C}"/>
                </a:ext>
              </a:extLst>
            </p:cNvPr>
            <p:cNvSpPr txBox="1"/>
            <p:nvPr/>
          </p:nvSpPr>
          <p:spPr>
            <a:xfrm>
              <a:off x="6904674" y="5955879"/>
              <a:ext cx="1215454" cy="523220"/>
            </a:xfrm>
            <a:prstGeom prst="rect">
              <a:avLst/>
            </a:prstGeom>
            <a:noFill/>
          </p:spPr>
          <p:txBody>
            <a:bodyPr wrap="square" rtlCol="0">
              <a:spAutoFit/>
            </a:bodyPr>
            <a:lstStyle/>
            <a:p>
              <a:pPr algn="ctr"/>
              <a:r>
                <a:rPr lang="de-DE" sz="1400" b="1" dirty="0">
                  <a:solidFill>
                    <a:schemeClr val="accent1"/>
                  </a:solidFill>
                  <a:latin typeface="Calibri" pitchFamily="34" charset="0"/>
                  <a:cs typeface="Calibri" pitchFamily="34" charset="0"/>
                </a:rPr>
                <a:t>Entwick­lungsteam</a:t>
              </a:r>
            </a:p>
          </p:txBody>
        </p:sp>
        <p:pic>
          <p:nvPicPr>
            <p:cNvPr id="107" name="Grafik 106">
              <a:extLst>
                <a:ext uri="{FF2B5EF4-FFF2-40B4-BE49-F238E27FC236}">
                  <a16:creationId xmlns:a16="http://schemas.microsoft.com/office/drawing/2014/main" id="{61E60BF5-BFDA-4398-995D-01E1871B55A4}"/>
                </a:ext>
              </a:extLst>
            </p:cNvPr>
            <p:cNvPicPr>
              <a:picLocks noChangeAspect="1"/>
            </p:cNvPicPr>
            <p:nvPr/>
          </p:nvPicPr>
          <p:blipFill>
            <a:blip r:embed="rId6"/>
            <a:stretch>
              <a:fillRect/>
            </a:stretch>
          </p:blipFill>
          <p:spPr>
            <a:xfrm>
              <a:off x="7295081" y="5561038"/>
              <a:ext cx="434640" cy="432000"/>
            </a:xfrm>
            <a:prstGeom prst="rect">
              <a:avLst/>
            </a:prstGeom>
          </p:spPr>
        </p:pic>
      </p:grpSp>
      <p:grpSp>
        <p:nvGrpSpPr>
          <p:cNvPr id="108" name="Gruppieren 107">
            <a:extLst>
              <a:ext uri="{FF2B5EF4-FFF2-40B4-BE49-F238E27FC236}">
                <a16:creationId xmlns:a16="http://schemas.microsoft.com/office/drawing/2014/main" id="{0B475525-7A1E-4835-8441-6D602E660E95}"/>
              </a:ext>
            </a:extLst>
          </p:cNvPr>
          <p:cNvGrpSpPr/>
          <p:nvPr/>
        </p:nvGrpSpPr>
        <p:grpSpPr>
          <a:xfrm>
            <a:off x="5634571" y="1718671"/>
            <a:ext cx="953128" cy="904192"/>
            <a:chOff x="5532132" y="5576269"/>
            <a:chExt cx="953128" cy="904192"/>
          </a:xfrm>
        </p:grpSpPr>
        <p:sp>
          <p:nvSpPr>
            <p:cNvPr id="109" name="Textfeld 108">
              <a:extLst>
                <a:ext uri="{FF2B5EF4-FFF2-40B4-BE49-F238E27FC236}">
                  <a16:creationId xmlns:a16="http://schemas.microsoft.com/office/drawing/2014/main" id="{A145BBF2-CB53-471F-9EF7-F465CDA5A904}"/>
                </a:ext>
              </a:extLst>
            </p:cNvPr>
            <p:cNvSpPr txBox="1"/>
            <p:nvPr/>
          </p:nvSpPr>
          <p:spPr>
            <a:xfrm>
              <a:off x="5532132" y="5957241"/>
              <a:ext cx="953128"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Product Owner</a:t>
              </a:r>
              <a:endParaRPr lang="de-DE" sz="1400" b="1" dirty="0">
                <a:solidFill>
                  <a:schemeClr val="accent1"/>
                </a:solidFill>
                <a:latin typeface="Calibri" pitchFamily="34" charset="0"/>
                <a:cs typeface="Calibri" pitchFamily="34" charset="0"/>
              </a:endParaRPr>
            </a:p>
          </p:txBody>
        </p:sp>
        <p:pic>
          <p:nvPicPr>
            <p:cNvPr id="110" name="Grafik 109">
              <a:extLst>
                <a:ext uri="{FF2B5EF4-FFF2-40B4-BE49-F238E27FC236}">
                  <a16:creationId xmlns:a16="http://schemas.microsoft.com/office/drawing/2014/main" id="{78730F4C-1727-409E-B359-A535A74B5BED}"/>
                </a:ext>
              </a:extLst>
            </p:cNvPr>
            <p:cNvPicPr>
              <a:picLocks noChangeAspect="1"/>
            </p:cNvPicPr>
            <p:nvPr/>
          </p:nvPicPr>
          <p:blipFill>
            <a:blip r:embed="rId7"/>
            <a:stretch>
              <a:fillRect/>
            </a:stretch>
          </p:blipFill>
          <p:spPr>
            <a:xfrm>
              <a:off x="5807912" y="5576269"/>
              <a:ext cx="401568" cy="432000"/>
            </a:xfrm>
            <a:prstGeom prst="rect">
              <a:avLst/>
            </a:prstGeom>
          </p:spPr>
        </p:pic>
      </p:grpSp>
      <p:grpSp>
        <p:nvGrpSpPr>
          <p:cNvPr id="111" name="Gruppieren 110">
            <a:extLst>
              <a:ext uri="{FF2B5EF4-FFF2-40B4-BE49-F238E27FC236}">
                <a16:creationId xmlns:a16="http://schemas.microsoft.com/office/drawing/2014/main" id="{3E66B5D6-BCA6-4A02-A533-E5976D26124E}"/>
              </a:ext>
            </a:extLst>
          </p:cNvPr>
          <p:cNvGrpSpPr/>
          <p:nvPr/>
        </p:nvGrpSpPr>
        <p:grpSpPr>
          <a:xfrm>
            <a:off x="4534494" y="1564156"/>
            <a:ext cx="842180" cy="904155"/>
            <a:chOff x="4215957" y="5057976"/>
            <a:chExt cx="842180" cy="904155"/>
          </a:xfrm>
        </p:grpSpPr>
        <p:sp>
          <p:nvSpPr>
            <p:cNvPr id="112" name="Textfeld 111">
              <a:extLst>
                <a:ext uri="{FF2B5EF4-FFF2-40B4-BE49-F238E27FC236}">
                  <a16:creationId xmlns:a16="http://schemas.microsoft.com/office/drawing/2014/main" id="{53F2D457-17DB-4007-96FB-A4E86D81E6E2}"/>
                </a:ext>
              </a:extLst>
            </p:cNvPr>
            <p:cNvSpPr txBox="1"/>
            <p:nvPr/>
          </p:nvSpPr>
          <p:spPr>
            <a:xfrm>
              <a:off x="4215957" y="5438911"/>
              <a:ext cx="842180" cy="523220"/>
            </a:xfrm>
            <a:prstGeom prst="rect">
              <a:avLst/>
            </a:prstGeom>
            <a:noFill/>
          </p:spPr>
          <p:txBody>
            <a:bodyPr wrap="square" rtlCol="0">
              <a:spAutoFit/>
            </a:bodyPr>
            <a:lstStyle/>
            <a:p>
              <a:pPr algn="ctr"/>
              <a:r>
                <a:rPr lang="en-US" sz="1400" b="1" dirty="0">
                  <a:solidFill>
                    <a:schemeClr val="accent1"/>
                  </a:solidFill>
                  <a:latin typeface="Calibri" pitchFamily="34" charset="0"/>
                  <a:cs typeface="Calibri" pitchFamily="34" charset="0"/>
                </a:rPr>
                <a:t>Scrum Master</a:t>
              </a:r>
              <a:endParaRPr lang="de-DE" sz="1400" b="1" dirty="0">
                <a:solidFill>
                  <a:schemeClr val="accent1"/>
                </a:solidFill>
                <a:latin typeface="Calibri" pitchFamily="34" charset="0"/>
                <a:cs typeface="Calibri" pitchFamily="34" charset="0"/>
              </a:endParaRPr>
            </a:p>
          </p:txBody>
        </p:sp>
        <p:pic>
          <p:nvPicPr>
            <p:cNvPr id="113" name="Grafik 112">
              <a:extLst>
                <a:ext uri="{FF2B5EF4-FFF2-40B4-BE49-F238E27FC236}">
                  <a16:creationId xmlns:a16="http://schemas.microsoft.com/office/drawing/2014/main" id="{BA3908F7-7592-4A7F-BE8B-BCEC3FEC028E}"/>
                </a:ext>
              </a:extLst>
            </p:cNvPr>
            <p:cNvPicPr>
              <a:picLocks noChangeAspect="1"/>
            </p:cNvPicPr>
            <p:nvPr/>
          </p:nvPicPr>
          <p:blipFill>
            <a:blip r:embed="rId8"/>
            <a:stretch>
              <a:fillRect/>
            </a:stretch>
          </p:blipFill>
          <p:spPr>
            <a:xfrm>
              <a:off x="4391784" y="5057976"/>
              <a:ext cx="486276" cy="432000"/>
            </a:xfrm>
            <a:prstGeom prst="rect">
              <a:avLst/>
            </a:prstGeom>
          </p:spPr>
        </p:pic>
      </p:grpSp>
      <p:grpSp>
        <p:nvGrpSpPr>
          <p:cNvPr id="117" name="Gruppieren 116">
            <a:extLst>
              <a:ext uri="{FF2B5EF4-FFF2-40B4-BE49-F238E27FC236}">
                <a16:creationId xmlns:a16="http://schemas.microsoft.com/office/drawing/2014/main" id="{ECECCAEB-3522-4D8D-BBF1-85CA79942D3E}"/>
              </a:ext>
            </a:extLst>
          </p:cNvPr>
          <p:cNvGrpSpPr/>
          <p:nvPr/>
        </p:nvGrpSpPr>
        <p:grpSpPr>
          <a:xfrm>
            <a:off x="1221643" y="1303147"/>
            <a:ext cx="2240666" cy="1341586"/>
            <a:chOff x="1221643" y="1303147"/>
            <a:chExt cx="2240666" cy="1341586"/>
          </a:xfrm>
        </p:grpSpPr>
        <p:grpSp>
          <p:nvGrpSpPr>
            <p:cNvPr id="83" name="Gruppieren 82">
              <a:extLst>
                <a:ext uri="{FF2B5EF4-FFF2-40B4-BE49-F238E27FC236}">
                  <a16:creationId xmlns:a16="http://schemas.microsoft.com/office/drawing/2014/main" id="{9520B7E0-2E58-420F-BCCB-3BF006998EF9}"/>
                </a:ext>
              </a:extLst>
            </p:cNvPr>
            <p:cNvGrpSpPr/>
            <p:nvPr/>
          </p:nvGrpSpPr>
          <p:grpSpPr>
            <a:xfrm>
              <a:off x="1221643" y="1497052"/>
              <a:ext cx="1352061" cy="1147681"/>
              <a:chOff x="805235" y="2204910"/>
              <a:chExt cx="1185611" cy="1147681"/>
            </a:xfrm>
          </p:grpSpPr>
          <p:grpSp>
            <p:nvGrpSpPr>
              <p:cNvPr id="67" name="Gruppieren 66">
                <a:extLst>
                  <a:ext uri="{FF2B5EF4-FFF2-40B4-BE49-F238E27FC236}">
                    <a16:creationId xmlns:a16="http://schemas.microsoft.com/office/drawing/2014/main" id="{8D254A68-F068-4877-A08E-50D052D39F6A}"/>
                  </a:ext>
                </a:extLst>
              </p:cNvPr>
              <p:cNvGrpSpPr/>
              <p:nvPr/>
            </p:nvGrpSpPr>
            <p:grpSpPr>
              <a:xfrm rot="16200000">
                <a:off x="824200" y="2185945"/>
                <a:ext cx="1147681" cy="1185611"/>
                <a:chOff x="3318932" y="2046967"/>
                <a:chExt cx="2011905" cy="2113655"/>
              </a:xfrm>
            </p:grpSpPr>
            <p:sp>
              <p:nvSpPr>
                <p:cNvPr id="69" name="Freihandform: Form 68">
                  <a:extLst>
                    <a:ext uri="{FF2B5EF4-FFF2-40B4-BE49-F238E27FC236}">
                      <a16:creationId xmlns:a16="http://schemas.microsoft.com/office/drawing/2014/main" id="{13D13ADF-8F4B-4AE5-9622-1A6482970999}"/>
                    </a:ext>
                  </a:extLst>
                </p:cNvPr>
                <p:cNvSpPr/>
                <p:nvPr/>
              </p:nvSpPr>
              <p:spPr>
                <a:xfrm>
                  <a:off x="3318932" y="2065867"/>
                  <a:ext cx="2011905" cy="2094755"/>
                </a:xfrm>
                <a:custGeom>
                  <a:avLst/>
                  <a:gdLst>
                    <a:gd name="connsiteX0" fmla="*/ 1005953 w 2011905"/>
                    <a:gd name="connsiteY0" fmla="*/ 0 h 2094755"/>
                    <a:gd name="connsiteX1" fmla="*/ 2011905 w 2011905"/>
                    <a:gd name="connsiteY1" fmla="*/ 186267 h 2094755"/>
                    <a:gd name="connsiteX2" fmla="*/ 1991468 w 2011905"/>
                    <a:gd name="connsiteY2" fmla="*/ 223806 h 2094755"/>
                    <a:gd name="connsiteX3" fmla="*/ 1987347 w 2011905"/>
                    <a:gd name="connsiteY3" fmla="*/ 226773 h 2094755"/>
                    <a:gd name="connsiteX4" fmla="*/ 1247783 w 2011905"/>
                    <a:gd name="connsiteY4" fmla="*/ 1359154 h 2094755"/>
                    <a:gd name="connsiteX5" fmla="*/ 1247783 w 2011905"/>
                    <a:gd name="connsiteY5" fmla="*/ 2000507 h 2094755"/>
                    <a:gd name="connsiteX6" fmla="*/ 1248982 w 2011905"/>
                    <a:gd name="connsiteY6" fmla="*/ 2004755 h 2094755"/>
                    <a:gd name="connsiteX7" fmla="*/ 1247783 w 2011905"/>
                    <a:gd name="connsiteY7" fmla="*/ 2009003 h 2094755"/>
                    <a:gd name="connsiteX8" fmla="*/ 1247783 w 2011905"/>
                    <a:gd name="connsiteY8" fmla="*/ 2031572 h 2094755"/>
                    <a:gd name="connsiteX9" fmla="*/ 1236319 w 2011905"/>
                    <a:gd name="connsiteY9" fmla="*/ 2031572 h 2094755"/>
                    <a:gd name="connsiteX10" fmla="*/ 1229179 w 2011905"/>
                    <a:gd name="connsiteY10" fmla="*/ 2039787 h 2094755"/>
                    <a:gd name="connsiteX11" fmla="*/ 996982 w 2011905"/>
                    <a:gd name="connsiteY11" fmla="*/ 2094755 h 2094755"/>
                    <a:gd name="connsiteX12" fmla="*/ 764786 w 2011905"/>
                    <a:gd name="connsiteY12" fmla="*/ 2039787 h 2094755"/>
                    <a:gd name="connsiteX13" fmla="*/ 757645 w 2011905"/>
                    <a:gd name="connsiteY13" fmla="*/ 2031572 h 2094755"/>
                    <a:gd name="connsiteX14" fmla="*/ 743783 w 2011905"/>
                    <a:gd name="connsiteY14" fmla="*/ 2031572 h 2094755"/>
                    <a:gd name="connsiteX15" fmla="*/ 743783 w 2011905"/>
                    <a:gd name="connsiteY15" fmla="*/ 1332893 h 2094755"/>
                    <a:gd name="connsiteX16" fmla="*/ 15591 w 2011905"/>
                    <a:gd name="connsiteY16" fmla="*/ 217925 h 2094755"/>
                    <a:gd name="connsiteX17" fmla="*/ 5195 w 2011905"/>
                    <a:gd name="connsiteY17" fmla="*/ 205312 h 2094755"/>
                    <a:gd name="connsiteX18" fmla="*/ 3647 w 2011905"/>
                    <a:gd name="connsiteY18" fmla="*/ 199637 h 2094755"/>
                    <a:gd name="connsiteX19" fmla="*/ 0 w 2011905"/>
                    <a:gd name="connsiteY19" fmla="*/ 194053 h 2094755"/>
                    <a:gd name="connsiteX20" fmla="*/ 2124 w 2011905"/>
                    <a:gd name="connsiteY20" fmla="*/ 194053 h 2094755"/>
                    <a:gd name="connsiteX21" fmla="*/ 1 w 2011905"/>
                    <a:gd name="connsiteY21" fmla="*/ 186267 h 2094755"/>
                    <a:gd name="connsiteX22" fmla="*/ 1005953 w 2011905"/>
                    <a:gd name="connsiteY22" fmla="*/ 0 h 209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1905" h="2094755">
                      <a:moveTo>
                        <a:pt x="1005953" y="0"/>
                      </a:moveTo>
                      <a:cubicBezTo>
                        <a:pt x="1561525" y="0"/>
                        <a:pt x="2011905" y="83395"/>
                        <a:pt x="2011905" y="186267"/>
                      </a:cubicBezTo>
                      <a:cubicBezTo>
                        <a:pt x="2011905" y="199126"/>
                        <a:pt x="2004868" y="211681"/>
                        <a:pt x="1991468" y="223806"/>
                      </a:cubicBezTo>
                      <a:lnTo>
                        <a:pt x="1987347" y="226773"/>
                      </a:lnTo>
                      <a:lnTo>
                        <a:pt x="1247783" y="1359154"/>
                      </a:lnTo>
                      <a:lnTo>
                        <a:pt x="1247783" y="2000507"/>
                      </a:lnTo>
                      <a:lnTo>
                        <a:pt x="1248982" y="2004755"/>
                      </a:lnTo>
                      <a:lnTo>
                        <a:pt x="1247783" y="2009003"/>
                      </a:lnTo>
                      <a:lnTo>
                        <a:pt x="1247783" y="2031572"/>
                      </a:lnTo>
                      <a:lnTo>
                        <a:pt x="1236319" y="2031572"/>
                      </a:lnTo>
                      <a:lnTo>
                        <a:pt x="1229179" y="2039787"/>
                      </a:lnTo>
                      <a:cubicBezTo>
                        <a:pt x="1190923" y="2072090"/>
                        <a:pt x="1101364" y="2094755"/>
                        <a:pt x="996982" y="2094755"/>
                      </a:cubicBezTo>
                      <a:cubicBezTo>
                        <a:pt x="892600" y="2094755"/>
                        <a:pt x="803041" y="2072090"/>
                        <a:pt x="764786" y="2039787"/>
                      </a:cubicBezTo>
                      <a:lnTo>
                        <a:pt x="757645" y="2031572"/>
                      </a:lnTo>
                      <a:lnTo>
                        <a:pt x="743783" y="2031572"/>
                      </a:lnTo>
                      <a:lnTo>
                        <a:pt x="743783" y="1332893"/>
                      </a:lnTo>
                      <a:lnTo>
                        <a:pt x="15591" y="217925"/>
                      </a:lnTo>
                      <a:lnTo>
                        <a:pt x="5195" y="205312"/>
                      </a:lnTo>
                      <a:lnTo>
                        <a:pt x="3647" y="199637"/>
                      </a:lnTo>
                      <a:lnTo>
                        <a:pt x="0" y="194053"/>
                      </a:lnTo>
                      <a:lnTo>
                        <a:pt x="2124" y="194053"/>
                      </a:lnTo>
                      <a:lnTo>
                        <a:pt x="1" y="186267"/>
                      </a:lnTo>
                      <a:cubicBezTo>
                        <a:pt x="1" y="83395"/>
                        <a:pt x="450381" y="0"/>
                        <a:pt x="1005953" y="0"/>
                      </a:cubicBezTo>
                      <a:close/>
                    </a:path>
                  </a:pathLst>
                </a:custGeom>
                <a:gradFill>
                  <a:gsLst>
                    <a:gs pos="0">
                      <a:schemeClr val="tx2">
                        <a:lumMod val="60000"/>
                        <a:lumOff val="40000"/>
                      </a:schemeClr>
                    </a:gs>
                    <a:gs pos="42000">
                      <a:schemeClr val="tx2">
                        <a:lumMod val="20000"/>
                        <a:lumOff val="80000"/>
                      </a:schemeClr>
                    </a:gs>
                    <a:gs pos="100000">
                      <a:schemeClr val="tx1">
                        <a:lumMod val="20000"/>
                        <a:lumOff val="80000"/>
                        <a:shade val="100000"/>
                        <a:satMod val="115000"/>
                      </a:schemeClr>
                    </a:gs>
                  </a:gsLst>
                  <a:lin ang="10800000" scaled="0"/>
                </a:gradFill>
                <a:ln>
                  <a:solidFill>
                    <a:schemeClr val="tx2">
                      <a:lumMod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70" name="Ellipse 69">
                  <a:extLst>
                    <a:ext uri="{FF2B5EF4-FFF2-40B4-BE49-F238E27FC236}">
                      <a16:creationId xmlns:a16="http://schemas.microsoft.com/office/drawing/2014/main" id="{DC44CE6F-38E2-49CC-810F-3621100FD684}"/>
                    </a:ext>
                  </a:extLst>
                </p:cNvPr>
                <p:cNvSpPr/>
                <p:nvPr/>
              </p:nvSpPr>
              <p:spPr>
                <a:xfrm>
                  <a:off x="3318933" y="2046967"/>
                  <a:ext cx="2011904" cy="372533"/>
                </a:xfrm>
                <a:prstGeom prst="ellipse">
                  <a:avLst/>
                </a:prstGeom>
                <a:gradFill flip="none" rotWithShape="1">
                  <a:gsLst>
                    <a:gs pos="0">
                      <a:schemeClr val="tx2">
                        <a:lumMod val="60000"/>
                        <a:lumOff val="40000"/>
                      </a:schemeClr>
                    </a:gs>
                    <a:gs pos="42000">
                      <a:schemeClr val="tx2">
                        <a:lumMod val="20000"/>
                        <a:lumOff val="80000"/>
                      </a:schemeClr>
                    </a:gs>
                    <a:gs pos="100000">
                      <a:schemeClr val="tx1">
                        <a:lumMod val="20000"/>
                        <a:lumOff val="80000"/>
                        <a:shade val="100000"/>
                        <a:satMod val="115000"/>
                      </a:schemeClr>
                    </a:gs>
                  </a:gsLst>
                  <a:path path="circle">
                    <a:fillToRect l="100000" t="100000"/>
                  </a:path>
                  <a:tileRect r="-100000" b="-100000"/>
                </a:gradFill>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sp>
            <p:nvSpPr>
              <p:cNvPr id="82" name="Textfeld 81">
                <a:extLst>
                  <a:ext uri="{FF2B5EF4-FFF2-40B4-BE49-F238E27FC236}">
                    <a16:creationId xmlns:a16="http://schemas.microsoft.com/office/drawing/2014/main" id="{7216240D-C8BD-445D-BA51-F9F4323DECAB}"/>
                  </a:ext>
                </a:extLst>
              </p:cNvPr>
              <p:cNvSpPr txBox="1"/>
              <p:nvPr/>
            </p:nvSpPr>
            <p:spPr>
              <a:xfrm>
                <a:off x="914959" y="2487987"/>
                <a:ext cx="702038" cy="584775"/>
              </a:xfrm>
              <a:prstGeom prst="rect">
                <a:avLst/>
              </a:prstGeom>
              <a:noFill/>
            </p:spPr>
            <p:txBody>
              <a:bodyPr wrap="square" rtlCol="0">
                <a:spAutoFit/>
              </a:bodyPr>
              <a:lstStyle/>
              <a:p>
                <a:pPr algn="ctr"/>
                <a:r>
                  <a:rPr lang="de-DE" sz="1600" dirty="0">
                    <a:solidFill>
                      <a:srgbClr val="4D4D4D"/>
                    </a:solidFill>
                    <a:latin typeface="Calibri" panose="020F0502020204030204" pitchFamily="34" charset="0"/>
                    <a:sym typeface="Wingdings" pitchFamily="2" charset="2"/>
                  </a:rPr>
                  <a:t>DoR-</a:t>
                </a:r>
                <a:br>
                  <a:rPr lang="de-DE" sz="1600" dirty="0">
                    <a:solidFill>
                      <a:srgbClr val="4D4D4D"/>
                    </a:solidFill>
                    <a:latin typeface="Calibri" panose="020F0502020204030204" pitchFamily="34" charset="0"/>
                    <a:sym typeface="Wingdings" pitchFamily="2" charset="2"/>
                  </a:rPr>
                </a:br>
                <a:r>
                  <a:rPr lang="de-DE" sz="1600" dirty="0">
                    <a:solidFill>
                      <a:srgbClr val="4D4D4D"/>
                    </a:solidFill>
                    <a:latin typeface="Calibri" panose="020F0502020204030204" pitchFamily="34" charset="0"/>
                    <a:sym typeface="Wingdings" pitchFamily="2" charset="2"/>
                  </a:rPr>
                  <a:t>Filter</a:t>
                </a:r>
              </a:p>
            </p:txBody>
          </p:sp>
        </p:grpSp>
        <p:grpSp>
          <p:nvGrpSpPr>
            <p:cNvPr id="116" name="Gruppieren 115">
              <a:extLst>
                <a:ext uri="{FF2B5EF4-FFF2-40B4-BE49-F238E27FC236}">
                  <a16:creationId xmlns:a16="http://schemas.microsoft.com/office/drawing/2014/main" id="{D26DAFBD-5BF1-4308-9E44-0DB8CC1110B4}"/>
                </a:ext>
              </a:extLst>
            </p:cNvPr>
            <p:cNvGrpSpPr/>
            <p:nvPr/>
          </p:nvGrpSpPr>
          <p:grpSpPr>
            <a:xfrm>
              <a:off x="2542840" y="1303147"/>
              <a:ext cx="919469" cy="1067654"/>
              <a:chOff x="2542840" y="1303147"/>
              <a:chExt cx="919469" cy="1067654"/>
            </a:xfrm>
          </p:grpSpPr>
          <p:grpSp>
            <p:nvGrpSpPr>
              <p:cNvPr id="81" name="Gruppieren 80">
                <a:extLst>
                  <a:ext uri="{FF2B5EF4-FFF2-40B4-BE49-F238E27FC236}">
                    <a16:creationId xmlns:a16="http://schemas.microsoft.com/office/drawing/2014/main" id="{98D9400D-0660-4B89-9835-1A0F60401DB4}"/>
                  </a:ext>
                </a:extLst>
              </p:cNvPr>
              <p:cNvGrpSpPr/>
              <p:nvPr/>
            </p:nvGrpSpPr>
            <p:grpSpPr>
              <a:xfrm>
                <a:off x="2778086" y="1838276"/>
                <a:ext cx="448976" cy="532525"/>
                <a:chOff x="2350789" y="1692564"/>
                <a:chExt cx="448976" cy="532525"/>
              </a:xfrm>
            </p:grpSpPr>
            <p:sp>
              <p:nvSpPr>
                <p:cNvPr id="74" name="Line 13">
                  <a:extLst>
                    <a:ext uri="{FF2B5EF4-FFF2-40B4-BE49-F238E27FC236}">
                      <a16:creationId xmlns:a16="http://schemas.microsoft.com/office/drawing/2014/main" id="{4E684A3F-E22B-4DC2-8212-07A22B8FD0A9}"/>
                    </a:ext>
                  </a:extLst>
                </p:cNvPr>
                <p:cNvSpPr>
                  <a:spLocks noChangeShapeType="1"/>
                </p:cNvSpPr>
                <p:nvPr/>
              </p:nvSpPr>
              <p:spPr bwMode="auto">
                <a:xfrm>
                  <a:off x="2350789" y="1692564"/>
                  <a:ext cx="448976"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5" name="Line 15">
                  <a:extLst>
                    <a:ext uri="{FF2B5EF4-FFF2-40B4-BE49-F238E27FC236}">
                      <a16:creationId xmlns:a16="http://schemas.microsoft.com/office/drawing/2014/main" id="{2A2F05F5-98D8-414F-9E43-4FCE703BB559}"/>
                    </a:ext>
                  </a:extLst>
                </p:cNvPr>
                <p:cNvSpPr>
                  <a:spLocks noChangeShapeType="1"/>
                </p:cNvSpPr>
                <p:nvPr/>
              </p:nvSpPr>
              <p:spPr bwMode="auto">
                <a:xfrm>
                  <a:off x="2350789" y="1958826"/>
                  <a:ext cx="448976"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6" name="Line 17">
                  <a:extLst>
                    <a:ext uri="{FF2B5EF4-FFF2-40B4-BE49-F238E27FC236}">
                      <a16:creationId xmlns:a16="http://schemas.microsoft.com/office/drawing/2014/main" id="{140F4CFF-13F7-41ED-98D2-4B82572BBC10}"/>
                    </a:ext>
                  </a:extLst>
                </p:cNvPr>
                <p:cNvSpPr>
                  <a:spLocks noChangeShapeType="1"/>
                </p:cNvSpPr>
                <p:nvPr/>
              </p:nvSpPr>
              <p:spPr bwMode="auto">
                <a:xfrm>
                  <a:off x="2350789" y="1781318"/>
                  <a:ext cx="448976"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sp>
              <p:nvSpPr>
                <p:cNvPr id="78" name="Line 17">
                  <a:extLst>
                    <a:ext uri="{FF2B5EF4-FFF2-40B4-BE49-F238E27FC236}">
                      <a16:creationId xmlns:a16="http://schemas.microsoft.com/office/drawing/2014/main" id="{78C423CC-B602-4C25-9BAE-E355C069C835}"/>
                    </a:ext>
                  </a:extLst>
                </p:cNvPr>
                <p:cNvSpPr>
                  <a:spLocks noChangeShapeType="1"/>
                </p:cNvSpPr>
                <p:nvPr/>
              </p:nvSpPr>
              <p:spPr bwMode="auto">
                <a:xfrm>
                  <a:off x="2350789" y="2225089"/>
                  <a:ext cx="448976"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9" name="Line 17">
                  <a:extLst>
                    <a:ext uri="{FF2B5EF4-FFF2-40B4-BE49-F238E27FC236}">
                      <a16:creationId xmlns:a16="http://schemas.microsoft.com/office/drawing/2014/main" id="{A0AA9744-A61C-4FE1-B4EE-5575C84A3168}"/>
                    </a:ext>
                  </a:extLst>
                </p:cNvPr>
                <p:cNvSpPr>
                  <a:spLocks noChangeShapeType="1"/>
                </p:cNvSpPr>
                <p:nvPr/>
              </p:nvSpPr>
              <p:spPr bwMode="auto">
                <a:xfrm>
                  <a:off x="2350789" y="2047580"/>
                  <a:ext cx="448976"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grpSp>
          <p:sp>
            <p:nvSpPr>
              <p:cNvPr id="115" name="Textfeld 114">
                <a:extLst>
                  <a:ext uri="{FF2B5EF4-FFF2-40B4-BE49-F238E27FC236}">
                    <a16:creationId xmlns:a16="http://schemas.microsoft.com/office/drawing/2014/main" id="{B1681004-1FE1-476F-AFC4-E791557C672F}"/>
                  </a:ext>
                </a:extLst>
              </p:cNvPr>
              <p:cNvSpPr txBox="1"/>
              <p:nvPr/>
            </p:nvSpPr>
            <p:spPr>
              <a:xfrm>
                <a:off x="2542840" y="1303147"/>
                <a:ext cx="919469" cy="523220"/>
              </a:xfrm>
              <a:prstGeom prst="rect">
                <a:avLst/>
              </a:prstGeom>
              <a:noFill/>
            </p:spPr>
            <p:txBody>
              <a:bodyPr wrap="square" rtlCol="0">
                <a:spAutoFit/>
              </a:bodyPr>
              <a:lstStyle/>
              <a:p>
                <a:pPr algn="ctr"/>
                <a:r>
                  <a:rPr lang="en-US" sz="1400" dirty="0">
                    <a:solidFill>
                      <a:schemeClr val="tx2">
                        <a:lumMod val="50000"/>
                      </a:schemeClr>
                    </a:solidFill>
                    <a:latin typeface="Calibri" pitchFamily="34" charset="0"/>
                    <a:cs typeface="Calibri" pitchFamily="34" charset="0"/>
                  </a:rPr>
                  <a:t>Product</a:t>
                </a:r>
                <a:br>
                  <a:rPr lang="en-US" sz="1400" dirty="0">
                    <a:solidFill>
                      <a:schemeClr val="tx2">
                        <a:lumMod val="50000"/>
                      </a:schemeClr>
                    </a:solidFill>
                    <a:latin typeface="Calibri" pitchFamily="34" charset="0"/>
                    <a:cs typeface="Calibri" pitchFamily="34" charset="0"/>
                  </a:rPr>
                </a:br>
                <a:r>
                  <a:rPr lang="en-US" sz="1400" dirty="0">
                    <a:solidFill>
                      <a:schemeClr val="tx2">
                        <a:lumMod val="50000"/>
                      </a:schemeClr>
                    </a:solidFill>
                    <a:latin typeface="Calibri" pitchFamily="34" charset="0"/>
                    <a:cs typeface="Calibri" pitchFamily="34" charset="0"/>
                  </a:rPr>
                  <a:t>Backlog</a:t>
                </a:r>
              </a:p>
            </p:txBody>
          </p:sp>
        </p:grpSp>
      </p:grpSp>
      <p:sp>
        <p:nvSpPr>
          <p:cNvPr id="119" name="Textfeld 118">
            <a:extLst>
              <a:ext uri="{FF2B5EF4-FFF2-40B4-BE49-F238E27FC236}">
                <a16:creationId xmlns:a16="http://schemas.microsoft.com/office/drawing/2014/main" id="{0A2CA2D7-8F1E-4EEB-88CE-FFB5EE8DCD66}"/>
              </a:ext>
            </a:extLst>
          </p:cNvPr>
          <p:cNvSpPr txBox="1"/>
          <p:nvPr/>
        </p:nvSpPr>
        <p:spPr>
          <a:xfrm>
            <a:off x="129450" y="6269116"/>
            <a:ext cx="1780542" cy="276999"/>
          </a:xfrm>
          <a:prstGeom prst="rect">
            <a:avLst/>
          </a:prstGeom>
          <a:noFill/>
        </p:spPr>
        <p:txBody>
          <a:bodyPr wrap="square" rtlCol="0">
            <a:spAutoFit/>
          </a:bodyPr>
          <a:lstStyle/>
          <a:p>
            <a:r>
              <a:rPr lang="de-DE" sz="1200" dirty="0" err="1">
                <a:solidFill>
                  <a:srgbClr val="4D4D4D"/>
                </a:solidFill>
                <a:latin typeface="Calibri" panose="020F0502020204030204" pitchFamily="34" charset="0"/>
                <a:sym typeface="Wingdings" pitchFamily="2" charset="2"/>
              </a:rPr>
              <a:t>DoR</a:t>
            </a:r>
            <a:r>
              <a:rPr lang="de-DE" sz="1200" dirty="0">
                <a:solidFill>
                  <a:srgbClr val="4D4D4D"/>
                </a:solidFill>
                <a:latin typeface="Calibri" panose="020F0502020204030204" pitchFamily="34" charset="0"/>
                <a:sym typeface="Wingdings" pitchFamily="2" charset="2"/>
              </a:rPr>
              <a:t>: Definition </a:t>
            </a:r>
            <a:r>
              <a:rPr lang="de-DE" sz="1200" dirty="0" err="1">
                <a:solidFill>
                  <a:srgbClr val="4D4D4D"/>
                </a:solidFill>
                <a:latin typeface="Calibri" panose="020F0502020204030204" pitchFamily="34" charset="0"/>
                <a:sym typeface="Wingdings" pitchFamily="2" charset="2"/>
              </a:rPr>
              <a:t>of</a:t>
            </a:r>
            <a:r>
              <a:rPr lang="de-DE" sz="1200" dirty="0">
                <a:solidFill>
                  <a:srgbClr val="4D4D4D"/>
                </a:solidFill>
                <a:latin typeface="Calibri" panose="020F0502020204030204" pitchFamily="34" charset="0"/>
                <a:sym typeface="Wingdings" pitchFamily="2" charset="2"/>
              </a:rPr>
              <a:t> Ready</a:t>
            </a:r>
          </a:p>
        </p:txBody>
      </p:sp>
      <p:grpSp>
        <p:nvGrpSpPr>
          <p:cNvPr id="10" name="Gruppieren 9">
            <a:extLst>
              <a:ext uri="{FF2B5EF4-FFF2-40B4-BE49-F238E27FC236}">
                <a16:creationId xmlns:a16="http://schemas.microsoft.com/office/drawing/2014/main" id="{740EE60E-CBF5-44DF-BF4F-82257D46817F}"/>
              </a:ext>
            </a:extLst>
          </p:cNvPr>
          <p:cNvGrpSpPr/>
          <p:nvPr/>
        </p:nvGrpSpPr>
        <p:grpSpPr>
          <a:xfrm>
            <a:off x="2302658" y="3843377"/>
            <a:ext cx="1427596" cy="592352"/>
            <a:chOff x="2260625" y="2720180"/>
            <a:chExt cx="1427596" cy="592352"/>
          </a:xfrm>
        </p:grpSpPr>
        <p:sp>
          <p:nvSpPr>
            <p:cNvPr id="84" name="Textfeld 83">
              <a:extLst>
                <a:ext uri="{FF2B5EF4-FFF2-40B4-BE49-F238E27FC236}">
                  <a16:creationId xmlns:a16="http://schemas.microsoft.com/office/drawing/2014/main" id="{712B278C-567C-4607-AD0E-D57289B4F53E}"/>
                </a:ext>
              </a:extLst>
            </p:cNvPr>
            <p:cNvSpPr txBox="1"/>
            <p:nvPr/>
          </p:nvSpPr>
          <p:spPr>
            <a:xfrm>
              <a:off x="2260625" y="3004755"/>
              <a:ext cx="1427596" cy="307777"/>
            </a:xfrm>
            <a:prstGeom prst="rect">
              <a:avLst/>
            </a:prstGeom>
            <a:noFill/>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Ein­</a:t>
              </a:r>
              <a:r>
                <a:rPr lang="de-DE" sz="1400" dirty="0">
                  <a:solidFill>
                    <a:schemeClr val="tx2">
                      <a:lumMod val="50000"/>
                    </a:schemeClr>
                  </a:solidFill>
                  <a:latin typeface="Calibri" panose="020F0502020204030204" pitchFamily="34" charset="0"/>
                  <a:sym typeface="Wingdings" pitchFamily="2" charset="2"/>
                </a:rPr>
                <a:t>schränk</a:t>
              </a:r>
              <a:r>
                <a:rPr lang="de-DE" sz="1400" dirty="0">
                  <a:solidFill>
                    <a:srgbClr val="4D4D4D"/>
                  </a:solidFill>
                  <a:latin typeface="Calibri" panose="020F0502020204030204" pitchFamily="34" charset="0"/>
                  <a:sym typeface="Wingdings" pitchFamily="2" charset="2"/>
                </a:rPr>
                <a:t>­ungen</a:t>
              </a:r>
            </a:p>
          </p:txBody>
        </p:sp>
        <p:pic>
          <p:nvPicPr>
            <p:cNvPr id="9" name="Grafik 8">
              <a:extLst>
                <a:ext uri="{FF2B5EF4-FFF2-40B4-BE49-F238E27FC236}">
                  <a16:creationId xmlns:a16="http://schemas.microsoft.com/office/drawing/2014/main" id="{6BE1A1B2-BD95-4359-ABBE-830D445AE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7163" y="2720180"/>
              <a:ext cx="360000" cy="354194"/>
            </a:xfrm>
            <a:prstGeom prst="rect">
              <a:avLst/>
            </a:prstGeom>
          </p:spPr>
        </p:pic>
      </p:grpSp>
      <p:grpSp>
        <p:nvGrpSpPr>
          <p:cNvPr id="13" name="Gruppieren 12">
            <a:extLst>
              <a:ext uri="{FF2B5EF4-FFF2-40B4-BE49-F238E27FC236}">
                <a16:creationId xmlns:a16="http://schemas.microsoft.com/office/drawing/2014/main" id="{5E7736B3-0761-4FCD-B22B-C6929F848183}"/>
              </a:ext>
            </a:extLst>
          </p:cNvPr>
          <p:cNvGrpSpPr/>
          <p:nvPr/>
        </p:nvGrpSpPr>
        <p:grpSpPr>
          <a:xfrm>
            <a:off x="2442314" y="2718234"/>
            <a:ext cx="1171145" cy="807586"/>
            <a:chOff x="2388851" y="3652437"/>
            <a:chExt cx="1171145" cy="807586"/>
          </a:xfrm>
        </p:grpSpPr>
        <p:sp>
          <p:nvSpPr>
            <p:cNvPr id="91" name="Textfeld 90">
              <a:extLst>
                <a:ext uri="{FF2B5EF4-FFF2-40B4-BE49-F238E27FC236}">
                  <a16:creationId xmlns:a16="http://schemas.microsoft.com/office/drawing/2014/main" id="{47E5446A-C1EB-4061-9FCE-F0874291ABD0}"/>
                </a:ext>
              </a:extLst>
            </p:cNvPr>
            <p:cNvSpPr txBox="1"/>
            <p:nvPr/>
          </p:nvSpPr>
          <p:spPr>
            <a:xfrm>
              <a:off x="2388851" y="3936803"/>
              <a:ext cx="1171145" cy="523220"/>
            </a:xfrm>
            <a:prstGeom prst="rect">
              <a:avLst/>
            </a:prstGeom>
            <a:noFill/>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anfängliches</a:t>
              </a:r>
            </a:p>
            <a:p>
              <a:pPr algn="ctr"/>
              <a:r>
                <a:rPr lang="de-DE" sz="1400" dirty="0">
                  <a:solidFill>
                    <a:srgbClr val="4D4D4D"/>
                  </a:solidFill>
                  <a:latin typeface="Calibri" panose="020F0502020204030204" pitchFamily="34" charset="0"/>
                  <a:sym typeface="Wingdings" pitchFamily="2" charset="2"/>
                </a:rPr>
                <a:t>Sprint-Ziel</a:t>
              </a:r>
            </a:p>
          </p:txBody>
        </p:sp>
        <p:pic>
          <p:nvPicPr>
            <p:cNvPr id="12" name="Grafik 11">
              <a:extLst>
                <a:ext uri="{FF2B5EF4-FFF2-40B4-BE49-F238E27FC236}">
                  <a16:creationId xmlns:a16="http://schemas.microsoft.com/office/drawing/2014/main" id="{A9B698D8-C09A-4F93-A740-E9754B404C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7163" y="3652437"/>
              <a:ext cx="366103" cy="360000"/>
            </a:xfrm>
            <a:prstGeom prst="rect">
              <a:avLst/>
            </a:prstGeom>
          </p:spPr>
        </p:pic>
      </p:grpSp>
      <p:grpSp>
        <p:nvGrpSpPr>
          <p:cNvPr id="16" name="Gruppieren 15">
            <a:extLst>
              <a:ext uri="{FF2B5EF4-FFF2-40B4-BE49-F238E27FC236}">
                <a16:creationId xmlns:a16="http://schemas.microsoft.com/office/drawing/2014/main" id="{26F5EDAC-9C4D-43DB-9C71-34FE14E9ABA8}"/>
              </a:ext>
            </a:extLst>
          </p:cNvPr>
          <p:cNvGrpSpPr/>
          <p:nvPr/>
        </p:nvGrpSpPr>
        <p:grpSpPr>
          <a:xfrm>
            <a:off x="7127001" y="1861398"/>
            <a:ext cx="1632031" cy="2988000"/>
            <a:chOff x="7127001" y="1861398"/>
            <a:chExt cx="1632031" cy="2988000"/>
          </a:xfrm>
        </p:grpSpPr>
        <p:grpSp>
          <p:nvGrpSpPr>
            <p:cNvPr id="118" name="Gruppieren 117">
              <a:extLst>
                <a:ext uri="{FF2B5EF4-FFF2-40B4-BE49-F238E27FC236}">
                  <a16:creationId xmlns:a16="http://schemas.microsoft.com/office/drawing/2014/main" id="{70563EE4-00F5-4EC5-B2F9-BE233B23A325}"/>
                </a:ext>
              </a:extLst>
            </p:cNvPr>
            <p:cNvGrpSpPr/>
            <p:nvPr/>
          </p:nvGrpSpPr>
          <p:grpSpPr>
            <a:xfrm>
              <a:off x="7127001" y="1861398"/>
              <a:ext cx="1632031" cy="2988000"/>
              <a:chOff x="7127001" y="1861398"/>
              <a:chExt cx="1632031" cy="2988000"/>
            </a:xfrm>
          </p:grpSpPr>
          <p:grpSp>
            <p:nvGrpSpPr>
              <p:cNvPr id="101" name="Gruppieren 100">
                <a:extLst>
                  <a:ext uri="{FF2B5EF4-FFF2-40B4-BE49-F238E27FC236}">
                    <a16:creationId xmlns:a16="http://schemas.microsoft.com/office/drawing/2014/main" id="{6634A99E-C50E-4FE9-8AD3-090B3CFB049D}"/>
                  </a:ext>
                </a:extLst>
              </p:cNvPr>
              <p:cNvGrpSpPr/>
              <p:nvPr/>
            </p:nvGrpSpPr>
            <p:grpSpPr>
              <a:xfrm>
                <a:off x="7286735" y="2543517"/>
                <a:ext cx="919469" cy="794037"/>
                <a:chOff x="6618647" y="2403033"/>
                <a:chExt cx="919469" cy="794037"/>
              </a:xfrm>
            </p:grpSpPr>
            <p:grpSp>
              <p:nvGrpSpPr>
                <p:cNvPr id="94" name="Gruppieren 93">
                  <a:extLst>
                    <a:ext uri="{FF2B5EF4-FFF2-40B4-BE49-F238E27FC236}">
                      <a16:creationId xmlns:a16="http://schemas.microsoft.com/office/drawing/2014/main" id="{58A1E132-9AE1-4EC7-8827-F54F0CD07B9D}"/>
                    </a:ext>
                  </a:extLst>
                </p:cNvPr>
                <p:cNvGrpSpPr/>
                <p:nvPr/>
              </p:nvGrpSpPr>
              <p:grpSpPr>
                <a:xfrm>
                  <a:off x="6853894" y="2930808"/>
                  <a:ext cx="448976" cy="266262"/>
                  <a:chOff x="2350789" y="1692564"/>
                  <a:chExt cx="448976" cy="266262"/>
                </a:xfrm>
              </p:grpSpPr>
              <p:sp>
                <p:nvSpPr>
                  <p:cNvPr id="95" name="Line 13">
                    <a:extLst>
                      <a:ext uri="{FF2B5EF4-FFF2-40B4-BE49-F238E27FC236}">
                        <a16:creationId xmlns:a16="http://schemas.microsoft.com/office/drawing/2014/main" id="{B6862FC5-517E-48C2-99B2-A0D7E99A1A60}"/>
                      </a:ext>
                    </a:extLst>
                  </p:cNvPr>
                  <p:cNvSpPr>
                    <a:spLocks noChangeShapeType="1"/>
                  </p:cNvSpPr>
                  <p:nvPr/>
                </p:nvSpPr>
                <p:spPr bwMode="auto">
                  <a:xfrm>
                    <a:off x="2350789" y="1692564"/>
                    <a:ext cx="448976"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6" name="Line 15">
                    <a:extLst>
                      <a:ext uri="{FF2B5EF4-FFF2-40B4-BE49-F238E27FC236}">
                        <a16:creationId xmlns:a16="http://schemas.microsoft.com/office/drawing/2014/main" id="{97881207-16AD-4764-8A13-303A8D93B587}"/>
                      </a:ext>
                    </a:extLst>
                  </p:cNvPr>
                  <p:cNvSpPr>
                    <a:spLocks noChangeShapeType="1"/>
                  </p:cNvSpPr>
                  <p:nvPr/>
                </p:nvSpPr>
                <p:spPr bwMode="auto">
                  <a:xfrm>
                    <a:off x="2350789" y="1958826"/>
                    <a:ext cx="448976"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7" name="Line 17">
                    <a:extLst>
                      <a:ext uri="{FF2B5EF4-FFF2-40B4-BE49-F238E27FC236}">
                        <a16:creationId xmlns:a16="http://schemas.microsoft.com/office/drawing/2014/main" id="{F0858E69-1BC7-4218-8903-5D05FD0A50B1}"/>
                      </a:ext>
                    </a:extLst>
                  </p:cNvPr>
                  <p:cNvSpPr>
                    <a:spLocks noChangeShapeType="1"/>
                  </p:cNvSpPr>
                  <p:nvPr/>
                </p:nvSpPr>
                <p:spPr bwMode="auto">
                  <a:xfrm>
                    <a:off x="2350789" y="1781318"/>
                    <a:ext cx="448976" cy="0"/>
                  </a:xfrm>
                  <a:prstGeom prst="line">
                    <a:avLst/>
                  </a:prstGeom>
                  <a:noFill/>
                  <a:ln w="381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dirty="0"/>
                  </a:p>
                </p:txBody>
              </p:sp>
            </p:grpSp>
            <p:sp>
              <p:nvSpPr>
                <p:cNvPr id="100" name="Textfeld 99">
                  <a:extLst>
                    <a:ext uri="{FF2B5EF4-FFF2-40B4-BE49-F238E27FC236}">
                      <a16:creationId xmlns:a16="http://schemas.microsoft.com/office/drawing/2014/main" id="{488B4104-EE95-405C-B48B-B0B6E48915D8}"/>
                    </a:ext>
                  </a:extLst>
                </p:cNvPr>
                <p:cNvSpPr txBox="1"/>
                <p:nvPr/>
              </p:nvSpPr>
              <p:spPr>
                <a:xfrm>
                  <a:off x="6618647" y="2403033"/>
                  <a:ext cx="919469" cy="523220"/>
                </a:xfrm>
                <a:prstGeom prst="rect">
                  <a:avLst/>
                </a:prstGeom>
                <a:noFill/>
              </p:spPr>
              <p:txBody>
                <a:bodyPr wrap="square" rtlCol="0">
                  <a:spAutoFit/>
                </a:bodyPr>
                <a:lstStyle/>
                <a:p>
                  <a:pPr algn="ctr"/>
                  <a:r>
                    <a:rPr lang="en-US" sz="1400" dirty="0">
                      <a:solidFill>
                        <a:schemeClr val="tx2">
                          <a:lumMod val="50000"/>
                        </a:schemeClr>
                      </a:solidFill>
                      <a:latin typeface="Calibri" pitchFamily="34" charset="0"/>
                      <a:cs typeface="Calibri" pitchFamily="34" charset="0"/>
                    </a:rPr>
                    <a:t>Sprint</a:t>
                  </a:r>
                  <a:br>
                    <a:rPr lang="en-US" sz="1400" dirty="0">
                      <a:solidFill>
                        <a:schemeClr val="tx2">
                          <a:lumMod val="50000"/>
                        </a:schemeClr>
                      </a:solidFill>
                      <a:latin typeface="Calibri" pitchFamily="34" charset="0"/>
                      <a:cs typeface="Calibri" pitchFamily="34" charset="0"/>
                    </a:rPr>
                  </a:br>
                  <a:r>
                    <a:rPr lang="en-US" sz="1400" dirty="0">
                      <a:solidFill>
                        <a:schemeClr val="tx2">
                          <a:lumMod val="50000"/>
                        </a:schemeClr>
                      </a:solidFill>
                      <a:latin typeface="Calibri" pitchFamily="34" charset="0"/>
                      <a:cs typeface="Calibri" pitchFamily="34" charset="0"/>
                    </a:rPr>
                    <a:t>Backlog</a:t>
                  </a:r>
                </a:p>
              </p:txBody>
            </p:sp>
          </p:grpSp>
          <p:sp>
            <p:nvSpPr>
              <p:cNvPr id="104" name="Textfeld 103">
                <a:extLst>
                  <a:ext uri="{FF2B5EF4-FFF2-40B4-BE49-F238E27FC236}">
                    <a16:creationId xmlns:a16="http://schemas.microsoft.com/office/drawing/2014/main" id="{398B8341-9E8C-4B7D-910D-AD0F4E50030C}"/>
                  </a:ext>
                </a:extLst>
              </p:cNvPr>
              <p:cNvSpPr txBox="1"/>
              <p:nvPr/>
            </p:nvSpPr>
            <p:spPr>
              <a:xfrm>
                <a:off x="7160897" y="4018983"/>
                <a:ext cx="1171145" cy="307777"/>
              </a:xfrm>
              <a:prstGeom prst="rect">
                <a:avLst/>
              </a:prstGeom>
              <a:noFill/>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Sprint-Ziel</a:t>
                </a:r>
              </a:p>
            </p:txBody>
          </p:sp>
          <p:sp>
            <p:nvSpPr>
              <p:cNvPr id="114" name="Pfeil: nach rechts 113">
                <a:extLst>
                  <a:ext uri="{FF2B5EF4-FFF2-40B4-BE49-F238E27FC236}">
                    <a16:creationId xmlns:a16="http://schemas.microsoft.com/office/drawing/2014/main" id="{ADA1DE5A-D2F5-4DCB-AD93-DE2475772DB9}"/>
                  </a:ext>
                </a:extLst>
              </p:cNvPr>
              <p:cNvSpPr/>
              <p:nvPr/>
            </p:nvSpPr>
            <p:spPr>
              <a:xfrm>
                <a:off x="7127001" y="1861398"/>
                <a:ext cx="1632031" cy="2988000"/>
              </a:xfrm>
              <a:prstGeom prst="rightArrow">
                <a:avLst>
                  <a:gd name="adj1" fmla="val 74028"/>
                  <a:gd name="adj2" fmla="val 50709"/>
                </a:avLst>
              </a:prstGeom>
              <a:ln>
                <a:solidFill>
                  <a:schemeClr val="tx2">
                    <a:lumMod val="50000"/>
                  </a:schemeClr>
                </a:solidFill>
              </a:ln>
            </p:spPr>
            <p:txBody>
              <a:bodyPr rtlCol="0" anchor="ctr">
                <a:sp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grpSp>
        <p:pic>
          <p:nvPicPr>
            <p:cNvPr id="15" name="Grafik 14">
              <a:extLst>
                <a:ext uri="{FF2B5EF4-FFF2-40B4-BE49-F238E27FC236}">
                  <a16:creationId xmlns:a16="http://schemas.microsoft.com/office/drawing/2014/main" id="{D3D4EF01-4722-46B9-8868-EF177B2EB5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69810" y="3686154"/>
              <a:ext cx="366103" cy="360000"/>
            </a:xfrm>
            <a:prstGeom prst="rect">
              <a:avLst/>
            </a:prstGeom>
          </p:spPr>
        </p:pic>
      </p:grpSp>
    </p:spTree>
    <p:extLst>
      <p:ext uri="{BB962C8B-B14F-4D97-AF65-F5344CB8AC3E}">
        <p14:creationId xmlns:p14="http://schemas.microsoft.com/office/powerpoint/2010/main" val="26565202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935E25C-BCE5-4FDC-AAEC-3B0975F9D814}"/>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4AAA387B-C6B5-446D-BB99-DDC6307B176B}"/>
              </a:ext>
            </a:extLst>
          </p:cNvPr>
          <p:cNvSpPr>
            <a:spLocks noGrp="1"/>
          </p:cNvSpPr>
          <p:nvPr>
            <p:ph type="sldNum" sz="quarter" idx="4"/>
          </p:nvPr>
        </p:nvSpPr>
        <p:spPr/>
        <p:txBody>
          <a:bodyPr/>
          <a:lstStyle/>
          <a:p>
            <a:fld id="{BD587C3E-324D-4846-9F44-5C3ACF20A720}" type="slidenum">
              <a:rPr lang="de-DE" smtClean="0"/>
              <a:pPr/>
              <a:t>95</a:t>
            </a:fld>
            <a:endParaRPr lang="de-DE" dirty="0"/>
          </a:p>
        </p:txBody>
      </p:sp>
      <p:sp>
        <p:nvSpPr>
          <p:cNvPr id="5" name="Titel 4">
            <a:extLst>
              <a:ext uri="{FF2B5EF4-FFF2-40B4-BE49-F238E27FC236}">
                <a16:creationId xmlns:a16="http://schemas.microsoft.com/office/drawing/2014/main" id="{43E75C01-4A50-4EF8-B0BA-987BE7BB8D6B}"/>
              </a:ext>
            </a:extLst>
          </p:cNvPr>
          <p:cNvSpPr>
            <a:spLocks noGrp="1"/>
          </p:cNvSpPr>
          <p:nvPr>
            <p:ph type="title"/>
          </p:nvPr>
        </p:nvSpPr>
        <p:spPr/>
        <p:txBody>
          <a:bodyPr/>
          <a:lstStyle/>
          <a:p>
            <a:r>
              <a:rPr lang="de-DE" dirty="0"/>
              <a:t>Definition </a:t>
            </a:r>
            <a:r>
              <a:rPr lang="de-DE" dirty="0" err="1"/>
              <a:t>of</a:t>
            </a:r>
            <a:r>
              <a:rPr lang="de-DE" dirty="0"/>
              <a:t> Ready (DoR)/Definition von „bereit“</a:t>
            </a:r>
          </a:p>
        </p:txBody>
      </p:sp>
      <p:sp>
        <p:nvSpPr>
          <p:cNvPr id="2" name="Textplatzhalter 1">
            <a:extLst>
              <a:ext uri="{FF2B5EF4-FFF2-40B4-BE49-F238E27FC236}">
                <a16:creationId xmlns:a16="http://schemas.microsoft.com/office/drawing/2014/main" id="{C67F46C4-D335-46C8-9421-11B8D620C85E}"/>
              </a:ext>
            </a:extLst>
          </p:cNvPr>
          <p:cNvSpPr>
            <a:spLocks noGrp="1"/>
          </p:cNvSpPr>
          <p:nvPr>
            <p:ph type="body" sz="quarter" idx="11"/>
          </p:nvPr>
        </p:nvSpPr>
        <p:spPr/>
        <p:txBody>
          <a:bodyPr>
            <a:normAutofit fontScale="92500"/>
          </a:bodyPr>
          <a:lstStyle/>
          <a:p>
            <a:r>
              <a:rPr lang="de-DE" dirty="0"/>
              <a:t>Syl_ID_3.5</a:t>
            </a:r>
          </a:p>
        </p:txBody>
      </p:sp>
      <p:sp>
        <p:nvSpPr>
          <p:cNvPr id="7" name="Textfeld 6">
            <a:extLst>
              <a:ext uri="{FF2B5EF4-FFF2-40B4-BE49-F238E27FC236}">
                <a16:creationId xmlns:a16="http://schemas.microsoft.com/office/drawing/2014/main" id="{CC57617D-2365-46CF-ABD5-3FDB0DFD0715}"/>
              </a:ext>
            </a:extLst>
          </p:cNvPr>
          <p:cNvSpPr txBox="1"/>
          <p:nvPr/>
        </p:nvSpPr>
        <p:spPr>
          <a:xfrm>
            <a:off x="144904" y="893457"/>
            <a:ext cx="8913370" cy="923330"/>
          </a:xfrm>
          <a:prstGeom prst="rect">
            <a:avLst/>
          </a:prstGeom>
          <a:noFill/>
        </p:spPr>
        <p:txBody>
          <a:bodyPr wrap="square" rtlCol="0">
            <a:spAutoFit/>
          </a:bodyPr>
          <a:lstStyle/>
          <a:p>
            <a:pPr>
              <a:lnSpc>
                <a:spcPct val="150000"/>
              </a:lnSpc>
            </a:pPr>
            <a:r>
              <a:rPr lang="de-DE" dirty="0">
                <a:solidFill>
                  <a:srgbClr val="4D4D4D"/>
                </a:solidFill>
                <a:latin typeface="Calibri" panose="020F0502020204030204" pitchFamily="34" charset="0"/>
                <a:sym typeface="Wingdings" pitchFamily="2" charset="2"/>
              </a:rPr>
              <a:t>Um sicherzustellen, dass die im Planungsmeeting ausgewählten User Stories sich auch umsetzen lassen, kann es sinnvoll sein, die notwendigen Voraussetzungen dazu zu definieren.</a:t>
            </a:r>
          </a:p>
        </p:txBody>
      </p:sp>
      <p:graphicFrame>
        <p:nvGraphicFramePr>
          <p:cNvPr id="8" name="Tabelle 7">
            <a:extLst>
              <a:ext uri="{FF2B5EF4-FFF2-40B4-BE49-F238E27FC236}">
                <a16:creationId xmlns:a16="http://schemas.microsoft.com/office/drawing/2014/main" id="{053FA7D4-4711-4AEA-ABB1-31359CE5C9DB}"/>
              </a:ext>
            </a:extLst>
          </p:cNvPr>
          <p:cNvGraphicFramePr>
            <a:graphicFrameLocks noGrp="1"/>
          </p:cNvGraphicFramePr>
          <p:nvPr/>
        </p:nvGraphicFramePr>
        <p:xfrm>
          <a:off x="1718237" y="2205795"/>
          <a:ext cx="4042218" cy="3291840"/>
        </p:xfrm>
        <a:graphic>
          <a:graphicData uri="http://schemas.openxmlformats.org/drawingml/2006/table">
            <a:tbl>
              <a:tblPr firstRow="1" bandRow="1">
                <a:tableStyleId>{21E4AEA4-8DFA-4A89-87EB-49C32662AFE0}</a:tableStyleId>
              </a:tblPr>
              <a:tblGrid>
                <a:gridCol w="623442">
                  <a:extLst>
                    <a:ext uri="{9D8B030D-6E8A-4147-A177-3AD203B41FA5}">
                      <a16:colId xmlns:a16="http://schemas.microsoft.com/office/drawing/2014/main" val="1360983739"/>
                    </a:ext>
                  </a:extLst>
                </a:gridCol>
                <a:gridCol w="3418776">
                  <a:extLst>
                    <a:ext uri="{9D8B030D-6E8A-4147-A177-3AD203B41FA5}">
                      <a16:colId xmlns:a16="http://schemas.microsoft.com/office/drawing/2014/main" val="2974008020"/>
                    </a:ext>
                  </a:extLst>
                </a:gridCol>
              </a:tblGrid>
              <a:tr h="151355">
                <a:tc gridSpan="2">
                  <a:txBody>
                    <a:bodyPr/>
                    <a:lstStyle/>
                    <a:p>
                      <a:r>
                        <a:rPr lang="de-DE" sz="1200" dirty="0">
                          <a:latin typeface="Calibri" panose="020F0502020204030204" pitchFamily="34" charset="0"/>
                          <a:cs typeface="Calibri" panose="020F0502020204030204" pitchFamily="34" charset="0"/>
                        </a:rPr>
                        <a:t>Beispiel: Definition </a:t>
                      </a:r>
                      <a:r>
                        <a:rPr lang="de-DE" sz="1200" dirty="0" err="1">
                          <a:latin typeface="Calibri" panose="020F0502020204030204" pitchFamily="34" charset="0"/>
                          <a:cs typeface="Calibri" panose="020F0502020204030204" pitchFamily="34" charset="0"/>
                        </a:rPr>
                        <a:t>of</a:t>
                      </a:r>
                      <a:r>
                        <a:rPr lang="de-DE" sz="1200" dirty="0">
                          <a:latin typeface="Calibri" panose="020F0502020204030204" pitchFamily="34" charset="0"/>
                          <a:cs typeface="Calibri" panose="020F0502020204030204" pitchFamily="34" charset="0"/>
                        </a:rPr>
                        <a:t> Ready</a:t>
                      </a:r>
                    </a:p>
                  </a:txBody>
                  <a:tcPr/>
                </a:tc>
                <a:tc hMerge="1">
                  <a:txBody>
                    <a:bodyPr/>
                    <a:lstStyle/>
                    <a:p>
                      <a:endParaRPr lang="de-DE"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49495439"/>
                  </a:ext>
                </a:extLst>
              </a:tr>
              <a:tr h="151355">
                <a:tc>
                  <a:txBody>
                    <a:bodyPr/>
                    <a:lstStyle/>
                    <a:p>
                      <a:pPr algn="ct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txBody>
                  <a:tcPr/>
                </a:tc>
                <a:tc>
                  <a:txBody>
                    <a:bodyPr/>
                    <a:lstStyle/>
                    <a:p>
                      <a:r>
                        <a:rPr lang="de-DE" sz="1200" dirty="0">
                          <a:latin typeface="Calibri" panose="020F0502020204030204" pitchFamily="34" charset="0"/>
                          <a:cs typeface="Calibri" panose="020F0502020204030204" pitchFamily="34" charset="0"/>
                        </a:rPr>
                        <a:t>Der Geschäftswert/Nutzen ist klar artikuliert.</a:t>
                      </a:r>
                    </a:p>
                  </a:txBody>
                  <a:tcPr/>
                </a:tc>
                <a:extLst>
                  <a:ext uri="{0D108BD9-81ED-4DB2-BD59-A6C34878D82A}">
                    <a16:rowId xmlns:a16="http://schemas.microsoft.com/office/drawing/2014/main" val="2120764890"/>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txBody>
                  <a:tcPr/>
                </a:tc>
                <a:tc>
                  <a:txBody>
                    <a:bodyPr/>
                    <a:lstStyle/>
                    <a:p>
                      <a:r>
                        <a:rPr lang="de-DE" sz="1200" dirty="0">
                          <a:latin typeface="Calibri" panose="020F0502020204030204" pitchFamily="34" charset="0"/>
                          <a:cs typeface="Calibri" panose="020F0502020204030204" pitchFamily="34" charset="0"/>
                        </a:rPr>
                        <a:t>Die Akzeptanzkriterien sind eindeutig und testbar.</a:t>
                      </a:r>
                    </a:p>
                  </a:txBody>
                  <a:tcPr/>
                </a:tc>
                <a:extLst>
                  <a:ext uri="{0D108BD9-81ED-4DB2-BD59-A6C34878D82A}">
                    <a16:rowId xmlns:a16="http://schemas.microsoft.com/office/drawing/2014/main" val="691423651"/>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p>
                      <a:pPr algn="ctr"/>
                      <a:endParaRPr lang="de-DE" sz="1200" dirty="0">
                        <a:latin typeface="Calibri" panose="020F0502020204030204" pitchFamily="34" charset="0"/>
                        <a:cs typeface="Calibri" panose="020F0502020204030204" pitchFamily="34" charset="0"/>
                      </a:endParaRPr>
                    </a:p>
                  </a:txBody>
                  <a:tcPr/>
                </a:tc>
                <a:tc>
                  <a:txBody>
                    <a:bodyPr/>
                    <a:lstStyle/>
                    <a:p>
                      <a:r>
                        <a:rPr lang="de-DE" sz="1200" dirty="0">
                          <a:latin typeface="Calibri" panose="020F0502020204030204" pitchFamily="34" charset="0"/>
                          <a:cs typeface="Calibri" panose="020F0502020204030204" pitchFamily="34" charset="0"/>
                        </a:rPr>
                        <a:t>Das Entwicklungsteam hat die Einzelheiten richtig verstanden, sodass es in der Lage ist, eine fundierte Entscheidung darüber zu treffen, ob die Story im Sprint umgesetzt werden kann.</a:t>
                      </a:r>
                    </a:p>
                  </a:txBody>
                  <a:tcPr/>
                </a:tc>
                <a:extLst>
                  <a:ext uri="{0D108BD9-81ED-4DB2-BD59-A6C34878D82A}">
                    <a16:rowId xmlns:a16="http://schemas.microsoft.com/office/drawing/2014/main" val="1881885002"/>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p>
                      <a:pPr algn="ctr"/>
                      <a:endParaRPr lang="de-DE" sz="1200" dirty="0">
                        <a:latin typeface="Calibri" panose="020F0502020204030204" pitchFamily="34" charset="0"/>
                        <a:cs typeface="Calibri" panose="020F0502020204030204" pitchFamily="34" charset="0"/>
                      </a:endParaRPr>
                    </a:p>
                  </a:txBody>
                  <a:tcPr/>
                </a:tc>
                <a:tc>
                  <a:txBody>
                    <a:bodyPr/>
                    <a:lstStyle/>
                    <a:p>
                      <a:r>
                        <a:rPr lang="de-DE" sz="1200" dirty="0">
                          <a:latin typeface="Calibri" panose="020F0502020204030204" pitchFamily="34" charset="0"/>
                          <a:cs typeface="Calibri" panose="020F0502020204030204" pitchFamily="34" charset="0"/>
                        </a:rPr>
                        <a:t>Es wurden keine blockierenden Abhängigkeiten erkannt.</a:t>
                      </a:r>
                    </a:p>
                  </a:txBody>
                  <a:tcPr/>
                </a:tc>
                <a:extLst>
                  <a:ext uri="{0D108BD9-81ED-4DB2-BD59-A6C34878D82A}">
                    <a16:rowId xmlns:a16="http://schemas.microsoft.com/office/drawing/2014/main" val="356065950"/>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p>
                      <a:pPr algn="ctr"/>
                      <a:endParaRPr lang="de-DE" sz="12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de-DE" sz="1200" dirty="0">
                          <a:latin typeface="Calibri" panose="020F0502020204030204" pitchFamily="34" charset="0"/>
                          <a:cs typeface="Calibri" panose="020F0502020204030204" pitchFamily="34" charset="0"/>
                        </a:rPr>
                        <a:t>Die Story ist klein genug, um sie im Sprint abschließen zu können.</a:t>
                      </a:r>
                    </a:p>
                  </a:txBody>
                  <a:tcPr/>
                </a:tc>
                <a:extLst>
                  <a:ext uri="{0D108BD9-81ED-4DB2-BD59-A6C34878D82A}">
                    <a16:rowId xmlns:a16="http://schemas.microsoft.com/office/drawing/2014/main" val="698761582"/>
                  </a:ext>
                </a:extLst>
              </a:tr>
              <a:tr h="151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latin typeface="Calibri" panose="020F0502020204030204" pitchFamily="34" charset="0"/>
                          <a:cs typeface="Calibri" panose="020F0502020204030204" pitchFamily="34" charset="0"/>
                          <a:sym typeface="Webdings" panose="05030102010509060703" pitchFamily="18" charset="2"/>
                        </a:rPr>
                        <a:t></a:t>
                      </a:r>
                      <a:endParaRPr lang="de-DE" sz="1200" dirty="0">
                        <a:latin typeface="Calibri" panose="020F0502020204030204" pitchFamily="34" charset="0"/>
                        <a:cs typeface="Calibri" panose="020F0502020204030204" pitchFamily="34" charset="0"/>
                      </a:endParaRPr>
                    </a:p>
                    <a:p>
                      <a:pPr algn="ctr"/>
                      <a:endParaRPr lang="de-DE" sz="12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de-DE" sz="1200" dirty="0">
                          <a:latin typeface="Calibri" panose="020F0502020204030204" pitchFamily="34" charset="0"/>
                          <a:cs typeface="Calibri" panose="020F0502020204030204" pitchFamily="34" charset="0"/>
                        </a:rPr>
                        <a:t>Das Scrum-Team versteht, wie es das Produkt-Inkrement bei Sprint-Review demonstrieren soll.</a:t>
                      </a:r>
                    </a:p>
                  </a:txBody>
                  <a:tcPr/>
                </a:tc>
                <a:extLst>
                  <a:ext uri="{0D108BD9-81ED-4DB2-BD59-A6C34878D82A}">
                    <a16:rowId xmlns:a16="http://schemas.microsoft.com/office/drawing/2014/main" val="1600561732"/>
                  </a:ext>
                </a:extLst>
              </a:tr>
              <a:tr h="151355">
                <a:tc>
                  <a:txBody>
                    <a:bodyPr/>
                    <a:lstStyle/>
                    <a:p>
                      <a:pPr algn="ctr"/>
                      <a:endParaRPr lang="de-DE" sz="12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de-DE" sz="12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504997537"/>
                  </a:ext>
                </a:extLst>
              </a:tr>
            </a:tbl>
          </a:graphicData>
        </a:graphic>
      </p:graphicFrame>
    </p:spTree>
    <p:extLst>
      <p:ext uri="{BB962C8B-B14F-4D97-AF65-F5344CB8AC3E}">
        <p14:creationId xmlns:p14="http://schemas.microsoft.com/office/powerpoint/2010/main" val="6592671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A8CF876-468F-46D2-8E64-B44772E781EE}"/>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F8BCB521-BD15-4FAA-A86F-29DD16D04B37}"/>
              </a:ext>
            </a:extLst>
          </p:cNvPr>
          <p:cNvSpPr>
            <a:spLocks noGrp="1"/>
          </p:cNvSpPr>
          <p:nvPr>
            <p:ph type="sldNum" sz="quarter" idx="4"/>
          </p:nvPr>
        </p:nvSpPr>
        <p:spPr/>
        <p:txBody>
          <a:bodyPr/>
          <a:lstStyle/>
          <a:p>
            <a:fld id="{BD587C3E-324D-4846-9F44-5C3ACF20A720}" type="slidenum">
              <a:rPr lang="de-DE" smtClean="0"/>
              <a:pPr/>
              <a:t>96</a:t>
            </a:fld>
            <a:endParaRPr lang="de-DE" dirty="0"/>
          </a:p>
        </p:txBody>
      </p:sp>
      <p:sp>
        <p:nvSpPr>
          <p:cNvPr id="5" name="Titel 4">
            <a:extLst>
              <a:ext uri="{FF2B5EF4-FFF2-40B4-BE49-F238E27FC236}">
                <a16:creationId xmlns:a16="http://schemas.microsoft.com/office/drawing/2014/main" id="{81B9E05F-36E6-4E87-9438-3EA1B023D7B1}"/>
              </a:ext>
            </a:extLst>
          </p:cNvPr>
          <p:cNvSpPr>
            <a:spLocks noGrp="1"/>
          </p:cNvSpPr>
          <p:nvPr>
            <p:ph type="title"/>
          </p:nvPr>
        </p:nvSpPr>
        <p:spPr/>
        <p:txBody>
          <a:bodyPr/>
          <a:lstStyle/>
          <a:p>
            <a:r>
              <a:rPr lang="de-DE" dirty="0"/>
              <a:t>Auswahl der </a:t>
            </a:r>
            <a:r>
              <a:rPr lang="de-DE" dirty="0" err="1"/>
              <a:t>Product</a:t>
            </a:r>
            <a:r>
              <a:rPr lang="de-DE" dirty="0"/>
              <a:t> Backlog-Elemente</a:t>
            </a:r>
          </a:p>
        </p:txBody>
      </p:sp>
      <p:sp>
        <p:nvSpPr>
          <p:cNvPr id="2" name="Textplatzhalter 1">
            <a:extLst>
              <a:ext uri="{FF2B5EF4-FFF2-40B4-BE49-F238E27FC236}">
                <a16:creationId xmlns:a16="http://schemas.microsoft.com/office/drawing/2014/main" id="{A0740B7E-A9DC-4982-AA20-2AE663CB390B}"/>
              </a:ext>
            </a:extLst>
          </p:cNvPr>
          <p:cNvSpPr>
            <a:spLocks noGrp="1"/>
          </p:cNvSpPr>
          <p:nvPr>
            <p:ph type="body" sz="quarter" idx="11"/>
          </p:nvPr>
        </p:nvSpPr>
        <p:spPr/>
        <p:txBody>
          <a:bodyPr>
            <a:normAutofit fontScale="92500"/>
          </a:bodyPr>
          <a:lstStyle/>
          <a:p>
            <a:r>
              <a:rPr lang="de-DE" dirty="0"/>
              <a:t>Syl_ID_2.1.1</a:t>
            </a:r>
          </a:p>
        </p:txBody>
      </p:sp>
      <p:sp>
        <p:nvSpPr>
          <p:cNvPr id="7" name="Textfeld 6">
            <a:extLst>
              <a:ext uri="{FF2B5EF4-FFF2-40B4-BE49-F238E27FC236}">
                <a16:creationId xmlns:a16="http://schemas.microsoft.com/office/drawing/2014/main" id="{4AC51E5C-4AF7-4D63-B97F-F4A176885A96}"/>
              </a:ext>
            </a:extLst>
          </p:cNvPr>
          <p:cNvSpPr txBox="1"/>
          <p:nvPr/>
        </p:nvSpPr>
        <p:spPr>
          <a:xfrm rot="21229125">
            <a:off x="925689" y="1614312"/>
            <a:ext cx="6299200" cy="2169825"/>
          </a:xfrm>
          <a:prstGeom prst="rect">
            <a:avLst/>
          </a:prstGeom>
          <a:noFill/>
          <a:ln>
            <a:solidFill>
              <a:schemeClr val="tx2">
                <a:lumMod val="50000"/>
              </a:schemeClr>
            </a:solidFill>
          </a:ln>
        </p:spPr>
        <p:txBody>
          <a:bodyPr wrap="square" rtlCol="0">
            <a:spAutoFit/>
          </a:bodyPr>
          <a:lstStyle/>
          <a:p>
            <a:pPr>
              <a:lnSpc>
                <a:spcPct val="150000"/>
              </a:lnSpc>
            </a:pPr>
            <a:r>
              <a:rPr lang="de-DE" dirty="0">
                <a:solidFill>
                  <a:srgbClr val="4D4D4D"/>
                </a:solidFill>
                <a:latin typeface="Calibri" panose="020F0502020204030204" pitchFamily="34" charset="0"/>
                <a:sym typeface="Wingdings" pitchFamily="2" charset="2"/>
              </a:rPr>
              <a:t>Sollte der </a:t>
            </a:r>
            <a:r>
              <a:rPr lang="de-DE" dirty="0" err="1">
                <a:solidFill>
                  <a:srgbClr val="4D4D4D"/>
                </a:solidFill>
                <a:latin typeface="Calibri" panose="020F0502020204030204" pitchFamily="34" charset="0"/>
                <a:sym typeface="Wingdings" pitchFamily="2" charset="2"/>
              </a:rPr>
              <a:t>Product</a:t>
            </a:r>
            <a:r>
              <a:rPr lang="de-DE" dirty="0">
                <a:solidFill>
                  <a:srgbClr val="4D4D4D"/>
                </a:solidFill>
                <a:latin typeface="Calibri" panose="020F0502020204030204" pitchFamily="34" charset="0"/>
                <a:sym typeface="Wingdings" pitchFamily="2" charset="2"/>
              </a:rPr>
              <a:t> </a:t>
            </a:r>
            <a:r>
              <a:rPr lang="de-DE" dirty="0" err="1">
                <a:solidFill>
                  <a:srgbClr val="4D4D4D"/>
                </a:solidFill>
                <a:latin typeface="Calibri" panose="020F0502020204030204" pitchFamily="34" charset="0"/>
                <a:sym typeface="Wingdings" pitchFamily="2" charset="2"/>
              </a:rPr>
              <a:t>Owner</a:t>
            </a:r>
            <a:r>
              <a:rPr lang="de-DE" dirty="0">
                <a:solidFill>
                  <a:srgbClr val="4D4D4D"/>
                </a:solidFill>
                <a:latin typeface="Calibri" panose="020F0502020204030204" pitchFamily="34" charset="0"/>
                <a:sym typeface="Wingdings" pitchFamily="2" charset="2"/>
              </a:rPr>
              <a:t> ein …</a:t>
            </a:r>
          </a:p>
          <a:p>
            <a:pPr marL="285750" indent="-285750">
              <a:lnSpc>
                <a:spcPct val="150000"/>
              </a:lnSpc>
              <a:buFont typeface="Calibri" panose="020F0502020204030204" pitchFamily="34" charset="0"/>
              <a:buChar char="…"/>
            </a:pPr>
            <a:r>
              <a:rPr lang="de-DE" b="1" dirty="0">
                <a:solidFill>
                  <a:srgbClr val="4D4D4D"/>
                </a:solidFill>
                <a:latin typeface="Calibri" panose="020F0502020204030204" pitchFamily="34" charset="0"/>
                <a:sym typeface="Wingdings" pitchFamily="2" charset="2"/>
              </a:rPr>
              <a:t>formelles Ziel </a:t>
            </a:r>
            <a:r>
              <a:rPr lang="de-DE" dirty="0">
                <a:solidFill>
                  <a:srgbClr val="4D4D4D"/>
                </a:solidFill>
                <a:latin typeface="Calibri" panose="020F0502020204030204" pitchFamily="34" charset="0"/>
                <a:sym typeface="Wingdings" pitchFamily="2" charset="2"/>
              </a:rPr>
              <a:t>(Sprint-Ziel) genannt haben, werden </a:t>
            </a:r>
            <a:r>
              <a:rPr lang="de-DE" b="1" dirty="0">
                <a:solidFill>
                  <a:srgbClr val="4D4D4D"/>
                </a:solidFill>
                <a:latin typeface="Calibri" panose="020F0502020204030204" pitchFamily="34" charset="0"/>
                <a:sym typeface="Wingdings" pitchFamily="2" charset="2"/>
              </a:rPr>
              <a:t>die dazu passenden Elemente </a:t>
            </a:r>
            <a:r>
              <a:rPr lang="de-DE" dirty="0">
                <a:solidFill>
                  <a:srgbClr val="4D4D4D"/>
                </a:solidFill>
                <a:latin typeface="Calibri" panose="020F0502020204030204" pitchFamily="34" charset="0"/>
                <a:sym typeface="Wingdings" pitchFamily="2" charset="2"/>
              </a:rPr>
              <a:t>aus dem </a:t>
            </a:r>
            <a:r>
              <a:rPr lang="de-DE" dirty="0" err="1">
                <a:solidFill>
                  <a:srgbClr val="4D4D4D"/>
                </a:solidFill>
                <a:latin typeface="Calibri" panose="020F0502020204030204" pitchFamily="34" charset="0"/>
                <a:sym typeface="Wingdings" pitchFamily="2" charset="2"/>
              </a:rPr>
              <a:t>Product</a:t>
            </a:r>
            <a:r>
              <a:rPr lang="de-DE" dirty="0">
                <a:solidFill>
                  <a:srgbClr val="4D4D4D"/>
                </a:solidFill>
                <a:latin typeface="Calibri" panose="020F0502020204030204" pitchFamily="34" charset="0"/>
                <a:sym typeface="Wingdings" pitchFamily="2" charset="2"/>
              </a:rPr>
              <a:t> Backlog gewählt …,</a:t>
            </a:r>
          </a:p>
          <a:p>
            <a:pPr marL="285750" indent="-285750">
              <a:lnSpc>
                <a:spcPct val="150000"/>
              </a:lnSpc>
              <a:buFont typeface="Calibri" panose="020F0502020204030204" pitchFamily="34" charset="0"/>
              <a:buChar char="…"/>
            </a:pPr>
            <a:r>
              <a:rPr lang="de-DE" b="1" dirty="0">
                <a:solidFill>
                  <a:srgbClr val="4D4D4D"/>
                </a:solidFill>
                <a:latin typeface="Calibri" panose="020F0502020204030204" pitchFamily="34" charset="0"/>
                <a:sym typeface="Wingdings" pitchFamily="2" charset="2"/>
              </a:rPr>
              <a:t>andernfalls</a:t>
            </a:r>
            <a:r>
              <a:rPr lang="de-DE" dirty="0">
                <a:solidFill>
                  <a:srgbClr val="4D4D4D"/>
                </a:solidFill>
                <a:latin typeface="Calibri" panose="020F0502020204030204" pitchFamily="34" charset="0"/>
                <a:sym typeface="Wingdings" pitchFamily="2" charset="2"/>
              </a:rPr>
              <a:t> werden die Elemente </a:t>
            </a:r>
            <a:r>
              <a:rPr lang="de-DE" b="1" dirty="0">
                <a:solidFill>
                  <a:srgbClr val="4D4D4D"/>
                </a:solidFill>
                <a:latin typeface="Calibri" panose="020F0502020204030204" pitchFamily="34" charset="0"/>
                <a:sym typeface="Wingdings" pitchFamily="2" charset="2"/>
              </a:rPr>
              <a:t>ihrer Reihenfolge nach</a:t>
            </a:r>
            <a:r>
              <a:rPr lang="de-DE" dirty="0">
                <a:solidFill>
                  <a:srgbClr val="4D4D4D"/>
                </a:solidFill>
                <a:latin typeface="Calibri" panose="020F0502020204030204" pitchFamily="34" charset="0"/>
                <a:sym typeface="Wingdings" pitchFamily="2" charset="2"/>
              </a:rPr>
              <a:t> gewählt.</a:t>
            </a:r>
          </a:p>
        </p:txBody>
      </p:sp>
      <p:sp>
        <p:nvSpPr>
          <p:cNvPr id="8" name="Textfeld 7">
            <a:extLst>
              <a:ext uri="{FF2B5EF4-FFF2-40B4-BE49-F238E27FC236}">
                <a16:creationId xmlns:a16="http://schemas.microsoft.com/office/drawing/2014/main" id="{8888FF54-B902-4A27-96C8-5F6DA52019E8}"/>
              </a:ext>
            </a:extLst>
          </p:cNvPr>
          <p:cNvSpPr txBox="1"/>
          <p:nvPr/>
        </p:nvSpPr>
        <p:spPr>
          <a:xfrm rot="615124">
            <a:off x="2947282" y="3717865"/>
            <a:ext cx="1839736" cy="584775"/>
          </a:xfrm>
          <a:prstGeom prst="rect">
            <a:avLst/>
          </a:prstGeom>
          <a:solidFill>
            <a:schemeClr val="tx2">
              <a:lumMod val="20000"/>
              <a:lumOff val="80000"/>
            </a:schemeClr>
          </a:solidFill>
        </p:spPr>
        <p:txBody>
          <a:bodyPr wrap="square" rtlCol="0">
            <a:spAutoFit/>
          </a:bodyPr>
          <a:lstStyle/>
          <a:p>
            <a:pPr algn="ctr"/>
            <a:r>
              <a:rPr lang="en-US" sz="1600" dirty="0">
                <a:solidFill>
                  <a:srgbClr val="4D4D4D"/>
                </a:solidFill>
                <a:latin typeface="Calibri" panose="020F0502020204030204" pitchFamily="34" charset="0"/>
                <a:sym typeface="Wingdings" pitchFamily="2" charset="2"/>
              </a:rPr>
              <a:t>Definition of Ready </a:t>
            </a:r>
            <a:r>
              <a:rPr lang="de-DE" sz="1600" dirty="0">
                <a:solidFill>
                  <a:srgbClr val="4D4D4D"/>
                </a:solidFill>
                <a:latin typeface="Calibri" panose="020F0502020204030204" pitchFamily="34" charset="0"/>
                <a:sym typeface="Wingdings" pitchFamily="2" charset="2"/>
              </a:rPr>
              <a:t>(</a:t>
            </a:r>
            <a:r>
              <a:rPr lang="de-DE" sz="1600" dirty="0" err="1">
                <a:solidFill>
                  <a:srgbClr val="4D4D4D"/>
                </a:solidFill>
                <a:latin typeface="Calibri" panose="020F0502020204030204" pitchFamily="34" charset="0"/>
                <a:sym typeface="Wingdings" pitchFamily="2" charset="2"/>
              </a:rPr>
              <a:t>DoR</a:t>
            </a:r>
            <a:r>
              <a:rPr lang="de-DE" sz="1600" dirty="0">
                <a:solidFill>
                  <a:srgbClr val="4D4D4D"/>
                </a:solidFill>
                <a:latin typeface="Calibri" panose="020F0502020204030204" pitchFamily="34" charset="0"/>
                <a:sym typeface="Wingdings" pitchFamily="2" charset="2"/>
              </a:rPr>
              <a:t>)</a:t>
            </a:r>
          </a:p>
        </p:txBody>
      </p:sp>
    </p:spTree>
    <p:extLst>
      <p:ext uri="{BB962C8B-B14F-4D97-AF65-F5344CB8AC3E}">
        <p14:creationId xmlns:p14="http://schemas.microsoft.com/office/powerpoint/2010/main" val="15121170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BDD20AD-B80C-44DE-B513-666FC0F64FA1}"/>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A74A4A0C-F820-4C3E-B289-8280AC8AA72C}"/>
              </a:ext>
            </a:extLst>
          </p:cNvPr>
          <p:cNvSpPr>
            <a:spLocks noGrp="1"/>
          </p:cNvSpPr>
          <p:nvPr>
            <p:ph type="sldNum" sz="quarter" idx="4"/>
          </p:nvPr>
        </p:nvSpPr>
        <p:spPr/>
        <p:txBody>
          <a:bodyPr/>
          <a:lstStyle/>
          <a:p>
            <a:fld id="{BD587C3E-324D-4846-9F44-5C3ACF20A720}" type="slidenum">
              <a:rPr lang="de-DE" smtClean="0"/>
              <a:pPr/>
              <a:t>97</a:t>
            </a:fld>
            <a:endParaRPr lang="de-DE" dirty="0"/>
          </a:p>
        </p:txBody>
      </p:sp>
      <p:sp>
        <p:nvSpPr>
          <p:cNvPr id="5" name="Titel 4">
            <a:extLst>
              <a:ext uri="{FF2B5EF4-FFF2-40B4-BE49-F238E27FC236}">
                <a16:creationId xmlns:a16="http://schemas.microsoft.com/office/drawing/2014/main" id="{013D645E-7F98-4BC6-ADC8-01E65843DE01}"/>
              </a:ext>
            </a:extLst>
          </p:cNvPr>
          <p:cNvSpPr>
            <a:spLocks noGrp="1"/>
          </p:cNvSpPr>
          <p:nvPr>
            <p:ph type="title"/>
          </p:nvPr>
        </p:nvSpPr>
        <p:spPr/>
        <p:txBody>
          <a:bodyPr/>
          <a:lstStyle/>
          <a:p>
            <a:r>
              <a:rPr lang="de-DE" dirty="0"/>
              <a:t>Einteilige/zweiteilige Sprint-Planung</a:t>
            </a:r>
          </a:p>
        </p:txBody>
      </p:sp>
      <p:sp>
        <p:nvSpPr>
          <p:cNvPr id="2" name="Textplatzhalter 1">
            <a:extLst>
              <a:ext uri="{FF2B5EF4-FFF2-40B4-BE49-F238E27FC236}">
                <a16:creationId xmlns:a16="http://schemas.microsoft.com/office/drawing/2014/main" id="{F97DE5E4-9545-4041-A88A-5970955079C1}"/>
              </a:ext>
            </a:extLst>
          </p:cNvPr>
          <p:cNvSpPr>
            <a:spLocks noGrp="1"/>
          </p:cNvSpPr>
          <p:nvPr>
            <p:ph type="body" sz="quarter" idx="11"/>
          </p:nvPr>
        </p:nvSpPr>
        <p:spPr/>
        <p:txBody>
          <a:bodyPr>
            <a:normAutofit fontScale="92500"/>
          </a:bodyPr>
          <a:lstStyle/>
          <a:p>
            <a:r>
              <a:rPr lang="de-DE" dirty="0"/>
              <a:t>Syl_ID_2.1.1</a:t>
            </a:r>
          </a:p>
        </p:txBody>
      </p:sp>
      <p:grpSp>
        <p:nvGrpSpPr>
          <p:cNvPr id="54" name="Gruppieren 53">
            <a:extLst>
              <a:ext uri="{FF2B5EF4-FFF2-40B4-BE49-F238E27FC236}">
                <a16:creationId xmlns:a16="http://schemas.microsoft.com/office/drawing/2014/main" id="{AD884002-776B-4C11-8CDE-0706C9CBEF71}"/>
              </a:ext>
            </a:extLst>
          </p:cNvPr>
          <p:cNvGrpSpPr/>
          <p:nvPr/>
        </p:nvGrpSpPr>
        <p:grpSpPr>
          <a:xfrm>
            <a:off x="605723" y="1114037"/>
            <a:ext cx="7707548" cy="1266499"/>
            <a:chOff x="669403" y="4435032"/>
            <a:chExt cx="7707548" cy="1266499"/>
          </a:xfrm>
        </p:grpSpPr>
        <p:sp>
          <p:nvSpPr>
            <p:cNvPr id="10" name="Textfeld 9">
              <a:extLst>
                <a:ext uri="{FF2B5EF4-FFF2-40B4-BE49-F238E27FC236}">
                  <a16:creationId xmlns:a16="http://schemas.microsoft.com/office/drawing/2014/main" id="{D470BBE9-5EE5-46FF-800A-CFCBE87BE14C}"/>
                </a:ext>
              </a:extLst>
            </p:cNvPr>
            <p:cNvSpPr txBox="1"/>
            <p:nvPr/>
          </p:nvSpPr>
          <p:spPr>
            <a:xfrm>
              <a:off x="3721852" y="5171960"/>
              <a:ext cx="2130524" cy="52322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Lassen freie Kapazitäten noch weitere Arbeiten zu?</a:t>
              </a:r>
            </a:p>
          </p:txBody>
        </p:sp>
        <p:sp>
          <p:nvSpPr>
            <p:cNvPr id="14" name="Textfeld 13">
              <a:extLst>
                <a:ext uri="{FF2B5EF4-FFF2-40B4-BE49-F238E27FC236}">
                  <a16:creationId xmlns:a16="http://schemas.microsoft.com/office/drawing/2014/main" id="{12AB3F18-830D-4448-92FB-42352339C2AB}"/>
                </a:ext>
              </a:extLst>
            </p:cNvPr>
            <p:cNvSpPr txBox="1"/>
            <p:nvPr/>
          </p:nvSpPr>
          <p:spPr>
            <a:xfrm>
              <a:off x="767787" y="5171960"/>
              <a:ext cx="1493135" cy="52322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Auswahl </a:t>
              </a:r>
              <a:r>
                <a:rPr lang="de-DE" sz="1400" b="1" dirty="0">
                  <a:solidFill>
                    <a:schemeClr val="accent1"/>
                  </a:solidFill>
                  <a:latin typeface="Calibri" panose="020F0502020204030204" pitchFamily="34" charset="0"/>
                  <a:sym typeface="Wingdings" pitchFamily="2" charset="2"/>
                </a:rPr>
                <a:t>eines</a:t>
              </a:r>
              <a:r>
                <a:rPr lang="de-DE" sz="1400" dirty="0">
                  <a:solidFill>
                    <a:srgbClr val="4D4D4D"/>
                  </a:solidFill>
                  <a:latin typeface="Calibri" panose="020F0502020204030204" pitchFamily="34" charset="0"/>
                  <a:sym typeface="Wingdings" pitchFamily="2" charset="2"/>
                </a:rPr>
                <a:t> Backlog-Elements</a:t>
              </a:r>
            </a:p>
          </p:txBody>
        </p:sp>
        <p:sp>
          <p:nvSpPr>
            <p:cNvPr id="15" name="Textfeld 14">
              <a:extLst>
                <a:ext uri="{FF2B5EF4-FFF2-40B4-BE49-F238E27FC236}">
                  <a16:creationId xmlns:a16="http://schemas.microsoft.com/office/drawing/2014/main" id="{76E57878-9961-4076-B2E7-6F5F326E1789}"/>
                </a:ext>
              </a:extLst>
            </p:cNvPr>
            <p:cNvSpPr txBox="1"/>
            <p:nvPr/>
          </p:nvSpPr>
          <p:spPr>
            <a:xfrm>
              <a:off x="669403" y="4439598"/>
              <a:ext cx="1689904" cy="52322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Kapazität für Sprint ermitteln</a:t>
              </a:r>
            </a:p>
          </p:txBody>
        </p:sp>
        <p:sp>
          <p:nvSpPr>
            <p:cNvPr id="16" name="Textfeld 15">
              <a:extLst>
                <a:ext uri="{FF2B5EF4-FFF2-40B4-BE49-F238E27FC236}">
                  <a16:creationId xmlns:a16="http://schemas.microsoft.com/office/drawing/2014/main" id="{87C724B0-9A10-4600-8C93-E52BC6D35D81}"/>
                </a:ext>
              </a:extLst>
            </p:cNvPr>
            <p:cNvSpPr txBox="1"/>
            <p:nvPr/>
          </p:nvSpPr>
          <p:spPr>
            <a:xfrm>
              <a:off x="2394167" y="5166865"/>
              <a:ext cx="1194440" cy="53341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Zerlegung in Teilaufgaben</a:t>
              </a:r>
            </a:p>
          </p:txBody>
        </p:sp>
        <p:sp>
          <p:nvSpPr>
            <p:cNvPr id="17" name="Textfeld 16">
              <a:extLst>
                <a:ext uri="{FF2B5EF4-FFF2-40B4-BE49-F238E27FC236}">
                  <a16:creationId xmlns:a16="http://schemas.microsoft.com/office/drawing/2014/main" id="{C59653BE-CCCE-4297-AE4D-FE73216E1308}"/>
                </a:ext>
              </a:extLst>
            </p:cNvPr>
            <p:cNvSpPr txBox="1"/>
            <p:nvPr/>
          </p:nvSpPr>
          <p:spPr>
            <a:xfrm>
              <a:off x="5985621" y="5171960"/>
              <a:ext cx="1091929" cy="52322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Sprint-Ziel</a:t>
              </a:r>
            </a:p>
            <a:p>
              <a:pPr algn="ctr"/>
              <a:r>
                <a:rPr lang="de-DE" sz="1400" dirty="0">
                  <a:solidFill>
                    <a:srgbClr val="4D4D4D"/>
                  </a:solidFill>
                  <a:latin typeface="Calibri" panose="020F0502020204030204" pitchFamily="34" charset="0"/>
                  <a:sym typeface="Wingdings" pitchFamily="2" charset="2"/>
                </a:rPr>
                <a:t>anpassen</a:t>
              </a:r>
            </a:p>
          </p:txBody>
        </p:sp>
        <p:sp>
          <p:nvSpPr>
            <p:cNvPr id="18" name="Textfeld 17">
              <a:extLst>
                <a:ext uri="{FF2B5EF4-FFF2-40B4-BE49-F238E27FC236}">
                  <a16:creationId xmlns:a16="http://schemas.microsoft.com/office/drawing/2014/main" id="{5165A54D-00B4-47EE-90A1-E32B65842942}"/>
                </a:ext>
              </a:extLst>
            </p:cNvPr>
            <p:cNvSpPr txBox="1"/>
            <p:nvPr/>
          </p:nvSpPr>
          <p:spPr>
            <a:xfrm>
              <a:off x="7210795" y="5166792"/>
              <a:ext cx="1166156" cy="52322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finale Verpflichtung</a:t>
              </a:r>
            </a:p>
          </p:txBody>
        </p:sp>
        <p:cxnSp>
          <p:nvCxnSpPr>
            <p:cNvPr id="36" name="Gerade Verbindung mit Pfeil 35">
              <a:extLst>
                <a:ext uri="{FF2B5EF4-FFF2-40B4-BE49-F238E27FC236}">
                  <a16:creationId xmlns:a16="http://schemas.microsoft.com/office/drawing/2014/main" id="{9A138100-AC35-4EA8-B1CB-4E408AE7BBBA}"/>
                </a:ext>
              </a:extLst>
            </p:cNvPr>
            <p:cNvCxnSpPr>
              <a:stCxn id="15" idx="2"/>
              <a:endCxn id="14" idx="0"/>
            </p:cNvCxnSpPr>
            <p:nvPr/>
          </p:nvCxnSpPr>
          <p:spPr bwMode="auto">
            <a:xfrm>
              <a:off x="1514355" y="4962818"/>
              <a:ext cx="0" cy="20914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8" name="Gerade Verbindung mit Pfeil 37">
              <a:extLst>
                <a:ext uri="{FF2B5EF4-FFF2-40B4-BE49-F238E27FC236}">
                  <a16:creationId xmlns:a16="http://schemas.microsoft.com/office/drawing/2014/main" id="{788F36D1-EED8-497D-BE72-F2721096FFAC}"/>
                </a:ext>
              </a:extLst>
            </p:cNvPr>
            <p:cNvCxnSpPr>
              <a:stCxn id="14" idx="3"/>
              <a:endCxn id="16" idx="1"/>
            </p:cNvCxnSpPr>
            <p:nvPr/>
          </p:nvCxnSpPr>
          <p:spPr bwMode="auto">
            <a:xfrm>
              <a:off x="2260922" y="5433570"/>
              <a:ext cx="133245"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0" name="Gerade Verbindung mit Pfeil 39">
              <a:extLst>
                <a:ext uri="{FF2B5EF4-FFF2-40B4-BE49-F238E27FC236}">
                  <a16:creationId xmlns:a16="http://schemas.microsoft.com/office/drawing/2014/main" id="{F1F5AA3F-0797-4A9E-94E9-3DD17BA8D38A}"/>
                </a:ext>
              </a:extLst>
            </p:cNvPr>
            <p:cNvCxnSpPr>
              <a:stCxn id="16" idx="3"/>
              <a:endCxn id="10" idx="1"/>
            </p:cNvCxnSpPr>
            <p:nvPr/>
          </p:nvCxnSpPr>
          <p:spPr bwMode="auto">
            <a:xfrm>
              <a:off x="3588607" y="5433570"/>
              <a:ext cx="133245"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2" name="Gerade Verbindung mit Pfeil 41">
              <a:extLst>
                <a:ext uri="{FF2B5EF4-FFF2-40B4-BE49-F238E27FC236}">
                  <a16:creationId xmlns:a16="http://schemas.microsoft.com/office/drawing/2014/main" id="{DD3B9166-31E6-497A-A84C-D45A81D979C6}"/>
                </a:ext>
              </a:extLst>
            </p:cNvPr>
            <p:cNvCxnSpPr>
              <a:stCxn id="10" idx="3"/>
              <a:endCxn id="17" idx="1"/>
            </p:cNvCxnSpPr>
            <p:nvPr/>
          </p:nvCxnSpPr>
          <p:spPr bwMode="auto">
            <a:xfrm>
              <a:off x="5852376" y="5433570"/>
              <a:ext cx="133245"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6" name="Gerade Verbindung mit Pfeil 45">
              <a:extLst>
                <a:ext uri="{FF2B5EF4-FFF2-40B4-BE49-F238E27FC236}">
                  <a16:creationId xmlns:a16="http://schemas.microsoft.com/office/drawing/2014/main" id="{ED4D3F42-8CDC-499F-B4E0-4AF42E945508}"/>
                </a:ext>
              </a:extLst>
            </p:cNvPr>
            <p:cNvCxnSpPr>
              <a:stCxn id="17" idx="3"/>
              <a:endCxn id="18" idx="1"/>
            </p:cNvCxnSpPr>
            <p:nvPr/>
          </p:nvCxnSpPr>
          <p:spPr bwMode="auto">
            <a:xfrm flipV="1">
              <a:off x="7077550" y="5428402"/>
              <a:ext cx="133245" cy="5168"/>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8" name="Verbinder: gewinkelt 47">
              <a:extLst>
                <a:ext uri="{FF2B5EF4-FFF2-40B4-BE49-F238E27FC236}">
                  <a16:creationId xmlns:a16="http://schemas.microsoft.com/office/drawing/2014/main" id="{24A714C8-3FC6-4C53-9D5A-430A3E0380F6}"/>
                </a:ext>
              </a:extLst>
            </p:cNvPr>
            <p:cNvCxnSpPr>
              <a:stCxn id="10" idx="2"/>
              <a:endCxn id="14" idx="2"/>
            </p:cNvCxnSpPr>
            <p:nvPr/>
          </p:nvCxnSpPr>
          <p:spPr bwMode="auto">
            <a:xfrm rot="5400000">
              <a:off x="3150735" y="4058801"/>
              <a:ext cx="12700" cy="3272759"/>
            </a:xfrm>
            <a:prstGeom prst="bentConnector3">
              <a:avLst>
                <a:gd name="adj1" fmla="val 3075945"/>
              </a:avLst>
            </a:prstGeom>
            <a:solidFill>
              <a:schemeClr val="accent1"/>
            </a:solidFill>
            <a:ln w="12700" cap="sq" cmpd="sng" algn="ctr">
              <a:solidFill>
                <a:schemeClr val="tx1"/>
              </a:solidFill>
              <a:prstDash val="solid"/>
              <a:round/>
              <a:headEnd type="none" w="sm" len="sm"/>
              <a:tailEnd type="triangle"/>
            </a:ln>
            <a:effectLst/>
          </p:spPr>
        </p:cxnSp>
        <p:sp>
          <p:nvSpPr>
            <p:cNvPr id="51" name="Rechteck 50">
              <a:extLst>
                <a:ext uri="{FF2B5EF4-FFF2-40B4-BE49-F238E27FC236}">
                  <a16:creationId xmlns:a16="http://schemas.microsoft.com/office/drawing/2014/main" id="{84556A6B-3D2F-4CDA-88B0-52F2A171AA76}"/>
                </a:ext>
              </a:extLst>
            </p:cNvPr>
            <p:cNvSpPr/>
            <p:nvPr/>
          </p:nvSpPr>
          <p:spPr>
            <a:xfrm>
              <a:off x="2512323" y="4435032"/>
              <a:ext cx="2525115" cy="369332"/>
            </a:xfrm>
            <a:prstGeom prst="rect">
              <a:avLst/>
            </a:prstGeom>
          </p:spPr>
          <p:txBody>
            <a:bodyPr wrap="none">
              <a:spAutoFit/>
            </a:bodyPr>
            <a:lstStyle/>
            <a:p>
              <a:r>
                <a:rPr lang="de-DE" b="1" dirty="0">
                  <a:solidFill>
                    <a:schemeClr val="accent1"/>
                  </a:solidFill>
                  <a:latin typeface="Calibri" panose="020F0502020204030204" pitchFamily="34" charset="0"/>
                  <a:cs typeface="Calibri" panose="020F0502020204030204" pitchFamily="34" charset="0"/>
                </a:rPr>
                <a:t>Einteilige Sprint-Planung</a:t>
              </a:r>
            </a:p>
          </p:txBody>
        </p:sp>
      </p:grpSp>
      <p:grpSp>
        <p:nvGrpSpPr>
          <p:cNvPr id="59" name="Gruppieren 58">
            <a:extLst>
              <a:ext uri="{FF2B5EF4-FFF2-40B4-BE49-F238E27FC236}">
                <a16:creationId xmlns:a16="http://schemas.microsoft.com/office/drawing/2014/main" id="{A9557E75-F7C6-467A-8741-5DD8925DA785}"/>
              </a:ext>
            </a:extLst>
          </p:cNvPr>
          <p:cNvGrpSpPr/>
          <p:nvPr/>
        </p:nvGrpSpPr>
        <p:grpSpPr>
          <a:xfrm>
            <a:off x="605723" y="3518487"/>
            <a:ext cx="7338709" cy="2625263"/>
            <a:chOff x="546305" y="1163024"/>
            <a:chExt cx="7338709" cy="2625263"/>
          </a:xfrm>
        </p:grpSpPr>
        <p:sp>
          <p:nvSpPr>
            <p:cNvPr id="7" name="Textfeld 6">
              <a:extLst>
                <a:ext uri="{FF2B5EF4-FFF2-40B4-BE49-F238E27FC236}">
                  <a16:creationId xmlns:a16="http://schemas.microsoft.com/office/drawing/2014/main" id="{B23EC31E-12A3-4621-A0F6-3A60C51CC09E}"/>
                </a:ext>
              </a:extLst>
            </p:cNvPr>
            <p:cNvSpPr txBox="1"/>
            <p:nvPr/>
          </p:nvSpPr>
          <p:spPr>
            <a:xfrm>
              <a:off x="669402" y="1204832"/>
              <a:ext cx="1689904" cy="52322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Kapazität für Sprint ermitteln</a:t>
              </a:r>
            </a:p>
          </p:txBody>
        </p:sp>
        <p:sp>
          <p:nvSpPr>
            <p:cNvPr id="8" name="Textfeld 7">
              <a:extLst>
                <a:ext uri="{FF2B5EF4-FFF2-40B4-BE49-F238E27FC236}">
                  <a16:creationId xmlns:a16="http://schemas.microsoft.com/office/drawing/2014/main" id="{A3DF0468-0D71-4BDA-87F5-B63A29209284}"/>
                </a:ext>
              </a:extLst>
            </p:cNvPr>
            <p:cNvSpPr txBox="1"/>
            <p:nvPr/>
          </p:nvSpPr>
          <p:spPr>
            <a:xfrm>
              <a:off x="546305" y="1948413"/>
              <a:ext cx="1936099" cy="738664"/>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Auswahl </a:t>
              </a:r>
              <a:r>
                <a:rPr lang="de-DE" sz="1400" b="1" dirty="0">
                  <a:solidFill>
                    <a:schemeClr val="accent1"/>
                  </a:solidFill>
                  <a:latin typeface="Calibri" panose="020F0502020204030204" pitchFamily="34" charset="0"/>
                  <a:sym typeface="Wingdings" pitchFamily="2" charset="2"/>
                </a:rPr>
                <a:t>aller</a:t>
              </a:r>
              <a:r>
                <a:rPr lang="de-DE" sz="1400" dirty="0">
                  <a:solidFill>
                    <a:srgbClr val="4D4D4D"/>
                  </a:solidFill>
                  <a:latin typeface="Calibri" panose="020F0502020204030204" pitchFamily="34" charset="0"/>
                  <a:sym typeface="Wingdings" pitchFamily="2" charset="2"/>
                </a:rPr>
                <a:t> Backlog-Elemente bis zur Kapazitätsgrenze</a:t>
              </a:r>
            </a:p>
          </p:txBody>
        </p:sp>
        <p:sp>
          <p:nvSpPr>
            <p:cNvPr id="9" name="Textfeld 8">
              <a:extLst>
                <a:ext uri="{FF2B5EF4-FFF2-40B4-BE49-F238E27FC236}">
                  <a16:creationId xmlns:a16="http://schemas.microsoft.com/office/drawing/2014/main" id="{AA19DF50-C01D-4CAF-B55D-361CF1448E83}"/>
                </a:ext>
              </a:extLst>
            </p:cNvPr>
            <p:cNvSpPr txBox="1"/>
            <p:nvPr/>
          </p:nvSpPr>
          <p:spPr>
            <a:xfrm>
              <a:off x="2883421" y="2051040"/>
              <a:ext cx="1434056" cy="53341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Zerlegung in Teilaufgaben</a:t>
              </a:r>
            </a:p>
          </p:txBody>
        </p:sp>
        <p:sp>
          <p:nvSpPr>
            <p:cNvPr id="11" name="Textfeld 10">
              <a:extLst>
                <a:ext uri="{FF2B5EF4-FFF2-40B4-BE49-F238E27FC236}">
                  <a16:creationId xmlns:a16="http://schemas.microsoft.com/office/drawing/2014/main" id="{234FD102-4AE7-4EC6-91AA-CB5F35099DAC}"/>
                </a:ext>
              </a:extLst>
            </p:cNvPr>
            <p:cNvSpPr txBox="1"/>
            <p:nvPr/>
          </p:nvSpPr>
          <p:spPr>
            <a:xfrm>
              <a:off x="6718858" y="2056135"/>
              <a:ext cx="1166156" cy="52322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finale Verpflichtung</a:t>
              </a:r>
            </a:p>
          </p:txBody>
        </p:sp>
        <p:sp>
          <p:nvSpPr>
            <p:cNvPr id="12" name="Textfeld 11">
              <a:extLst>
                <a:ext uri="{FF2B5EF4-FFF2-40B4-BE49-F238E27FC236}">
                  <a16:creationId xmlns:a16="http://schemas.microsoft.com/office/drawing/2014/main" id="{99BCEFCA-FA83-403F-9AAB-735F284195C5}"/>
                </a:ext>
              </a:extLst>
            </p:cNvPr>
            <p:cNvSpPr txBox="1"/>
            <p:nvPr/>
          </p:nvSpPr>
          <p:spPr>
            <a:xfrm>
              <a:off x="4684635" y="2969717"/>
              <a:ext cx="1617567" cy="738664"/>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Auswahl der Backlog-Elemente anpassen</a:t>
              </a:r>
            </a:p>
          </p:txBody>
        </p:sp>
        <p:sp>
          <p:nvSpPr>
            <p:cNvPr id="13" name="Textfeld 12">
              <a:extLst>
                <a:ext uri="{FF2B5EF4-FFF2-40B4-BE49-F238E27FC236}">
                  <a16:creationId xmlns:a16="http://schemas.microsoft.com/office/drawing/2014/main" id="{7E8280AA-1D85-4F88-A3DB-6E8FB49222E8}"/>
                </a:ext>
              </a:extLst>
            </p:cNvPr>
            <p:cNvSpPr txBox="1"/>
            <p:nvPr/>
          </p:nvSpPr>
          <p:spPr>
            <a:xfrm>
              <a:off x="2791666" y="3077439"/>
              <a:ext cx="1617567" cy="52322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Sprint-Ziel</a:t>
              </a:r>
            </a:p>
            <a:p>
              <a:pPr algn="ctr"/>
              <a:r>
                <a:rPr lang="de-DE" sz="1400" dirty="0">
                  <a:solidFill>
                    <a:srgbClr val="4D4D4D"/>
                  </a:solidFill>
                  <a:latin typeface="Calibri" panose="020F0502020204030204" pitchFamily="34" charset="0"/>
                  <a:sym typeface="Wingdings" pitchFamily="2" charset="2"/>
                </a:rPr>
                <a:t>anpassen</a:t>
              </a:r>
            </a:p>
          </p:txBody>
        </p:sp>
        <p:sp>
          <p:nvSpPr>
            <p:cNvPr id="19" name="Textfeld 18">
              <a:extLst>
                <a:ext uri="{FF2B5EF4-FFF2-40B4-BE49-F238E27FC236}">
                  <a16:creationId xmlns:a16="http://schemas.microsoft.com/office/drawing/2014/main" id="{05AE7C62-5678-4643-A4D3-9376534CA56F}"/>
                </a:ext>
              </a:extLst>
            </p:cNvPr>
            <p:cNvSpPr txBox="1"/>
            <p:nvPr/>
          </p:nvSpPr>
          <p:spPr>
            <a:xfrm>
              <a:off x="4668422" y="2056135"/>
              <a:ext cx="1649993" cy="523220"/>
            </a:xfrm>
            <a:prstGeom prst="rect">
              <a:avLst/>
            </a:prstGeom>
            <a:noFill/>
            <a:ln>
              <a:solidFill>
                <a:schemeClr val="tx2">
                  <a:lumMod val="50000"/>
                </a:schemeClr>
              </a:solidFill>
            </a:ln>
          </p:spPr>
          <p:txBody>
            <a:bodyPr wrap="square" rtlCol="0">
              <a:spAutoFit/>
            </a:bodyPr>
            <a:lstStyle/>
            <a:p>
              <a:pPr algn="ctr"/>
              <a:r>
                <a:rPr lang="de-DE" sz="1400" dirty="0">
                  <a:solidFill>
                    <a:srgbClr val="4D4D4D"/>
                  </a:solidFill>
                  <a:latin typeface="Calibri" panose="020F0502020204030204" pitchFamily="34" charset="0"/>
                  <a:sym typeface="Wingdings" pitchFamily="2" charset="2"/>
                </a:rPr>
                <a:t>Kapazitäts­anpassungen nötig?</a:t>
              </a:r>
            </a:p>
          </p:txBody>
        </p:sp>
        <p:cxnSp>
          <p:nvCxnSpPr>
            <p:cNvPr id="22" name="Gerade Verbindung mit Pfeil 21">
              <a:extLst>
                <a:ext uri="{FF2B5EF4-FFF2-40B4-BE49-F238E27FC236}">
                  <a16:creationId xmlns:a16="http://schemas.microsoft.com/office/drawing/2014/main" id="{9B87A126-FC68-4791-A3A7-5CE69F3DF35F}"/>
                </a:ext>
              </a:extLst>
            </p:cNvPr>
            <p:cNvCxnSpPr>
              <a:stCxn id="7" idx="2"/>
              <a:endCxn id="8" idx="0"/>
            </p:cNvCxnSpPr>
            <p:nvPr/>
          </p:nvCxnSpPr>
          <p:spPr bwMode="auto">
            <a:xfrm>
              <a:off x="1514354" y="1728052"/>
              <a:ext cx="1" cy="220361"/>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4" name="Gerade Verbindung mit Pfeil 23">
              <a:extLst>
                <a:ext uri="{FF2B5EF4-FFF2-40B4-BE49-F238E27FC236}">
                  <a16:creationId xmlns:a16="http://schemas.microsoft.com/office/drawing/2014/main" id="{47ED8DC0-914F-4247-8FF8-52114BA87927}"/>
                </a:ext>
              </a:extLst>
            </p:cNvPr>
            <p:cNvCxnSpPr>
              <a:stCxn id="8" idx="3"/>
              <a:endCxn id="9" idx="1"/>
            </p:cNvCxnSpPr>
            <p:nvPr/>
          </p:nvCxnSpPr>
          <p:spPr bwMode="auto">
            <a:xfrm>
              <a:off x="2482404" y="2317745"/>
              <a:ext cx="401017"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6" name="Gerade Verbindung mit Pfeil 25">
              <a:extLst>
                <a:ext uri="{FF2B5EF4-FFF2-40B4-BE49-F238E27FC236}">
                  <a16:creationId xmlns:a16="http://schemas.microsoft.com/office/drawing/2014/main" id="{A82DF612-0F16-4E5D-9AEB-B8DB2900635B}"/>
                </a:ext>
              </a:extLst>
            </p:cNvPr>
            <p:cNvCxnSpPr>
              <a:stCxn id="9" idx="3"/>
              <a:endCxn id="19" idx="1"/>
            </p:cNvCxnSpPr>
            <p:nvPr/>
          </p:nvCxnSpPr>
          <p:spPr bwMode="auto">
            <a:xfrm>
              <a:off x="4317477" y="2317745"/>
              <a:ext cx="350945"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8" name="Gerade Verbindung mit Pfeil 27">
              <a:extLst>
                <a:ext uri="{FF2B5EF4-FFF2-40B4-BE49-F238E27FC236}">
                  <a16:creationId xmlns:a16="http://schemas.microsoft.com/office/drawing/2014/main" id="{CBD00AC3-84A8-413A-BD3B-25AA845D9578}"/>
                </a:ext>
              </a:extLst>
            </p:cNvPr>
            <p:cNvCxnSpPr>
              <a:stCxn id="19" idx="3"/>
              <a:endCxn id="11" idx="1"/>
            </p:cNvCxnSpPr>
            <p:nvPr/>
          </p:nvCxnSpPr>
          <p:spPr bwMode="auto">
            <a:xfrm>
              <a:off x="6318415" y="2317745"/>
              <a:ext cx="400443"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0" name="Gerade Verbindung mit Pfeil 29">
              <a:extLst>
                <a:ext uri="{FF2B5EF4-FFF2-40B4-BE49-F238E27FC236}">
                  <a16:creationId xmlns:a16="http://schemas.microsoft.com/office/drawing/2014/main" id="{D5892C66-7B4F-4914-AE7D-0113C29A7118}"/>
                </a:ext>
              </a:extLst>
            </p:cNvPr>
            <p:cNvCxnSpPr>
              <a:stCxn id="19" idx="2"/>
              <a:endCxn id="12" idx="0"/>
            </p:cNvCxnSpPr>
            <p:nvPr/>
          </p:nvCxnSpPr>
          <p:spPr bwMode="auto">
            <a:xfrm>
              <a:off x="5493419" y="2579355"/>
              <a:ext cx="0" cy="39036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2" name="Gerade Verbindung mit Pfeil 31">
              <a:extLst>
                <a:ext uri="{FF2B5EF4-FFF2-40B4-BE49-F238E27FC236}">
                  <a16:creationId xmlns:a16="http://schemas.microsoft.com/office/drawing/2014/main" id="{5A5CCF8F-BC00-4C37-A5C6-782310D6CE68}"/>
                </a:ext>
              </a:extLst>
            </p:cNvPr>
            <p:cNvCxnSpPr>
              <a:stCxn id="12" idx="1"/>
              <a:endCxn id="13" idx="3"/>
            </p:cNvCxnSpPr>
            <p:nvPr/>
          </p:nvCxnSpPr>
          <p:spPr bwMode="auto">
            <a:xfrm flipH="1">
              <a:off x="4409233" y="3339049"/>
              <a:ext cx="275402"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50" name="Rechteck 49">
              <a:extLst>
                <a:ext uri="{FF2B5EF4-FFF2-40B4-BE49-F238E27FC236}">
                  <a16:creationId xmlns:a16="http://schemas.microsoft.com/office/drawing/2014/main" id="{C9E62F22-385E-436E-941A-15B019715C2D}"/>
                </a:ext>
              </a:extLst>
            </p:cNvPr>
            <p:cNvSpPr/>
            <p:nvPr/>
          </p:nvSpPr>
          <p:spPr>
            <a:xfrm>
              <a:off x="2512323" y="1163024"/>
              <a:ext cx="2682914" cy="369332"/>
            </a:xfrm>
            <a:prstGeom prst="rect">
              <a:avLst/>
            </a:prstGeom>
          </p:spPr>
          <p:txBody>
            <a:bodyPr wrap="none">
              <a:spAutoFit/>
            </a:bodyPr>
            <a:lstStyle/>
            <a:p>
              <a:r>
                <a:rPr lang="de-DE" b="1" dirty="0">
                  <a:solidFill>
                    <a:schemeClr val="accent1"/>
                  </a:solidFill>
                  <a:latin typeface="Calibri" panose="020F0502020204030204" pitchFamily="34" charset="0"/>
                  <a:cs typeface="Calibri" panose="020F0502020204030204" pitchFamily="34" charset="0"/>
                </a:rPr>
                <a:t>Zweiteilige Sprint-Planung</a:t>
              </a:r>
            </a:p>
          </p:txBody>
        </p:sp>
        <p:cxnSp>
          <p:nvCxnSpPr>
            <p:cNvPr id="56" name="Gerade Verbindung mit Pfeil 55">
              <a:extLst>
                <a:ext uri="{FF2B5EF4-FFF2-40B4-BE49-F238E27FC236}">
                  <a16:creationId xmlns:a16="http://schemas.microsoft.com/office/drawing/2014/main" id="{A941F04C-9FF9-4E0E-AAFA-B8E84A4AC792}"/>
                </a:ext>
              </a:extLst>
            </p:cNvPr>
            <p:cNvCxnSpPr>
              <a:stCxn id="13" idx="0"/>
              <a:endCxn id="9" idx="2"/>
            </p:cNvCxnSpPr>
            <p:nvPr/>
          </p:nvCxnSpPr>
          <p:spPr bwMode="auto">
            <a:xfrm flipH="1" flipV="1">
              <a:off x="3600449" y="2584450"/>
              <a:ext cx="1" cy="492989"/>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58" name="Gerader Verbinder 57">
              <a:extLst>
                <a:ext uri="{FF2B5EF4-FFF2-40B4-BE49-F238E27FC236}">
                  <a16:creationId xmlns:a16="http://schemas.microsoft.com/office/drawing/2014/main" id="{E782EFB5-4023-4CA3-A413-3A3C28C3D36C}"/>
                </a:ext>
              </a:extLst>
            </p:cNvPr>
            <p:cNvCxnSpPr/>
            <p:nvPr/>
          </p:nvCxnSpPr>
          <p:spPr bwMode="auto">
            <a:xfrm>
              <a:off x="2627453" y="1728052"/>
              <a:ext cx="0" cy="2060235"/>
            </a:xfrm>
            <a:prstGeom prst="line">
              <a:avLst/>
            </a:prstGeom>
            <a:solidFill>
              <a:schemeClr val="accent1"/>
            </a:solidFill>
            <a:ln w="12700" cap="sq" cmpd="sng" algn="ctr">
              <a:solidFill>
                <a:schemeClr val="accent1"/>
              </a:solidFill>
              <a:prstDash val="dash"/>
              <a:round/>
              <a:headEnd type="none" w="sm" len="sm"/>
              <a:tailEnd type="none" w="sm" len="sm"/>
            </a:ln>
            <a:effectLst/>
          </p:spPr>
        </p:cxnSp>
      </p:grpSp>
    </p:spTree>
    <p:extLst>
      <p:ext uri="{BB962C8B-B14F-4D97-AF65-F5344CB8AC3E}">
        <p14:creationId xmlns:p14="http://schemas.microsoft.com/office/powerpoint/2010/main" val="1764773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ihandform: Form 23">
            <a:extLst>
              <a:ext uri="{FF2B5EF4-FFF2-40B4-BE49-F238E27FC236}">
                <a16:creationId xmlns:a16="http://schemas.microsoft.com/office/drawing/2014/main" id="{F8439F6F-521E-4E50-8A4E-1D375EDF25EF}"/>
              </a:ext>
            </a:extLst>
          </p:cNvPr>
          <p:cNvSpPr/>
          <p:nvPr/>
        </p:nvSpPr>
        <p:spPr>
          <a:xfrm rot="2654588">
            <a:off x="2330344" y="1373576"/>
            <a:ext cx="4748390" cy="4748390"/>
          </a:xfrm>
          <a:custGeom>
            <a:avLst/>
            <a:gdLst>
              <a:gd name="connsiteX0" fmla="*/ 2374195 w 4748390"/>
              <a:gd name="connsiteY0" fmla="*/ 0 h 4748390"/>
              <a:gd name="connsiteX1" fmla="*/ 4748390 w 4748390"/>
              <a:gd name="connsiteY1" fmla="*/ 2374195 h 4748390"/>
              <a:gd name="connsiteX2" fmla="*/ 2374195 w 4748390"/>
              <a:gd name="connsiteY2" fmla="*/ 4748390 h 4748390"/>
              <a:gd name="connsiteX3" fmla="*/ 0 w 4748390"/>
              <a:gd name="connsiteY3" fmla="*/ 2374195 h 4748390"/>
              <a:gd name="connsiteX4" fmla="*/ 1895712 w 4748390"/>
              <a:gd name="connsiteY4" fmla="*/ 48235 h 4748390"/>
              <a:gd name="connsiteX5" fmla="*/ 2068906 w 4748390"/>
              <a:gd name="connsiteY5" fmla="*/ 21803 h 4748390"/>
              <a:gd name="connsiteX6" fmla="*/ 2216526 w 4748390"/>
              <a:gd name="connsiteY6" fmla="*/ 169423 h 4748390"/>
              <a:gd name="connsiteX7" fmla="*/ 2026106 w 4748390"/>
              <a:gd name="connsiteY7" fmla="*/ 359844 h 4748390"/>
              <a:gd name="connsiteX8" fmla="*/ 1961831 w 4748390"/>
              <a:gd name="connsiteY8" fmla="*/ 369653 h 4748390"/>
              <a:gd name="connsiteX9" fmla="*/ 328083 w 4748390"/>
              <a:gd name="connsiteY9" fmla="*/ 2374194 h 4748390"/>
              <a:gd name="connsiteX10" fmla="*/ 2374194 w 4748390"/>
              <a:gd name="connsiteY10" fmla="*/ 4420305 h 4748390"/>
              <a:gd name="connsiteX11" fmla="*/ 4420305 w 4748390"/>
              <a:gd name="connsiteY11" fmla="*/ 2374194 h 4748390"/>
              <a:gd name="connsiteX12" fmla="*/ 2374194 w 4748390"/>
              <a:gd name="connsiteY12" fmla="*/ 328083 h 4748390"/>
              <a:gd name="connsiteX13" fmla="*/ 2293318 w 4748390"/>
              <a:gd name="connsiteY13" fmla="*/ 332167 h 4748390"/>
              <a:gd name="connsiteX14" fmla="*/ 2456062 w 4748390"/>
              <a:gd name="connsiteY14" fmla="*/ 169423 h 4748390"/>
              <a:gd name="connsiteX15" fmla="*/ 2290848 w 4748390"/>
              <a:gd name="connsiteY15" fmla="*/ 4209 h 4748390"/>
              <a:gd name="connsiteX16" fmla="*/ 2374195 w 4748390"/>
              <a:gd name="connsiteY16" fmla="*/ 0 h 474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8390" h="4748390">
                <a:moveTo>
                  <a:pt x="2374195" y="0"/>
                </a:moveTo>
                <a:cubicBezTo>
                  <a:pt x="3685427" y="0"/>
                  <a:pt x="4748390" y="1062963"/>
                  <a:pt x="4748390" y="2374195"/>
                </a:cubicBezTo>
                <a:cubicBezTo>
                  <a:pt x="4748390" y="3685427"/>
                  <a:pt x="3685427" y="4748390"/>
                  <a:pt x="2374195" y="4748390"/>
                </a:cubicBezTo>
                <a:cubicBezTo>
                  <a:pt x="1062963" y="4748390"/>
                  <a:pt x="0" y="3685427"/>
                  <a:pt x="0" y="2374195"/>
                </a:cubicBezTo>
                <a:cubicBezTo>
                  <a:pt x="0" y="1226867"/>
                  <a:pt x="813831" y="269620"/>
                  <a:pt x="1895712" y="48235"/>
                </a:cubicBezTo>
                <a:lnTo>
                  <a:pt x="2068906" y="21803"/>
                </a:lnTo>
                <a:lnTo>
                  <a:pt x="2216526" y="169423"/>
                </a:lnTo>
                <a:lnTo>
                  <a:pt x="2026106" y="359844"/>
                </a:lnTo>
                <a:lnTo>
                  <a:pt x="1961831" y="369653"/>
                </a:lnTo>
                <a:cubicBezTo>
                  <a:pt x="1029453" y="560445"/>
                  <a:pt x="328083" y="1385413"/>
                  <a:pt x="328083" y="2374194"/>
                </a:cubicBezTo>
                <a:cubicBezTo>
                  <a:pt x="328083" y="3504230"/>
                  <a:pt x="1244158" y="4420305"/>
                  <a:pt x="2374194" y="4420305"/>
                </a:cubicBezTo>
                <a:cubicBezTo>
                  <a:pt x="3504230" y="4420305"/>
                  <a:pt x="4420305" y="3504230"/>
                  <a:pt x="4420305" y="2374194"/>
                </a:cubicBezTo>
                <a:cubicBezTo>
                  <a:pt x="4420305" y="1244158"/>
                  <a:pt x="3504230" y="328083"/>
                  <a:pt x="2374194" y="328083"/>
                </a:cubicBezTo>
                <a:lnTo>
                  <a:pt x="2293318" y="332167"/>
                </a:lnTo>
                <a:lnTo>
                  <a:pt x="2456062" y="169423"/>
                </a:lnTo>
                <a:lnTo>
                  <a:pt x="2290848" y="4209"/>
                </a:lnTo>
                <a:lnTo>
                  <a:pt x="2374195" y="0"/>
                </a:lnTo>
                <a:close/>
              </a:path>
            </a:pathLst>
          </a:custGeom>
          <a:solidFill>
            <a:schemeClr val="tx2">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174625" algn="l"/>
              </a:tabLst>
            </a:pPr>
            <a:endParaRPr lang="de-DE" sz="1400" dirty="0">
              <a:solidFill>
                <a:schemeClr val="tx2">
                  <a:lumMod val="50000"/>
                </a:schemeClr>
              </a:solidFill>
              <a:latin typeface="Calibri" panose="020F0502020204030204" pitchFamily="34" charset="0"/>
            </a:endParaRPr>
          </a:p>
        </p:txBody>
      </p:sp>
      <p:sp>
        <p:nvSpPr>
          <p:cNvPr id="3" name="Fußzeilenplatzhalter 2">
            <a:extLst>
              <a:ext uri="{FF2B5EF4-FFF2-40B4-BE49-F238E27FC236}">
                <a16:creationId xmlns:a16="http://schemas.microsoft.com/office/drawing/2014/main" id="{75F72523-C813-4380-9420-179BD42F0DD6}"/>
              </a:ext>
            </a:extLst>
          </p:cNvPr>
          <p:cNvSpPr>
            <a:spLocks noGrp="1"/>
          </p:cNvSpPr>
          <p:nvPr>
            <p:ph type="ftr" sz="quarter" idx="3"/>
          </p:nvPr>
        </p:nvSpPr>
        <p:spPr/>
        <p:txBody>
          <a:bodyPr/>
          <a:lstStyle/>
          <a:p>
            <a:r>
              <a:rPr lang="fr-FR"/>
              <a:t>itedas Scrum Practitioner Open Base v syl3.x de01.00</a:t>
            </a:r>
            <a:endParaRPr lang="de-DE" dirty="0"/>
          </a:p>
        </p:txBody>
      </p:sp>
      <p:sp>
        <p:nvSpPr>
          <p:cNvPr id="4" name="Foliennummernplatzhalter 3">
            <a:extLst>
              <a:ext uri="{FF2B5EF4-FFF2-40B4-BE49-F238E27FC236}">
                <a16:creationId xmlns:a16="http://schemas.microsoft.com/office/drawing/2014/main" id="{EAB85674-57CE-4911-B2AA-935368C5CA4F}"/>
              </a:ext>
            </a:extLst>
          </p:cNvPr>
          <p:cNvSpPr>
            <a:spLocks noGrp="1"/>
          </p:cNvSpPr>
          <p:nvPr>
            <p:ph type="sldNum" sz="quarter" idx="4"/>
          </p:nvPr>
        </p:nvSpPr>
        <p:spPr/>
        <p:txBody>
          <a:bodyPr/>
          <a:lstStyle/>
          <a:p>
            <a:fld id="{BD587C3E-324D-4846-9F44-5C3ACF20A720}" type="slidenum">
              <a:rPr lang="de-DE" smtClean="0"/>
              <a:pPr/>
              <a:t>98</a:t>
            </a:fld>
            <a:endParaRPr lang="de-DE" dirty="0"/>
          </a:p>
        </p:txBody>
      </p:sp>
      <p:sp>
        <p:nvSpPr>
          <p:cNvPr id="5" name="Titel 4">
            <a:extLst>
              <a:ext uri="{FF2B5EF4-FFF2-40B4-BE49-F238E27FC236}">
                <a16:creationId xmlns:a16="http://schemas.microsoft.com/office/drawing/2014/main" id="{995AA526-CE0B-4B78-B7F3-AE3EBD3F4BF7}"/>
              </a:ext>
            </a:extLst>
          </p:cNvPr>
          <p:cNvSpPr>
            <a:spLocks noGrp="1"/>
          </p:cNvSpPr>
          <p:nvPr>
            <p:ph type="title"/>
          </p:nvPr>
        </p:nvSpPr>
        <p:spPr/>
        <p:txBody>
          <a:bodyPr/>
          <a:lstStyle/>
          <a:p>
            <a:r>
              <a:rPr lang="de-DE" dirty="0"/>
              <a:t>Sprint-Ausführung</a:t>
            </a:r>
          </a:p>
        </p:txBody>
      </p:sp>
      <p:sp>
        <p:nvSpPr>
          <p:cNvPr id="2" name="Textplatzhalter 1">
            <a:extLst>
              <a:ext uri="{FF2B5EF4-FFF2-40B4-BE49-F238E27FC236}">
                <a16:creationId xmlns:a16="http://schemas.microsoft.com/office/drawing/2014/main" id="{AB6E9711-739F-4206-BBEB-E8609CFA6548}"/>
              </a:ext>
            </a:extLst>
          </p:cNvPr>
          <p:cNvSpPr>
            <a:spLocks noGrp="1"/>
          </p:cNvSpPr>
          <p:nvPr>
            <p:ph type="body" sz="quarter" idx="11"/>
          </p:nvPr>
        </p:nvSpPr>
        <p:spPr/>
        <p:txBody>
          <a:bodyPr>
            <a:normAutofit fontScale="92500"/>
          </a:bodyPr>
          <a:lstStyle/>
          <a:p>
            <a:r>
              <a:rPr lang="de-DE" dirty="0"/>
              <a:t>Syl_ID_2.1.2</a:t>
            </a:r>
          </a:p>
        </p:txBody>
      </p:sp>
      <p:sp>
        <p:nvSpPr>
          <p:cNvPr id="9" name="Freihandform: Form 8">
            <a:extLst>
              <a:ext uri="{FF2B5EF4-FFF2-40B4-BE49-F238E27FC236}">
                <a16:creationId xmlns:a16="http://schemas.microsoft.com/office/drawing/2014/main" id="{F60A8448-319D-42F2-82ED-F0833A7436E1}"/>
              </a:ext>
            </a:extLst>
          </p:cNvPr>
          <p:cNvSpPr/>
          <p:nvPr/>
        </p:nvSpPr>
        <p:spPr>
          <a:xfrm>
            <a:off x="3958828" y="752126"/>
            <a:ext cx="1491422" cy="149142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tx2">
              <a:lumMod val="20000"/>
              <a:lumOff val="80000"/>
            </a:schemeClr>
          </a:solidFill>
          <a:ln w="2857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1024" tIns="191024" rIns="191024" bIns="191024" numCol="1" spcCol="1270" anchor="ctr" anchorCtr="0">
            <a:noAutofit/>
          </a:bodyPr>
          <a:lstStyle/>
          <a:p>
            <a:pPr marL="0" lvl="0" indent="0" algn="ctr" defTabSz="400050">
              <a:lnSpc>
                <a:spcPct val="90000"/>
              </a:lnSpc>
              <a:spcBef>
                <a:spcPct val="0"/>
              </a:spcBef>
              <a:spcAft>
                <a:spcPct val="35000"/>
              </a:spcAft>
              <a:buNone/>
            </a:pPr>
            <a:r>
              <a:rPr lang="de-DE" sz="1600" b="1" dirty="0">
                <a:solidFill>
                  <a:schemeClr val="tx2">
                    <a:lumMod val="50000"/>
                  </a:schemeClr>
                </a:solidFill>
              </a:rPr>
              <a:t>k</a:t>
            </a:r>
            <a:r>
              <a:rPr lang="de-DE" sz="1600" b="1" kern="1200" dirty="0">
                <a:solidFill>
                  <a:schemeClr val="tx2">
                    <a:lumMod val="50000"/>
                  </a:schemeClr>
                </a:solidFill>
              </a:rPr>
              <a:t>ontinuier­liche Task-Planung</a:t>
            </a:r>
          </a:p>
        </p:txBody>
      </p:sp>
      <p:sp>
        <p:nvSpPr>
          <p:cNvPr id="11" name="Freihandform: Form 10">
            <a:extLst>
              <a:ext uri="{FF2B5EF4-FFF2-40B4-BE49-F238E27FC236}">
                <a16:creationId xmlns:a16="http://schemas.microsoft.com/office/drawing/2014/main" id="{2243E52C-D655-4734-B9C0-25E2AE926B6D}"/>
              </a:ext>
            </a:extLst>
          </p:cNvPr>
          <p:cNvSpPr/>
          <p:nvPr/>
        </p:nvSpPr>
        <p:spPr>
          <a:xfrm>
            <a:off x="6150163" y="2327636"/>
            <a:ext cx="1491422" cy="149142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tx2">
              <a:lumMod val="20000"/>
              <a:lumOff val="80000"/>
            </a:schemeClr>
          </a:solidFill>
          <a:ln w="2857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1024" tIns="191024" rIns="191024" bIns="191024" numCol="1" spcCol="1270" anchor="ctr" anchorCtr="0">
            <a:noAutofit/>
          </a:bodyPr>
          <a:lstStyle/>
          <a:p>
            <a:pPr marL="0" lvl="0" indent="0" algn="ctr" defTabSz="400050">
              <a:lnSpc>
                <a:spcPct val="90000"/>
              </a:lnSpc>
              <a:spcBef>
                <a:spcPct val="0"/>
              </a:spcBef>
              <a:spcAft>
                <a:spcPct val="35000"/>
              </a:spcAft>
              <a:buNone/>
            </a:pPr>
            <a:r>
              <a:rPr lang="de-DE" sz="1600" b="1" kern="1200" dirty="0">
                <a:solidFill>
                  <a:schemeClr val="tx2">
                    <a:lumMod val="50000"/>
                  </a:schemeClr>
                </a:solidFill>
              </a:rPr>
              <a:t>Flow-Manage­ment</a:t>
            </a:r>
          </a:p>
        </p:txBody>
      </p:sp>
      <p:sp>
        <p:nvSpPr>
          <p:cNvPr id="13" name="Freihandform: Form 12">
            <a:extLst>
              <a:ext uri="{FF2B5EF4-FFF2-40B4-BE49-F238E27FC236}">
                <a16:creationId xmlns:a16="http://schemas.microsoft.com/office/drawing/2014/main" id="{652C224A-56EB-42F2-A6A2-9419AABFF9C0}"/>
              </a:ext>
            </a:extLst>
          </p:cNvPr>
          <p:cNvSpPr/>
          <p:nvPr/>
        </p:nvSpPr>
        <p:spPr>
          <a:xfrm>
            <a:off x="5362472" y="4630544"/>
            <a:ext cx="1491422" cy="149142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tx2">
              <a:lumMod val="20000"/>
              <a:lumOff val="80000"/>
            </a:schemeClr>
          </a:solidFill>
          <a:ln w="2857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1024" tIns="191024" rIns="191024" bIns="191024" numCol="1" spcCol="1270" anchor="ctr" anchorCtr="0">
            <a:noAutofit/>
          </a:bodyPr>
          <a:lstStyle/>
          <a:p>
            <a:pPr marL="0" lvl="0" indent="0" algn="ctr" defTabSz="400050">
              <a:lnSpc>
                <a:spcPct val="90000"/>
              </a:lnSpc>
              <a:spcBef>
                <a:spcPct val="0"/>
              </a:spcBef>
              <a:spcAft>
                <a:spcPct val="35000"/>
              </a:spcAft>
              <a:buNone/>
            </a:pPr>
            <a:r>
              <a:rPr lang="de-DE" sz="1600" b="1" kern="1200" dirty="0">
                <a:solidFill>
                  <a:schemeClr val="tx2">
                    <a:lumMod val="50000"/>
                  </a:schemeClr>
                </a:solidFill>
              </a:rPr>
              <a:t>Umsetzung der Tasks</a:t>
            </a:r>
          </a:p>
        </p:txBody>
      </p:sp>
      <p:sp>
        <p:nvSpPr>
          <p:cNvPr id="15" name="Freihandform: Form 14">
            <a:extLst>
              <a:ext uri="{FF2B5EF4-FFF2-40B4-BE49-F238E27FC236}">
                <a16:creationId xmlns:a16="http://schemas.microsoft.com/office/drawing/2014/main" id="{D630C04D-A34A-416B-800C-977ADD2DF8AF}"/>
              </a:ext>
            </a:extLst>
          </p:cNvPr>
          <p:cNvSpPr/>
          <p:nvPr/>
        </p:nvSpPr>
        <p:spPr>
          <a:xfrm>
            <a:off x="2682420" y="4843168"/>
            <a:ext cx="1491422" cy="149142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tx2">
              <a:lumMod val="20000"/>
              <a:lumOff val="80000"/>
            </a:schemeClr>
          </a:solidFill>
          <a:ln w="2857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1024" tIns="191024" rIns="191024" bIns="191024" numCol="1" spcCol="1270" anchor="ctr" anchorCtr="0">
            <a:noAutofit/>
          </a:bodyPr>
          <a:lstStyle/>
          <a:p>
            <a:pPr marL="0" lvl="0" indent="0" algn="ctr" defTabSz="400050">
              <a:lnSpc>
                <a:spcPct val="90000"/>
              </a:lnSpc>
              <a:spcBef>
                <a:spcPct val="0"/>
              </a:spcBef>
              <a:spcAft>
                <a:spcPct val="35000"/>
              </a:spcAft>
              <a:buNone/>
            </a:pPr>
            <a:r>
              <a:rPr lang="de-DE" sz="1600" b="1" kern="1200" dirty="0">
                <a:solidFill>
                  <a:schemeClr val="tx2">
                    <a:lumMod val="50000"/>
                  </a:schemeClr>
                </a:solidFill>
              </a:rPr>
              <a:t>Kommuni­kation</a:t>
            </a:r>
          </a:p>
        </p:txBody>
      </p:sp>
      <p:sp>
        <p:nvSpPr>
          <p:cNvPr id="17" name="Freihandform: Form 16">
            <a:extLst>
              <a:ext uri="{FF2B5EF4-FFF2-40B4-BE49-F238E27FC236}">
                <a16:creationId xmlns:a16="http://schemas.microsoft.com/office/drawing/2014/main" id="{977BDDE9-78C0-4AAC-87A6-8C6BFE8AFCE2}"/>
              </a:ext>
            </a:extLst>
          </p:cNvPr>
          <p:cNvSpPr/>
          <p:nvPr/>
        </p:nvSpPr>
        <p:spPr>
          <a:xfrm>
            <a:off x="1767493" y="2362661"/>
            <a:ext cx="1491422" cy="1491422"/>
          </a:xfrm>
          <a:custGeom>
            <a:avLst/>
            <a:gdLst>
              <a:gd name="connsiteX0" fmla="*/ 0 w 1226343"/>
              <a:gd name="connsiteY0" fmla="*/ 613172 h 1226343"/>
              <a:gd name="connsiteX1" fmla="*/ 613172 w 1226343"/>
              <a:gd name="connsiteY1" fmla="*/ 0 h 1226343"/>
              <a:gd name="connsiteX2" fmla="*/ 1226344 w 1226343"/>
              <a:gd name="connsiteY2" fmla="*/ 613172 h 1226343"/>
              <a:gd name="connsiteX3" fmla="*/ 613172 w 1226343"/>
              <a:gd name="connsiteY3" fmla="*/ 1226344 h 1226343"/>
              <a:gd name="connsiteX4" fmla="*/ 0 w 1226343"/>
              <a:gd name="connsiteY4" fmla="*/ 613172 h 1226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43" h="1226343">
                <a:moveTo>
                  <a:pt x="0" y="613172"/>
                </a:moveTo>
                <a:cubicBezTo>
                  <a:pt x="0" y="274526"/>
                  <a:pt x="274526" y="0"/>
                  <a:pt x="613172" y="0"/>
                </a:cubicBezTo>
                <a:cubicBezTo>
                  <a:pt x="951818" y="0"/>
                  <a:pt x="1226344" y="274526"/>
                  <a:pt x="1226344" y="613172"/>
                </a:cubicBezTo>
                <a:cubicBezTo>
                  <a:pt x="1226344" y="951818"/>
                  <a:pt x="951818" y="1226344"/>
                  <a:pt x="613172" y="1226344"/>
                </a:cubicBezTo>
                <a:cubicBezTo>
                  <a:pt x="274526" y="1226344"/>
                  <a:pt x="0" y="951818"/>
                  <a:pt x="0" y="613172"/>
                </a:cubicBezTo>
                <a:close/>
              </a:path>
            </a:pathLst>
          </a:custGeom>
          <a:solidFill>
            <a:schemeClr val="tx2">
              <a:lumMod val="20000"/>
              <a:lumOff val="80000"/>
            </a:schemeClr>
          </a:solidFill>
          <a:ln w="2857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1024" tIns="191024" rIns="191024" bIns="191024" numCol="1" spcCol="1270" anchor="ctr" anchorCtr="0">
            <a:noAutofit/>
          </a:bodyPr>
          <a:lstStyle/>
          <a:p>
            <a:pPr marL="0" lvl="0" indent="0" algn="ctr" defTabSz="400050">
              <a:lnSpc>
                <a:spcPct val="90000"/>
              </a:lnSpc>
              <a:spcBef>
                <a:spcPct val="0"/>
              </a:spcBef>
              <a:spcAft>
                <a:spcPct val="35000"/>
              </a:spcAft>
              <a:buNone/>
            </a:pPr>
            <a:r>
              <a:rPr lang="de-DE" sz="1600" b="1" kern="1200" dirty="0">
                <a:solidFill>
                  <a:schemeClr val="tx2">
                    <a:lumMod val="50000"/>
                  </a:schemeClr>
                </a:solidFill>
              </a:rPr>
              <a:t>Daily </a:t>
            </a:r>
            <a:r>
              <a:rPr lang="de-DE" sz="1600" b="1" kern="1200" dirty="0" err="1">
                <a:solidFill>
                  <a:schemeClr val="tx2">
                    <a:lumMod val="50000"/>
                  </a:schemeClr>
                </a:solidFill>
              </a:rPr>
              <a:t>Scrum</a:t>
            </a:r>
            <a:endParaRPr lang="de-DE" sz="1600" b="1" kern="1200" dirty="0">
              <a:solidFill>
                <a:schemeClr val="tx2">
                  <a:lumMod val="50000"/>
                </a:schemeClr>
              </a:solidFill>
            </a:endParaRPr>
          </a:p>
        </p:txBody>
      </p:sp>
    </p:spTree>
    <p:extLst>
      <p:ext uri="{BB962C8B-B14F-4D97-AF65-F5344CB8AC3E}">
        <p14:creationId xmlns:p14="http://schemas.microsoft.com/office/powerpoint/2010/main" val="4018798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D73A23F-7FC7-4905-8B11-AC7AA84573A8}"/>
              </a:ext>
            </a:extLst>
          </p:cNvPr>
          <p:cNvSpPr>
            <a:spLocks noGrp="1"/>
          </p:cNvSpPr>
          <p:nvPr>
            <p:ph type="ftr" sz="quarter" idx="3"/>
          </p:nvPr>
        </p:nvSpPr>
        <p:spPr/>
        <p:txBody>
          <a:bodyPr/>
          <a:lstStyle/>
          <a:p>
            <a:r>
              <a:rPr lang="fr-FR"/>
              <a:t>itedas Scrum Practitioner Open Base v syl3.x de01.00</a:t>
            </a:r>
            <a:endParaRPr lang="de-DE" dirty="0"/>
          </a:p>
        </p:txBody>
      </p:sp>
      <p:sp>
        <p:nvSpPr>
          <p:cNvPr id="3" name="Foliennummernplatzhalter 2">
            <a:extLst>
              <a:ext uri="{FF2B5EF4-FFF2-40B4-BE49-F238E27FC236}">
                <a16:creationId xmlns:a16="http://schemas.microsoft.com/office/drawing/2014/main" id="{1370BCBD-27E9-4C10-A744-E472E1436CA7}"/>
              </a:ext>
            </a:extLst>
          </p:cNvPr>
          <p:cNvSpPr>
            <a:spLocks noGrp="1"/>
          </p:cNvSpPr>
          <p:nvPr>
            <p:ph type="sldNum" sz="quarter" idx="4"/>
          </p:nvPr>
        </p:nvSpPr>
        <p:spPr/>
        <p:txBody>
          <a:bodyPr/>
          <a:lstStyle/>
          <a:p>
            <a:fld id="{BD587C3E-324D-4846-9F44-5C3ACF20A720}" type="slidenum">
              <a:rPr lang="de-DE" smtClean="0"/>
              <a:pPr/>
              <a:t>99</a:t>
            </a:fld>
            <a:endParaRPr lang="de-DE" dirty="0"/>
          </a:p>
        </p:txBody>
      </p:sp>
      <p:sp>
        <p:nvSpPr>
          <p:cNvPr id="4" name="Titel 3">
            <a:extLst>
              <a:ext uri="{FF2B5EF4-FFF2-40B4-BE49-F238E27FC236}">
                <a16:creationId xmlns:a16="http://schemas.microsoft.com/office/drawing/2014/main" id="{D8551BED-E6BA-4088-A70C-26B0A7AE2886}"/>
              </a:ext>
            </a:extLst>
          </p:cNvPr>
          <p:cNvSpPr>
            <a:spLocks noGrp="1"/>
          </p:cNvSpPr>
          <p:nvPr>
            <p:ph type="title"/>
          </p:nvPr>
        </p:nvSpPr>
        <p:spPr/>
        <p:txBody>
          <a:bodyPr/>
          <a:lstStyle/>
          <a:p>
            <a:r>
              <a:rPr lang="de-DE" dirty="0"/>
              <a:t>Dekomposition</a:t>
            </a:r>
            <a:r>
              <a:rPr lang="en-US" dirty="0"/>
              <a:t>: User Story -&gt; Tasks</a:t>
            </a:r>
          </a:p>
        </p:txBody>
      </p:sp>
      <p:sp>
        <p:nvSpPr>
          <p:cNvPr id="5" name="Textplatzhalter 4">
            <a:extLst>
              <a:ext uri="{FF2B5EF4-FFF2-40B4-BE49-F238E27FC236}">
                <a16:creationId xmlns:a16="http://schemas.microsoft.com/office/drawing/2014/main" id="{FBBE9FF1-E895-4890-B440-071E149B55FB}"/>
              </a:ext>
            </a:extLst>
          </p:cNvPr>
          <p:cNvSpPr>
            <a:spLocks noGrp="1"/>
          </p:cNvSpPr>
          <p:nvPr>
            <p:ph type="body" sz="quarter" idx="11"/>
          </p:nvPr>
        </p:nvSpPr>
        <p:spPr/>
        <p:txBody>
          <a:bodyPr>
            <a:normAutofit fontScale="92500"/>
          </a:bodyPr>
          <a:lstStyle/>
          <a:p>
            <a:endParaRPr lang="en-US"/>
          </a:p>
        </p:txBody>
      </p:sp>
      <p:grpSp>
        <p:nvGrpSpPr>
          <p:cNvPr id="20" name="Gruppieren 19">
            <a:extLst>
              <a:ext uri="{FF2B5EF4-FFF2-40B4-BE49-F238E27FC236}">
                <a16:creationId xmlns:a16="http://schemas.microsoft.com/office/drawing/2014/main" id="{0F44F9E8-A97F-48C4-89F8-7CCC6100654E}"/>
              </a:ext>
            </a:extLst>
          </p:cNvPr>
          <p:cNvGrpSpPr/>
          <p:nvPr/>
        </p:nvGrpSpPr>
        <p:grpSpPr>
          <a:xfrm>
            <a:off x="438934" y="1453522"/>
            <a:ext cx="900942" cy="4761960"/>
            <a:chOff x="6795609" y="1244654"/>
            <a:chExt cx="900942" cy="4761960"/>
          </a:xfrm>
        </p:grpSpPr>
        <p:grpSp>
          <p:nvGrpSpPr>
            <p:cNvPr id="21" name="Gruppieren 20">
              <a:extLst>
                <a:ext uri="{FF2B5EF4-FFF2-40B4-BE49-F238E27FC236}">
                  <a16:creationId xmlns:a16="http://schemas.microsoft.com/office/drawing/2014/main" id="{7134F2EE-472C-4ACA-A72E-4A8DF0F621BF}"/>
                </a:ext>
              </a:extLst>
            </p:cNvPr>
            <p:cNvGrpSpPr/>
            <p:nvPr/>
          </p:nvGrpSpPr>
          <p:grpSpPr>
            <a:xfrm>
              <a:off x="6796080" y="2796297"/>
              <a:ext cx="900000" cy="1511239"/>
              <a:chOff x="6822138" y="2180683"/>
              <a:chExt cx="900000" cy="1511239"/>
            </a:xfrm>
          </p:grpSpPr>
          <p:sp>
            <p:nvSpPr>
              <p:cNvPr id="37" name="Rechteck 36">
                <a:extLst>
                  <a:ext uri="{FF2B5EF4-FFF2-40B4-BE49-F238E27FC236}">
                    <a16:creationId xmlns:a16="http://schemas.microsoft.com/office/drawing/2014/main" id="{51C4C294-F50E-4F8C-AA95-96F8D8195EFE}"/>
                  </a:ext>
                </a:extLst>
              </p:cNvPr>
              <p:cNvSpPr/>
              <p:nvPr/>
            </p:nvSpPr>
            <p:spPr>
              <a:xfrm>
                <a:off x="7290138" y="3295922"/>
                <a:ext cx="432000" cy="396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38" name="Gruppieren 37">
                <a:extLst>
                  <a:ext uri="{FF2B5EF4-FFF2-40B4-BE49-F238E27FC236}">
                    <a16:creationId xmlns:a16="http://schemas.microsoft.com/office/drawing/2014/main" id="{5C70773B-DE71-4697-86C7-72F1B98DE86D}"/>
                  </a:ext>
                </a:extLst>
              </p:cNvPr>
              <p:cNvGrpSpPr/>
              <p:nvPr/>
            </p:nvGrpSpPr>
            <p:grpSpPr>
              <a:xfrm>
                <a:off x="6822138" y="2180683"/>
                <a:ext cx="900000" cy="1511239"/>
                <a:chOff x="6822138" y="2174073"/>
                <a:chExt cx="900000" cy="1511239"/>
              </a:xfrm>
            </p:grpSpPr>
            <p:sp>
              <p:nvSpPr>
                <p:cNvPr id="39" name="Rechteck 38">
                  <a:extLst>
                    <a:ext uri="{FF2B5EF4-FFF2-40B4-BE49-F238E27FC236}">
                      <a16:creationId xmlns:a16="http://schemas.microsoft.com/office/drawing/2014/main" id="{013DDD30-3C95-4ED5-893E-FB58439D6372}"/>
                    </a:ext>
                  </a:extLst>
                </p:cNvPr>
                <p:cNvSpPr/>
                <p:nvPr/>
              </p:nvSpPr>
              <p:spPr>
                <a:xfrm>
                  <a:off x="7290138" y="2965312"/>
                  <a:ext cx="432000" cy="288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40" name="Gruppieren 39">
                  <a:extLst>
                    <a:ext uri="{FF2B5EF4-FFF2-40B4-BE49-F238E27FC236}">
                      <a16:creationId xmlns:a16="http://schemas.microsoft.com/office/drawing/2014/main" id="{25B3B37D-9D8B-47C6-B12E-E9276F206F4C}"/>
                    </a:ext>
                  </a:extLst>
                </p:cNvPr>
                <p:cNvGrpSpPr/>
                <p:nvPr/>
              </p:nvGrpSpPr>
              <p:grpSpPr>
                <a:xfrm>
                  <a:off x="6822138" y="2174073"/>
                  <a:ext cx="900000" cy="1511239"/>
                  <a:chOff x="6822138" y="2174073"/>
                  <a:chExt cx="900000" cy="1511239"/>
                </a:xfrm>
              </p:grpSpPr>
              <p:sp>
                <p:nvSpPr>
                  <p:cNvPr id="41" name="Rechteck 40">
                    <a:extLst>
                      <a:ext uri="{FF2B5EF4-FFF2-40B4-BE49-F238E27FC236}">
                        <a16:creationId xmlns:a16="http://schemas.microsoft.com/office/drawing/2014/main" id="{BC6CFAFB-AE21-4CEF-B56E-1951A69F7782}"/>
                      </a:ext>
                    </a:extLst>
                  </p:cNvPr>
                  <p:cNvSpPr/>
                  <p:nvPr/>
                </p:nvSpPr>
                <p:spPr>
                  <a:xfrm>
                    <a:off x="6822138" y="2965312"/>
                    <a:ext cx="432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nvGrpSpPr>
                  <p:cNvPr id="42" name="Gruppieren 41">
                    <a:extLst>
                      <a:ext uri="{FF2B5EF4-FFF2-40B4-BE49-F238E27FC236}">
                        <a16:creationId xmlns:a16="http://schemas.microsoft.com/office/drawing/2014/main" id="{1955534B-0E70-4301-AE16-69BB0F789CD6}"/>
                      </a:ext>
                    </a:extLst>
                  </p:cNvPr>
                  <p:cNvGrpSpPr/>
                  <p:nvPr/>
                </p:nvGrpSpPr>
                <p:grpSpPr>
                  <a:xfrm>
                    <a:off x="6822138" y="2174073"/>
                    <a:ext cx="900000" cy="756575"/>
                    <a:chOff x="6822138" y="2174073"/>
                    <a:chExt cx="900000" cy="756575"/>
                  </a:xfrm>
                </p:grpSpPr>
                <p:sp>
                  <p:nvSpPr>
                    <p:cNvPr id="43" name="Rechteck 42">
                      <a:extLst>
                        <a:ext uri="{FF2B5EF4-FFF2-40B4-BE49-F238E27FC236}">
                          <a16:creationId xmlns:a16="http://schemas.microsoft.com/office/drawing/2014/main" id="{46AF973E-CFD4-4636-B5AB-FF4099BC06E4}"/>
                        </a:ext>
                      </a:extLst>
                    </p:cNvPr>
                    <p:cNvSpPr/>
                    <p:nvPr/>
                  </p:nvSpPr>
                  <p:spPr>
                    <a:xfrm>
                      <a:off x="6822138" y="2570648"/>
                      <a:ext cx="900000" cy="36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44" name="Rechteck 43">
                      <a:extLst>
                        <a:ext uri="{FF2B5EF4-FFF2-40B4-BE49-F238E27FC236}">
                          <a16:creationId xmlns:a16="http://schemas.microsoft.com/office/drawing/2014/main" id="{FD25D308-27D2-43D6-8BC7-02B0DC4FE796}"/>
                        </a:ext>
                      </a:extLst>
                    </p:cNvPr>
                    <p:cNvSpPr/>
                    <p:nvPr/>
                  </p:nvSpPr>
                  <p:spPr>
                    <a:xfrm>
                      <a:off x="6822138" y="2174073"/>
                      <a:ext cx="900000" cy="36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grpSp>
        </p:grpSp>
        <p:grpSp>
          <p:nvGrpSpPr>
            <p:cNvPr id="22" name="Gruppieren 21">
              <a:extLst>
                <a:ext uri="{FF2B5EF4-FFF2-40B4-BE49-F238E27FC236}">
                  <a16:creationId xmlns:a16="http://schemas.microsoft.com/office/drawing/2014/main" id="{9168CD82-5B01-4CA2-AF82-6DBF6A0ED4D8}"/>
                </a:ext>
              </a:extLst>
            </p:cNvPr>
            <p:cNvGrpSpPr/>
            <p:nvPr/>
          </p:nvGrpSpPr>
          <p:grpSpPr>
            <a:xfrm>
              <a:off x="6796080" y="1244654"/>
              <a:ext cx="900000" cy="1224250"/>
              <a:chOff x="6795775" y="1255172"/>
              <a:chExt cx="900000" cy="1224250"/>
            </a:xfrm>
          </p:grpSpPr>
          <p:sp>
            <p:nvSpPr>
              <p:cNvPr id="26" name="Rechteck 25">
                <a:extLst>
                  <a:ext uri="{FF2B5EF4-FFF2-40B4-BE49-F238E27FC236}">
                    <a16:creationId xmlns:a16="http://schemas.microsoft.com/office/drawing/2014/main" id="{B3116C3C-3DDA-4965-8570-51B8D89B2470}"/>
                  </a:ext>
                </a:extLst>
              </p:cNvPr>
              <p:cNvSpPr/>
              <p:nvPr/>
            </p:nvSpPr>
            <p:spPr>
              <a:xfrm>
                <a:off x="6795775" y="13703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7" name="Rechteck 26">
                <a:extLst>
                  <a:ext uri="{FF2B5EF4-FFF2-40B4-BE49-F238E27FC236}">
                    <a16:creationId xmlns:a16="http://schemas.microsoft.com/office/drawing/2014/main" id="{0AB752CF-8E2C-4F3F-80B9-D9072DD468EA}"/>
                  </a:ext>
                </a:extLst>
              </p:cNvPr>
              <p:cNvSpPr/>
              <p:nvPr/>
            </p:nvSpPr>
            <p:spPr>
              <a:xfrm>
                <a:off x="6795775" y="14856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8" name="Rechteck 27">
                <a:extLst>
                  <a:ext uri="{FF2B5EF4-FFF2-40B4-BE49-F238E27FC236}">
                    <a16:creationId xmlns:a16="http://schemas.microsoft.com/office/drawing/2014/main" id="{D3CC945C-EC05-4611-AA78-F0A1F81DF822}"/>
                  </a:ext>
                </a:extLst>
              </p:cNvPr>
              <p:cNvSpPr/>
              <p:nvPr/>
            </p:nvSpPr>
            <p:spPr>
              <a:xfrm>
                <a:off x="6795775" y="160084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9" name="Rechteck 28">
                <a:extLst>
                  <a:ext uri="{FF2B5EF4-FFF2-40B4-BE49-F238E27FC236}">
                    <a16:creationId xmlns:a16="http://schemas.microsoft.com/office/drawing/2014/main" id="{A74B586D-24A1-493B-8673-BF576BCD8D73}"/>
                  </a:ext>
                </a:extLst>
              </p:cNvPr>
              <p:cNvSpPr/>
              <p:nvPr/>
            </p:nvSpPr>
            <p:spPr>
              <a:xfrm>
                <a:off x="6795775" y="17160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0" name="Rechteck 29">
                <a:extLst>
                  <a:ext uri="{FF2B5EF4-FFF2-40B4-BE49-F238E27FC236}">
                    <a16:creationId xmlns:a16="http://schemas.microsoft.com/office/drawing/2014/main" id="{83F05916-76E9-4948-9C79-2C006217359B}"/>
                  </a:ext>
                </a:extLst>
              </p:cNvPr>
              <p:cNvSpPr/>
              <p:nvPr/>
            </p:nvSpPr>
            <p:spPr>
              <a:xfrm>
                <a:off x="6795775" y="18312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1" name="Rechteck 30">
                <a:extLst>
                  <a:ext uri="{FF2B5EF4-FFF2-40B4-BE49-F238E27FC236}">
                    <a16:creationId xmlns:a16="http://schemas.microsoft.com/office/drawing/2014/main" id="{F5961B56-E388-4D33-8570-701820E47A18}"/>
                  </a:ext>
                </a:extLst>
              </p:cNvPr>
              <p:cNvSpPr/>
              <p:nvPr/>
            </p:nvSpPr>
            <p:spPr>
              <a:xfrm>
                <a:off x="6795775" y="19465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2" name="Rechteck 31">
                <a:extLst>
                  <a:ext uri="{FF2B5EF4-FFF2-40B4-BE49-F238E27FC236}">
                    <a16:creationId xmlns:a16="http://schemas.microsoft.com/office/drawing/2014/main" id="{EDA1BD27-D72A-4AA2-B5AA-94AB4EE3AB02}"/>
                  </a:ext>
                </a:extLst>
              </p:cNvPr>
              <p:cNvSpPr/>
              <p:nvPr/>
            </p:nvSpPr>
            <p:spPr>
              <a:xfrm>
                <a:off x="6795775" y="206174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3" name="Rechteck 32">
                <a:extLst>
                  <a:ext uri="{FF2B5EF4-FFF2-40B4-BE49-F238E27FC236}">
                    <a16:creationId xmlns:a16="http://schemas.microsoft.com/office/drawing/2014/main" id="{97A83FBE-F160-4243-B35D-E495BADB20A4}"/>
                  </a:ext>
                </a:extLst>
              </p:cNvPr>
              <p:cNvSpPr/>
              <p:nvPr/>
            </p:nvSpPr>
            <p:spPr>
              <a:xfrm>
                <a:off x="6795775" y="21769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4" name="Rechteck 33">
                <a:extLst>
                  <a:ext uri="{FF2B5EF4-FFF2-40B4-BE49-F238E27FC236}">
                    <a16:creationId xmlns:a16="http://schemas.microsoft.com/office/drawing/2014/main" id="{6AF2DA1A-0526-4959-BBBC-CD424BC57223}"/>
                  </a:ext>
                </a:extLst>
              </p:cNvPr>
              <p:cNvSpPr/>
              <p:nvPr/>
            </p:nvSpPr>
            <p:spPr>
              <a:xfrm>
                <a:off x="6795775" y="2292197"/>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5" name="Rechteck 34">
                <a:extLst>
                  <a:ext uri="{FF2B5EF4-FFF2-40B4-BE49-F238E27FC236}">
                    <a16:creationId xmlns:a16="http://schemas.microsoft.com/office/drawing/2014/main" id="{B0934892-C95B-4807-BF78-057BD166C957}"/>
                  </a:ext>
                </a:extLst>
              </p:cNvPr>
              <p:cNvSpPr/>
              <p:nvPr/>
            </p:nvSpPr>
            <p:spPr>
              <a:xfrm>
                <a:off x="6795775" y="240742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36" name="Rechteck 35">
                <a:extLst>
                  <a:ext uri="{FF2B5EF4-FFF2-40B4-BE49-F238E27FC236}">
                    <a16:creationId xmlns:a16="http://schemas.microsoft.com/office/drawing/2014/main" id="{77777C3E-4D52-4D85-9A7F-EA9D7E0B5402}"/>
                  </a:ext>
                </a:extLst>
              </p:cNvPr>
              <p:cNvSpPr/>
              <p:nvPr/>
            </p:nvSpPr>
            <p:spPr>
              <a:xfrm>
                <a:off x="6795775" y="1255172"/>
                <a:ext cx="900000" cy="72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nvGrpSpPr>
            <p:cNvPr id="23" name="Gruppieren 22">
              <a:extLst>
                <a:ext uri="{FF2B5EF4-FFF2-40B4-BE49-F238E27FC236}">
                  <a16:creationId xmlns:a16="http://schemas.microsoft.com/office/drawing/2014/main" id="{8F4B5085-9509-4DAB-B47F-11B158AA5AAA}"/>
                </a:ext>
              </a:extLst>
            </p:cNvPr>
            <p:cNvGrpSpPr/>
            <p:nvPr/>
          </p:nvGrpSpPr>
          <p:grpSpPr>
            <a:xfrm>
              <a:off x="6795609" y="4522039"/>
              <a:ext cx="900942" cy="1484575"/>
              <a:chOff x="6804138" y="4343608"/>
              <a:chExt cx="900942" cy="1484575"/>
            </a:xfrm>
          </p:grpSpPr>
          <p:sp>
            <p:nvSpPr>
              <p:cNvPr id="24" name="Rechteck 23">
                <a:extLst>
                  <a:ext uri="{FF2B5EF4-FFF2-40B4-BE49-F238E27FC236}">
                    <a16:creationId xmlns:a16="http://schemas.microsoft.com/office/drawing/2014/main" id="{344A3DB4-3385-4540-8A4E-3AAE67790661}"/>
                  </a:ext>
                </a:extLst>
              </p:cNvPr>
              <p:cNvSpPr/>
              <p:nvPr/>
            </p:nvSpPr>
            <p:spPr>
              <a:xfrm>
                <a:off x="6804138" y="5108183"/>
                <a:ext cx="900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sp>
            <p:nvSpPr>
              <p:cNvPr id="25" name="Rechteck 24">
                <a:extLst>
                  <a:ext uri="{FF2B5EF4-FFF2-40B4-BE49-F238E27FC236}">
                    <a16:creationId xmlns:a16="http://schemas.microsoft.com/office/drawing/2014/main" id="{C328D0AE-002D-4117-B114-250C369AE087}"/>
                  </a:ext>
                </a:extLst>
              </p:cNvPr>
              <p:cNvSpPr/>
              <p:nvPr/>
            </p:nvSpPr>
            <p:spPr>
              <a:xfrm>
                <a:off x="6805080" y="4343608"/>
                <a:ext cx="900000" cy="720000"/>
              </a:xfrm>
              <a:prstGeom prst="rect">
                <a:avLst/>
              </a:prstGeom>
              <a:solidFill>
                <a:schemeClr val="bg1">
                  <a:lumMod val="95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endParaRPr lang="de-DE" sz="1200" dirty="0">
                  <a:solidFill>
                    <a:schemeClr val="tx2">
                      <a:lumMod val="50000"/>
                    </a:schemeClr>
                  </a:solidFill>
                  <a:latin typeface="Calibri" panose="020F0502020204030204" pitchFamily="34" charset="0"/>
                </a:endParaRPr>
              </a:p>
            </p:txBody>
          </p:sp>
        </p:grpSp>
      </p:grpSp>
      <p:grpSp>
        <p:nvGrpSpPr>
          <p:cNvPr id="66" name="Gruppieren 65">
            <a:extLst>
              <a:ext uri="{FF2B5EF4-FFF2-40B4-BE49-F238E27FC236}">
                <a16:creationId xmlns:a16="http://schemas.microsoft.com/office/drawing/2014/main" id="{955AEAEE-1917-48AD-A94E-86210C274ACD}"/>
              </a:ext>
            </a:extLst>
          </p:cNvPr>
          <p:cNvGrpSpPr/>
          <p:nvPr/>
        </p:nvGrpSpPr>
        <p:grpSpPr>
          <a:xfrm>
            <a:off x="1421296" y="1154931"/>
            <a:ext cx="5252970" cy="1017543"/>
            <a:chOff x="1421296" y="1154931"/>
            <a:chExt cx="5252970" cy="1017543"/>
          </a:xfrm>
        </p:grpSpPr>
        <p:grpSp>
          <p:nvGrpSpPr>
            <p:cNvPr id="8" name="Gruppieren 7">
              <a:extLst>
                <a:ext uri="{FF2B5EF4-FFF2-40B4-BE49-F238E27FC236}">
                  <a16:creationId xmlns:a16="http://schemas.microsoft.com/office/drawing/2014/main" id="{DA845DB8-521B-4AD9-A481-3F7956F47476}"/>
                </a:ext>
              </a:extLst>
            </p:cNvPr>
            <p:cNvGrpSpPr/>
            <p:nvPr/>
          </p:nvGrpSpPr>
          <p:grpSpPr>
            <a:xfrm>
              <a:off x="2181456" y="1154931"/>
              <a:ext cx="4492810" cy="1017543"/>
              <a:chOff x="4457214" y="893676"/>
              <a:chExt cx="2294951" cy="1017543"/>
            </a:xfrm>
          </p:grpSpPr>
          <p:pic>
            <p:nvPicPr>
              <p:cNvPr id="9" name="Grafik 8">
                <a:extLst>
                  <a:ext uri="{FF2B5EF4-FFF2-40B4-BE49-F238E27FC236}">
                    <a16:creationId xmlns:a16="http://schemas.microsoft.com/office/drawing/2014/main" id="{5F616335-781C-4DFD-9D36-28C29CAB83B0}"/>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18" t="-1" r="24064" b="38005"/>
              <a:stretch/>
            </p:blipFill>
            <p:spPr>
              <a:xfrm>
                <a:off x="4457214" y="893676"/>
                <a:ext cx="2294951" cy="1017543"/>
              </a:xfrm>
              <a:prstGeom prst="rect">
                <a:avLst/>
              </a:prstGeom>
            </p:spPr>
          </p:pic>
          <p:sp>
            <p:nvSpPr>
              <p:cNvPr id="10" name="Textfeld 9">
                <a:extLst>
                  <a:ext uri="{FF2B5EF4-FFF2-40B4-BE49-F238E27FC236}">
                    <a16:creationId xmlns:a16="http://schemas.microsoft.com/office/drawing/2014/main" id="{2556F040-5789-49D4-8730-1FC0EBC3397E}"/>
                  </a:ext>
                </a:extLst>
              </p:cNvPr>
              <p:cNvSpPr txBox="1"/>
              <p:nvPr/>
            </p:nvSpPr>
            <p:spPr>
              <a:xfrm>
                <a:off x="4457379" y="1009443"/>
                <a:ext cx="1944476" cy="830997"/>
              </a:xfrm>
              <a:prstGeom prst="rect">
                <a:avLst/>
              </a:prstGeom>
              <a:noFill/>
            </p:spPr>
            <p:txBody>
              <a:bodyPr wrap="square" rtlCol="0">
                <a:spAutoFit/>
              </a:bodyPr>
              <a:lstStyle/>
              <a:p>
                <a:pPr>
                  <a:lnSpc>
                    <a:spcPct val="150000"/>
                  </a:lnSpc>
                </a:pPr>
                <a:r>
                  <a:rPr lang="de-DE" sz="1600" dirty="0">
                    <a:solidFill>
                      <a:srgbClr val="4D4D4D"/>
                    </a:solidFill>
                    <a:latin typeface="Lucida Handwriting" panose="03010101010101010101" pitchFamily="66" charset="0"/>
                    <a:sym typeface="Wingdings" pitchFamily="2" charset="2"/>
                  </a:rPr>
                  <a:t>Als </a:t>
                </a:r>
                <a:r>
                  <a:rPr lang="de-DE" sz="1600" b="1" dirty="0">
                    <a:solidFill>
                      <a:srgbClr val="4D4D4D"/>
                    </a:solidFill>
                    <a:latin typeface="Lucida Handwriting" panose="03010101010101010101" pitchFamily="66" charset="0"/>
                    <a:sym typeface="Wingdings" pitchFamily="2" charset="2"/>
                  </a:rPr>
                  <a:t>&lt;Rolle&gt; </a:t>
                </a:r>
                <a:r>
                  <a:rPr lang="de-DE" sz="1600" dirty="0">
                    <a:solidFill>
                      <a:srgbClr val="4D4D4D"/>
                    </a:solidFill>
                    <a:latin typeface="Lucida Handwriting" panose="03010101010101010101" pitchFamily="66" charset="0"/>
                    <a:sym typeface="Wingdings" pitchFamily="2" charset="2"/>
                  </a:rPr>
                  <a:t>möchte ich </a:t>
                </a:r>
                <a:r>
                  <a:rPr lang="de-DE" sz="1600" b="1" i="1" dirty="0">
                    <a:solidFill>
                      <a:srgbClr val="4D4D4D"/>
                    </a:solidFill>
                    <a:latin typeface="Lucida Handwriting" panose="03010101010101010101" pitchFamily="66" charset="0"/>
                    <a:sym typeface="Wingdings" pitchFamily="2" charset="2"/>
                  </a:rPr>
                  <a:t>&lt;Ziel&gt;</a:t>
                </a:r>
                <a:r>
                  <a:rPr lang="de-DE" sz="1600" b="1" dirty="0">
                    <a:solidFill>
                      <a:srgbClr val="4D4D4D"/>
                    </a:solidFill>
                    <a:latin typeface="Lucida Handwriting" panose="03010101010101010101" pitchFamily="66" charset="0"/>
                    <a:sym typeface="Wingdings" pitchFamily="2" charset="2"/>
                  </a:rPr>
                  <a:t>, </a:t>
                </a:r>
                <a:r>
                  <a:rPr lang="de-DE" sz="1600" dirty="0">
                    <a:solidFill>
                      <a:srgbClr val="4D4D4D"/>
                    </a:solidFill>
                    <a:latin typeface="Lucida Handwriting" panose="03010101010101010101" pitchFamily="66" charset="0"/>
                    <a:sym typeface="Wingdings" pitchFamily="2" charset="2"/>
                  </a:rPr>
                  <a:t>sodass ich </a:t>
                </a:r>
                <a:r>
                  <a:rPr lang="de-DE" sz="1600" b="1" dirty="0">
                    <a:solidFill>
                      <a:srgbClr val="4D4D4D"/>
                    </a:solidFill>
                    <a:latin typeface="Lucida Handwriting" panose="03010101010101010101" pitchFamily="66" charset="0"/>
                    <a:sym typeface="Wingdings" pitchFamily="2" charset="2"/>
                  </a:rPr>
                  <a:t>&lt;Vorteil&gt;</a:t>
                </a:r>
                <a:r>
                  <a:rPr lang="de-DE" sz="1600" dirty="0">
                    <a:solidFill>
                      <a:srgbClr val="4D4D4D"/>
                    </a:solidFill>
                    <a:latin typeface="Lucida Handwriting" panose="03010101010101010101" pitchFamily="66" charset="0"/>
                    <a:sym typeface="Wingdings" pitchFamily="2" charset="2"/>
                  </a:rPr>
                  <a:t>.</a:t>
                </a:r>
              </a:p>
            </p:txBody>
          </p:sp>
        </p:grpSp>
        <p:cxnSp>
          <p:nvCxnSpPr>
            <p:cNvPr id="46" name="Gerade Verbindung mit Pfeil 45">
              <a:extLst>
                <a:ext uri="{FF2B5EF4-FFF2-40B4-BE49-F238E27FC236}">
                  <a16:creationId xmlns:a16="http://schemas.microsoft.com/office/drawing/2014/main" id="{AFB98F63-DE2C-494E-A03D-CF11B509962B}"/>
                </a:ext>
              </a:extLst>
            </p:cNvPr>
            <p:cNvCxnSpPr/>
            <p:nvPr/>
          </p:nvCxnSpPr>
          <p:spPr bwMode="auto">
            <a:xfrm>
              <a:off x="1421296" y="1489522"/>
              <a:ext cx="526774" cy="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grpSp>
        <p:nvGrpSpPr>
          <p:cNvPr id="67" name="Gruppieren 66">
            <a:extLst>
              <a:ext uri="{FF2B5EF4-FFF2-40B4-BE49-F238E27FC236}">
                <a16:creationId xmlns:a16="http://schemas.microsoft.com/office/drawing/2014/main" id="{901F4DF6-6279-4BEB-AEE4-2D75A4015886}"/>
              </a:ext>
            </a:extLst>
          </p:cNvPr>
          <p:cNvGrpSpPr/>
          <p:nvPr/>
        </p:nvGrpSpPr>
        <p:grpSpPr>
          <a:xfrm>
            <a:off x="3360664" y="2332097"/>
            <a:ext cx="1717389" cy="1936051"/>
            <a:chOff x="3360664" y="2332097"/>
            <a:chExt cx="1717389" cy="1936051"/>
          </a:xfrm>
        </p:grpSpPr>
        <p:sp>
          <p:nvSpPr>
            <p:cNvPr id="15" name="Rechteck 14">
              <a:extLst>
                <a:ext uri="{FF2B5EF4-FFF2-40B4-BE49-F238E27FC236}">
                  <a16:creationId xmlns:a16="http://schemas.microsoft.com/office/drawing/2014/main" id="{F4561CC2-4B9E-4692-9E59-EE0B1C0F08CB}"/>
                </a:ext>
              </a:extLst>
            </p:cNvPr>
            <p:cNvSpPr/>
            <p:nvPr/>
          </p:nvSpPr>
          <p:spPr>
            <a:xfrm>
              <a:off x="3360664" y="2878797"/>
              <a:ext cx="1107789" cy="779751"/>
            </a:xfrm>
            <a:prstGeom prst="rect">
              <a:avLst/>
            </a:prstGeom>
            <a:solidFill>
              <a:schemeClr val="tx2">
                <a:lumMod val="20000"/>
                <a:lumOff val="80000"/>
              </a:schemeClr>
            </a:solidFill>
            <a:ln>
              <a:solidFill>
                <a:schemeClr val="tx2">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dirty="0">
                  <a:solidFill>
                    <a:schemeClr val="tx2">
                      <a:lumMod val="50000"/>
                    </a:schemeClr>
                  </a:solidFill>
                  <a:latin typeface="Calibri" panose="020F0502020204030204" pitchFamily="34" charset="0"/>
                </a:rPr>
                <a:t>Task</a:t>
              </a:r>
            </a:p>
          </p:txBody>
        </p:sp>
        <p:sp>
          <p:nvSpPr>
            <p:cNvPr id="16" name="Rechteck 15">
              <a:extLst>
                <a:ext uri="{FF2B5EF4-FFF2-40B4-BE49-F238E27FC236}">
                  <a16:creationId xmlns:a16="http://schemas.microsoft.com/office/drawing/2014/main" id="{2B54E5B2-F98F-4B87-8754-83025F8729D3}"/>
                </a:ext>
              </a:extLst>
            </p:cNvPr>
            <p:cNvSpPr/>
            <p:nvPr/>
          </p:nvSpPr>
          <p:spPr>
            <a:xfrm>
              <a:off x="3513064" y="3031197"/>
              <a:ext cx="1107789" cy="779751"/>
            </a:xfrm>
            <a:prstGeom prst="rect">
              <a:avLst/>
            </a:prstGeom>
            <a:solidFill>
              <a:schemeClr val="tx2">
                <a:lumMod val="20000"/>
                <a:lumOff val="80000"/>
              </a:schemeClr>
            </a:solidFill>
            <a:ln>
              <a:solidFill>
                <a:schemeClr val="tx2">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dirty="0">
                  <a:solidFill>
                    <a:schemeClr val="tx2">
                      <a:lumMod val="50000"/>
                    </a:schemeClr>
                  </a:solidFill>
                  <a:latin typeface="Calibri" panose="020F0502020204030204" pitchFamily="34" charset="0"/>
                </a:rPr>
                <a:t>Task</a:t>
              </a:r>
            </a:p>
          </p:txBody>
        </p:sp>
        <p:sp>
          <p:nvSpPr>
            <p:cNvPr id="17" name="Rechteck 16">
              <a:extLst>
                <a:ext uri="{FF2B5EF4-FFF2-40B4-BE49-F238E27FC236}">
                  <a16:creationId xmlns:a16="http://schemas.microsoft.com/office/drawing/2014/main" id="{1A7FE36B-238B-4CB5-A185-D6374C9F66DB}"/>
                </a:ext>
              </a:extLst>
            </p:cNvPr>
            <p:cNvSpPr/>
            <p:nvPr/>
          </p:nvSpPr>
          <p:spPr>
            <a:xfrm>
              <a:off x="3665464" y="3183597"/>
              <a:ext cx="1107789" cy="779751"/>
            </a:xfrm>
            <a:prstGeom prst="rect">
              <a:avLst/>
            </a:prstGeom>
            <a:solidFill>
              <a:schemeClr val="tx2">
                <a:lumMod val="20000"/>
                <a:lumOff val="80000"/>
              </a:schemeClr>
            </a:solidFill>
            <a:ln>
              <a:solidFill>
                <a:schemeClr val="tx2">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dirty="0">
                  <a:solidFill>
                    <a:schemeClr val="tx2">
                      <a:lumMod val="50000"/>
                    </a:schemeClr>
                  </a:solidFill>
                  <a:latin typeface="Calibri" panose="020F0502020204030204" pitchFamily="34" charset="0"/>
                </a:rPr>
                <a:t>Task</a:t>
              </a:r>
            </a:p>
          </p:txBody>
        </p:sp>
        <p:sp>
          <p:nvSpPr>
            <p:cNvPr id="18" name="Rechteck 17">
              <a:extLst>
                <a:ext uri="{FF2B5EF4-FFF2-40B4-BE49-F238E27FC236}">
                  <a16:creationId xmlns:a16="http://schemas.microsoft.com/office/drawing/2014/main" id="{2D476268-623F-4B9E-955E-60C0982AA582}"/>
                </a:ext>
              </a:extLst>
            </p:cNvPr>
            <p:cNvSpPr/>
            <p:nvPr/>
          </p:nvSpPr>
          <p:spPr>
            <a:xfrm>
              <a:off x="3817864" y="3335997"/>
              <a:ext cx="1107789" cy="779751"/>
            </a:xfrm>
            <a:prstGeom prst="rect">
              <a:avLst/>
            </a:prstGeom>
            <a:solidFill>
              <a:schemeClr val="tx2">
                <a:lumMod val="20000"/>
                <a:lumOff val="80000"/>
              </a:schemeClr>
            </a:solidFill>
            <a:ln>
              <a:solidFill>
                <a:schemeClr val="tx2">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dirty="0">
                  <a:solidFill>
                    <a:schemeClr val="tx2">
                      <a:lumMod val="50000"/>
                    </a:schemeClr>
                  </a:solidFill>
                  <a:latin typeface="Calibri" panose="020F0502020204030204" pitchFamily="34" charset="0"/>
                </a:rPr>
                <a:t>Task</a:t>
              </a:r>
            </a:p>
          </p:txBody>
        </p:sp>
        <p:sp>
          <p:nvSpPr>
            <p:cNvPr id="19" name="Rechteck 18">
              <a:extLst>
                <a:ext uri="{FF2B5EF4-FFF2-40B4-BE49-F238E27FC236}">
                  <a16:creationId xmlns:a16="http://schemas.microsoft.com/office/drawing/2014/main" id="{CA983432-CDF8-4224-9B81-C4C819F851F9}"/>
                </a:ext>
              </a:extLst>
            </p:cNvPr>
            <p:cNvSpPr/>
            <p:nvPr/>
          </p:nvSpPr>
          <p:spPr>
            <a:xfrm>
              <a:off x="3970264" y="3488397"/>
              <a:ext cx="1107789" cy="779751"/>
            </a:xfrm>
            <a:prstGeom prst="rect">
              <a:avLst/>
            </a:prstGeom>
            <a:solidFill>
              <a:schemeClr val="tx2">
                <a:lumMod val="20000"/>
                <a:lumOff val="80000"/>
              </a:schemeClr>
            </a:solidFill>
            <a:ln>
              <a:solidFill>
                <a:schemeClr val="tx2">
                  <a:lumMod val="5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tabLst>
                  <a:tab pos="174625" algn="l"/>
                </a:tabLst>
              </a:pPr>
              <a:r>
                <a:rPr lang="de-DE" sz="1400" dirty="0">
                  <a:solidFill>
                    <a:schemeClr val="tx2">
                      <a:lumMod val="50000"/>
                    </a:schemeClr>
                  </a:solidFill>
                  <a:latin typeface="Calibri" panose="020F0502020204030204" pitchFamily="34" charset="0"/>
                </a:rPr>
                <a:t>(technische)</a:t>
              </a:r>
            </a:p>
            <a:p>
              <a:pPr algn="ctr">
                <a:tabLst>
                  <a:tab pos="174625" algn="l"/>
                </a:tabLst>
              </a:pPr>
              <a:r>
                <a:rPr lang="de-DE" sz="1400" b="1" dirty="0">
                  <a:solidFill>
                    <a:schemeClr val="tx2">
                      <a:lumMod val="50000"/>
                    </a:schemeClr>
                  </a:solidFill>
                  <a:latin typeface="Calibri" panose="020F0502020204030204" pitchFamily="34" charset="0"/>
                </a:rPr>
                <a:t>Task</a:t>
              </a:r>
            </a:p>
          </p:txBody>
        </p:sp>
        <p:cxnSp>
          <p:nvCxnSpPr>
            <p:cNvPr id="48" name="Gerade Verbindung mit Pfeil 47">
              <a:extLst>
                <a:ext uri="{FF2B5EF4-FFF2-40B4-BE49-F238E27FC236}">
                  <a16:creationId xmlns:a16="http://schemas.microsoft.com/office/drawing/2014/main" id="{5F0179F1-C128-4978-88D8-6C1D51FEAC1F}"/>
                </a:ext>
              </a:extLst>
            </p:cNvPr>
            <p:cNvCxnSpPr>
              <a:cxnSpLocks/>
            </p:cNvCxnSpPr>
            <p:nvPr/>
          </p:nvCxnSpPr>
          <p:spPr bwMode="auto">
            <a:xfrm flipH="1">
              <a:off x="3513064" y="2332097"/>
              <a:ext cx="76819" cy="64227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50" name="Gerade Verbindung mit Pfeil 49">
              <a:extLst>
                <a:ext uri="{FF2B5EF4-FFF2-40B4-BE49-F238E27FC236}">
                  <a16:creationId xmlns:a16="http://schemas.microsoft.com/office/drawing/2014/main" id="{67EE03DB-D3F8-49B7-AB92-D8A0CEB2FC00}"/>
                </a:ext>
              </a:extLst>
            </p:cNvPr>
            <p:cNvCxnSpPr>
              <a:cxnSpLocks/>
            </p:cNvCxnSpPr>
            <p:nvPr/>
          </p:nvCxnSpPr>
          <p:spPr bwMode="auto">
            <a:xfrm>
              <a:off x="3780073" y="2373267"/>
              <a:ext cx="114610" cy="74474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52" name="Gerade Verbindung mit Pfeil 51">
              <a:extLst>
                <a:ext uri="{FF2B5EF4-FFF2-40B4-BE49-F238E27FC236}">
                  <a16:creationId xmlns:a16="http://schemas.microsoft.com/office/drawing/2014/main" id="{1340F77E-27E8-4A68-8DFF-C8C0751D50FD}"/>
                </a:ext>
              </a:extLst>
            </p:cNvPr>
            <p:cNvCxnSpPr>
              <a:cxnSpLocks/>
            </p:cNvCxnSpPr>
            <p:nvPr/>
          </p:nvCxnSpPr>
          <p:spPr bwMode="auto">
            <a:xfrm>
              <a:off x="3942412" y="2383726"/>
              <a:ext cx="286886" cy="869444"/>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59" name="Gerade Verbindung mit Pfeil 58">
              <a:extLst>
                <a:ext uri="{FF2B5EF4-FFF2-40B4-BE49-F238E27FC236}">
                  <a16:creationId xmlns:a16="http://schemas.microsoft.com/office/drawing/2014/main" id="{9B373CE8-5924-4094-8A1B-B38CDF6824BF}"/>
                </a:ext>
              </a:extLst>
            </p:cNvPr>
            <p:cNvCxnSpPr>
              <a:cxnSpLocks/>
            </p:cNvCxnSpPr>
            <p:nvPr/>
          </p:nvCxnSpPr>
          <p:spPr bwMode="auto">
            <a:xfrm>
              <a:off x="4084873" y="2405332"/>
              <a:ext cx="534014" cy="1033607"/>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62" name="Gerade Verbindung mit Pfeil 61">
              <a:extLst>
                <a:ext uri="{FF2B5EF4-FFF2-40B4-BE49-F238E27FC236}">
                  <a16:creationId xmlns:a16="http://schemas.microsoft.com/office/drawing/2014/main" id="{8CDE69E8-41B8-4BC6-962D-559CB410FE9F}"/>
                </a:ext>
              </a:extLst>
            </p:cNvPr>
            <p:cNvCxnSpPr>
              <a:cxnSpLocks/>
            </p:cNvCxnSpPr>
            <p:nvPr/>
          </p:nvCxnSpPr>
          <p:spPr bwMode="auto">
            <a:xfrm>
              <a:off x="4312011" y="2426172"/>
              <a:ext cx="687372" cy="1232376"/>
            </a:xfrm>
            <a:prstGeom prst="straightConnector1">
              <a:avLst/>
            </a:prstGeom>
            <a:solidFill>
              <a:schemeClr val="accent1"/>
            </a:solidFill>
            <a:ln w="12700" cap="sq" cmpd="sng" algn="ctr">
              <a:solidFill>
                <a:schemeClr val="tx1"/>
              </a:solidFill>
              <a:prstDash val="solid"/>
              <a:round/>
              <a:headEnd type="none" w="sm" len="sm"/>
              <a:tailEnd type="triangle"/>
            </a:ln>
            <a:effectLst/>
          </p:spPr>
        </p:cxnSp>
      </p:grpSp>
      <p:sp>
        <p:nvSpPr>
          <p:cNvPr id="65" name="Textfeld 64">
            <a:extLst>
              <a:ext uri="{FF2B5EF4-FFF2-40B4-BE49-F238E27FC236}">
                <a16:creationId xmlns:a16="http://schemas.microsoft.com/office/drawing/2014/main" id="{4925D3CD-1963-45AC-B651-3FA7C1B363AC}"/>
              </a:ext>
            </a:extLst>
          </p:cNvPr>
          <p:cNvSpPr txBox="1"/>
          <p:nvPr/>
        </p:nvSpPr>
        <p:spPr>
          <a:xfrm>
            <a:off x="3914558" y="4479819"/>
            <a:ext cx="3926560" cy="2031325"/>
          </a:xfrm>
          <a:prstGeom prst="rect">
            <a:avLst/>
          </a:prstGeom>
          <a:noFill/>
        </p:spPr>
        <p:txBody>
          <a:bodyPr wrap="square" rtlCol="0">
            <a:spAutoFit/>
          </a:bodyPr>
          <a:lstStyle/>
          <a:p>
            <a:r>
              <a:rPr lang="de-DE" sz="1400" b="1" dirty="0">
                <a:solidFill>
                  <a:srgbClr val="4D4D4D"/>
                </a:solidFill>
                <a:latin typeface="Calibri" panose="020F0502020204030204" pitchFamily="34" charset="0"/>
                <a:sym typeface="Wingdings" pitchFamily="2" charset="2"/>
              </a:rPr>
              <a:t>Beispiele für Tasks:</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Erstellen einer Datenbanktabelle</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Erstellen eines Layouts für den Login-Screen</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Erstellen einer HTML-Seite zum Anmelden</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Erstellen einer CSS-Datei für HTML-Seite</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Erstellen eines Java-Skripts für Login</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Testen der Tabelle und deren Verknüpfungen</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Testen des Layouts der HTML-Seite</a:t>
            </a:r>
          </a:p>
          <a:p>
            <a:pPr marL="285750" indent="-285750">
              <a:buFont typeface="Arial" panose="020B0604020202020204" pitchFamily="34" charset="0"/>
              <a:buChar char="•"/>
            </a:pPr>
            <a:r>
              <a:rPr lang="de-DE" sz="1400" dirty="0">
                <a:solidFill>
                  <a:srgbClr val="4D4D4D"/>
                </a:solidFill>
                <a:latin typeface="Calibri" panose="020F0502020204030204" pitchFamily="34" charset="0"/>
                <a:sym typeface="Wingdings" pitchFamily="2" charset="2"/>
              </a:rPr>
              <a:t>…</a:t>
            </a:r>
          </a:p>
        </p:txBody>
      </p:sp>
    </p:spTree>
    <p:extLst>
      <p:ext uri="{BB962C8B-B14F-4D97-AF65-F5344CB8AC3E}">
        <p14:creationId xmlns:p14="http://schemas.microsoft.com/office/powerpoint/2010/main" val="184742209"/>
      </p:ext>
    </p:extLst>
  </p:cSld>
  <p:clrMapOvr>
    <a:masterClrMapping/>
  </p:clrMapOvr>
</p:sld>
</file>

<file path=ppt/theme/theme1.xml><?xml version="1.0" encoding="utf-8"?>
<a:theme xmlns:a="http://schemas.openxmlformats.org/drawingml/2006/main" name="iX">
  <a:themeElements>
    <a:clrScheme name="iX">
      <a:dk1>
        <a:srgbClr val="454545"/>
      </a:dk1>
      <a:lt1>
        <a:sysClr val="window" lastClr="FFFFFF"/>
      </a:lt1>
      <a:dk2>
        <a:srgbClr val="7F7F7F"/>
      </a:dk2>
      <a:lt2>
        <a:srgbClr val="EEECE1"/>
      </a:lt2>
      <a:accent1>
        <a:srgbClr val="8C1D40"/>
      </a:accent1>
      <a:accent2>
        <a:srgbClr val="ABAAAA"/>
      </a:accent2>
      <a:accent3>
        <a:srgbClr val="75BF14"/>
      </a:accent3>
      <a:accent4>
        <a:srgbClr val="BF3714"/>
      </a:accent4>
      <a:accent5>
        <a:srgbClr val="22B0D8"/>
      </a:accent5>
      <a:accent6>
        <a:srgbClr val="831899"/>
      </a:accent6>
      <a:hlink>
        <a:srgbClr val="454545"/>
      </a:hlink>
      <a:folHlink>
        <a:srgbClr val="454545"/>
      </a:folHlink>
    </a:clrScheme>
    <a:fontScheme name="osc_weltkuge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lumMod val="50000"/>
            </a:schemeClr>
          </a:solidFill>
        </a:ln>
      </a:spPr>
      <a:bodyPr rtlCol="0" anchor="ctr">
        <a:spAutoFit/>
      </a:bodyPr>
      <a:lstStyle>
        <a:defPPr algn="ctr">
          <a:tabLst>
            <a:tab pos="174625" algn="l"/>
          </a:tabLst>
          <a:defRPr sz="1400" dirty="0">
            <a:solidFill>
              <a:schemeClr val="tx2">
                <a:lumMod val="50000"/>
              </a:schemeClr>
            </a:solidFill>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sz="1600" dirty="0" err="1">
            <a:solidFill>
              <a:srgbClr val="4D4D4D"/>
            </a:solidFill>
            <a:latin typeface="Calibri" panose="020F0502020204030204" pitchFamily="34" charset="0"/>
            <a:sym typeface="Wingdings" pitchFamily="2" charset="2"/>
          </a:defRPr>
        </a:defPPr>
      </a:lstStyle>
    </a:txDef>
  </a:objectDefaults>
  <a:extraClrSchemeLst>
    <a:extraClrScheme>
      <a:clrScheme name="osc_weltkug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sc_weltkug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sc_weltkug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sc_weltkug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sc_weltkug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sc_weltkug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sc_weltkug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sc_weltkug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sc_weltkug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sc_weltkug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sc_weltkug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sc_weltkug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X_v03.00.potm" id="{B0B17FF1-79E4-4202-AC8C-49E5221D363B}" vid="{2D43A3DF-ECBA-4FBE-AA56-B50F47681EE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9E23D233C49624CB1562649DAE11FD6" ma:contentTypeVersion="11" ma:contentTypeDescription="Ein neues Dokument erstellen." ma:contentTypeScope="" ma:versionID="26905832504c89d0f6284083b668e183">
  <xsd:schema xmlns:xsd="http://www.w3.org/2001/XMLSchema" xmlns:xs="http://www.w3.org/2001/XMLSchema" xmlns:p="http://schemas.microsoft.com/office/2006/metadata/properties" xmlns:ns3="ec00c2d5-3105-4cc6-b980-ef4ec1595292" xmlns:ns4="9cbdefdd-3b77-4923-a3fd-a5c77236a02e" targetNamespace="http://schemas.microsoft.com/office/2006/metadata/properties" ma:root="true" ma:fieldsID="018121b61bac1f02762ccc3b17a3e3fa" ns3:_="" ns4:_="">
    <xsd:import namespace="ec00c2d5-3105-4cc6-b980-ef4ec1595292"/>
    <xsd:import namespace="9cbdefdd-3b77-4923-a3fd-a5c77236a02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00c2d5-3105-4cc6-b980-ef4ec1595292"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SharingHintHash" ma:index="10" nillable="true" ma:displayName="Freigabehinweis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bdefdd-3b77-4923-a3fd-a5c77236a02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0BFBEF-4426-4CD6-902A-EBA41627DA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00c2d5-3105-4cc6-b980-ef4ec1595292"/>
    <ds:schemaRef ds:uri="9cbdefdd-3b77-4923-a3fd-a5c77236a0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F00485-82AC-4485-AB97-E4EBED89296D}">
  <ds:schemaRefs>
    <ds:schemaRef ds:uri="http://schemas.microsoft.com/sharepoint/v3/contenttype/forms"/>
  </ds:schemaRefs>
</ds:datastoreItem>
</file>

<file path=customXml/itemProps3.xml><?xml version="1.0" encoding="utf-8"?>
<ds:datastoreItem xmlns:ds="http://schemas.openxmlformats.org/officeDocument/2006/customXml" ds:itemID="{847C4137-888A-46B8-99C4-A26D50F83FF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iX_v03.00</Template>
  <TotalTime>0</TotalTime>
  <Words>22638</Words>
  <Application>Microsoft Office PowerPoint</Application>
  <PresentationFormat>Bildschirmpräsentation (4:3)</PresentationFormat>
  <Paragraphs>3361</Paragraphs>
  <Slides>181</Slides>
  <Notes>70</Notes>
  <HiddenSlides>0</HiddenSlides>
  <MMClips>0</MMClips>
  <ScaleCrop>false</ScaleCrop>
  <HeadingPairs>
    <vt:vector size="8" baseType="variant">
      <vt:variant>
        <vt:lpstr>Verwendete Schriftarten</vt:lpstr>
      </vt:variant>
      <vt:variant>
        <vt:i4>10</vt:i4>
      </vt:variant>
      <vt:variant>
        <vt:lpstr>Design</vt:lpstr>
      </vt:variant>
      <vt:variant>
        <vt:i4>2</vt:i4>
      </vt:variant>
      <vt:variant>
        <vt:lpstr>Eingebettete OLE-Server</vt:lpstr>
      </vt:variant>
      <vt:variant>
        <vt:i4>1</vt:i4>
      </vt:variant>
      <vt:variant>
        <vt:lpstr>Folientitel</vt:lpstr>
      </vt:variant>
      <vt:variant>
        <vt:i4>181</vt:i4>
      </vt:variant>
    </vt:vector>
  </HeadingPairs>
  <TitlesOfParts>
    <vt:vector size="194" baseType="lpstr">
      <vt:lpstr>Arial</vt:lpstr>
      <vt:lpstr>Bradley Hand ITC</vt:lpstr>
      <vt:lpstr>Calibri</vt:lpstr>
      <vt:lpstr>Calibri Light</vt:lpstr>
      <vt:lpstr>Kristen ITC</vt:lpstr>
      <vt:lpstr>Lucida Handwriting</vt:lpstr>
      <vt:lpstr>Segoe UI</vt:lpstr>
      <vt:lpstr>Symbol</vt:lpstr>
      <vt:lpstr>Wingdings</vt:lpstr>
      <vt:lpstr>Wingdings 2</vt:lpstr>
      <vt:lpstr>iX</vt:lpstr>
      <vt:lpstr>Office</vt:lpstr>
      <vt:lpstr>Image</vt:lpstr>
      <vt:lpstr>itedas Certified Scrum Practitioner Open Base Slide Deck</vt:lpstr>
      <vt:lpstr>Zielsetzung</vt:lpstr>
      <vt:lpstr>Literaturempfehlung zur Wissensvertiefung</vt:lpstr>
      <vt:lpstr>Zertifizierungsprüfung</vt:lpstr>
      <vt:lpstr>Agenda</vt:lpstr>
      <vt:lpstr>Scrum: Grundlagen</vt:lpstr>
      <vt:lpstr>Magisches Dreieck im Projektmanagement</vt:lpstr>
      <vt:lpstr>One method fits all?</vt:lpstr>
      <vt:lpstr>Volatilität* der Anforderungen</vt:lpstr>
      <vt:lpstr>Plangesteuertes Vorgehen (Wasserfall)/agiles Vorgehen</vt:lpstr>
      <vt:lpstr>Die richtige Methode für jede Aufgabenstellung</vt:lpstr>
      <vt:lpstr>Empirische Prozesssteuerung</vt:lpstr>
      <vt:lpstr>Wurzeln: Erste Erkenntnisse</vt:lpstr>
      <vt:lpstr>Der Markt fordert Agilität ein</vt:lpstr>
      <vt:lpstr>Empirische Prozesssteuerung</vt:lpstr>
      <vt:lpstr>Empirische Prozesssteuerung und Scrum</vt:lpstr>
      <vt:lpstr>Scrum: Werte – Basis für Vertrauen</vt:lpstr>
      <vt:lpstr>Manifest für agile Softwareentwicklung</vt:lpstr>
      <vt:lpstr>12 Prinzipien hinter dem agilen Manifest (1/2)</vt:lpstr>
      <vt:lpstr>12 Prinzipien hinter dem agilen Manifest (2/2)</vt:lpstr>
      <vt:lpstr>Was eine Entwicklung agil macht</vt:lpstr>
      <vt:lpstr>„Agile“ geht nur auf der Basis von „Lean“</vt:lpstr>
      <vt:lpstr>„Agile“</vt:lpstr>
      <vt:lpstr>Definition: Scrum</vt:lpstr>
      <vt:lpstr>Scrum, das Framework (Rahmenwerk)</vt:lpstr>
      <vt:lpstr>Scrum: Ereignisse im Sprint-Ablauf</vt:lpstr>
      <vt:lpstr>Vorteile von Scrum</vt:lpstr>
      <vt:lpstr>6 agile Prinzipien (Überzeugungen), auf denen Scrum basiert</vt:lpstr>
      <vt:lpstr>1. Die Zukunft bringt neue Erkenntnisse</vt:lpstr>
      <vt:lpstr>2. Vorhersage und Anpassung</vt:lpstr>
      <vt:lpstr>3. Validierendes Lernen</vt:lpstr>
      <vt:lpstr>Lernkurve</vt:lpstr>
      <vt:lpstr>4. WIP: Work in Progress (Arbeitspakete in Bearbeitung)</vt:lpstr>
      <vt:lpstr>Viel Arbeit anfangen oder viel Arbeit fertig bekommen?</vt:lpstr>
      <vt:lpstr>5. Fortschritt</vt:lpstr>
      <vt:lpstr>6. Leistung</vt:lpstr>
      <vt:lpstr>Zusammenfassung: Scrum-Grundlagen</vt:lpstr>
      <vt:lpstr>Scrum-Projekt: Set-up</vt:lpstr>
      <vt:lpstr>Scrum: Die Stakeholder-Familie</vt:lpstr>
      <vt:lpstr>Das Scrum-Team</vt:lpstr>
      <vt:lpstr>Scrum-Teams liefern Qualität</vt:lpstr>
      <vt:lpstr>Der Product Owner</vt:lpstr>
      <vt:lpstr>PowerPoint-Präsentation</vt:lpstr>
      <vt:lpstr>Hauptaufgaben des Product Owner</vt:lpstr>
      <vt:lpstr>Das Entwicklungsteam</vt:lpstr>
      <vt:lpstr>Das Entwicklungsteam</vt:lpstr>
      <vt:lpstr>Die wichtigsten Aufgaben des Entwicklungsteams</vt:lpstr>
      <vt:lpstr>Die wichtigsten Eigenschaften des Entwicklungsteams</vt:lpstr>
      <vt:lpstr>Entwicklungsteam: Mission</vt:lpstr>
      <vt:lpstr>Der Scrum Master</vt:lpstr>
      <vt:lpstr>Scrum Master: Servant Leader für</vt:lpstr>
      <vt:lpstr>Die wichtigsten Aufgaben des Scrum Master</vt:lpstr>
      <vt:lpstr>Die wichtigsten Eigenschaften des Scrum Master</vt:lpstr>
      <vt:lpstr>Wo ist der Projektmanager?</vt:lpstr>
      <vt:lpstr>Zusammenfassung: Set-up</vt:lpstr>
      <vt:lpstr>Scrum-Projekt: Produktplanung</vt:lpstr>
      <vt:lpstr>Scrum-Planungsprinzipien</vt:lpstr>
      <vt:lpstr>Vorteil von kleineren und häufigeren Releases</vt:lpstr>
      <vt:lpstr>Planung auf mehreren Ebenen (Planning Onion)</vt:lpstr>
      <vt:lpstr>Portfolioplanung</vt:lpstr>
      <vt:lpstr>Planung auf Produktebene</vt:lpstr>
      <vt:lpstr>Produktvision: Wesentliche Merkmale</vt:lpstr>
      <vt:lpstr>Produktvision: 5 Fragen, die es zu beantworten gilt</vt:lpstr>
      <vt:lpstr>Produktvision: Elevator Pitch</vt:lpstr>
      <vt:lpstr>Fallstudie: Car2Ride ein neuer Service @ Flitz!Auto</vt:lpstr>
      <vt:lpstr>Themensammlung für neue Website</vt:lpstr>
      <vt:lpstr>Der Product Backlog</vt:lpstr>
      <vt:lpstr>User Stories (Product Backlog) aus Brainstorming</vt:lpstr>
      <vt:lpstr>User Story = 3Cs</vt:lpstr>
      <vt:lpstr>Gute User Stories sind „INVEST“</vt:lpstr>
      <vt:lpstr>Product Backlog-Elemente: User Stories</vt:lpstr>
      <vt:lpstr>Stories zum Wissenserwerb („Spikes“)</vt:lpstr>
      <vt:lpstr>Nichtfunktionale Anforderungen und Randbedingungen</vt:lpstr>
      <vt:lpstr>Definition of Done (DoD)/Definition von „fertig“</vt:lpstr>
      <vt:lpstr>User Story und mögliche weitere Attribute</vt:lpstr>
      <vt:lpstr>Product Backlog-Struktur</vt:lpstr>
      <vt:lpstr>Ein guter Product Backlog ist „DEEP“</vt:lpstr>
      <vt:lpstr>Management des Product Backlog </vt:lpstr>
      <vt:lpstr>Product Backlog: Priorisierung/Sortierung</vt:lpstr>
      <vt:lpstr>Product Backlog-Priorisierung: Kano-Modell</vt:lpstr>
      <vt:lpstr>Das Kano-Modell</vt:lpstr>
      <vt:lpstr>Die Größe von Backlog-Einträgen bestimmen</vt:lpstr>
      <vt:lpstr>Product Backlog-Priorisierung nach „relativem ROI“</vt:lpstr>
      <vt:lpstr>Produkt-Roadmap (Releaseplanung) für neue Website</vt:lpstr>
      <vt:lpstr>Aufbereiteter Product Backlog</vt:lpstr>
      <vt:lpstr>Zusammenfassung: Produktplanung</vt:lpstr>
      <vt:lpstr>Scrum-Projekt: Sprint</vt:lpstr>
      <vt:lpstr>Der Sprint: Das Herz von Scrum</vt:lpstr>
      <vt:lpstr>Aspekte, die für alle Sprints zu beachten sind</vt:lpstr>
      <vt:lpstr>Timeboxing</vt:lpstr>
      <vt:lpstr>Zeitdauer: kurz und konsistent über alle Sprints</vt:lpstr>
      <vt:lpstr>Das Sprint-Ziel</vt:lpstr>
      <vt:lpstr>Sprint-Planung</vt:lpstr>
      <vt:lpstr>Planungsmeeting</vt:lpstr>
      <vt:lpstr>Definition of Ready (DoR)/Definition von „bereit“</vt:lpstr>
      <vt:lpstr>Auswahl der Product Backlog-Elemente</vt:lpstr>
      <vt:lpstr>Einteilige/zweiteilige Sprint-Planung</vt:lpstr>
      <vt:lpstr>Sprint-Ausführung</vt:lpstr>
      <vt:lpstr>Dekomposition: User Story -&gt; Tasks</vt:lpstr>
      <vt:lpstr>Flow-Management</vt:lpstr>
      <vt:lpstr>Flow-Management und WIP-Limit</vt:lpstr>
      <vt:lpstr>Daliy Scrum (Daily Stand-up) – „Mini-Planungsmeeting“</vt:lpstr>
      <vt:lpstr>Sprint-Review</vt:lpstr>
      <vt:lpstr>Elemente des Sprint-Reviews</vt:lpstr>
      <vt:lpstr>Sprint-Retrospektive</vt:lpstr>
      <vt:lpstr>Sprint-Retrospektive: Vorgehen</vt:lpstr>
      <vt:lpstr>Try The Ball Game to learn the power of Inspect &amp; Adapt</vt:lpstr>
      <vt:lpstr>Sprint beenden</vt:lpstr>
      <vt:lpstr>Zusammenfassung: Sprint</vt:lpstr>
      <vt:lpstr>Schätzung und Velocity</vt:lpstr>
      <vt:lpstr>Schätzkonzepte</vt:lpstr>
      <vt:lpstr>Schätzen Arbeitsaufwands</vt:lpstr>
      <vt:lpstr>Zeit-/größenbasiertes Schätzen</vt:lpstr>
      <vt:lpstr>Idealzeiten: Ein problematisches Schätzmaß</vt:lpstr>
      <vt:lpstr>Schätzen: Was? Wann?</vt:lpstr>
      <vt:lpstr>Maßskalen zum Schätzen</vt:lpstr>
      <vt:lpstr>Die Referenz-Story</vt:lpstr>
      <vt:lpstr>Schätzarten</vt:lpstr>
      <vt:lpstr>Affinity Estimation</vt:lpstr>
      <vt:lpstr>Affinity Estimation: Ablauf</vt:lpstr>
      <vt:lpstr>Triangulation</vt:lpstr>
      <vt:lpstr>Planning Poker</vt:lpstr>
      <vt:lpstr>Teamkapazität schätzen</vt:lpstr>
      <vt:lpstr>Kapazität des Entwicklungsteams ermitteln</vt:lpstr>
      <vt:lpstr>Die Velocity</vt:lpstr>
      <vt:lpstr>Vorhersage dessen, was im Sprint geleistet werden kann</vt:lpstr>
      <vt:lpstr>Zusammenfassung: Schätzen und Velocity</vt:lpstr>
      <vt:lpstr>Steuerungsaspekte</vt:lpstr>
      <vt:lpstr>Der Arbeitsplatz</vt:lpstr>
      <vt:lpstr>Entwicklungsteam: Zusammenarbeit</vt:lpstr>
      <vt:lpstr>Nachfolgeplanung – Succession Planning</vt:lpstr>
      <vt:lpstr>Monitoring: Mögliche Kennzahlen</vt:lpstr>
      <vt:lpstr>Information Radiator: Wichtiges im Blick</vt:lpstr>
      <vt:lpstr>Das Task Board</vt:lpstr>
      <vt:lpstr>Technische Praktiken zur Umsetzung des Tasks</vt:lpstr>
      <vt:lpstr>PowerPoint-Präsentation</vt:lpstr>
      <vt:lpstr>Kleine Bugs – große GAUs</vt:lpstr>
      <vt:lpstr>Escaped Defects</vt:lpstr>
      <vt:lpstr>Escaped Defects Chart</vt:lpstr>
      <vt:lpstr>Testen am Ende funktioniert nicht, weil</vt:lpstr>
      <vt:lpstr>Technical Debt (technische Schulden)</vt:lpstr>
      <vt:lpstr>Die Folgen technischer Schulden (Technical Debt)</vt:lpstr>
      <vt:lpstr>Technische Schulden: Ursachen</vt:lpstr>
      <vt:lpstr>Umgang mit technischen Schulden</vt:lpstr>
      <vt:lpstr>Information Radiator: Delivered Story Points</vt:lpstr>
      <vt:lpstr>Sprint Burn-down Chart</vt:lpstr>
      <vt:lpstr>Release Burn-down Chart</vt:lpstr>
      <vt:lpstr>Burn-down Bar Chart</vt:lpstr>
      <vt:lpstr>Burn-up Chart</vt:lpstr>
      <vt:lpstr>Business Value Chart</vt:lpstr>
      <vt:lpstr>Zusammenfassung: Scrum-Steuerungsaspekte</vt:lpstr>
      <vt:lpstr>Scrum skalieren</vt:lpstr>
      <vt:lpstr>Vertikales/horizontales Skalieren von Scrum</vt:lpstr>
      <vt:lpstr>Vertikales Skalieren: Neue Entwicklungsteams bilden</vt:lpstr>
      <vt:lpstr>Arbeiten in komplexen/großen Projekten</vt:lpstr>
      <vt:lpstr>Scrum of Scrums: Teamübergreifende Koordination</vt:lpstr>
      <vt:lpstr>Release Train: Teamübergreifende Synchronisation</vt:lpstr>
      <vt:lpstr>Release Train: Regeln</vt:lpstr>
      <vt:lpstr>Verteilte Teams</vt:lpstr>
      <vt:lpstr>Frameworks zur Skalierung von Scrum</vt:lpstr>
      <vt:lpstr>Zusammenfassung: Scrum skalieren</vt:lpstr>
      <vt:lpstr>Scrum einführen</vt:lpstr>
      <vt:lpstr>Nutzen durch Agilität und Scrum</vt:lpstr>
      <vt:lpstr>Auf dem Weg zum agilen Unternehmen</vt:lpstr>
      <vt:lpstr>Grundlegendes Vorgehen bei der Einführung</vt:lpstr>
      <vt:lpstr>Enterprise Transition Community (ETC)</vt:lpstr>
      <vt:lpstr>Reaktion auf Änderungen</vt:lpstr>
      <vt:lpstr>Agile Praktiken einführen</vt:lpstr>
      <vt:lpstr>Collective Code Ownership (kollektives Eigentum am Code)</vt:lpstr>
      <vt:lpstr>Pair Programming</vt:lpstr>
      <vt:lpstr>Test-Driven Development (TDD)</vt:lpstr>
      <vt:lpstr>Software Configuration Management (SCM)</vt:lpstr>
      <vt:lpstr>Kontinuierliche Code Integration</vt:lpstr>
      <vt:lpstr>Kontinuierliches Refactoring</vt:lpstr>
      <vt:lpstr>Nachhaltige Entwicklungsgeschwindigkeit </vt:lpstr>
      <vt:lpstr>Coaching</vt:lpstr>
      <vt:lpstr>Teamdynamik</vt:lpstr>
      <vt:lpstr>Probleme im Team</vt:lpstr>
      <vt:lpstr>Schwierigkeiten – Probleme – Konflikte</vt:lpstr>
      <vt:lpstr>Ursachenanalyse</vt:lpstr>
      <vt:lpstr>Zusammenfassung: Scrum einführen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Practitioner</dc:title>
  <dc:creator>gerd.bauer@ixventiv.de</dc:creator>
  <cp:lastModifiedBy>Gerd Bauer</cp:lastModifiedBy>
  <cp:revision>382</cp:revision>
  <cp:lastPrinted>2017-08-10T13:57:59Z</cp:lastPrinted>
  <dcterms:created xsi:type="dcterms:W3CDTF">2017-08-01T13:01:59Z</dcterms:created>
  <dcterms:modified xsi:type="dcterms:W3CDTF">2020-01-31T15:46:18Z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0x01010009E23D233C49624CB1562649DAE11FD6</vt:lpwstr>
  </property>
</Properties>
</file>